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5"/>
  </p:notesMasterIdLst>
  <p:sldIdLst>
    <p:sldId id="256" r:id="rId2"/>
    <p:sldId id="272" r:id="rId3"/>
    <p:sldId id="264" r:id="rId4"/>
    <p:sldId id="258" r:id="rId5"/>
    <p:sldId id="274" r:id="rId6"/>
    <p:sldId id="277" r:id="rId7"/>
    <p:sldId id="273" r:id="rId8"/>
    <p:sldId id="269" r:id="rId9"/>
    <p:sldId id="280" r:id="rId10"/>
    <p:sldId id="261" r:id="rId11"/>
    <p:sldId id="268"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5/26/2017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5/26/2017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5/26/2017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5/26/2017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5/26/2017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5/26/2017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5/26/2017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5/26/2017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5/26/2017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5/26/2017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5/26/2017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5/26/2017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5/26/2017</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tudent.ttuhsc.edu/health-professions/current/scholarships.aspx"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SHP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4627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October 1</a:t>
            </a:r>
            <a:r>
              <a:rPr lang="en-US" sz="1400" b="1" baseline="30000" dirty="0" smtClean="0"/>
              <a:t>st</a:t>
            </a:r>
            <a:r>
              <a:rPr lang="en-US" sz="1400" b="1" dirty="0" smtClean="0"/>
              <a:t> of each year, new year’s FAFSA becomes available</a:t>
            </a:r>
            <a:endParaRPr lang="en-US" sz="1400" dirty="0"/>
          </a:p>
          <a:p>
            <a:r>
              <a:rPr lang="en-US" sz="1400" dirty="0" smtClean="0"/>
              <a:t>Student </a:t>
            </a:r>
            <a:r>
              <a:rPr lang="en-US" sz="1400" dirty="0"/>
              <a:t>completes Free 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Student </a:t>
            </a:r>
            <a:r>
              <a:rPr lang="en-US" sz="1400" dirty="0"/>
              <a:t>completes the Federal Direct Loan Application process for the year. </a:t>
            </a:r>
            <a:r>
              <a:rPr lang="en-US" sz="1400" dirty="0" smtClean="0"/>
              <a:t>(</a:t>
            </a:r>
            <a:r>
              <a:rPr lang="en-US" sz="1400" dirty="0"/>
              <a:t>only for students </a:t>
            </a:r>
            <a:r>
              <a:rPr lang="en-US" sz="1400" dirty="0" smtClean="0"/>
              <a:t>borrowing </a:t>
            </a:r>
            <a:r>
              <a:rPr lang="en-US" sz="1400" dirty="0"/>
              <a:t>Federal </a:t>
            </a:r>
            <a:r>
              <a:rPr lang="en-US" sz="1400" dirty="0" smtClean="0"/>
              <a:t>	Direct </a:t>
            </a:r>
            <a:r>
              <a:rPr lang="en-US" sz="1400" dirty="0"/>
              <a:t>Loans).</a:t>
            </a:r>
          </a:p>
          <a:p>
            <a:r>
              <a:rPr lang="en-US" sz="1400" dirty="0" smtClean="0"/>
              <a:t>Student </a:t>
            </a:r>
            <a:r>
              <a:rPr lang="en-US" sz="1400" dirty="0"/>
              <a:t>completes Grad Plus/Alternative loan application (only for students borrowing one of these loans)</a:t>
            </a:r>
          </a:p>
          <a:p>
            <a:endParaRPr lang="en-US" sz="1400" b="1" dirty="0"/>
          </a:p>
          <a:p>
            <a:r>
              <a:rPr lang="en-US" sz="1400" b="1" dirty="0" smtClean="0"/>
              <a:t>15 </a:t>
            </a:r>
            <a:r>
              <a:rPr lang="en-US" sz="1400" b="1" dirty="0"/>
              <a:t>days prior to the start of each semester:</a:t>
            </a:r>
            <a:endParaRPr lang="en-US" sz="1400" dirty="0"/>
          </a:p>
          <a:p>
            <a:r>
              <a:rPr lang="en-US" sz="1400" dirty="0"/>
              <a:t>SBS Tuition Due date—ONLY for students not receiving Financial Aid</a:t>
            </a:r>
          </a:p>
          <a:p>
            <a:endParaRPr lang="en-US" sz="900" b="1" u="sng" dirty="0" smtClean="0"/>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a:t>TTUHSC SBS 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 for up to $1000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smtClean="0">
              <a:hlinkClick r:id="rId2"/>
            </a:endParaRPr>
          </a:p>
          <a:p>
            <a:pPr algn="ctr"/>
            <a:r>
              <a:rPr lang="en-US" sz="1600" dirty="0" smtClean="0">
                <a:hlinkClick r:id="rId2"/>
              </a:rPr>
              <a:t>www.ttuhsc.edu/financial-aid</a:t>
            </a:r>
            <a:endParaRPr lang="en-US" sz="1600" dirty="0" smtClean="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Academic Classroom Building Room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smtClean="0">
                <a:solidFill>
                  <a:srgbClr val="FF0000"/>
                </a:solidFill>
                <a:hlinkClick r:id="rId4"/>
              </a:rPr>
              <a:t>www.ttuhsc.edu/financial-aid</a:t>
            </a:r>
            <a:r>
              <a:rPr lang="en-US" sz="1400" u="sng" smtClean="0">
                <a:solidFill>
                  <a:srgbClr val="FF0000"/>
                </a:solidFill>
              </a:rPr>
              <a:t>  </a:t>
            </a:r>
            <a:r>
              <a:rPr lang="en-US" sz="1400" smtClean="0">
                <a:solidFill>
                  <a:srgbClr val="FF0000"/>
                </a:solidFill>
              </a:rPr>
              <a:t> </a:t>
            </a:r>
            <a:endParaRPr lang="en-US" sz="1400" dirty="0" smtClean="0">
              <a:solidFill>
                <a:srgbClr val="FF0000"/>
              </a:solidFill>
            </a:endParaRP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981200"/>
            <a:ext cx="8001000" cy="40318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a:t>FINANCIAL AID</a:t>
            </a:r>
            <a:r>
              <a:rPr lang="en-US" sz="1600" dirty="0"/>
              <a:t> is defined as assistance to pay for your educational </a:t>
            </a:r>
            <a:r>
              <a:rPr lang="en-US" sz="1600" dirty="0" smtClean="0"/>
              <a:t>expenses. These </a:t>
            </a:r>
            <a:r>
              <a:rPr lang="en-US" sz="1600" dirty="0"/>
              <a:t>expenses include tuition, fees, books, supplies, instruments and </a:t>
            </a:r>
            <a:r>
              <a:rPr lang="en-US" sz="1600" dirty="0" smtClean="0"/>
              <a:t>living expenses </a:t>
            </a:r>
            <a:r>
              <a:rPr lang="en-US" sz="1600" dirty="0"/>
              <a:t>while in school.  Any assistance is considered “financial aid” regardless of the source.  These sources </a:t>
            </a:r>
            <a:r>
              <a:rPr lang="en-US" sz="1600" dirty="0" smtClean="0"/>
              <a:t>include:</a:t>
            </a:r>
            <a:endParaRPr lang="en-US" sz="1600" dirty="0" smtClean="0"/>
          </a:p>
          <a:p>
            <a:endParaRPr lang="en-US" sz="800" dirty="0"/>
          </a:p>
          <a:p>
            <a:r>
              <a:rPr lang="en-US" sz="1600" b="1" i="1" u="sng" dirty="0"/>
              <a:t>Grants</a:t>
            </a:r>
            <a:r>
              <a:rPr lang="en-US" sz="1600" dirty="0"/>
              <a:t>—Funds from Federal and State sources that do NOT require repayment</a:t>
            </a:r>
          </a:p>
          <a:p>
            <a:endParaRPr lang="en-US" sz="8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8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a:t>
            </a:r>
            <a:r>
              <a:rPr lang="en-US" sz="1600" dirty="0" smtClean="0"/>
              <a:t>Loan</a:t>
            </a:r>
          </a:p>
          <a:p>
            <a:endParaRPr lang="en-US" sz="800" dirty="0" smtClean="0"/>
          </a:p>
          <a:p>
            <a:r>
              <a:rPr lang="en-US" sz="1600" b="1" i="1" u="sng" dirty="0" smtClean="0"/>
              <a:t>Departmental Payments/Waivers </a:t>
            </a:r>
            <a:r>
              <a:rPr lang="en-US" sz="1600" dirty="0" smtClean="0"/>
              <a:t>– Assistance with tuition/fees while in school;                        	ex. Non-</a:t>
            </a:r>
            <a:r>
              <a:rPr lang="en-US" sz="1600" dirty="0"/>
              <a:t>r</a:t>
            </a:r>
            <a:r>
              <a:rPr lang="en-US" sz="1600" dirty="0" smtClean="0"/>
              <a:t>esident tuition waivers</a:t>
            </a:r>
          </a:p>
          <a:p>
            <a:endParaRPr lang="en-US" sz="800" b="1" i="1" u="sng" dirty="0" smtClean="0"/>
          </a:p>
          <a:p>
            <a:r>
              <a:rPr lang="en-US" sz="1600" b="1" i="1" u="sng" dirty="0" smtClean="0"/>
              <a:t>Veteran’s Benefits </a:t>
            </a:r>
            <a:r>
              <a:rPr lang="en-US" sz="1600" dirty="0" smtClean="0"/>
              <a:t>– Hazelwood, Ch. 33, etc. Please contact the TTUHSC VA Coordinator at 806-743-7549 for more details.</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533400"/>
            <a:ext cx="2819400" cy="1248950"/>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a:t>
            </a:r>
            <a:r>
              <a:rPr lang="en-US" sz="1400" dirty="0" smtClean="0"/>
              <a:t>rotations (budget adjustment form and proof of expenses required)</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a:t>R</a:t>
            </a:r>
            <a:r>
              <a:rPr lang="en-US" sz="1600" dirty="0" smtClean="0"/>
              <a:t>eview courses</a:t>
            </a:r>
          </a:p>
          <a:p>
            <a:pPr marL="285750" indent="-285750">
              <a:buFont typeface="Wingdings" panose="05000000000000000000" pitchFamily="2" charset="2"/>
              <a:buChar char="§"/>
            </a:pPr>
            <a:r>
              <a:rPr lang="en-US" sz="1600" dirty="0" smtClean="0"/>
              <a:t>Spouse’s expenses (such as medical expenses or insurance)</a:t>
            </a:r>
          </a:p>
          <a:p>
            <a:pPr marL="285750" indent="-285750">
              <a:buFont typeface="Wingdings" panose="05000000000000000000" pitchFamily="2" charset="2"/>
              <a:buChar char="§"/>
            </a:pPr>
            <a:r>
              <a:rPr lang="en-US" sz="1600" dirty="0" smtClean="0"/>
              <a:t>Student association costs (such as conference trips)</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2017-2018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 </a:t>
            </a:r>
            <a:r>
              <a:rPr lang="en-US" sz="1400" dirty="0" smtClean="0"/>
              <a:t>graduate Health Professions student</a:t>
            </a:r>
            <a:r>
              <a:rPr lang="en-US" sz="1400" dirty="0"/>
              <a: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endParaRPr lang="en-US" sz="1400" dirty="0" smtClean="0"/>
          </a:p>
          <a:p>
            <a:r>
              <a:rPr lang="en-US" sz="1400" dirty="0"/>
              <a:t>	</a:t>
            </a:r>
            <a:r>
              <a:rPr lang="en-US" sz="1400" dirty="0" smtClean="0"/>
              <a:t>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smtClean="0"/>
              <a:t>Students who are ineligible to complete the FAFSA </a:t>
            </a:r>
            <a:r>
              <a:rPr lang="en-US" sz="1450" dirty="0" smtClean="0"/>
              <a:t>are ineligible to apply </a:t>
            </a:r>
            <a:r>
              <a:rPr lang="en-US" sz="1450" dirty="0" smtClean="0"/>
              <a:t>for </a:t>
            </a:r>
            <a:r>
              <a:rPr lang="en-US" sz="1450" dirty="0" smtClean="0"/>
              <a:t>Federal Student </a:t>
            </a:r>
            <a:r>
              <a:rPr lang="en-US" sz="1450" dirty="0" smtClean="0"/>
              <a:t>loans.  These students </a:t>
            </a:r>
            <a:r>
              <a:rPr lang="en-US" sz="1450" dirty="0" smtClean="0"/>
              <a:t>may still apply for alternative student loans.  For an inclusive list of alternative student loan lenders, please visit </a:t>
            </a:r>
            <a:r>
              <a:rPr lang="en-US" sz="1450" dirty="0" smtClean="0">
                <a:hlinkClick r:id="rId5"/>
              </a:rPr>
              <a:t>www.finaid.org</a:t>
            </a:r>
            <a:r>
              <a:rPr lang="en-US" sz="1450" dirty="0" smtClean="0"/>
              <a:t>.  Please note, many lenders require a US cosigner in order to apply for their alternative loans.</a:t>
            </a:r>
            <a:endParaRPr lang="en-US" sz="1450" dirty="0"/>
          </a:p>
        </p:txBody>
      </p:sp>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5493" y="1828800"/>
            <a:ext cx="8001000" cy="45550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Applying For School of School of Health Professions Scholarships</a:t>
            </a:r>
          </a:p>
          <a:p>
            <a:endParaRPr lang="en-US" sz="2000" dirty="0" smtClean="0"/>
          </a:p>
          <a:p>
            <a:r>
              <a:rPr lang="en-US" sz="2000" dirty="0" smtClean="0"/>
              <a:t>The </a:t>
            </a:r>
            <a:r>
              <a:rPr lang="en-US" sz="2000" dirty="0"/>
              <a:t>School of Health Professions has scholarships dedicated to currently enrolled students. In addition, there are general scholarships funded by private foundations and organizations. Scholarships are administered by the School of Health Professions Office of Admissions and Student Affairs. Scholarships given to incoming students will be based on the admissions application including all information that is provided by that application and the application process (e.g. grade point average, GRE scores (if applicable), interview, written essay, extracurricular/volunteer activities.) </a:t>
            </a:r>
          </a:p>
          <a:p>
            <a:r>
              <a:rPr lang="en-US" sz="2000" dirty="0"/>
              <a:t> </a:t>
            </a:r>
          </a:p>
          <a:p>
            <a:r>
              <a:rPr lang="en-US" b="1" dirty="0"/>
              <a:t>SHP Scholarship</a:t>
            </a:r>
          </a:p>
          <a:p>
            <a:r>
              <a:rPr lang="en-US" dirty="0"/>
              <a:t>Please monitor your email and social media for SHP Scholarship opportunities</a:t>
            </a:r>
            <a:r>
              <a:rPr lang="en-US" sz="2000" dirty="0"/>
              <a:t>. </a:t>
            </a:r>
            <a:r>
              <a:rPr lang="en-US" sz="2000" dirty="0">
                <a:hlinkClick r:id="rId2"/>
              </a:rPr>
              <a:t>https</a:t>
            </a:r>
            <a:r>
              <a:rPr lang="en-US" sz="2000" dirty="0" smtClean="0">
                <a:hlinkClick r:id="rId2"/>
              </a:rPr>
              <a:t>://</a:t>
            </a:r>
            <a:r>
              <a:rPr lang="en-US" sz="2000" dirty="0" smtClean="0">
                <a:hlinkClick r:id="rId2"/>
              </a:rPr>
              <a:t>student</a:t>
            </a:r>
            <a:r>
              <a:rPr lang="en-US" sz="2000" dirty="0" smtClean="0">
                <a:hlinkClick r:id="rId2"/>
              </a:rPr>
              <a:t>.ttuhsc.edu/health-professions/current/scholarships.aspx</a:t>
            </a:r>
            <a:r>
              <a:rPr lang="en-US" sz="2000" dirty="0" smtClean="0"/>
              <a:t> </a:t>
            </a:r>
            <a:endParaRPr lang="en-US" sz="2000" dirty="0"/>
          </a:p>
          <a:p>
            <a:pPr algn="ctr"/>
            <a:endParaRPr lang="en-US" sz="1000"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62000" y="4038600"/>
            <a:ext cx="7619999" cy="2123658"/>
          </a:xfrm>
          <a:prstGeom prst="rect">
            <a:avLst/>
          </a:prstGeom>
          <a:noFill/>
        </p:spPr>
        <p:txBody>
          <a:bodyPr wrap="square" rtlCol="0">
            <a:spAutoFit/>
          </a:bodyPr>
          <a:lstStyle/>
          <a:p>
            <a:pPr algn="ctr"/>
            <a:r>
              <a:rPr lang="en-US" u="sng" dirty="0" smtClean="0"/>
              <a:t>Interest </a:t>
            </a:r>
            <a:r>
              <a:rPr lang="en-US" u="sng" dirty="0" smtClean="0"/>
              <a:t>Rates for July 1, 2016 through June 30, 2017</a:t>
            </a:r>
          </a:p>
          <a:p>
            <a:r>
              <a:rPr lang="en-US" dirty="0" smtClean="0"/>
              <a:t>Unsubsidized Loan: </a:t>
            </a:r>
            <a:r>
              <a:rPr lang="en-US" dirty="0" smtClean="0"/>
              <a:t>5.31%			Grad </a:t>
            </a:r>
            <a:r>
              <a:rPr lang="en-US" dirty="0" smtClean="0"/>
              <a:t>Plus Loan: 5.81</a:t>
            </a:r>
            <a:r>
              <a:rPr lang="en-US" dirty="0" smtClean="0"/>
              <a:t>%</a:t>
            </a:r>
          </a:p>
          <a:p>
            <a:endParaRPr lang="en-US" sz="800" dirty="0"/>
          </a:p>
          <a:p>
            <a:pPr algn="ctr"/>
            <a:r>
              <a:rPr lang="en-US" u="sng" dirty="0" smtClean="0"/>
              <a:t>Interest rates for July 1, 2017 through June 30, 2018</a:t>
            </a:r>
          </a:p>
          <a:p>
            <a:r>
              <a:rPr lang="en-US" dirty="0" smtClean="0"/>
              <a:t>Unsubsidized Loan: 6.00%			Grad Plus Loan: 7.00%</a:t>
            </a:r>
          </a:p>
          <a:p>
            <a:endParaRPr lang="en-US" sz="800" dirty="0" smtClean="0"/>
          </a:p>
          <a:p>
            <a:r>
              <a:rPr lang="en-US" dirty="0" smtClean="0"/>
              <a:t>Private Student Loan rates vary between lenders and student credit rating</a:t>
            </a:r>
          </a:p>
          <a:p>
            <a:pPr algn="ctr"/>
            <a:endParaRPr lang="en-US" sz="800" dirty="0" smtClean="0"/>
          </a:p>
          <a:p>
            <a:r>
              <a:rPr lang="en-US" dirty="0" smtClean="0"/>
              <a:t>(</a:t>
            </a:r>
            <a:r>
              <a:rPr lang="en-US" dirty="0" smtClean="0"/>
              <a:t>please note, grad plus loans </a:t>
            </a:r>
            <a:r>
              <a:rPr lang="en-US" dirty="0" smtClean="0"/>
              <a:t> and private student loans require </a:t>
            </a:r>
            <a:r>
              <a:rPr lang="en-US" dirty="0" smtClean="0"/>
              <a:t>credit approval)</a:t>
            </a:r>
            <a:endParaRPr lang="en-US" dirty="0"/>
          </a:p>
        </p:txBody>
      </p:sp>
      <p:sp>
        <p:nvSpPr>
          <p:cNvPr id="8" name="TextBox 7"/>
          <p:cNvSpPr txBox="1"/>
          <p:nvPr/>
        </p:nvSpPr>
        <p:spPr>
          <a:xfrm>
            <a:off x="761999" y="2285633"/>
            <a:ext cx="7619999" cy="144655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a:t>Types of Loans</a:t>
            </a:r>
          </a:p>
          <a:p>
            <a:endParaRPr lang="en-US" sz="1000" dirty="0" smtClean="0"/>
          </a:p>
          <a:p>
            <a:r>
              <a:rPr lang="en-US" dirty="0" smtClean="0"/>
              <a:t>Unsubsidize</a:t>
            </a:r>
            <a:r>
              <a:rPr lang="en-US" dirty="0" smtClean="0"/>
              <a:t>d Loan – can borrow up to $20,500 per year</a:t>
            </a:r>
            <a:endParaRPr lang="en-US" dirty="0"/>
          </a:p>
          <a:p>
            <a:r>
              <a:rPr lang="en-US" dirty="0" smtClean="0"/>
              <a:t>Graduate Plus Loan – annual limit is cost of attendance minus financial aid</a:t>
            </a:r>
          </a:p>
          <a:p>
            <a:r>
              <a:rPr lang="en-US" dirty="0" smtClean="0"/>
              <a:t>Private Student Loan – annual limit is cost of attendance minus financial aid</a:t>
            </a:r>
            <a:endParaRPr lang="en-US"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Need More Money?</a:t>
            </a:r>
          </a:p>
          <a:p>
            <a:endParaRPr lang="en-US" dirty="0" smtClean="0"/>
          </a:p>
          <a:p>
            <a:r>
              <a:rPr lang="en-US" dirty="0" smtClean="0"/>
              <a:t>To </a:t>
            </a:r>
            <a:r>
              <a:rPr lang="en-US" dirty="0"/>
              <a:t>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smtClean="0"/>
          </a:p>
          <a:p>
            <a:r>
              <a:rPr lang="en-US" dirty="0" smtClean="0"/>
              <a:t>Budget </a:t>
            </a:r>
            <a:r>
              <a:rPr lang="en-US" dirty="0"/>
              <a:t>revision requests are also available to help students with unexpected expenses or increased living </a:t>
            </a:r>
            <a:r>
              <a:rPr lang="en-US" dirty="0" smtClean="0"/>
              <a:t>costs. Contact </a:t>
            </a:r>
            <a:r>
              <a:rPr lang="en-US" dirty="0"/>
              <a:t>the financial aid office for more information on revision requests</a:t>
            </a:r>
            <a:r>
              <a:rPr lang="en-US" dirty="0" smtClean="0"/>
              <a:t>.</a:t>
            </a:r>
            <a:r>
              <a:rPr lang="en-US" dirty="0"/>
              <a:t> </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601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8931</TotalTime>
  <Words>782</Words>
  <Application>Microsoft Office PowerPoint</Application>
  <PresentationFormat>On-screen Show (4:3)</PresentationFormat>
  <Paragraphs>125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Impact</vt:lpstr>
      <vt:lpstr>Times New Roman</vt:lpstr>
      <vt:lpstr>Wingdings</vt: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167</cp:revision>
  <dcterms:created xsi:type="dcterms:W3CDTF">2011-12-05T20:53:00Z</dcterms:created>
  <dcterms:modified xsi:type="dcterms:W3CDTF">2017-05-30T14:12:36Z</dcterms:modified>
</cp:coreProperties>
</file>