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76" r:id="rId3"/>
    <p:sldId id="277" r:id="rId4"/>
    <p:sldId id="278" r:id="rId5"/>
    <p:sldId id="280" r:id="rId6"/>
    <p:sldId id="281" r:id="rId7"/>
    <p:sldId id="263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7B7B"/>
    <a:srgbClr val="EE3123"/>
    <a:srgbClr val="646464"/>
    <a:srgbClr val="2F2F31"/>
    <a:srgbClr val="242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5E844-3398-A241-9782-F7D2EB04A925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D0AB5-444A-CB48-9511-6DB2F3E9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9C13-668D-4938-BE77-F0EB6F7E930E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60AB-A4FF-43AA-B0F8-D08E53BCD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60AB-A4FF-43AA-B0F8-D08E53BCD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6490-92CC-634F-A74F-9EC1E12C8962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F8D0-913F-B844-A42E-C05A05BF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8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0895-6E78-F74D-BD6D-77E8B47CAA79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3687-DA78-354F-9DB4-F83810658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5FF4-A38F-724D-9E21-8F90EE050200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AC3-1073-F94F-8EDD-0400AD83B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F677-D977-0C44-AF28-19F9FC7179D3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5319-D4D8-D840-AE0B-8F73F41C8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DA17-F7F2-3F47-BD4D-A79E5B6AACFB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3239-2EC8-5C44-BE79-56BBBB9E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3C7C-2B02-4541-A3BD-E19DE4819888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739B-94CB-AF44-B0DF-6FCF1C353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83693-A1B5-764B-8B5B-1E94000B32D9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442C-653D-6843-B75A-1C78A9572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9685-D1AE-304C-9050-7733B955FE5C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B7A7-D86E-AE44-BF91-695BED5F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BA54-FD0C-C74F-9495-A9FB099D9449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6669-CF30-AA40-B93D-A050BC4D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9293-4D20-0E4A-99E2-3431CAF04386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3729-CE19-0542-B922-19BE0B17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8C2F-6DB4-3A42-AFC6-249EB6691725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AA81-8C8F-484D-B60B-B792FA5A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CDAD9F-D190-2048-85DF-6975F4C0CEA2}" type="datetimeFigureOut">
              <a:rPr lang="en-US"/>
              <a:pPr>
                <a:defRPr/>
              </a:pPr>
              <a:t>10/10/16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428B1-4A13-364B-AF68-825CB32C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40013" y="2235200"/>
            <a:ext cx="5779098" cy="20701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>Statistical Analysis and Tips for Designing a Clinical Study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  <a:t/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</a:rPr>
              <a:t>DESIGN, METHODS AND COMMON MISTAKES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4462463"/>
            <a:ext cx="6400800" cy="13922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+mn-ea"/>
                <a:cs typeface="+mn-cs"/>
              </a:rPr>
              <a:t>Eneko Larumbe, PhD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+mn-ea"/>
                <a:cs typeface="+mn-cs"/>
              </a:rPr>
              <a:t>Biostatistician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1800" i="1" dirty="0" smtClean="0">
              <a:latin typeface="Times New Roman" charset="0"/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i="1" dirty="0" smtClean="0">
                <a:latin typeface="Times New Roman" charset="0"/>
                <a:ea typeface="+mn-ea"/>
                <a:cs typeface="+mn-cs"/>
              </a:rPr>
              <a:t>October</a:t>
            </a:r>
            <a:r>
              <a:rPr lang="en-US" sz="1400" i="1" dirty="0" smtClean="0">
                <a:latin typeface="Times New Roman" charset="0"/>
                <a:ea typeface="+mn-ea"/>
                <a:cs typeface="+mn-cs"/>
              </a:rPr>
              <a:t> 12, 2016</a:t>
            </a:r>
            <a:endParaRPr lang="en-US" sz="1400" i="1" dirty="0" smtClean="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79" y="2274888"/>
            <a:ext cx="1557866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02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25" y="187325"/>
              <a:ext cx="397668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464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63" y="263525"/>
              <a:ext cx="492125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77933"/>
            <a:ext cx="6892169" cy="8683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WHAT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DO I NEED 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WHEN I REVIEW YOUR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PROTOCOL (I)</a:t>
            </a:r>
            <a:endParaRPr lang="en-US" sz="1050" dirty="0" smtClean="0">
              <a:solidFill>
                <a:srgbClr val="FFFFFF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3550" y="1404993"/>
            <a:ext cx="8229600" cy="5314306"/>
          </a:xfrm>
        </p:spPr>
        <p:txBody>
          <a:bodyPr/>
          <a:lstStyle/>
          <a:p>
            <a:r>
              <a:rPr lang="en-US" sz="2000" dirty="0">
                <a:latin typeface="Times New Roman"/>
                <a:cs typeface="Times New Roman"/>
              </a:rPr>
              <a:t>Did the investigators read enough </a:t>
            </a:r>
            <a:r>
              <a:rPr lang="en-US" sz="2000" b="1" dirty="0">
                <a:latin typeface="Times New Roman"/>
                <a:cs typeface="Times New Roman"/>
              </a:rPr>
              <a:t>literature</a:t>
            </a:r>
            <a:r>
              <a:rPr lang="en-US" sz="2000" dirty="0">
                <a:latin typeface="Times New Roman"/>
                <a:cs typeface="Times New Roman"/>
              </a:rPr>
              <a:t>? Do they </a:t>
            </a:r>
            <a:r>
              <a:rPr lang="en-US" sz="2000" dirty="0" smtClean="0">
                <a:latin typeface="Times New Roman"/>
                <a:cs typeface="Times New Roman"/>
              </a:rPr>
              <a:t>include manuscripts supporting </a:t>
            </a:r>
            <a:r>
              <a:rPr lang="en-US" sz="2000" dirty="0">
                <a:latin typeface="Times New Roman"/>
                <a:cs typeface="Times New Roman"/>
              </a:rPr>
              <a:t>both sides of a </a:t>
            </a:r>
            <a:r>
              <a:rPr lang="en-US" sz="2000" dirty="0" smtClean="0">
                <a:latin typeface="Times New Roman"/>
                <a:cs typeface="Times New Roman"/>
              </a:rPr>
              <a:t>question,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latin typeface="Times New Roman"/>
                <a:cs typeface="Times New Roman"/>
              </a:rPr>
              <a:t>do they suggest </a:t>
            </a:r>
            <a:r>
              <a:rPr lang="en-US" sz="2000" dirty="0">
                <a:latin typeface="Times New Roman"/>
                <a:cs typeface="Times New Roman"/>
              </a:rPr>
              <a:t>why they think one is correct? 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Do they have support for the techniques they want to use?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Being an excellent clinician does not mean being a good clinical scientist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Number of articles read (do they have a full understanding of what has been done?)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Read reference bases in addition to </a:t>
            </a:r>
            <a:r>
              <a:rPr lang="en-US" sz="1600" dirty="0">
                <a:latin typeface="Times New Roman"/>
                <a:cs typeface="Times New Roman"/>
              </a:rPr>
              <a:t>PubMed: </a:t>
            </a:r>
            <a:r>
              <a:rPr lang="en-US" sz="1200" dirty="0">
                <a:latin typeface="Times New Roman"/>
                <a:cs typeface="Times New Roman"/>
              </a:rPr>
              <a:t>ERIC, EMBASE, </a:t>
            </a:r>
            <a:r>
              <a:rPr lang="en-US" sz="1200" dirty="0" err="1">
                <a:latin typeface="Times New Roman"/>
                <a:cs typeface="Times New Roman"/>
              </a:rPr>
              <a:t>psycInfo</a:t>
            </a:r>
            <a:r>
              <a:rPr lang="en-US" sz="1200" dirty="0">
                <a:latin typeface="Times New Roman"/>
                <a:cs typeface="Times New Roman"/>
              </a:rPr>
              <a:t>, Scopus, ISI, </a:t>
            </a:r>
            <a:r>
              <a:rPr lang="en-US" sz="1200" dirty="0" err="1">
                <a:latin typeface="Times New Roman"/>
                <a:cs typeface="Times New Roman"/>
              </a:rPr>
              <a:t>sportdiscus</a:t>
            </a:r>
            <a:r>
              <a:rPr lang="en-US" sz="1200" dirty="0">
                <a:latin typeface="Times New Roman"/>
                <a:cs typeface="Times New Roman"/>
              </a:rPr>
              <a:t>, </a:t>
            </a:r>
            <a:r>
              <a:rPr lang="en-US" sz="1200" dirty="0" smtClean="0">
                <a:latin typeface="Times New Roman"/>
                <a:cs typeface="Times New Roman"/>
              </a:rPr>
              <a:t>etc</a:t>
            </a:r>
            <a:r>
              <a:rPr lang="en-US" sz="1200" dirty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Is the protocol </a:t>
            </a:r>
            <a:r>
              <a:rPr lang="en-US" sz="2000" b="1" dirty="0">
                <a:latin typeface="Times New Roman"/>
                <a:cs typeface="Times New Roman"/>
              </a:rPr>
              <a:t>focused</a:t>
            </a:r>
            <a:r>
              <a:rPr lang="en-US" sz="2000" dirty="0">
                <a:latin typeface="Times New Roman"/>
                <a:cs typeface="Times New Roman"/>
              </a:rPr>
              <a:t>? Is it worth the effort?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Investigators perspective: even the smallest research takes a lot of time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Patients perspective: avoid involving “innocent” people in poorly designed research</a:t>
            </a:r>
          </a:p>
          <a:p>
            <a:r>
              <a:rPr lang="en-US" sz="2000" dirty="0">
                <a:latin typeface="Times New Roman"/>
                <a:cs typeface="Times New Roman"/>
              </a:rPr>
              <a:t>What are the </a:t>
            </a:r>
            <a:r>
              <a:rPr lang="en-US" sz="2000" b="1" dirty="0">
                <a:latin typeface="Times New Roman"/>
                <a:cs typeface="Times New Roman"/>
              </a:rPr>
              <a:t>hypotheses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What are they measuring? What are they manipulating?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Are all variables clearly identified as independent or dependent?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Are the hypotheses specific and testable?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Will this </a:t>
            </a:r>
            <a:r>
              <a:rPr lang="en-US" sz="2000" b="1" dirty="0">
                <a:latin typeface="Times New Roman"/>
                <a:cs typeface="Times New Roman"/>
              </a:rPr>
              <a:t>design</a:t>
            </a:r>
            <a:r>
              <a:rPr lang="en-US" sz="2000" dirty="0">
                <a:latin typeface="Times New Roman"/>
                <a:cs typeface="Times New Roman"/>
              </a:rPr>
              <a:t> lead them to reach their goal? 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Is the design appropriate for the level of evidence they want to reach?</a:t>
            </a:r>
          </a:p>
        </p:txBody>
      </p:sp>
    </p:spTree>
    <p:extLst>
      <p:ext uri="{BB962C8B-B14F-4D97-AF65-F5344CB8AC3E}">
        <p14:creationId xmlns:p14="http://schemas.microsoft.com/office/powerpoint/2010/main" val="1651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93" name="Elbow Connector 16392"/>
          <p:cNvCxnSpPr/>
          <p:nvPr/>
        </p:nvCxnSpPr>
        <p:spPr>
          <a:xfrm flipV="1">
            <a:off x="2324977" y="2314474"/>
            <a:ext cx="5849583" cy="3997766"/>
          </a:xfrm>
          <a:prstGeom prst="bentConnector3">
            <a:avLst>
              <a:gd name="adj1" fmla="val 98272"/>
            </a:avLst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261254" y="2314474"/>
            <a:ext cx="0" cy="334366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63" y="263525"/>
              <a:ext cx="492125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7285038" cy="7937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THE SCIENTIFIC DESIGNS</a:t>
            </a:r>
            <a:endParaRPr lang="en-US" sz="1050" dirty="0" smtClean="0">
              <a:solidFill>
                <a:srgbClr val="FFFFFF"/>
              </a:solidFill>
              <a:latin typeface="Times New Roman" charset="0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6809" y="2314474"/>
            <a:ext cx="8306866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TextBox 5"/>
          <p:cNvSpPr txBox="1"/>
          <p:nvPr/>
        </p:nvSpPr>
        <p:spPr>
          <a:xfrm>
            <a:off x="321818" y="1566622"/>
            <a:ext cx="216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3123"/>
                </a:solidFill>
                <a:latin typeface="Times New Roman"/>
                <a:cs typeface="Times New Roman"/>
              </a:rPr>
              <a:t>Max. intervention</a:t>
            </a:r>
          </a:p>
          <a:p>
            <a:r>
              <a:rPr lang="en-US" dirty="0" smtClean="0">
                <a:solidFill>
                  <a:srgbClr val="EE3123"/>
                </a:solidFill>
                <a:latin typeface="Times New Roman"/>
                <a:cs typeface="Times New Roman"/>
              </a:rPr>
              <a:t>Max. internal control</a:t>
            </a:r>
            <a:endParaRPr lang="en-US" dirty="0">
              <a:solidFill>
                <a:srgbClr val="EE3123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266" y="1519165"/>
            <a:ext cx="210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E3123"/>
                </a:solidFill>
                <a:latin typeface="Times New Roman"/>
                <a:cs typeface="Times New Roman"/>
              </a:rPr>
              <a:t>Most natural</a:t>
            </a:r>
          </a:p>
          <a:p>
            <a:r>
              <a:rPr lang="en-US" dirty="0" smtClean="0">
                <a:solidFill>
                  <a:srgbClr val="EE3123"/>
                </a:solidFill>
                <a:latin typeface="Times New Roman"/>
                <a:cs typeface="Times New Roman"/>
              </a:rPr>
              <a:t>Min. internal control</a:t>
            </a:r>
            <a:endParaRPr lang="en-US" dirty="0">
              <a:solidFill>
                <a:srgbClr val="EE3123"/>
              </a:solidFill>
              <a:latin typeface="Times New Roman"/>
              <a:cs typeface="Times New Roman"/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232086" y="2656165"/>
            <a:ext cx="1431193" cy="63180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Experimental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(random assignment)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1016277" y="3491946"/>
            <a:ext cx="1431193" cy="94963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Quasi-Experimental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(no-random assignment)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5" name="Process 14"/>
          <p:cNvSpPr/>
          <p:nvPr/>
        </p:nvSpPr>
        <p:spPr>
          <a:xfrm>
            <a:off x="1976852" y="4633067"/>
            <a:ext cx="1431193" cy="81232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Ex post facto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(correlational)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2905193" y="3047104"/>
            <a:ext cx="1431193" cy="63180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Longitudinal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(across time without manipulation)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8" name="Process 17"/>
          <p:cNvSpPr/>
          <p:nvPr/>
        </p:nvSpPr>
        <p:spPr>
          <a:xfrm>
            <a:off x="4104296" y="4145693"/>
            <a:ext cx="1530219" cy="104002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Case-control</a:t>
            </a:r>
          </a:p>
          <a:p>
            <a:pPr algn="ctr"/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nd Cohort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(without manipulation: OR, RR, etc.)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5299280" y="2709530"/>
            <a:ext cx="1418299" cy="78241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Observation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(with or without presence of experimenter)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20" name="Process 19"/>
          <p:cNvSpPr/>
          <p:nvPr/>
        </p:nvSpPr>
        <p:spPr>
          <a:xfrm>
            <a:off x="6324325" y="4441580"/>
            <a:ext cx="1012148" cy="62795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Case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(n=1)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21" name="Process 20"/>
          <p:cNvSpPr/>
          <p:nvPr/>
        </p:nvSpPr>
        <p:spPr>
          <a:xfrm>
            <a:off x="6981512" y="3205680"/>
            <a:ext cx="1418299" cy="78241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Survey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(opinion, perception)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22" name="Process 21"/>
          <p:cNvSpPr/>
          <p:nvPr/>
        </p:nvSpPr>
        <p:spPr>
          <a:xfrm>
            <a:off x="7427581" y="5361579"/>
            <a:ext cx="1418299" cy="78241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Qualitative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(more speculative)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23" name="Process 22"/>
          <p:cNvSpPr/>
          <p:nvPr/>
        </p:nvSpPr>
        <p:spPr>
          <a:xfrm>
            <a:off x="659376" y="5658140"/>
            <a:ext cx="1665601" cy="795311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Systematic review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1100" dirty="0" smtClean="0">
                <a:latin typeface="Times New Roman"/>
                <a:cs typeface="Times New Roman"/>
              </a:rPr>
              <a:t>(PRISMA, Cochrane)</a:t>
            </a:r>
            <a:endParaRPr lang="en-US" sz="1100" dirty="0">
              <a:latin typeface="Times New Roman"/>
              <a:cs typeface="Times New Roman"/>
            </a:endParaRPr>
          </a:p>
        </p:txBody>
      </p:sp>
      <p:cxnSp>
        <p:nvCxnSpPr>
          <p:cNvPr id="16" name="Straight Connector 15"/>
          <p:cNvCxnSpPr>
            <a:stCxn id="11" idx="0"/>
          </p:cNvCxnSpPr>
          <p:nvPr/>
        </p:nvCxnSpPr>
        <p:spPr>
          <a:xfrm flipV="1">
            <a:off x="947683" y="2314474"/>
            <a:ext cx="0" cy="34169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15680" y="2314474"/>
            <a:ext cx="0" cy="117747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731132" y="2314474"/>
            <a:ext cx="0" cy="231859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91563" y="2314474"/>
            <a:ext cx="0" cy="73263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45682" y="2314474"/>
            <a:ext cx="0" cy="183122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044790" y="2314474"/>
            <a:ext cx="0" cy="39505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31301" y="2314474"/>
            <a:ext cx="0" cy="212710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804770" y="2314474"/>
            <a:ext cx="0" cy="90347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513917" y="2314474"/>
            <a:ext cx="0" cy="30420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5995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63" y="263525"/>
              <a:ext cx="492125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77933"/>
            <a:ext cx="6892169" cy="8683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WHAT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DO I NEED </a:t>
            </a:r>
            <a:r>
              <a:rPr lang="en-US" sz="2000" dirty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WHEN I REVIEW YOUR 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PROTOCOL (II)</a:t>
            </a:r>
            <a:endParaRPr lang="en-US" sz="1050" dirty="0" smtClean="0">
              <a:solidFill>
                <a:srgbClr val="FFFFFF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025" y="1417320"/>
            <a:ext cx="8229600" cy="5257800"/>
          </a:xfrm>
        </p:spPr>
        <p:txBody>
          <a:bodyPr/>
          <a:lstStyle/>
          <a:p>
            <a:r>
              <a:rPr lang="en-US" sz="2000" dirty="0">
                <a:latin typeface="Times New Roman"/>
                <a:cs typeface="Times New Roman"/>
              </a:rPr>
              <a:t>How </a:t>
            </a:r>
            <a:r>
              <a:rPr lang="en-US" sz="2000" b="1" dirty="0">
                <a:latin typeface="Times New Roman"/>
                <a:cs typeface="Times New Roman"/>
              </a:rPr>
              <a:t>valid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b="1" dirty="0">
                <a:latin typeface="Times New Roman"/>
                <a:cs typeface="Times New Roman"/>
              </a:rPr>
              <a:t>reliable</a:t>
            </a:r>
            <a:r>
              <a:rPr lang="en-US" sz="2000" dirty="0">
                <a:latin typeface="Times New Roman"/>
                <a:cs typeface="Times New Roman"/>
              </a:rPr>
              <a:t> are the measurements?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S</a:t>
            </a:r>
            <a:r>
              <a:rPr lang="en-US" sz="1600" dirty="0" smtClean="0">
                <a:latin typeface="Times New Roman"/>
                <a:cs typeface="Times New Roman"/>
              </a:rPr>
              <a:t>pecial </a:t>
            </a:r>
            <a:r>
              <a:rPr lang="en-US" sz="1600" dirty="0">
                <a:latin typeface="Times New Roman"/>
                <a:cs typeface="Times New Roman"/>
              </a:rPr>
              <a:t>emphasis on psychological testing and surveys. Do the authors use validated instruments </a:t>
            </a:r>
            <a:r>
              <a:rPr lang="en-US" sz="1600" dirty="0" smtClean="0">
                <a:latin typeface="Times New Roman"/>
                <a:cs typeface="Times New Roman"/>
              </a:rPr>
              <a:t>(especially for constructs </a:t>
            </a:r>
            <a:r>
              <a:rPr lang="en-US" sz="1600" dirty="0">
                <a:latin typeface="Times New Roman"/>
                <a:cs typeface="Times New Roman"/>
              </a:rPr>
              <a:t>like depression, communication, happiness, etc.)</a:t>
            </a:r>
            <a:r>
              <a:rPr lang="en-US" sz="1600" dirty="0" smtClean="0">
                <a:latin typeface="Times New Roman"/>
                <a:cs typeface="Times New Roman"/>
              </a:rPr>
              <a:t>?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What </a:t>
            </a:r>
            <a:r>
              <a:rPr lang="en-US" sz="2000" b="1" dirty="0">
                <a:latin typeface="Times New Roman"/>
                <a:cs typeface="Times New Roman"/>
              </a:rPr>
              <a:t>scales of measure </a:t>
            </a:r>
            <a:r>
              <a:rPr lang="en-US" sz="2000" dirty="0">
                <a:latin typeface="Times New Roman"/>
                <a:cs typeface="Times New Roman"/>
              </a:rPr>
              <a:t>are they getting?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Are </a:t>
            </a:r>
            <a:r>
              <a:rPr lang="en-US" sz="1600" dirty="0" smtClean="0">
                <a:latin typeface="Times New Roman"/>
                <a:cs typeface="Times New Roman"/>
              </a:rPr>
              <a:t>the units/scales (mm, cl, kg, years, 1-7, nominal) </a:t>
            </a:r>
            <a:r>
              <a:rPr lang="en-US" sz="1600" dirty="0">
                <a:latin typeface="Times New Roman"/>
                <a:cs typeface="Times New Roman"/>
              </a:rPr>
              <a:t>defined?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Do they plan to transform variables or calculate indices?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Did </a:t>
            </a:r>
            <a:r>
              <a:rPr lang="en-US" sz="2000" dirty="0">
                <a:latin typeface="Times New Roman"/>
                <a:cs typeface="Times New Roman"/>
              </a:rPr>
              <a:t>they justify the </a:t>
            </a:r>
            <a:r>
              <a:rPr lang="en-US" sz="2000" b="1" dirty="0">
                <a:latin typeface="Times New Roman"/>
                <a:cs typeface="Times New Roman"/>
              </a:rPr>
              <a:t>sample size</a:t>
            </a:r>
            <a:r>
              <a:rPr lang="en-US" sz="2000" dirty="0" smtClean="0">
                <a:latin typeface="Times New Roman"/>
                <a:cs typeface="Times New Roman"/>
              </a:rPr>
              <a:t>? Did </a:t>
            </a:r>
            <a:r>
              <a:rPr lang="en-US" sz="2000" dirty="0">
                <a:latin typeface="Times New Roman"/>
                <a:cs typeface="Times New Roman"/>
              </a:rPr>
              <a:t>they perform a power analysis?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I can do this for you </a:t>
            </a:r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if</a:t>
            </a:r>
            <a:r>
              <a:rPr lang="en-US" sz="1600" dirty="0" smtClean="0">
                <a:latin typeface="Times New Roman"/>
                <a:cs typeface="Times New Roman"/>
              </a:rPr>
              <a:t> you tell me:</a:t>
            </a:r>
          </a:p>
          <a:p>
            <a:pPr lvl="2"/>
            <a:r>
              <a:rPr lang="en-US" sz="1200" dirty="0" smtClean="0">
                <a:latin typeface="Times New Roman"/>
                <a:cs typeface="Times New Roman"/>
              </a:rPr>
              <a:t>How </a:t>
            </a:r>
            <a:r>
              <a:rPr lang="en-US" sz="1200" dirty="0">
                <a:latin typeface="Times New Roman"/>
                <a:cs typeface="Times New Roman"/>
              </a:rPr>
              <a:t>many patients </a:t>
            </a:r>
            <a:r>
              <a:rPr lang="en-US" sz="1200" dirty="0" smtClean="0">
                <a:latin typeface="Times New Roman"/>
                <a:cs typeface="Times New Roman"/>
              </a:rPr>
              <a:t>you will </a:t>
            </a:r>
            <a:r>
              <a:rPr lang="en-US" sz="1200" dirty="0">
                <a:latin typeface="Times New Roman"/>
                <a:cs typeface="Times New Roman"/>
              </a:rPr>
              <a:t>actually recruit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lvl="2"/>
            <a:r>
              <a:rPr lang="en-US" sz="1200" dirty="0" smtClean="0">
                <a:latin typeface="Times New Roman"/>
                <a:cs typeface="Times New Roman"/>
              </a:rPr>
              <a:t>Expected attrition rate</a:t>
            </a:r>
          </a:p>
          <a:p>
            <a:pPr lvl="2"/>
            <a:r>
              <a:rPr lang="en-US" sz="1200" dirty="0" smtClean="0">
                <a:latin typeface="Times New Roman"/>
                <a:cs typeface="Times New Roman"/>
              </a:rPr>
              <a:t>What </a:t>
            </a:r>
            <a:r>
              <a:rPr lang="en-US" sz="1200" dirty="0">
                <a:latin typeface="Times New Roman"/>
                <a:cs typeface="Times New Roman"/>
              </a:rPr>
              <a:t>effect size will </a:t>
            </a:r>
            <a:r>
              <a:rPr lang="en-US" sz="1200" dirty="0" smtClean="0">
                <a:latin typeface="Times New Roman"/>
                <a:cs typeface="Times New Roman"/>
              </a:rPr>
              <a:t>you </a:t>
            </a:r>
            <a:r>
              <a:rPr lang="en-US" sz="1200" dirty="0">
                <a:latin typeface="Times New Roman"/>
                <a:cs typeface="Times New Roman"/>
              </a:rPr>
              <a:t>be able to detect</a:t>
            </a:r>
            <a:r>
              <a:rPr lang="en-US" sz="1200" dirty="0" smtClean="0">
                <a:latin typeface="Times New Roman"/>
                <a:cs typeface="Times New Roman"/>
              </a:rPr>
              <a:t>?</a:t>
            </a:r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With information provided, can I determine what </a:t>
            </a:r>
            <a:r>
              <a:rPr lang="en-US" sz="2000" b="1" dirty="0">
                <a:latin typeface="Times New Roman"/>
                <a:cs typeface="Times New Roman"/>
              </a:rPr>
              <a:t>statistical analysis </a:t>
            </a:r>
            <a:r>
              <a:rPr lang="en-US" sz="2000" dirty="0">
                <a:latin typeface="Times New Roman"/>
                <a:cs typeface="Times New Roman"/>
              </a:rPr>
              <a:t>is </a:t>
            </a:r>
            <a:r>
              <a:rPr lang="en-US" sz="2000" dirty="0" smtClean="0">
                <a:latin typeface="Times New Roman"/>
                <a:cs typeface="Times New Roman"/>
              </a:rPr>
              <a:t>appropriate?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>
                <a:latin typeface="Times New Roman"/>
                <a:cs typeface="Times New Roman"/>
              </a:rPr>
              <a:t>the project </a:t>
            </a:r>
            <a:r>
              <a:rPr lang="en-US" sz="2000" b="1" dirty="0">
                <a:latin typeface="Times New Roman"/>
                <a:cs typeface="Times New Roman"/>
              </a:rPr>
              <a:t>viable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</a:p>
          <a:p>
            <a:pPr lvl="1"/>
            <a:r>
              <a:rPr lang="en-US" sz="1600" dirty="0">
                <a:latin typeface="Times New Roman"/>
                <a:cs typeface="Times New Roman"/>
              </a:rPr>
              <a:t>Is it feasible to recruit patients, get data, perform analyses and write a report in a reasonable time</a:t>
            </a:r>
            <a:r>
              <a:rPr lang="en-US" sz="1600" dirty="0" smtClean="0">
                <a:latin typeface="Times New Roman"/>
                <a:cs typeface="Times New Roman"/>
              </a:rPr>
              <a:t>?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Is there reasonable expectation that it will be accepted for publication?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68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63" y="263525"/>
              <a:ext cx="492125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77933"/>
            <a:ext cx="6892169" cy="8683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ELEMENTS NECESSARY TO DETERMINE THE SAMPLE SIZE</a:t>
            </a:r>
            <a:endParaRPr lang="en-US" sz="1000" dirty="0" smtClean="0">
              <a:solidFill>
                <a:srgbClr val="FFFFFF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025" y="1417320"/>
            <a:ext cx="8229600" cy="52578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Alpha, usually 0.05, 0.01, 0.001</a:t>
            </a:r>
          </a:p>
          <a:p>
            <a:r>
              <a:rPr lang="en-US" dirty="0">
                <a:latin typeface="Times New Roman"/>
                <a:cs typeface="Times New Roman"/>
              </a:rPr>
              <a:t>Power (1-beta), usually beta=</a:t>
            </a:r>
            <a:r>
              <a:rPr lang="en-US" dirty="0" smtClean="0">
                <a:latin typeface="Times New Roman"/>
                <a:cs typeface="Times New Roman"/>
              </a:rPr>
              <a:t>4x(alpha)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Design (analysis, allocation…)</a:t>
            </a:r>
          </a:p>
          <a:p>
            <a:r>
              <a:rPr lang="en-US" dirty="0">
                <a:latin typeface="Times New Roman"/>
                <a:cs typeface="Times New Roman"/>
              </a:rPr>
              <a:t>Targeted effect size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Pilot study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Literature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Desired magnitude (to make sense)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Clinical effect size</a:t>
            </a:r>
          </a:p>
        </p:txBody>
      </p:sp>
    </p:spTree>
    <p:extLst>
      <p:ext uri="{BB962C8B-B14F-4D97-AF65-F5344CB8AC3E}">
        <p14:creationId xmlns:p14="http://schemas.microsoft.com/office/powerpoint/2010/main" val="31103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56700" cy="1143000"/>
            <a:chOff x="0" y="0"/>
            <a:chExt cx="9156700" cy="1143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56700" cy="1143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defTabSz="914400"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051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7563" y="263525"/>
              <a:ext cx="492125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199" y="177933"/>
            <a:ext cx="6892169" cy="8683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FFFF"/>
                </a:solidFill>
                <a:latin typeface="Times New Roman" charset="0"/>
                <a:ea typeface="+mj-ea"/>
                <a:cs typeface="+mj-cs"/>
              </a:rPr>
              <a:t>ELEMENTS NECESSARY TO DETERMINE THE ANALYSIS</a:t>
            </a:r>
            <a:endParaRPr lang="en-US" sz="1000" dirty="0" smtClean="0">
              <a:solidFill>
                <a:srgbClr val="FFFFFF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4025" y="1269828"/>
            <a:ext cx="8229600" cy="5257800"/>
          </a:xfrm>
        </p:spPr>
        <p:txBody>
          <a:bodyPr/>
          <a:lstStyle/>
          <a:p>
            <a:r>
              <a:rPr lang="en-US" sz="2800" dirty="0">
                <a:latin typeface="Times New Roman"/>
                <a:cs typeface="Times New Roman"/>
              </a:rPr>
              <a:t>Number of groups / </a:t>
            </a:r>
            <a:r>
              <a:rPr lang="en-US" sz="2800" dirty="0" smtClean="0">
                <a:latin typeface="Times New Roman"/>
                <a:cs typeface="Times New Roman"/>
              </a:rPr>
              <a:t>allocation</a:t>
            </a:r>
          </a:p>
          <a:p>
            <a:r>
              <a:rPr lang="en-US" sz="2800" dirty="0">
                <a:latin typeface="Times New Roman"/>
                <a:cs typeface="Times New Roman"/>
              </a:rPr>
              <a:t>Time design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Single / pre-post / multiple </a:t>
            </a:r>
            <a:r>
              <a:rPr lang="en-US" sz="2400" dirty="0" smtClean="0">
                <a:latin typeface="Times New Roman"/>
                <a:cs typeface="Times New Roman"/>
              </a:rPr>
              <a:t>assessments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Purpose of the study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Descriptive / difference / association / prediction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Independent/predictor variable(s)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What was manipulated or expected to cause differences or predict the outcome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Dependent/criterion variables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Outcomes to be measured or predicted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Confounders / covariates</a:t>
            </a:r>
          </a:p>
        </p:txBody>
      </p:sp>
    </p:spTree>
    <p:extLst>
      <p:ext uri="{BB962C8B-B14F-4D97-AF65-F5344CB8AC3E}">
        <p14:creationId xmlns:p14="http://schemas.microsoft.com/office/powerpoint/2010/main" val="24315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489200"/>
            <a:ext cx="43815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552</Words>
  <Application>Microsoft Macintosh PowerPoint</Application>
  <PresentationFormat>On-screen Show (4:3)</PresentationFormat>
  <Paragraphs>72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Statistical Analysis and Tips for Designing a Clinical Study DESIGN, METHODS AND COMMON MISTAKES</vt:lpstr>
      <vt:lpstr>WHAT DO I NEED WHEN I REVIEW YOUR PROTOCOL (I)</vt:lpstr>
      <vt:lpstr>THE SCIENTIFIC DESIGNS</vt:lpstr>
      <vt:lpstr>WHAT DO I NEED WHEN I REVIEW YOUR PROTOCOL (II)</vt:lpstr>
      <vt:lpstr>ELEMENTS NECESSARY TO DETERMINE THE SAMPLE SIZE</vt:lpstr>
      <vt:lpstr>ELEMENTS NECESSARY TO DETERMINE THE ANALYSIS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Scholarly Activity Requirements for Residency Programs Set by the ACGME HOW THE CLINICAL RESEARCH INSTITUTE (CRI) CAN ASSIST RESIDENTS AND FACULTY TO COMPLETE A CLINICAL RESEARCH STUDY THAT MEETS THE REQUIREMENTS</dc:title>
  <dc:creator>Eneko Larumbe</dc:creator>
  <cp:lastModifiedBy>Eneko Larumbe</cp:lastModifiedBy>
  <cp:revision>45</cp:revision>
  <dcterms:created xsi:type="dcterms:W3CDTF">2014-11-10T15:24:05Z</dcterms:created>
  <dcterms:modified xsi:type="dcterms:W3CDTF">2016-10-10T16:40:03Z</dcterms:modified>
</cp:coreProperties>
</file>