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1"/>
  </p:notesMasterIdLst>
  <p:handoutMasterIdLst>
    <p:handoutMasterId r:id="rId22"/>
  </p:handoutMasterIdLst>
  <p:sldIdLst>
    <p:sldId id="289" r:id="rId2"/>
    <p:sldId id="287" r:id="rId3"/>
    <p:sldId id="286" r:id="rId4"/>
    <p:sldId id="291" r:id="rId5"/>
    <p:sldId id="292" r:id="rId6"/>
    <p:sldId id="310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298" r:id="rId19"/>
    <p:sldId id="290" r:id="rId20"/>
  </p:sldIdLst>
  <p:sldSz cx="18291175" cy="10290175"/>
  <p:notesSz cx="6858000" cy="9144000"/>
  <p:defaultTextStyle>
    <a:defPPr>
      <a:defRPr lang="tr-TR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>
          <p15:clr>
            <a:srgbClr val="A4A3A4"/>
          </p15:clr>
        </p15:guide>
        <p15:guide id="2" pos="5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1"/>
    <a:srgbClr val="FDFFF8"/>
    <a:srgbClr val="88817D"/>
    <a:srgbClr val="2B4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3" autoAdjust="0"/>
    <p:restoredTop sz="64208" autoAdjust="0"/>
  </p:normalViewPr>
  <p:slideViewPr>
    <p:cSldViewPr>
      <p:cViewPr varScale="1">
        <p:scale>
          <a:sx n="40" d="100"/>
          <a:sy n="40" d="100"/>
        </p:scale>
        <p:origin x="1190" y="53"/>
      </p:cViewPr>
      <p:guideLst>
        <p:guide orient="horz" pos="3241"/>
        <p:guide pos="5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97AC-704F-4097-87B4-758ECC62ACE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5C4B2-A7EE-4268-97AE-4DAAA698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1039-E6FF-4F78-9751-FFD9A3AC8099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A432-7CF7-4A2F-BE93-45834DC69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3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02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62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70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07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49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41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90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03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399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60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3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38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0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7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72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35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07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01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Upper Bla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19" y="752599"/>
            <a:ext cx="15776138" cy="1440160"/>
          </a:xfrm>
        </p:spPr>
        <p:txBody>
          <a:bodyPr anchor="t">
            <a:normAutofit/>
          </a:bodyPr>
          <a:lstStyle>
            <a:lvl1pPr algn="l">
              <a:defRPr sz="4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19" y="2480791"/>
            <a:ext cx="15776138" cy="4968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Left Bla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57519" y="547857"/>
            <a:ext cx="12640596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57519" y="2739282"/>
            <a:ext cx="12640596" cy="652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Lower Bla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19" y="3488903"/>
            <a:ext cx="15776138" cy="1440160"/>
          </a:xfrm>
        </p:spPr>
        <p:txBody>
          <a:bodyPr anchor="t">
            <a:normAutofit/>
          </a:bodyPr>
          <a:lstStyle>
            <a:lvl1pPr algn="l">
              <a:defRPr sz="4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19" y="5217096"/>
            <a:ext cx="15776138" cy="41764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519" y="547857"/>
            <a:ext cx="15776138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19" y="2739282"/>
            <a:ext cx="15776138" cy="652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12" r:id="rId3"/>
    <p:sldLayoutId id="2147483729" r:id="rId4"/>
    <p:sldLayoutId id="2147483726" r:id="rId5"/>
    <p:sldLayoutId id="2147483728" r:id="rId6"/>
  </p:sldLayoutIdLst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874" rtl="0" eaLnBrk="1" latinLnBrk="0" hangingPunct="1">
        <a:lnSpc>
          <a:spcPct val="90000"/>
        </a:lnSpc>
        <a:spcBef>
          <a:spcPct val="0"/>
        </a:spcBef>
        <a:buNone/>
        <a:defRPr sz="6601" i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69" indent="-342969" algn="l" defTabSz="1371874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906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714843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400780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3086717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772654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458592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5144529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830466" indent="-342969" algn="l" defTabSz="137187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874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811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429686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115623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80156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48749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1" userDrawn="1">
          <p15:clr>
            <a:srgbClr val="F26B43"/>
          </p15:clr>
        </p15:guide>
        <p15:guide id="2" pos="57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47" y="1616695"/>
            <a:ext cx="15776138" cy="2736304"/>
          </a:xfrm>
        </p:spPr>
        <p:txBody>
          <a:bodyPr>
            <a:noAutofit/>
          </a:bodyPr>
          <a:lstStyle/>
          <a:p>
            <a:pPr algn="r"/>
            <a:r>
              <a:rPr lang="en-US" sz="9600" b="1" i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Getting Ready for the SACSCOC On-Site Visit</a:t>
            </a:r>
            <a:endParaRPr lang="en-US" sz="9600" b="1" i="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89803" y="4569023"/>
            <a:ext cx="598305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March 18-21, 2019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en-US" sz="4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en-US" sz="4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en-US" sz="4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89" y="320551"/>
            <a:ext cx="10657185" cy="1644902"/>
          </a:xfrm>
        </p:spPr>
        <p:txBody>
          <a:bodyPr>
            <a:normAutofit/>
          </a:bodyPr>
          <a:lstStyle/>
          <a:p>
            <a:r>
              <a:rPr lang="en-US" sz="8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Well Beyond Initiative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218" y="1901397"/>
            <a:ext cx="14368788" cy="18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 with a specific emphasis on emotional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intelligence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AB1E80-1E24-9746-BE62-C1E902B25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12" y="3088489"/>
            <a:ext cx="6090121" cy="6090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14BA81-34D2-124B-B65E-9A382FA2E383}"/>
              </a:ext>
            </a:extLst>
          </p:cNvPr>
          <p:cNvSpPr txBox="1"/>
          <p:nvPr/>
        </p:nvSpPr>
        <p:spPr>
          <a:xfrm>
            <a:off x="1327273" y="3546299"/>
            <a:ext cx="64807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Dimensions of Wellness</a:t>
            </a:r>
          </a:p>
          <a:p>
            <a:pPr marL="1330955" lvl="1" indent="-514350">
              <a:buAutoNum type="arabicPeriod"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</a:p>
          <a:p>
            <a:pPr marL="1330955" lvl="1" indent="-514350">
              <a:buAutoNum type="arabicPeriod"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</a:p>
          <a:p>
            <a:pPr marL="1330955" lvl="1" indent="-514350">
              <a:buAutoNum type="arabicPeriod"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0955" lvl="1" indent="-514350">
              <a:buAutoNum type="arabicPeriod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Intellectual</a:t>
            </a:r>
          </a:p>
          <a:p>
            <a:pPr marL="1330955" lvl="1" indent="-514350">
              <a:buAutoNum type="arabicPeriod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 </a:t>
            </a:r>
          </a:p>
          <a:p>
            <a:pPr marL="1330955" lvl="1" indent="-514350">
              <a:buAutoNum type="arabicPeriod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pPr marL="1330955" lvl="1" indent="-514350">
              <a:buAutoNum type="arabicPeriod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pPr marL="1330955" lvl="1" indent="-514350">
              <a:buAutoNum type="arabicPeriod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 </a:t>
            </a:r>
          </a:p>
        </p:txBody>
      </p:sp>
    </p:spTree>
    <p:extLst>
      <p:ext uri="{BB962C8B-B14F-4D97-AF65-F5344CB8AC3E}">
        <p14:creationId xmlns:p14="http://schemas.microsoft.com/office/powerpoint/2010/main" val="42504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48" y="320551"/>
            <a:ext cx="12640596" cy="1500886"/>
          </a:xfrm>
        </p:spPr>
        <p:txBody>
          <a:bodyPr>
            <a:normAutofit/>
          </a:bodyPr>
          <a:lstStyle/>
          <a:p>
            <a:r>
              <a:rPr lang="en-US" sz="8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Emotional Intelligence</a:t>
            </a:r>
            <a:endParaRPr lang="en-US" sz="8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19" y="2120751"/>
            <a:ext cx="14440796" cy="263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Mixed Model of Emotional Intelligence is based on the premise that cognitive intelligence (IQ), personality, and emotional intelligence (EQ) collectively influence how individuals think and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 (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Bradberry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Greaves, 2009).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6566BC7-B950-5943-92EB-0282ABE33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4669"/>
              </p:ext>
            </p:extLst>
          </p:nvPr>
        </p:nvGraphicFramePr>
        <p:xfrm>
          <a:off x="1800771" y="5505127"/>
          <a:ext cx="12673410" cy="150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82">
                  <a:extLst>
                    <a:ext uri="{9D8B030D-6E8A-4147-A177-3AD203B41FA5}">
                      <a16:colId xmlns="" xmlns:a16="http://schemas.microsoft.com/office/drawing/2014/main" val="1258675705"/>
                    </a:ext>
                  </a:extLst>
                </a:gridCol>
                <a:gridCol w="3585998">
                  <a:extLst>
                    <a:ext uri="{9D8B030D-6E8A-4147-A177-3AD203B41FA5}">
                      <a16:colId xmlns="" xmlns:a16="http://schemas.microsoft.com/office/drawing/2014/main" val="1190032705"/>
                    </a:ext>
                  </a:extLst>
                </a:gridCol>
                <a:gridCol w="504056"/>
                <a:gridCol w="3513992">
                  <a:extLst>
                    <a:ext uri="{9D8B030D-6E8A-4147-A177-3AD203B41FA5}">
                      <a16:colId xmlns="" xmlns:a16="http://schemas.microsoft.com/office/drawing/2014/main" val="723260756"/>
                    </a:ext>
                  </a:extLst>
                </a:gridCol>
                <a:gridCol w="2534682">
                  <a:extLst>
                    <a:ext uri="{9D8B030D-6E8A-4147-A177-3AD203B41FA5}">
                      <a16:colId xmlns="" xmlns:a16="http://schemas.microsoft.com/office/drawing/2014/main" val="3330128892"/>
                    </a:ext>
                  </a:extLst>
                </a:gridCol>
              </a:tblGrid>
              <a:tr h="53575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 COMPETENCE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COMPETENCE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3503759"/>
                  </a:ext>
                </a:extLst>
              </a:tr>
              <a:tr h="9741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AWARENESS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AWARENESS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RELATIONSHIP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365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91" y="464567"/>
            <a:ext cx="12640596" cy="1534685"/>
          </a:xfrm>
        </p:spPr>
        <p:txBody>
          <a:bodyPr>
            <a:normAutofit/>
          </a:bodyPr>
          <a:lstStyle/>
          <a:p>
            <a:r>
              <a:rPr lang="en-US" sz="8000" b="1" i="0" dirty="0">
                <a:latin typeface="Calibri" panose="020F0502020204030204" pitchFamily="34" charset="0"/>
                <a:cs typeface="Calibri" panose="020F0502020204030204" pitchFamily="34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56" y="1999252"/>
            <a:ext cx="13238707" cy="652902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be able to differentiate eight dimensions of wellness and identify potential strategies to enhance wellness within each dimension.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be able to distinguish the four domains of emotional intelligence and categorize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 with each domain.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be able to apply appropriate strategies for enhancing emotional intelligence.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be able to demonstrate resilience in response to stress and/or trauma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13241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b="1" i="0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sz="8000" b="1" i="0" dirty="0">
                <a:latin typeface="Calibri" panose="020F0502020204030204" pitchFamily="34" charset="0"/>
                <a:cs typeface="Calibri" panose="020F0502020204030204" pitchFamily="34" charset="0"/>
              </a:rPr>
              <a:t>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19" y="2264767"/>
            <a:ext cx="13303519" cy="730234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Module: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complete an online module that describes the eight dimensions of wellness, provides strategies for enhancing wellness, and introduces the mixed model of emotional intelligence.</a:t>
            </a:r>
          </a:p>
          <a:p>
            <a:pPr marL="742950" indent="-742950">
              <a:buFont typeface="+mj-lt"/>
              <a:buAutoNum type="arabicPeriod"/>
            </a:pP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 Intelligence 2.0: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TTUHSC faculty will incorporate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 Intelligence 2.0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selected courses. This book describes strategies to increase emotional intelligence and gives students the opportunity to take the online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 Intelligence Appraisal®</a:t>
            </a:r>
          </a:p>
        </p:txBody>
      </p:sp>
    </p:spTree>
    <p:extLst>
      <p:ext uri="{BB962C8B-B14F-4D97-AF65-F5344CB8AC3E}">
        <p14:creationId xmlns:p14="http://schemas.microsoft.com/office/powerpoint/2010/main" val="31248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731" y="2353760"/>
            <a:ext cx="13144652" cy="748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Educational Programming: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events presented by both external speakers and TTUHSC faculty and staff will be offered at least once per quarter. Topics will be aligned with various aspects of emotional wellness.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Wellness Website: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TTUHSC will develop a website to focus primarily on emotional wellness, and eventually include all eight dimensions. The website will include strategies for improvement and related student resources.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4425" y="392559"/>
            <a:ext cx="15183970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9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sz="8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Implementation </a:t>
            </a:r>
            <a:r>
              <a:rPr lang="en-US" sz="6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(cont.)</a:t>
            </a:r>
            <a:endParaRPr lang="en-US" sz="60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93" y="2696815"/>
            <a:ext cx="13864732" cy="406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Internal Grants: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 Beyond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 seeks to support any efforts of TTUHSC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will award grants to support school or institutional activities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to promote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emotional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 of TTUHSC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2174" y="392559"/>
            <a:ext cx="15183970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9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sz="8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Implementation </a:t>
            </a:r>
            <a:r>
              <a:rPr lang="en-US" sz="6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(cont.)</a:t>
            </a:r>
            <a:endParaRPr lang="en-US" sz="60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75" y="531520"/>
            <a:ext cx="9937104" cy="1157183"/>
          </a:xfrm>
        </p:spPr>
        <p:txBody>
          <a:bodyPr>
            <a:noAutofit/>
          </a:bodyPr>
          <a:lstStyle/>
          <a:p>
            <a:r>
              <a:rPr lang="en-US" sz="8000" b="1" i="0" dirty="0">
                <a:latin typeface="Calibri" panose="020F0502020204030204" pitchFamily="34" charset="0"/>
                <a:cs typeface="Calibri" panose="020F0502020204030204" pitchFamily="34" charset="0"/>
              </a:rPr>
              <a:t>Projected Timeline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20267" r="5609" b="12937"/>
          <a:stretch/>
        </p:blipFill>
        <p:spPr>
          <a:xfrm>
            <a:off x="1800771" y="2048743"/>
            <a:ext cx="12673408" cy="73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93" y="2696815"/>
            <a:ext cx="13864732" cy="4067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Leslie Collins, JD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Director, Academic Affairs</a:t>
            </a:r>
          </a:p>
          <a:p>
            <a:pPr marL="0" indent="0">
              <a:buNone/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 Korinek, PhD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Director of TTUHSC Counseling Center, Program of Assistance for Students, and Employee Assistance Program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2174" y="392559"/>
            <a:ext cx="15183970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9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QEP Co-directors</a:t>
            </a:r>
            <a:endParaRPr lang="en-US" sz="60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28963" y="4713039"/>
            <a:ext cx="1108923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8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Comments/Questions about QEP</a:t>
            </a:r>
          </a:p>
        </p:txBody>
      </p:sp>
    </p:spTree>
    <p:extLst>
      <p:ext uri="{BB962C8B-B14F-4D97-AF65-F5344CB8AC3E}">
        <p14:creationId xmlns:p14="http://schemas.microsoft.com/office/powerpoint/2010/main" val="29999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30" y="309561"/>
            <a:ext cx="8208912" cy="1500787"/>
          </a:xfrm>
        </p:spPr>
        <p:txBody>
          <a:bodyPr>
            <a:normAutofit/>
          </a:bodyPr>
          <a:lstStyle/>
          <a:p>
            <a:r>
              <a:rPr lang="en-US" sz="8000" b="1" i="0" dirty="0" smtClean="0">
                <a:latin typeface="Calibri" panose="020F0502020204030204" pitchFamily="34" charset="0"/>
              </a:rPr>
              <a:t>What is SACSCOC?</a:t>
            </a:r>
            <a:endParaRPr lang="en-US" sz="8000" b="1" i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>
          <a:xfrm>
            <a:off x="3600971" y="2741557"/>
            <a:ext cx="10009112" cy="68113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2630" y="1544687"/>
            <a:ext cx="14103597" cy="119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(Southern Association of Colleges and Schools Commission on Colleges)</a:t>
            </a:r>
            <a:endParaRPr lang="en-US" sz="3200" i="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17195" y="5721151"/>
            <a:ext cx="928903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/>
              <a:buAutoNum type="arabicParenBoth"/>
            </a:pP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Quality assurance</a:t>
            </a:r>
          </a:p>
          <a:p>
            <a:pPr marL="742950" indent="-742950">
              <a:buFont typeface="Arial"/>
              <a:buAutoNum type="arabicParenBoth"/>
            </a:pP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Eligibility for federal financial aid</a:t>
            </a:r>
          </a:p>
          <a:p>
            <a:pPr marL="742950" indent="-742950">
              <a:buFont typeface="Arial"/>
              <a:buAutoNum type="arabicParenBoth"/>
            </a:pP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Prerequisite for many program accrediting bodies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2619" y="4064967"/>
            <a:ext cx="174259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Why is regional accreditation important?</a:t>
            </a:r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800771" y="4556684"/>
            <a:ext cx="14481385" cy="123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826107" y="4295508"/>
            <a:ext cx="0" cy="784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xplosion 1 3"/>
          <p:cNvSpPr/>
          <p:nvPr/>
        </p:nvSpPr>
        <p:spPr>
          <a:xfrm>
            <a:off x="11527861" y="3848943"/>
            <a:ext cx="4558479" cy="4104456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43" y="549789"/>
            <a:ext cx="15776138" cy="1296144"/>
          </a:xfrm>
        </p:spPr>
        <p:txBody>
          <a:bodyPr>
            <a:noAutofit/>
          </a:bodyPr>
          <a:lstStyle/>
          <a:p>
            <a:pPr algn="ctr"/>
            <a:r>
              <a:rPr lang="en-US" sz="6600" b="1" i="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Timeline of SACSCOC Accreditation</a:t>
            </a:r>
            <a:endParaRPr lang="en-US" sz="6600" b="1" i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00771" y="4295508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631" y="2206549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2004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Separate accreditation from TTU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63268" y="4291299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05106" y="4927466"/>
            <a:ext cx="2916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2009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Last reaffirmation of accreditation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7993" y="2217875"/>
            <a:ext cx="2916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2015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Submission of Fifth-Year Interim Report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06155" y="4321644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823994" y="2136138"/>
            <a:ext cx="2916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Dec. 2019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Anticipated reaffirmation of accreditation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6309920" y="4268652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58750" y="1754802"/>
            <a:ext cx="2916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Sept. 2018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Submission of Compliance Certification Report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361611" y="4351402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109749" y="2163650"/>
            <a:ext cx="2916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Feb. 2019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Submission of Focused Report/QEP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305827" y="4321644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367945" y="5079668"/>
            <a:ext cx="2916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March 2019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On-site</a:t>
            </a: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Review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5215" y="5063696"/>
            <a:ext cx="2916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June 2018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Separate accreditation of TTUHSC El Paso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273379" y="4306834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6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29" y="309561"/>
            <a:ext cx="11151269" cy="1500787"/>
          </a:xfrm>
        </p:spPr>
        <p:txBody>
          <a:bodyPr>
            <a:normAutofit fontScale="90000"/>
          </a:bodyPr>
          <a:lstStyle/>
          <a:p>
            <a:r>
              <a:rPr lang="en-US" sz="8000" b="1" i="0" dirty="0" smtClean="0">
                <a:latin typeface="Calibri" panose="020F0502020204030204" pitchFamily="34" charset="0"/>
              </a:rPr>
              <a:t>Overview of On-site Review</a:t>
            </a:r>
            <a:endParaRPr lang="en-US" sz="8000" b="1" i="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9696" y="1437508"/>
            <a:ext cx="56166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March 18-21, 2019</a:t>
            </a:r>
            <a:endParaRPr lang="en-US" sz="540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396" y="2929319"/>
            <a:ext cx="15327734" cy="119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Monday, March 18:  </a:t>
            </a:r>
            <a:r>
              <a:rPr lang="en-US" sz="4000" i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Reviewers will spend approximately two hours at each site before traveling to Lubbock to join the rest of the review team.</a:t>
            </a:r>
            <a:endParaRPr lang="en-US" sz="4000" i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1329" y="4223222"/>
            <a:ext cx="15327734" cy="119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Tuesday, March 19:  </a:t>
            </a:r>
            <a:r>
              <a:rPr lang="en-US" sz="3200" i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Reviewers will spend all day at the Lubbock campus.</a:t>
            </a:r>
            <a:endParaRPr lang="en-US" sz="3200" i="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82" y="5419485"/>
            <a:ext cx="15327734" cy="119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Wednesday, March 20:  </a:t>
            </a:r>
            <a:r>
              <a:rPr lang="en-US" sz="3200" i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Reviewers will spend all day at the Lubbock campus.</a:t>
            </a:r>
            <a:endParaRPr lang="en-US" sz="3200" i="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396" y="6713388"/>
            <a:ext cx="15327734" cy="119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Thursday, March 21:  </a:t>
            </a:r>
            <a:r>
              <a:rPr lang="en-US" sz="3200" i="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The review team will conduct an exit interview with Chancellor Mitchell and selected leaders before leaving Lubbock.</a:t>
            </a:r>
            <a:endParaRPr lang="en-US" sz="3200" i="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28963" y="4713039"/>
            <a:ext cx="1108923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8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Comments/Questions about SACSCOC</a:t>
            </a:r>
          </a:p>
        </p:txBody>
      </p:sp>
    </p:spTree>
    <p:extLst>
      <p:ext uri="{BB962C8B-B14F-4D97-AF65-F5344CB8AC3E}">
        <p14:creationId xmlns:p14="http://schemas.microsoft.com/office/powerpoint/2010/main" val="28667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739" y="824607"/>
            <a:ext cx="14718556" cy="1728192"/>
          </a:xfrm>
        </p:spPr>
        <p:txBody>
          <a:bodyPr>
            <a:normAutofit/>
          </a:bodyPr>
          <a:lstStyle/>
          <a:p>
            <a:pPr algn="ctr"/>
            <a:r>
              <a:rPr lang="en-US" sz="8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Enhancement Plan (QEP) </a:t>
            </a:r>
            <a:endParaRPr lang="en-US" sz="8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55BBD7-F8B2-D645-A25C-97FA299E2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59" y="2264767"/>
            <a:ext cx="9289032" cy="60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0" dirty="0">
                <a:latin typeface="Calibri" panose="020F0502020204030204" pitchFamily="34" charset="0"/>
                <a:cs typeface="Calibri" panose="020F0502020204030204" pitchFamily="34" charset="0"/>
              </a:rPr>
              <a:t>What is the QEP?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19" y="2739282"/>
            <a:ext cx="14368788" cy="652902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Enhancement Plan</a:t>
            </a:r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(QEP) is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specific requirement of our accreditation through SACSCOC.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five-year project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reflects our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commitment to enhance overall institutional quality and effectiveness by focusing on an issue that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TTUHSC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considers important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student learning and/or student 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</a:t>
            </a:r>
            <a:r>
              <a:rPr lang="en-US" sz="4400" u="sng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schools and campuses.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i="0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the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519" y="2509480"/>
            <a:ext cx="14368788" cy="6529022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Satisfaction Survey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Survey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 of Deans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of Assistance for Students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TTUHSC Strategic Planning Efforts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QEP Development Taskforce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Focus Groups</a:t>
            </a:r>
          </a:p>
        </p:txBody>
      </p:sp>
    </p:spTree>
    <p:extLst>
      <p:ext uri="{BB962C8B-B14F-4D97-AF65-F5344CB8AC3E}">
        <p14:creationId xmlns:p14="http://schemas.microsoft.com/office/powerpoint/2010/main" val="18565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8A8B8A"/>
      </a:dk1>
      <a:lt1>
        <a:srgbClr val="FFFFFF"/>
      </a:lt1>
      <a:dk2>
        <a:srgbClr val="8A8B8A"/>
      </a:dk2>
      <a:lt2>
        <a:srgbClr val="E7E6E6"/>
      </a:lt2>
      <a:accent1>
        <a:srgbClr val="BE1D2E"/>
      </a:accent1>
      <a:accent2>
        <a:srgbClr val="57585B"/>
      </a:accent2>
      <a:accent3>
        <a:srgbClr val="A5A5A5"/>
      </a:accent3>
      <a:accent4>
        <a:srgbClr val="7A7A7A"/>
      </a:accent4>
      <a:accent5>
        <a:srgbClr val="5D5D5D"/>
      </a:accent5>
      <a:accent6>
        <a:srgbClr val="515151"/>
      </a:accent6>
      <a:hlink>
        <a:srgbClr val="E41D2E"/>
      </a:hlink>
      <a:folHlink>
        <a:srgbClr val="BE1D2E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688</Words>
  <Application>Microsoft Office PowerPoint</Application>
  <PresentationFormat>Custom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Office Theme</vt:lpstr>
      <vt:lpstr>Getting Ready for the SACSCOC On-Site Visit</vt:lpstr>
      <vt:lpstr>What is SACSCOC?</vt:lpstr>
      <vt:lpstr>PowerPoint Presentation</vt:lpstr>
      <vt:lpstr>Timeline of SACSCOC Accreditation</vt:lpstr>
      <vt:lpstr>Overview of On-site Review</vt:lpstr>
      <vt:lpstr>PowerPoint Presentation</vt:lpstr>
      <vt:lpstr>Quality Enhancement Plan (QEP) </vt:lpstr>
      <vt:lpstr>What is the QEP?</vt:lpstr>
      <vt:lpstr>Identification of the Topic</vt:lpstr>
      <vt:lpstr>Well Beyond Initiative </vt:lpstr>
      <vt:lpstr>Emotional Intelligence</vt:lpstr>
      <vt:lpstr>Student Learning Outcomes</vt:lpstr>
      <vt:lpstr>Strategies for Implementation</vt:lpstr>
      <vt:lpstr>PowerPoint Presentation</vt:lpstr>
      <vt:lpstr>PowerPoint Presentation</vt:lpstr>
      <vt:lpstr>Projected Timeline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Voxelflux</dc:creator>
  <cp:lastModifiedBy>Dickson, Kari</cp:lastModifiedBy>
  <cp:revision>156</cp:revision>
  <cp:lastPrinted>2019-02-20T18:50:58Z</cp:lastPrinted>
  <dcterms:created xsi:type="dcterms:W3CDTF">2013-09-24T23:05:35Z</dcterms:created>
  <dcterms:modified xsi:type="dcterms:W3CDTF">2019-02-26T21:49:00Z</dcterms:modified>
</cp:coreProperties>
</file>