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81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3" r:id="rId44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20" y="4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99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FF99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209" y="58369"/>
            <a:ext cx="751268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531" y="1681772"/>
            <a:ext cx="8080375" cy="1928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99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uhsc.edu/academic-planning-compliance/weave.aspx" TargetMode="Externa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786574"/>
            <a:ext cx="8046084" cy="16725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Mission</a:t>
            </a:r>
            <a:r>
              <a:rPr sz="30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Statement</a:t>
            </a:r>
            <a:r>
              <a:rPr sz="30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brief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general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values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principles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curriculum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goals.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847" y="2710476"/>
            <a:ext cx="7978140" cy="173228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105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Sets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tone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philosophical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position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objectives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developed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Communicates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overall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purpose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Distinguishes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similar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Aligns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clearly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mission 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1340" y="58369"/>
            <a:ext cx="4976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4255" algn="l"/>
              </a:tabLst>
            </a:pPr>
            <a:r>
              <a:rPr dirty="0"/>
              <a:t>M</a:t>
            </a:r>
            <a:r>
              <a:rPr spc="-560" dirty="0"/>
              <a:t> </a:t>
            </a:r>
            <a:r>
              <a:rPr spc="220" dirty="0"/>
              <a:t>is</a:t>
            </a:r>
            <a:r>
              <a:rPr spc="-550" dirty="0"/>
              <a:t> </a:t>
            </a:r>
            <a:r>
              <a:rPr dirty="0"/>
              <a:t>s</a:t>
            </a:r>
            <a:r>
              <a:rPr spc="-545" dirty="0"/>
              <a:t> </a:t>
            </a:r>
            <a:r>
              <a:rPr spc="270" dirty="0"/>
              <a:t>ion</a:t>
            </a:r>
            <a:r>
              <a:rPr dirty="0"/>
              <a:t>	S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310" dirty="0"/>
              <a:t>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73378"/>
            <a:ext cx="880046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Choose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Strategic Goal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corresponding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(Innovation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Collaboration)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aligns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department/program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objectives.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follows: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Academics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spcBef>
                <a:spcPts val="5"/>
              </a:spcBef>
              <a:buFont typeface="Calibri"/>
              <a:buChar char="•"/>
              <a:tabLst>
                <a:tab pos="793750" algn="l"/>
              </a:tabLst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External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Telehealth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6956" y="111632"/>
            <a:ext cx="64312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69795" algn="l"/>
              </a:tabLst>
            </a:pPr>
            <a:r>
              <a:rPr sz="3200" dirty="0"/>
              <a:t>T</a:t>
            </a:r>
            <a:r>
              <a:rPr sz="3200" spc="-440" dirty="0"/>
              <a:t> </a:t>
            </a:r>
            <a:r>
              <a:rPr sz="3200" dirty="0"/>
              <a:t>T</a:t>
            </a:r>
            <a:r>
              <a:rPr sz="3200" spc="-440" dirty="0"/>
              <a:t> </a:t>
            </a:r>
            <a:r>
              <a:rPr sz="3200" dirty="0"/>
              <a:t>U</a:t>
            </a:r>
            <a:r>
              <a:rPr sz="3200" spc="-434" dirty="0"/>
              <a:t> </a:t>
            </a:r>
            <a:r>
              <a:rPr sz="3200" dirty="0"/>
              <a:t>H</a:t>
            </a:r>
            <a:r>
              <a:rPr sz="3200" spc="-450" dirty="0"/>
              <a:t> </a:t>
            </a:r>
            <a:r>
              <a:rPr sz="3200" dirty="0"/>
              <a:t>S</a:t>
            </a:r>
            <a:r>
              <a:rPr sz="3200" spc="-440" dirty="0"/>
              <a:t> </a:t>
            </a:r>
            <a:r>
              <a:rPr sz="3200" spc="-50" dirty="0"/>
              <a:t>C</a:t>
            </a:r>
            <a:r>
              <a:rPr sz="3200" dirty="0"/>
              <a:t>	G</a:t>
            </a:r>
            <a:r>
              <a:rPr sz="3200" spc="-434" dirty="0"/>
              <a:t> </a:t>
            </a:r>
            <a:r>
              <a:rPr sz="3200" dirty="0"/>
              <a:t>o</a:t>
            </a:r>
            <a:r>
              <a:rPr sz="3200" spc="-440" dirty="0"/>
              <a:t> </a:t>
            </a:r>
            <a:r>
              <a:rPr sz="3200" dirty="0"/>
              <a:t>a</a:t>
            </a:r>
            <a:r>
              <a:rPr sz="3200" spc="-445" dirty="0"/>
              <a:t> </a:t>
            </a:r>
            <a:r>
              <a:rPr sz="3200" dirty="0"/>
              <a:t>l</a:t>
            </a:r>
            <a:r>
              <a:rPr sz="3200" spc="-450" dirty="0"/>
              <a:t> </a:t>
            </a:r>
            <a:r>
              <a:rPr sz="3200" dirty="0"/>
              <a:t>(</a:t>
            </a:r>
            <a:r>
              <a:rPr sz="3200" spc="-450" dirty="0"/>
              <a:t> </a:t>
            </a:r>
            <a:r>
              <a:rPr sz="3200" dirty="0"/>
              <a:t>s</a:t>
            </a:r>
            <a:r>
              <a:rPr sz="3200" spc="-445" dirty="0"/>
              <a:t> </a:t>
            </a:r>
            <a:r>
              <a:rPr sz="3200" dirty="0"/>
              <a:t>)</a:t>
            </a:r>
            <a:r>
              <a:rPr sz="3200" spc="-450" dirty="0"/>
              <a:t> </a:t>
            </a:r>
            <a:r>
              <a:rPr sz="3200" dirty="0"/>
              <a:t>/</a:t>
            </a:r>
            <a:r>
              <a:rPr sz="3200" spc="-450" dirty="0"/>
              <a:t> </a:t>
            </a:r>
            <a:r>
              <a:rPr sz="3200" dirty="0"/>
              <a:t>O</a:t>
            </a:r>
            <a:r>
              <a:rPr sz="3200" spc="-445" dirty="0"/>
              <a:t> </a:t>
            </a:r>
            <a:r>
              <a:rPr sz="3200" dirty="0"/>
              <a:t>b</a:t>
            </a:r>
            <a:r>
              <a:rPr sz="3200" spc="-450" dirty="0"/>
              <a:t> </a:t>
            </a:r>
            <a:r>
              <a:rPr sz="3200" dirty="0"/>
              <a:t>j</a:t>
            </a:r>
            <a:r>
              <a:rPr sz="3200" spc="-445" dirty="0"/>
              <a:t> </a:t>
            </a:r>
            <a:r>
              <a:rPr sz="3200" dirty="0"/>
              <a:t>e</a:t>
            </a:r>
            <a:r>
              <a:rPr sz="3200" spc="-455" dirty="0"/>
              <a:t> </a:t>
            </a:r>
            <a:r>
              <a:rPr sz="3200" dirty="0"/>
              <a:t>c</a:t>
            </a:r>
            <a:r>
              <a:rPr sz="3200" spc="-455" dirty="0"/>
              <a:t> </a:t>
            </a:r>
            <a:r>
              <a:rPr sz="3200" dirty="0"/>
              <a:t>t</a:t>
            </a:r>
            <a:r>
              <a:rPr sz="3200" spc="-450" dirty="0"/>
              <a:t> </a:t>
            </a:r>
            <a:r>
              <a:rPr sz="3200" dirty="0"/>
              <a:t>i</a:t>
            </a:r>
            <a:r>
              <a:rPr sz="3200" spc="-445" dirty="0"/>
              <a:t> </a:t>
            </a:r>
            <a:r>
              <a:rPr sz="3200" dirty="0"/>
              <a:t>v</a:t>
            </a:r>
            <a:r>
              <a:rPr sz="3200" spc="-455" dirty="0"/>
              <a:t> </a:t>
            </a:r>
            <a:r>
              <a:rPr sz="3200" spc="-50" dirty="0"/>
              <a:t>e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261620" y="4293819"/>
            <a:ext cx="3740785" cy="668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*You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multiple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than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Goal/objective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relevant to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area.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1163167"/>
            <a:ext cx="8399145" cy="2177519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5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suggest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3</a:t>
            </a:r>
            <a:r>
              <a:rPr sz="2000" b="1" u="sng" spc="-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to</a:t>
            </a:r>
            <a:r>
              <a:rPr sz="2000" b="1" u="sng" spc="-3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5</a:t>
            </a:r>
            <a:r>
              <a:rPr sz="2000" b="1" spc="-5" dirty="0">
                <a:solidFill>
                  <a:srgbClr val="E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</a:t>
            </a:r>
            <a:endParaRPr sz="20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Outcome/Objective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align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plan’s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  <a:r>
              <a:rPr lang="en-US"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linked</a:t>
            </a:r>
            <a:r>
              <a:rPr sz="2000" b="1" u="sng" spc="-2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to</a:t>
            </a:r>
            <a:r>
              <a:rPr sz="2000" b="1" u="sng" spc="-1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appropriate</a:t>
            </a:r>
            <a:r>
              <a:rPr sz="2000" b="1" u="sng" spc="-3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elements</a:t>
            </a:r>
            <a:r>
              <a:rPr sz="2000" b="1" u="sng" spc="-2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of the</a:t>
            </a:r>
            <a:r>
              <a:rPr sz="2000" b="1" u="sng" spc="-2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TTUHSC</a:t>
            </a:r>
            <a:r>
              <a:rPr sz="2000" b="1" u="sng" spc="-2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Strategic</a:t>
            </a:r>
            <a:r>
              <a:rPr sz="2000" b="1" u="sng" spc="-1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Plan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distinctive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other</a:t>
            </a:r>
            <a:endParaRPr lang="en-US" sz="20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Be measurable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intended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actual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outcomes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02" y="627999"/>
            <a:ext cx="8752205" cy="347154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Avoid</a:t>
            </a:r>
            <a:r>
              <a:rPr sz="2400" b="1" i="1"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“Bundling”</a:t>
            </a:r>
            <a:endParaRPr sz="2400">
              <a:latin typeface="Calibri"/>
              <a:cs typeface="Calibri"/>
            </a:endParaRPr>
          </a:p>
          <a:p>
            <a:pPr marL="12700" marR="33845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oversee implementation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Banner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upgrades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oversight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organizations.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Better</a:t>
            </a:r>
            <a:endParaRPr sz="2400">
              <a:latin typeface="Calibri"/>
              <a:cs typeface="Calibri"/>
            </a:endParaRPr>
          </a:p>
          <a:p>
            <a:pPr marL="12700" marR="154940">
              <a:lnSpc>
                <a:spcPct val="100000"/>
              </a:lnSpc>
              <a:spcBef>
                <a:spcPts val="1200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(O1)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TTUHSC Office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oversee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implementation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Banner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upgrades.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(O2)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TTUHSC Office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 oversight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student organizations.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589" y="110439"/>
            <a:ext cx="57251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171" y="675639"/>
            <a:ext cx="8239125" cy="283083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Avoid</a:t>
            </a:r>
            <a:r>
              <a:rPr sz="2400" b="1" i="1" u="sng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using</a:t>
            </a:r>
            <a:r>
              <a:rPr sz="2400" b="1" i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Directionality</a:t>
            </a:r>
            <a:r>
              <a:rPr sz="2400" b="1" i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and</a:t>
            </a:r>
            <a:r>
              <a:rPr sz="2400" b="1" i="1" u="sng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Quantifiable</a:t>
            </a:r>
            <a:r>
              <a:rPr sz="2400" b="1" i="1" u="sng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Targets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averaging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4.5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level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items.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Better</a:t>
            </a:r>
            <a:endParaRPr sz="2400">
              <a:latin typeface="Calibri"/>
              <a:cs typeface="Calibri"/>
            </a:endParaRPr>
          </a:p>
          <a:p>
            <a:pPr marL="12700" marR="62801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ongoing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systematic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feedback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about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Ou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c</a:t>
            </a:r>
            <a:r>
              <a:rPr spc="-540" dirty="0"/>
              <a:t> </a:t>
            </a:r>
            <a:r>
              <a:rPr dirty="0"/>
              <a:t>o</a:t>
            </a:r>
            <a:r>
              <a:rPr spc="-550" dirty="0"/>
              <a:t> </a:t>
            </a:r>
            <a:r>
              <a:rPr dirty="0"/>
              <a:t>m</a:t>
            </a:r>
            <a:r>
              <a:rPr spc="-545" dirty="0"/>
              <a:t> </a:t>
            </a:r>
            <a:r>
              <a:rPr dirty="0"/>
              <a:t>e</a:t>
            </a:r>
            <a:r>
              <a:rPr spc="-54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215" dirty="0"/>
              <a:t>Ob</a:t>
            </a:r>
            <a:r>
              <a:rPr spc="-550" dirty="0"/>
              <a:t> </a:t>
            </a:r>
            <a:r>
              <a:rPr dirty="0"/>
              <a:t>j</a:t>
            </a:r>
            <a:r>
              <a:rPr spc="-545" dirty="0"/>
              <a:t> </a:t>
            </a:r>
            <a:r>
              <a:rPr spc="290" dirty="0"/>
              <a:t>ect</a:t>
            </a:r>
            <a:r>
              <a:rPr spc="-550" dirty="0"/>
              <a:t> </a:t>
            </a:r>
            <a:r>
              <a:rPr dirty="0"/>
              <a:t>i</a:t>
            </a:r>
            <a:r>
              <a:rPr spc="-545" dirty="0"/>
              <a:t> </a:t>
            </a:r>
            <a:r>
              <a:rPr spc="265" dirty="0"/>
              <a:t>ves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784301"/>
            <a:ext cx="7606030" cy="40979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800" b="1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800" b="1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 dirty="0">
              <a:latin typeface="Calibri"/>
              <a:cs typeface="Calibri"/>
            </a:endParaRPr>
          </a:p>
          <a:p>
            <a:pPr marL="12700" marR="12065">
              <a:lnSpc>
                <a:spcPct val="100000"/>
              </a:lnSpc>
              <a:spcBef>
                <a:spcPts val="5"/>
              </a:spcBef>
            </a:pP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8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8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u="sng" dirty="0">
                <a:solidFill>
                  <a:srgbClr val="FFFFFF"/>
                </a:solidFill>
                <a:latin typeface="Calibri"/>
                <a:cs typeface="Calibri"/>
              </a:rPr>
              <a:t>know</a:t>
            </a:r>
            <a:r>
              <a:rPr sz="28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able</a:t>
            </a:r>
            <a:r>
              <a:rPr sz="28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u="sng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i="1" u="sng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u="sng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lang="en-US"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spc="-20" dirty="0">
                <a:solidFill>
                  <a:srgbClr val="FFFFFF"/>
                </a:solidFill>
                <a:latin typeface="Calibri"/>
                <a:cs typeface="Calibri"/>
              </a:rPr>
              <a:t>upon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successful</a:t>
            </a:r>
            <a:r>
              <a:rPr sz="2800" i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sz="2800" i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i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i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Calibri"/>
                <a:cs typeface="Calibri"/>
              </a:rPr>
              <a:t>program.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 marL="12700" marR="687705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800" b="1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courses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experiences</a:t>
            </a:r>
            <a:r>
              <a:rPr sz="2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lang="en-US" sz="28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687705">
              <a:lnSpc>
                <a:spcPct val="100000"/>
              </a:lnSpc>
              <a:spcBef>
                <a:spcPts val="5"/>
              </a:spcBef>
            </a:pPr>
            <a:r>
              <a:rPr lang="en-US" sz="200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800" b="1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provided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2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duration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  <a:tabLst>
                <a:tab pos="2301875" algn="l"/>
                <a:tab pos="4870450" algn="l"/>
              </a:tabLst>
            </a:pPr>
            <a:r>
              <a:rPr dirty="0"/>
              <a:t>S</a:t>
            </a:r>
            <a:r>
              <a:rPr spc="-565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u</a:t>
            </a:r>
            <a:r>
              <a:rPr spc="-545" dirty="0"/>
              <a:t> </a:t>
            </a:r>
            <a:r>
              <a:rPr dirty="0"/>
              <a:t>d</a:t>
            </a:r>
            <a:r>
              <a:rPr spc="-550" dirty="0"/>
              <a:t> </a:t>
            </a:r>
            <a:r>
              <a:rPr spc="-30" dirty="0"/>
              <a:t>e</a:t>
            </a:r>
            <a:r>
              <a:rPr spc="-550" dirty="0"/>
              <a:t> </a:t>
            </a:r>
            <a:r>
              <a:rPr dirty="0"/>
              <a:t>n</a:t>
            </a:r>
            <a:r>
              <a:rPr spc="-545" dirty="0"/>
              <a:t> </a:t>
            </a:r>
            <a:r>
              <a:rPr spc="-50" dirty="0"/>
              <a:t>t</a:t>
            </a:r>
            <a:r>
              <a:rPr dirty="0"/>
              <a:t>	L</a:t>
            </a:r>
            <a:r>
              <a:rPr spc="-545" dirty="0"/>
              <a:t> </a:t>
            </a:r>
            <a:r>
              <a:rPr spc="-30" dirty="0"/>
              <a:t>e</a:t>
            </a:r>
            <a:r>
              <a:rPr spc="-545" dirty="0"/>
              <a:t> </a:t>
            </a:r>
            <a:r>
              <a:rPr spc="-30" dirty="0"/>
              <a:t>a</a:t>
            </a:r>
            <a:r>
              <a:rPr spc="-545" dirty="0"/>
              <a:t> </a:t>
            </a:r>
            <a:r>
              <a:rPr spc="-20" dirty="0"/>
              <a:t>r</a:t>
            </a:r>
            <a:r>
              <a:rPr spc="-540" dirty="0"/>
              <a:t> </a:t>
            </a:r>
            <a:r>
              <a:rPr dirty="0"/>
              <a:t>n</a:t>
            </a:r>
            <a:r>
              <a:rPr spc="-545" dirty="0"/>
              <a:t> </a:t>
            </a:r>
            <a:r>
              <a:rPr spc="220" dirty="0"/>
              <a:t>in</a:t>
            </a:r>
            <a:r>
              <a:rPr spc="-545" dirty="0"/>
              <a:t> </a:t>
            </a:r>
            <a:r>
              <a:rPr spc="-50" dirty="0"/>
              <a:t>g</a:t>
            </a:r>
            <a:r>
              <a:rPr dirty="0"/>
              <a:t>	</a:t>
            </a:r>
            <a:r>
              <a:rPr spc="220" dirty="0"/>
              <a:t>Ou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30" dirty="0"/>
              <a:t>c</a:t>
            </a:r>
            <a:r>
              <a:rPr spc="-545" dirty="0"/>
              <a:t> </a:t>
            </a:r>
            <a:r>
              <a:rPr dirty="0"/>
              <a:t>o</a:t>
            </a:r>
            <a:r>
              <a:rPr spc="-545" dirty="0"/>
              <a:t> </a:t>
            </a:r>
            <a:r>
              <a:rPr spc="-40" dirty="0"/>
              <a:t>m</a:t>
            </a:r>
            <a:r>
              <a:rPr spc="-540" dirty="0"/>
              <a:t> </a:t>
            </a:r>
            <a:r>
              <a:rPr spc="175" dirty="0"/>
              <a:t>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284" y="4754676"/>
            <a:ext cx="53930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Armstrong,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P.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(2010).</a:t>
            </a:r>
            <a:r>
              <a:rPr sz="1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Bloom’s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Taxonomy.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Vanderbilt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University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Center for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Teaching.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Retrieved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[3-30-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21]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0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https://cft.vanderbilt.edu/guides-sub-pages/blooms-taxonomy/.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224" y="941832"/>
            <a:ext cx="6594348" cy="37048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68" y="841324"/>
            <a:ext cx="8680450" cy="3408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400" b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</a:t>
            </a:r>
            <a:r>
              <a:rPr sz="2400" b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  <a:p>
            <a:pPr marL="12700" marR="166370" algn="just">
              <a:lnSpc>
                <a:spcPct val="100000"/>
              </a:lnSpc>
              <a:spcBef>
                <a:spcPts val="1905"/>
              </a:spcBef>
            </a:pPr>
            <a:r>
              <a:rPr sz="26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6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provided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foundation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of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knowledge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concepts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fundamental</a:t>
            </a:r>
            <a:r>
              <a:rPr sz="2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principles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related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Speech,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Language,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Sciences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define,</a:t>
            </a:r>
            <a:r>
              <a:rPr sz="2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explain,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apply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concepts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fundamental</a:t>
            </a:r>
            <a:r>
              <a:rPr sz="2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principles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related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Speech,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Language,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Sciences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4890" algn="l"/>
                <a:tab pos="4862195" algn="l"/>
              </a:tabLst>
            </a:pPr>
            <a:r>
              <a:rPr dirty="0"/>
              <a:t>S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95" dirty="0"/>
              <a:t>ude</a:t>
            </a:r>
            <a:r>
              <a:rPr spc="-545" dirty="0"/>
              <a:t> </a:t>
            </a:r>
            <a:r>
              <a:rPr spc="195" dirty="0"/>
              <a:t>nt</a:t>
            </a:r>
            <a:r>
              <a:rPr dirty="0"/>
              <a:t>	</a:t>
            </a:r>
            <a:r>
              <a:rPr spc="220" dirty="0"/>
              <a:t>Le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310" dirty="0"/>
              <a:t>ning</a:t>
            </a:r>
            <a:r>
              <a:rPr dirty="0"/>
              <a:t>	</a:t>
            </a: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spc="195" dirty="0"/>
              <a:t>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74013"/>
            <a:ext cx="8705215" cy="2898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6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600" b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r>
              <a:rPr sz="2600" b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</a:t>
            </a:r>
            <a:r>
              <a:rPr sz="26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2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Calibri"/>
              <a:cs typeface="Calibri"/>
            </a:endParaRPr>
          </a:p>
          <a:p>
            <a:pPr marL="12700" marR="186690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0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0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course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HPSH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7365,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 learn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obtain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diagnostically-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driven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case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apply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evaluating test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results.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Students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learn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administer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interpret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common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bedside/office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evaluations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vestibular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ocular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reflex and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vestibular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spinal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reflexes.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0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treat hearing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lifespan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culturally-linguistically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populations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349" y="58369"/>
            <a:ext cx="751268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4890" algn="l"/>
                <a:tab pos="4862195" algn="l"/>
              </a:tabLst>
            </a:pPr>
            <a:r>
              <a:rPr dirty="0"/>
              <a:t>S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95" dirty="0"/>
              <a:t>ude</a:t>
            </a:r>
            <a:r>
              <a:rPr spc="-545" dirty="0"/>
              <a:t> </a:t>
            </a:r>
            <a:r>
              <a:rPr spc="195" dirty="0"/>
              <a:t>nt</a:t>
            </a:r>
            <a:r>
              <a:rPr dirty="0"/>
              <a:t>	</a:t>
            </a:r>
            <a:r>
              <a:rPr spc="220" dirty="0"/>
              <a:t>Le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310" dirty="0"/>
              <a:t>ning</a:t>
            </a:r>
            <a:r>
              <a:rPr dirty="0"/>
              <a:t>	</a:t>
            </a: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spc="195" dirty="0"/>
              <a:t>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675639"/>
            <a:ext cx="8460740" cy="392811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4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4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4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4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Units</a:t>
            </a:r>
            <a:endParaRPr sz="2400">
              <a:latin typeface="Calibri"/>
              <a:cs typeface="Calibri"/>
            </a:endParaRPr>
          </a:p>
          <a:p>
            <a:pPr marL="1202690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v.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Process</a:t>
            </a:r>
            <a:r>
              <a:rPr sz="24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anticipated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move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toward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accomplishment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department’s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mission.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Focuses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on what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Customer</a:t>
            </a:r>
            <a:r>
              <a:rPr sz="24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Outcome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reflects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department’s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intended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customer.</a:t>
            </a:r>
            <a:endParaRPr sz="2400">
              <a:latin typeface="Calibri"/>
              <a:cs typeface="Calibri"/>
            </a:endParaRPr>
          </a:p>
          <a:p>
            <a:pPr marL="182880" marR="48260" indent="-17081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Focuses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on what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expects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able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i="1" spc="-2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6400" y="1428750"/>
            <a:ext cx="5638800" cy="465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2525" marR="5080" indent="-1140460" algn="ctr">
              <a:lnSpc>
                <a:spcPct val="120100"/>
              </a:lnSpc>
              <a:spcBef>
                <a:spcPts val="100"/>
              </a:spcBef>
              <a:tabLst>
                <a:tab pos="1355090" algn="l"/>
                <a:tab pos="2038985" algn="l"/>
              </a:tabLst>
            </a:pPr>
            <a:r>
              <a:rPr sz="2700" spc="155" dirty="0"/>
              <a:t>Weave</a:t>
            </a:r>
            <a:r>
              <a:rPr sz="2700" dirty="0"/>
              <a:t>	</a:t>
            </a:r>
            <a:r>
              <a:rPr sz="2700" spc="165" dirty="0"/>
              <a:t>Training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2444623" y="2028948"/>
            <a:ext cx="4317365" cy="157735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R="103505" algn="ctr">
              <a:lnSpc>
                <a:spcPct val="100000"/>
              </a:lnSpc>
              <a:spcBef>
                <a:spcPts val="60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Basics</a:t>
            </a: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Weave</a:t>
            </a:r>
            <a:r>
              <a:rPr sz="21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1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2100" spc="-65" dirty="0">
              <a:solidFill>
                <a:srgbClr val="FFFFFF"/>
              </a:solidFill>
              <a:latin typeface="Arial"/>
              <a:cs typeface="Arial"/>
            </a:endParaRPr>
          </a:p>
          <a:p>
            <a:pPr marR="103505" algn="ctr">
              <a:lnSpc>
                <a:spcPct val="100000"/>
              </a:lnSpc>
              <a:spcBef>
                <a:spcPts val="6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TTUHSC</a:t>
            </a:r>
            <a:r>
              <a:rPr lang="en-US" sz="2100" dirty="0">
                <a:latin typeface="Arial"/>
                <a:cs typeface="Arial"/>
              </a:rPr>
              <a:t>  </a:t>
            </a: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2100" dirty="0">
              <a:latin typeface="Arial"/>
              <a:cs typeface="Arial"/>
            </a:endParaRPr>
          </a:p>
          <a:p>
            <a:pPr marL="85090" algn="ctr">
              <a:lnSpc>
                <a:spcPct val="100000"/>
              </a:lnSpc>
              <a:spcBef>
                <a:spcPts val="1655"/>
              </a:spcBef>
            </a:pPr>
            <a:r>
              <a:rPr lang="en-US" sz="1800" spc="-20" dirty="0">
                <a:solidFill>
                  <a:srgbClr val="FFFFFF"/>
                </a:solidFill>
                <a:latin typeface="Calibri"/>
                <a:cs typeface="Calibri"/>
              </a:rPr>
              <a:t>Kara Page, M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lang="en-US" sz="1800" spc="-20" dirty="0">
                <a:solidFill>
                  <a:srgbClr val="FFFFFF"/>
                </a:solidFill>
                <a:latin typeface="Calibri"/>
                <a:cs typeface="Calibri"/>
              </a:rPr>
              <a:t>P.A</a:t>
            </a:r>
            <a:endParaRPr sz="1800" dirty="0">
              <a:latin typeface="Calibri"/>
              <a:cs typeface="Calibri"/>
            </a:endParaRPr>
          </a:p>
          <a:p>
            <a:pPr marL="83820" algn="ctr">
              <a:lnSpc>
                <a:spcPct val="100000"/>
              </a:lnSpc>
              <a:spcBef>
                <a:spcPts val="365"/>
              </a:spcBef>
            </a:pPr>
            <a:r>
              <a:rPr lang="en-US" sz="1500" dirty="0">
                <a:solidFill>
                  <a:srgbClr val="FFFFFF"/>
                </a:solidFill>
                <a:latin typeface="Calibri"/>
                <a:cs typeface="Calibri"/>
              </a:rPr>
              <a:t>Senior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Director of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5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endParaRPr sz="1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28294"/>
            <a:ext cx="851916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42390" algn="ctr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4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4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4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4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Units</a:t>
            </a:r>
            <a:endParaRPr sz="2400">
              <a:latin typeface="Calibri"/>
              <a:cs typeface="Calibri"/>
            </a:endParaRPr>
          </a:p>
          <a:p>
            <a:pPr marL="192405" algn="ctr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v.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Process</a:t>
            </a:r>
            <a:r>
              <a:rPr sz="2400"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Compliance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educate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Weave.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C0000"/>
              </a:buClr>
              <a:buFont typeface="Wingdings"/>
              <a:buChar char=""/>
            </a:pPr>
            <a:endParaRPr sz="2350">
              <a:latin typeface="Calibri"/>
              <a:cs typeface="Calibri"/>
            </a:endParaRPr>
          </a:p>
          <a:p>
            <a:pPr marL="354965" marR="39878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Customer</a:t>
            </a:r>
            <a:r>
              <a:rPr sz="2400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Outcome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develop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respective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using Weave.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933399"/>
            <a:ext cx="8279130" cy="3684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00455" algn="ctr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4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Units</a:t>
            </a:r>
            <a:endParaRPr sz="2400">
              <a:latin typeface="Calibri"/>
              <a:cs typeface="Calibri"/>
            </a:endParaRPr>
          </a:p>
          <a:p>
            <a:pPr marL="40894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v.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Process</a:t>
            </a:r>
            <a:r>
              <a:rPr sz="24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offer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quarterly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technology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enhance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instruction.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0000"/>
              </a:buClr>
              <a:buFont typeface="Wingdings"/>
              <a:buChar char=""/>
            </a:pPr>
            <a:endParaRPr sz="2350">
              <a:latin typeface="Calibri"/>
              <a:cs typeface="Calibri"/>
            </a:endParaRPr>
          </a:p>
          <a:p>
            <a:pPr marL="354965" marR="70231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Customer</a:t>
            </a:r>
            <a:r>
              <a:rPr sz="2400" u="sng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Outcome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technology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enhance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experiences.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68425"/>
            <a:ext cx="8599805" cy="21717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Evidence</a:t>
            </a:r>
            <a:r>
              <a:rPr sz="2200" i="1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documents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you’ve</a:t>
            </a:r>
            <a:r>
              <a:rPr sz="22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made</a:t>
            </a:r>
            <a:r>
              <a:rPr sz="2200" i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toward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achieving</a:t>
            </a:r>
            <a:r>
              <a:rPr sz="2200" i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200" i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2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Objective.</a:t>
            </a:r>
            <a:endParaRPr sz="22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670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Details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measured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measured</a:t>
            </a:r>
            <a:endParaRPr sz="22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10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align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appropriately</a:t>
            </a:r>
            <a:r>
              <a:rPr sz="22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</a:t>
            </a:r>
            <a:endParaRPr sz="22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measure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outcome/objective</a:t>
            </a:r>
            <a:endParaRPr sz="22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85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endParaRPr lang="en-US" sz="22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05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s</a:t>
            </a:r>
            <a:r>
              <a:rPr spc="-550" dirty="0"/>
              <a:t> </a:t>
            </a:r>
            <a:r>
              <a:rPr spc="310" dirty="0"/>
              <a:t>ures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31341"/>
            <a:ext cx="4253230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0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0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Direct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Measures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Comprehensive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Exam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Publication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Conference</a:t>
            </a:r>
            <a:endParaRPr sz="20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Presentation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Internship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Portfolio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Pass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Certification or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Licensure</a:t>
            </a:r>
            <a:endParaRPr sz="20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Exam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Capstone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Project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Senior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Thesis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6030" y="1441195"/>
            <a:ext cx="3990975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Indirect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Measures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Exit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Interview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Alumni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Reflection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Papers or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Assignments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s</a:t>
            </a:r>
            <a:r>
              <a:rPr spc="-550" dirty="0"/>
              <a:t> </a:t>
            </a:r>
            <a:r>
              <a:rPr spc="310" dirty="0"/>
              <a:t>ures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15" y="831341"/>
            <a:ext cx="8801100" cy="1513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0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0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0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0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Units</a:t>
            </a:r>
            <a:endParaRPr sz="2000" dirty="0">
              <a:latin typeface="Calibri"/>
              <a:cs typeface="Calibri"/>
            </a:endParaRPr>
          </a:p>
          <a:p>
            <a:pPr marL="226695" algn="ctr">
              <a:lnSpc>
                <a:spcPct val="100000"/>
              </a:lnSpc>
              <a:spcBef>
                <a:spcPts val="143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Things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measure: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Demand,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Effectiveness,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Efficiency,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Perception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Services,</a:t>
            </a:r>
            <a:endParaRPr sz="2000" dirty="0">
              <a:latin typeface="Calibri"/>
              <a:cs typeface="Calibri"/>
            </a:endParaRPr>
          </a:p>
          <a:p>
            <a:pPr marL="234950" algn="ctr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Quality,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Satisfaction</a:t>
            </a:r>
            <a:endParaRPr lang="en-US" sz="2000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31775" algn="ctr">
              <a:lnSpc>
                <a:spcPct val="100000"/>
              </a:lnSpc>
              <a:spcBef>
                <a:spcPts val="720"/>
              </a:spcBef>
            </a:pPr>
            <a:r>
              <a:rPr sz="20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s</a:t>
            </a:r>
            <a:r>
              <a:rPr spc="-550" dirty="0"/>
              <a:t> </a:t>
            </a:r>
            <a:r>
              <a:rPr spc="310" dirty="0"/>
              <a:t>ures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2245" y="2362327"/>
            <a:ext cx="3075940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event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participants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complaints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Comparisons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rganizations’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practices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applications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Processing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requests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External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6705" y="2362327"/>
            <a:ext cx="2967355" cy="246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36575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Opinion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Growth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participation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Average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wait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 marL="12700" marR="96139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Statistical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reports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hours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users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Groups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Dollars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raised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7D8428-2AAD-43A0-B550-F8F02973233A}"/>
              </a:ext>
            </a:extLst>
          </p:cNvPr>
          <p:cNvSpPr txBox="1"/>
          <p:nvPr/>
        </p:nvSpPr>
        <p:spPr>
          <a:xfrm>
            <a:off x="102210" y="4851797"/>
            <a:ext cx="85845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85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lang="en-US"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Indicators</a:t>
            </a:r>
            <a:r>
              <a:rPr lang="en-US"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lang="en-US"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lang="en-US" sz="16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lang="en-US"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lang="en-US"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en-US"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r>
              <a:rPr lang="en-US" sz="1600" i="1" spc="-4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documented</a:t>
            </a:r>
            <a:r>
              <a:rPr lang="en-US"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lang="en-US"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sign-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lang="en-US"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sheets</a:t>
            </a:r>
            <a:r>
              <a:rPr lang="en-US" sz="16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lang="en-US"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consultation</a:t>
            </a:r>
            <a:r>
              <a:rPr lang="en-US"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spc="-20" dirty="0">
                <a:solidFill>
                  <a:srgbClr val="FFFFFF"/>
                </a:solidFill>
                <a:latin typeface="Calibri"/>
                <a:cs typeface="Calibri"/>
              </a:rPr>
              <a:t>logs</a:t>
            </a:r>
            <a:endParaRPr lang="en-US" sz="1600" i="1" dirty="0"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898" y="627626"/>
            <a:ext cx="8675370" cy="3408045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you know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have been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successful?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54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Measure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established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endParaRPr sz="240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specific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criteria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success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appear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be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appropriately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challenging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attainable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given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timeframe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offer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directionality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specify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something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quantifiable</a:t>
            </a:r>
            <a:endParaRPr sz="2400">
              <a:latin typeface="Calibri"/>
              <a:cs typeface="Calibri"/>
            </a:endParaRPr>
          </a:p>
          <a:p>
            <a:pPr marL="792480" lvl="1" indent="-170815">
              <a:lnSpc>
                <a:spcPct val="100000"/>
              </a:lnSpc>
              <a:spcBef>
                <a:spcPts val="110"/>
              </a:spcBef>
              <a:buChar char="•"/>
              <a:tabLst>
                <a:tab pos="79311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increase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decrease</a:t>
            </a:r>
            <a:endParaRPr sz="2400">
              <a:latin typeface="Calibri"/>
              <a:cs typeface="Calibri"/>
            </a:endParaRPr>
          </a:p>
          <a:p>
            <a:pPr marL="792480" lvl="1" indent="-170815">
              <a:lnSpc>
                <a:spcPct val="100000"/>
              </a:lnSpc>
              <a:spcBef>
                <a:spcPts val="95"/>
              </a:spcBef>
              <a:buChar char="•"/>
              <a:tabLst>
                <a:tab pos="79311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percent,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rating,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score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change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reflect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833" y="58369"/>
            <a:ext cx="20224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Ta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220" dirty="0"/>
              <a:t>ge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50" dirty="0"/>
              <a:t>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147" y="851280"/>
            <a:ext cx="8606155" cy="249809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4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Examples:</a:t>
            </a:r>
            <a:endParaRPr sz="2400">
              <a:latin typeface="Calibri"/>
              <a:cs typeface="Calibri"/>
            </a:endParaRPr>
          </a:p>
          <a:p>
            <a:pPr marL="12700" marR="76200">
              <a:lnSpc>
                <a:spcPct val="100000"/>
              </a:lnSpc>
              <a:spcBef>
                <a:spcPts val="1205"/>
              </a:spcBef>
            </a:pP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4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4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Graduates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MOT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pass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certification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exam.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Calibri"/>
              <a:cs typeface="Calibri"/>
            </a:endParaRPr>
          </a:p>
          <a:p>
            <a:pPr marL="12700" marR="5080">
              <a:lnSpc>
                <a:spcPct val="100699"/>
              </a:lnSpc>
            </a:pP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4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95%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graduates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MOT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pass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(score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450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higher)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NBCOT®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certification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exam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attempt.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Ta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220" dirty="0"/>
              <a:t>ge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50" dirty="0"/>
              <a:t>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147" y="835496"/>
            <a:ext cx="8721725" cy="2234565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3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3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3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3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23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23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Examples: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0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000" b="1" i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employees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hired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Orientation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training.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000" b="1" i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85%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employees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hired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Orientation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60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hire.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Ta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220" dirty="0"/>
              <a:t>ge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50" dirty="0"/>
              <a:t>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Findings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301622"/>
            <a:ext cx="8010525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0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en-US" sz="2000" i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en-US" sz="2000" i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20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results?</a:t>
            </a:r>
            <a:r>
              <a:rPr sz="20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Did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meet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 Targets?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terms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stated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0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specific,</a:t>
            </a:r>
            <a:r>
              <a:rPr sz="2000" u="sng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yet</a:t>
            </a:r>
            <a:r>
              <a:rPr sz="2000" u="sng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objective,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about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results.</a:t>
            </a:r>
            <a:endParaRPr sz="20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context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Finding,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relevant.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Findings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039114"/>
            <a:ext cx="8825865" cy="2230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1800" b="1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1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Needs</a:t>
            </a:r>
            <a:r>
              <a:rPr sz="18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improvement:</a:t>
            </a:r>
            <a:r>
              <a:rPr sz="1800" b="1" i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scored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above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national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average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USMLE-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exam.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39878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Better:</a:t>
            </a:r>
            <a:r>
              <a:rPr sz="1800" b="1" i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attempt,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achieved a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mean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score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224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USMLE-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exam.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addition, 98%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our first-time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examinees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passed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exam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compared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93%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examinees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U.S.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Canadian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medical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schools.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205" y="1086992"/>
            <a:ext cx="5302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5885" y="1086992"/>
            <a:ext cx="3145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SACSCOC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Accreditation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Requirements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1205" y="1489024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II: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205" y="1892045"/>
            <a:ext cx="636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III: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1518539"/>
            <a:ext cx="35109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Basic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Assessment Plan Elements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205" y="2294381"/>
            <a:ext cx="6502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IV: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65885" y="2294381"/>
            <a:ext cx="21202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6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Reviews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1659" y="322580"/>
            <a:ext cx="118935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08917" y="322580"/>
            <a:ext cx="1020444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Findings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039114"/>
            <a:ext cx="8886190" cy="2230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1800" b="1" u="sng" spc="-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18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18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Needs</a:t>
            </a:r>
            <a:r>
              <a:rPr sz="18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improvement:</a:t>
            </a:r>
            <a:r>
              <a:rPr sz="18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target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fall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 was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Met.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Better:</a:t>
            </a:r>
            <a:r>
              <a:rPr sz="18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official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figure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Fall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2015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99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students,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exceeded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targeted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85.</a:t>
            </a:r>
            <a:r>
              <a:rPr sz="18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Additional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demographic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viewed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20-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 Report,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been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uploaded as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supporting documentation.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" y="58369"/>
            <a:ext cx="31089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7705" algn="l"/>
              </a:tabLst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c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70" dirty="0"/>
              <a:t>ion</a:t>
            </a:r>
            <a:r>
              <a:rPr dirty="0"/>
              <a:t>	P</a:t>
            </a:r>
            <a:r>
              <a:rPr spc="-560" dirty="0"/>
              <a:t> </a:t>
            </a:r>
            <a:r>
              <a:rPr spc="220" dirty="0"/>
              <a:t>la</a:t>
            </a:r>
            <a:r>
              <a:rPr spc="-545" dirty="0"/>
              <a:t> </a:t>
            </a:r>
            <a:r>
              <a:rPr spc="-5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169" y="1158316"/>
            <a:ext cx="8614410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detailed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description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actions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Targets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marked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en-US"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Partially</a:t>
            </a:r>
            <a:r>
              <a:rPr sz="22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22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2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2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  <a:p>
            <a:pPr marL="299085" marR="106235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advise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section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indicate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your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program/unit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make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improvements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over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next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year.</a:t>
            </a:r>
            <a:endParaRPr sz="2200" dirty="0">
              <a:latin typeface="Calibri"/>
              <a:cs typeface="Calibri"/>
            </a:endParaRPr>
          </a:p>
          <a:p>
            <a:pPr marL="705485" lvl="1" indent="-284480">
              <a:lnSpc>
                <a:spcPct val="100000"/>
              </a:lnSpc>
              <a:buFont typeface="Arial"/>
              <a:buChar char="•"/>
              <a:tabLst>
                <a:tab pos="705485" algn="l"/>
                <a:tab pos="706120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However,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does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anything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add,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lang="en-US"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indicate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“Target(s)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met.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needed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time.”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" y="58369"/>
            <a:ext cx="31089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7705" algn="l"/>
              </a:tabLst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c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70" dirty="0"/>
              <a:t>ion</a:t>
            </a:r>
            <a:r>
              <a:rPr dirty="0"/>
              <a:t>	P</a:t>
            </a:r>
            <a:r>
              <a:rPr spc="-560" dirty="0"/>
              <a:t> </a:t>
            </a:r>
            <a:r>
              <a:rPr spc="220" dirty="0"/>
              <a:t>la</a:t>
            </a:r>
            <a:r>
              <a:rPr spc="-545" dirty="0"/>
              <a:t> </a:t>
            </a:r>
            <a:r>
              <a:rPr spc="-5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520" y="1359534"/>
            <a:ext cx="866902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FF0000"/>
                </a:solidFill>
                <a:latin typeface="Calibri"/>
                <a:cs typeface="Calibri"/>
              </a:rPr>
              <a:t>Target</a:t>
            </a:r>
            <a:r>
              <a:rPr sz="18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1.1.1.1</a:t>
            </a:r>
            <a:r>
              <a:rPr sz="18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was</a:t>
            </a:r>
            <a:r>
              <a:rPr sz="18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Partially</a:t>
            </a:r>
            <a:r>
              <a:rPr sz="1800" b="1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Example:</a:t>
            </a:r>
            <a:r>
              <a:rPr sz="18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ABC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offered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educational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programming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November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2020,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January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falling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short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four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Year.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AY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2021-2022,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ABC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programming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session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offer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programming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October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February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June 2022.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These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sessions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include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both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external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speakers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and/or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expertise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in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emotional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wellness.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" y="58369"/>
            <a:ext cx="31089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7705" algn="l"/>
              </a:tabLst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c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70" dirty="0"/>
              <a:t>ion</a:t>
            </a:r>
            <a:r>
              <a:rPr dirty="0"/>
              <a:t>	P</a:t>
            </a:r>
            <a:r>
              <a:rPr spc="-560" dirty="0"/>
              <a:t> </a:t>
            </a:r>
            <a:r>
              <a:rPr spc="220" dirty="0"/>
              <a:t>la</a:t>
            </a:r>
            <a:r>
              <a:rPr spc="-545" dirty="0"/>
              <a:t> </a:t>
            </a:r>
            <a:r>
              <a:rPr spc="-5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169" y="1306144"/>
            <a:ext cx="8667115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511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FF0000"/>
                </a:solidFill>
                <a:latin typeface="Calibri"/>
                <a:cs typeface="Calibri"/>
              </a:rPr>
              <a:t>Target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1.1.1.1</a:t>
            </a:r>
            <a:r>
              <a:rPr sz="18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was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1800" b="1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Example:</a:t>
            </a:r>
            <a:r>
              <a:rPr sz="18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goal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administered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2022.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targeted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population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complete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survey.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analyses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distributed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June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2022.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Although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administered the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April,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achieved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38%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response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failed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distribute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until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July.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Thus,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diligently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2022-2023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address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two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concern.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First,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efforts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advertising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TV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monitors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campuses,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flyers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posters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replace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dated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materials.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Second,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simplify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tables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decrease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needed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preparation.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74458"/>
            <a:ext cx="8597900" cy="4547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</a:pP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This</a:t>
            </a:r>
            <a:r>
              <a:rPr sz="1800" b="1" i="1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is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a</a:t>
            </a:r>
            <a:r>
              <a:rPr sz="1800" b="1" i="1" spc="-2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very</a:t>
            </a:r>
            <a:r>
              <a:rPr sz="18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important</a:t>
            </a:r>
            <a:r>
              <a:rPr sz="1800" b="1" i="1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component</a:t>
            </a:r>
            <a:r>
              <a:rPr sz="1800" b="1" i="1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of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the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Weave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plan.</a:t>
            </a:r>
            <a:r>
              <a:rPr sz="1800" b="1" i="1" spc="-4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It’s</a:t>
            </a:r>
            <a:r>
              <a:rPr sz="1800" b="1" i="1" spc="-2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one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thing</a:t>
            </a:r>
            <a:r>
              <a:rPr sz="1800" b="1" i="1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to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establish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Outcomes/Objectives</a:t>
            </a:r>
            <a:r>
              <a:rPr sz="1800" b="1" i="1" spc="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and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measure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progress,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but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it’s</a:t>
            </a:r>
            <a:r>
              <a:rPr sz="1800" b="1" i="1" spc="-2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how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you</a:t>
            </a:r>
            <a:r>
              <a:rPr sz="1800" b="1" i="1" spc="-2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use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those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results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to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promote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improvement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that really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matters!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 dirty="0">
              <a:latin typeface="Calibri"/>
              <a:cs typeface="Calibri"/>
            </a:endParaRPr>
          </a:p>
          <a:p>
            <a:pPr marL="297180" marR="26670" indent="-285115">
              <a:lnSpc>
                <a:spcPct val="120000"/>
              </a:lnSpc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marked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Partially</a:t>
            </a:r>
            <a:r>
              <a:rPr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previous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cycle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6670" lvl="3" indent="-285115">
              <a:lnSpc>
                <a:spcPct val="120000"/>
              </a:lnSpc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6670" lvl="3" indent="-285115">
              <a:lnSpc>
                <a:spcPct val="120000"/>
              </a:lnSpc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Elaborate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actions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took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current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cycle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address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those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issues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 (previous Actions Plans)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US" sz="1600" spc="-6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065" marR="26670">
              <a:lnSpc>
                <a:spcPct val="120000"/>
              </a:lnSpc>
              <a:buClr>
                <a:srgbClr val="CC0000"/>
              </a:buClr>
              <a:buSzPct val="90625"/>
              <a:tabLst>
                <a:tab pos="297180" algn="l"/>
                <a:tab pos="297815" algn="l"/>
              </a:tabLst>
            </a:pPr>
            <a:endParaRPr sz="1600" dirty="0">
              <a:latin typeface="Calibri"/>
              <a:cs typeface="Calibri"/>
            </a:endParaRP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marked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previous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year,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give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brief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summary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program/unit successes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happened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last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year.</a:t>
            </a: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endParaRPr lang="en-US" sz="16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Upload</a:t>
            </a:r>
            <a:r>
              <a:rPr lang="en-US"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lang="en-US"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applicable documentation.</a:t>
            </a: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61" y="156794"/>
            <a:ext cx="7870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65350" algn="l"/>
                <a:tab pos="2868930" algn="l"/>
                <a:tab pos="4806315" algn="l"/>
              </a:tabLst>
            </a:pP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35" dirty="0"/>
              <a:t> </a:t>
            </a:r>
            <a:r>
              <a:rPr sz="2800" spc="-25" dirty="0"/>
              <a:t>g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5" dirty="0"/>
              <a:t> </a:t>
            </a:r>
            <a:r>
              <a:rPr sz="2800" spc="-25" dirty="0"/>
              <a:t>s</a:t>
            </a:r>
            <a:r>
              <a:rPr sz="2800" spc="-320" dirty="0"/>
              <a:t> </a:t>
            </a:r>
            <a:r>
              <a:rPr sz="2800" spc="-50" dirty="0"/>
              <a:t>s</a:t>
            </a:r>
            <a:r>
              <a:rPr sz="2800" dirty="0"/>
              <a:t>	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50" dirty="0"/>
              <a:t>n</a:t>
            </a:r>
            <a:r>
              <a:rPr sz="2800" dirty="0"/>
              <a:t>	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10" dirty="0"/>
              <a:t>l</a:t>
            </a:r>
            <a:r>
              <a:rPr sz="2800" spc="-335" dirty="0"/>
              <a:t> </a:t>
            </a:r>
            <a:r>
              <a:rPr sz="2800" spc="-25" dirty="0"/>
              <a:t>a</a:t>
            </a:r>
            <a:r>
              <a:rPr sz="2800" spc="-325" dirty="0"/>
              <a:t> </a:t>
            </a:r>
            <a:r>
              <a:rPr sz="2800" spc="-25" dirty="0"/>
              <a:t>n</a:t>
            </a:r>
            <a:r>
              <a:rPr sz="2800" spc="-340" dirty="0"/>
              <a:t> </a:t>
            </a:r>
            <a:r>
              <a:rPr sz="2800" spc="-25" dirty="0"/>
              <a:t>n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50" dirty="0"/>
              <a:t>d</a:t>
            </a:r>
            <a:r>
              <a:rPr sz="2800" dirty="0"/>
              <a:t>	</a:t>
            </a:r>
            <a:r>
              <a:rPr sz="2800" spc="-10" dirty="0"/>
              <a:t>I</a:t>
            </a:r>
            <a:r>
              <a:rPr sz="2800" spc="-335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25" dirty="0"/>
              <a:t>v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15" dirty="0"/>
              <a:t> </a:t>
            </a:r>
            <a:r>
              <a:rPr sz="2800" spc="-25" dirty="0"/>
              <a:t>n</a:t>
            </a:r>
            <a:r>
              <a:rPr sz="2800" spc="-325" dirty="0"/>
              <a:t> </a:t>
            </a:r>
            <a:r>
              <a:rPr sz="2800" spc="-10" dirty="0"/>
              <a:t>t</a:t>
            </a:r>
            <a:r>
              <a:rPr sz="2800" spc="-320" dirty="0"/>
              <a:t> </a:t>
            </a:r>
            <a:r>
              <a:rPr sz="2800" spc="-50" dirty="0"/>
              <a:t>s</a:t>
            </a:r>
            <a:endParaRPr sz="2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304" y="1028852"/>
            <a:ext cx="850011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1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Met/Partially</a:t>
            </a:r>
            <a:r>
              <a:rPr sz="16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16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Example: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75%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September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30.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completion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December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31.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previous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cycle,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64%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deadline,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increased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90%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October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December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31.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year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Weave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administrators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worked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designated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deadlines.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communicate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deadlines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using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variety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methods,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including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email,</a:t>
            </a:r>
            <a:r>
              <a:rPr sz="16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Local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News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section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Weave,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announcements.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Wednesdays,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offered training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users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months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August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September.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Finally,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implemented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peer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reviewed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single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day.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61" y="156794"/>
            <a:ext cx="7870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65350" algn="l"/>
                <a:tab pos="2868930" algn="l"/>
                <a:tab pos="4806315" algn="l"/>
              </a:tabLst>
            </a:pP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35" dirty="0"/>
              <a:t> </a:t>
            </a:r>
            <a:r>
              <a:rPr sz="2800" spc="-25" dirty="0"/>
              <a:t>g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5" dirty="0"/>
              <a:t> </a:t>
            </a:r>
            <a:r>
              <a:rPr sz="2800" spc="-25" dirty="0"/>
              <a:t>s</a:t>
            </a:r>
            <a:r>
              <a:rPr sz="2800" spc="-320" dirty="0"/>
              <a:t> </a:t>
            </a:r>
            <a:r>
              <a:rPr sz="2800" spc="-50" dirty="0"/>
              <a:t>s</a:t>
            </a:r>
            <a:r>
              <a:rPr sz="2800" dirty="0"/>
              <a:t>	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50" dirty="0"/>
              <a:t>n</a:t>
            </a:r>
            <a:r>
              <a:rPr sz="2800" dirty="0"/>
              <a:t>	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10" dirty="0"/>
              <a:t>l</a:t>
            </a:r>
            <a:r>
              <a:rPr sz="2800" spc="-335" dirty="0"/>
              <a:t> </a:t>
            </a:r>
            <a:r>
              <a:rPr sz="2800" spc="-25" dirty="0"/>
              <a:t>a</a:t>
            </a:r>
            <a:r>
              <a:rPr sz="2800" spc="-325" dirty="0"/>
              <a:t> </a:t>
            </a:r>
            <a:r>
              <a:rPr sz="2800" spc="-25" dirty="0"/>
              <a:t>n</a:t>
            </a:r>
            <a:r>
              <a:rPr sz="2800" spc="-340" dirty="0"/>
              <a:t> </a:t>
            </a:r>
            <a:r>
              <a:rPr sz="2800" spc="-25" dirty="0"/>
              <a:t>n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50" dirty="0"/>
              <a:t>d</a:t>
            </a:r>
            <a:r>
              <a:rPr sz="2800" dirty="0"/>
              <a:t>	</a:t>
            </a:r>
            <a:r>
              <a:rPr sz="2800" spc="-10" dirty="0"/>
              <a:t>I</a:t>
            </a:r>
            <a:r>
              <a:rPr sz="2800" spc="-335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25" dirty="0"/>
              <a:t>v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15" dirty="0"/>
              <a:t> </a:t>
            </a:r>
            <a:r>
              <a:rPr sz="2800" spc="-25" dirty="0"/>
              <a:t>n</a:t>
            </a:r>
            <a:r>
              <a:rPr sz="2800" spc="-325" dirty="0"/>
              <a:t> </a:t>
            </a:r>
            <a:r>
              <a:rPr sz="2800" spc="-10" dirty="0"/>
              <a:t>t</a:t>
            </a:r>
            <a:r>
              <a:rPr sz="2800" spc="-320" dirty="0"/>
              <a:t> </a:t>
            </a:r>
            <a:r>
              <a:rPr sz="2800" spc="-50" dirty="0"/>
              <a:t>s</a:t>
            </a:r>
            <a:endParaRPr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304" y="1574063"/>
            <a:ext cx="8292465" cy="178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Unit</a:t>
            </a:r>
            <a:r>
              <a:rPr sz="16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Improvement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Summary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Example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when</a:t>
            </a:r>
            <a:r>
              <a:rPr sz="16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all</a:t>
            </a:r>
            <a:r>
              <a:rPr sz="1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Targets</a:t>
            </a:r>
            <a:r>
              <a:rPr sz="16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were</a:t>
            </a:r>
            <a:r>
              <a:rPr sz="1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Met: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collaboration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school liaisons,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continued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managing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Success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competencies.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personnel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began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managing</a:t>
            </a:r>
            <a:r>
              <a:rPr sz="16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authorization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processes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Lastly,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reviewed,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management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system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(i.e.,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Weave)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updated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reconfigured.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61" y="156794"/>
            <a:ext cx="7870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65350" algn="l"/>
                <a:tab pos="2868930" algn="l"/>
                <a:tab pos="4806315" algn="l"/>
              </a:tabLst>
            </a:pP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35" dirty="0"/>
              <a:t> </a:t>
            </a:r>
            <a:r>
              <a:rPr sz="2800" spc="-25" dirty="0"/>
              <a:t>g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5" dirty="0"/>
              <a:t> </a:t>
            </a:r>
            <a:r>
              <a:rPr sz="2800" spc="-25" dirty="0"/>
              <a:t>s</a:t>
            </a:r>
            <a:r>
              <a:rPr sz="2800" spc="-320" dirty="0"/>
              <a:t> </a:t>
            </a:r>
            <a:r>
              <a:rPr sz="2800" spc="-50" dirty="0"/>
              <a:t>s</a:t>
            </a:r>
            <a:r>
              <a:rPr sz="2800" dirty="0"/>
              <a:t>	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50" dirty="0"/>
              <a:t>n</a:t>
            </a:r>
            <a:r>
              <a:rPr sz="2800" dirty="0"/>
              <a:t>	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10" dirty="0"/>
              <a:t>l</a:t>
            </a:r>
            <a:r>
              <a:rPr sz="2800" spc="-335" dirty="0"/>
              <a:t> </a:t>
            </a:r>
            <a:r>
              <a:rPr sz="2800" spc="-25" dirty="0"/>
              <a:t>a</a:t>
            </a:r>
            <a:r>
              <a:rPr sz="2800" spc="-325" dirty="0"/>
              <a:t> </a:t>
            </a:r>
            <a:r>
              <a:rPr sz="2800" spc="-25" dirty="0"/>
              <a:t>n</a:t>
            </a:r>
            <a:r>
              <a:rPr sz="2800" spc="-340" dirty="0"/>
              <a:t> </a:t>
            </a:r>
            <a:r>
              <a:rPr sz="2800" spc="-25" dirty="0"/>
              <a:t>n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50" dirty="0"/>
              <a:t>d</a:t>
            </a:r>
            <a:r>
              <a:rPr sz="2800" dirty="0"/>
              <a:t>	</a:t>
            </a:r>
            <a:r>
              <a:rPr sz="2800" spc="-10" dirty="0"/>
              <a:t>I</a:t>
            </a:r>
            <a:r>
              <a:rPr sz="2800" spc="-335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25" dirty="0"/>
              <a:t>v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15" dirty="0"/>
              <a:t> </a:t>
            </a:r>
            <a:r>
              <a:rPr sz="2800" spc="-25" dirty="0"/>
              <a:t>n</a:t>
            </a:r>
            <a:r>
              <a:rPr sz="2800" spc="-325" dirty="0"/>
              <a:t> </a:t>
            </a:r>
            <a:r>
              <a:rPr sz="2800" spc="-10" dirty="0"/>
              <a:t>t</a:t>
            </a:r>
            <a:r>
              <a:rPr sz="2800" spc="-320" dirty="0"/>
              <a:t> </a:t>
            </a:r>
            <a:r>
              <a:rPr sz="2800" spc="-50" dirty="0"/>
              <a:t>s</a:t>
            </a:r>
            <a:endParaRPr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spc="295" dirty="0"/>
              <a:t>chm</a:t>
            </a:r>
            <a:r>
              <a:rPr spc="-550" dirty="0"/>
              <a:t> </a:t>
            </a:r>
            <a:r>
              <a:rPr spc="310" dirty="0"/>
              <a:t>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165047"/>
            <a:ext cx="7912734" cy="3091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Upload</a:t>
            </a:r>
            <a:r>
              <a:rPr sz="20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documents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you’ve</a:t>
            </a:r>
            <a:endParaRPr sz="20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made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toward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achieving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Outcomes/Objectives.</a:t>
            </a:r>
            <a:endParaRPr lang="en-US" sz="20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Rubrics</a:t>
            </a: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Assignments</a:t>
            </a: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2000" spc="-10" dirty="0">
                <a:solidFill>
                  <a:srgbClr val="FF0000"/>
                </a:solidFill>
                <a:latin typeface="Calibri"/>
                <a:cs typeface="Calibri"/>
              </a:rPr>
              <a:t>De-identified</a:t>
            </a: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 Student Examples</a:t>
            </a: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2000" spc="-10" dirty="0">
                <a:solidFill>
                  <a:srgbClr val="FF0000"/>
                </a:solidFill>
                <a:latin typeface="Calibri"/>
                <a:cs typeface="Calibri"/>
              </a:rPr>
              <a:t>De-identified</a:t>
            </a: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 Course/exam de-aggregated spreadsheets</a:t>
            </a:r>
            <a:endParaRPr sz="20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Save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file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distinct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0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descriptive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name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(i.e.,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20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1.1.1.1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Findings).</a:t>
            </a:r>
            <a:endParaRPr sz="20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000" spc="-4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" y="813561"/>
            <a:ext cx="9058910" cy="3927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580" marR="58419" indent="-21590">
              <a:lnSpc>
                <a:spcPct val="100000"/>
              </a:lnSpc>
              <a:spcBef>
                <a:spcPts val="95"/>
              </a:spcBef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Mission:</a:t>
            </a:r>
            <a:r>
              <a:rPr sz="13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mission of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Doctor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Audiology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Speech,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Language,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Sciences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(SLHS)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quality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individuals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offering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 the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clinical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foundation needed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engage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research.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68580" marR="121285" indent="122555">
              <a:lnSpc>
                <a:spcPct val="100000"/>
              </a:lnSpc>
              <a:buAutoNum type="arabicPlain"/>
              <a:tabLst>
                <a:tab pos="19113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TTUHSC</a:t>
            </a:r>
            <a:r>
              <a:rPr sz="1300" i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Goal(s):</a:t>
            </a:r>
            <a:r>
              <a:rPr sz="13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Service</a:t>
            </a:r>
            <a:r>
              <a:rPr sz="13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300" i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Outreach:</a:t>
            </a:r>
            <a:r>
              <a:rPr sz="1300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overall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access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communities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region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provision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sz="1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community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outreach.</a:t>
            </a:r>
            <a:endParaRPr sz="1300">
              <a:latin typeface="Calibri"/>
              <a:cs typeface="Calibri"/>
            </a:endParaRPr>
          </a:p>
          <a:p>
            <a:pPr marL="50800" marR="294640" lvl="1" indent="24701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29781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Outcome:</a:t>
            </a:r>
            <a:r>
              <a:rPr sz="13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Lifespan</a:t>
            </a:r>
            <a:r>
              <a:rPr sz="1300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300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CLD</a:t>
            </a:r>
            <a:r>
              <a:rPr sz="13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spc="-10" dirty="0">
                <a:solidFill>
                  <a:srgbClr val="FF0000"/>
                </a:solidFill>
                <a:latin typeface="Calibri"/>
                <a:cs typeface="Calibri"/>
              </a:rPr>
              <a:t>populations:</a:t>
            </a:r>
            <a:r>
              <a:rPr sz="1300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 will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treat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 across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lifespan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populations.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(Linked to</a:t>
            </a:r>
            <a:r>
              <a:rPr sz="1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TTUHSC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Strategic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3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element</a:t>
            </a:r>
            <a:r>
              <a:rPr sz="13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SO.2)</a:t>
            </a:r>
            <a:endParaRPr sz="1300">
              <a:latin typeface="Calibri"/>
              <a:cs typeface="Calibri"/>
            </a:endParaRPr>
          </a:p>
          <a:p>
            <a:pPr marL="50800" marR="17780" lvl="2" indent="37401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2481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Measure:</a:t>
            </a:r>
            <a:r>
              <a:rPr sz="13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Number</a:t>
            </a:r>
            <a:r>
              <a:rPr sz="13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300" i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diversity</a:t>
            </a:r>
            <a:r>
              <a:rPr sz="13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300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clinical</a:t>
            </a:r>
            <a:r>
              <a:rPr sz="1300" i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experiences:</a:t>
            </a:r>
            <a:r>
              <a:rPr sz="13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obtain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experiences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lifespan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populations.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discipline-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specific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accreditation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standards</a:t>
            </a:r>
            <a:r>
              <a:rPr sz="13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defined by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Council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Accreditation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(CAA)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American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Speech-Language-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Association,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experience</a:t>
            </a:r>
            <a:r>
              <a:rPr sz="13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lifespan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populations. 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Au.D.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requires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hours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certain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categories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adults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(e.g.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adults; amplification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amplification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adults). Students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earned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clock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hours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age,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addition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reporting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experiences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patients.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(See</a:t>
            </a:r>
            <a:r>
              <a:rPr sz="13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Attachment:</a:t>
            </a:r>
            <a:r>
              <a:rPr sz="13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Sample</a:t>
            </a:r>
            <a:r>
              <a:rPr sz="1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Hours</a:t>
            </a:r>
            <a:r>
              <a:rPr sz="1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Sheets)</a:t>
            </a:r>
            <a:endParaRPr sz="13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Calibri"/>
              <a:buAutoNum type="arabicPeriod"/>
            </a:pPr>
            <a:endParaRPr sz="1250">
              <a:latin typeface="Calibri"/>
              <a:cs typeface="Calibri"/>
            </a:endParaRPr>
          </a:p>
          <a:p>
            <a:pPr marL="50800" marR="2029460" lvl="3" indent="498475">
              <a:lnSpc>
                <a:spcPct val="100000"/>
              </a:lnSpc>
              <a:buAutoNum type="arabicPeriod"/>
              <a:tabLst>
                <a:tab pos="54927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Target:</a:t>
            </a:r>
            <a:r>
              <a:rPr sz="13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accumulate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experiences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diverse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prior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leaving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75" baseline="26143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sz="1275" spc="120" baseline="2614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year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externship. Each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meet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required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clock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hours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age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categories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prior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leaving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75" baseline="26143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sz="1275" spc="127" baseline="2614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year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externship.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107" y="105613"/>
            <a:ext cx="647573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25065" algn="l"/>
                <a:tab pos="4551045" algn="l"/>
              </a:tabLst>
            </a:pPr>
            <a:r>
              <a:rPr sz="3000" dirty="0"/>
              <a:t>A</a:t>
            </a:r>
            <a:r>
              <a:rPr sz="3000" spc="-380" dirty="0"/>
              <a:t> </a:t>
            </a:r>
            <a:r>
              <a:rPr sz="3000" dirty="0"/>
              <a:t>c</a:t>
            </a:r>
            <a:r>
              <a:rPr sz="3000" spc="-385" dirty="0"/>
              <a:t> </a:t>
            </a:r>
            <a:r>
              <a:rPr sz="3000" dirty="0"/>
              <a:t>a</a:t>
            </a:r>
            <a:r>
              <a:rPr sz="3000" spc="-385" dirty="0"/>
              <a:t> </a:t>
            </a:r>
            <a:r>
              <a:rPr sz="3000" dirty="0"/>
              <a:t>d</a:t>
            </a:r>
            <a:r>
              <a:rPr sz="3000" spc="-395" dirty="0"/>
              <a:t> </a:t>
            </a:r>
            <a:r>
              <a:rPr sz="3000" dirty="0"/>
              <a:t>e</a:t>
            </a:r>
            <a:r>
              <a:rPr sz="3000" spc="-400" dirty="0"/>
              <a:t> </a:t>
            </a:r>
            <a:r>
              <a:rPr sz="3000" dirty="0"/>
              <a:t>m</a:t>
            </a:r>
            <a:r>
              <a:rPr sz="3000" spc="-390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spc="-50" dirty="0"/>
              <a:t>c</a:t>
            </a:r>
            <a:r>
              <a:rPr sz="3000" dirty="0"/>
              <a:t>	P</a:t>
            </a:r>
            <a:r>
              <a:rPr sz="3000" spc="-395" dirty="0"/>
              <a:t> </a:t>
            </a:r>
            <a:r>
              <a:rPr sz="3000" dirty="0"/>
              <a:t>r</a:t>
            </a:r>
            <a:r>
              <a:rPr sz="3000" spc="-385" dirty="0"/>
              <a:t> </a:t>
            </a:r>
            <a:r>
              <a:rPr sz="3000" dirty="0"/>
              <a:t>o</a:t>
            </a:r>
            <a:r>
              <a:rPr sz="3000" spc="-380" dirty="0"/>
              <a:t> </a:t>
            </a:r>
            <a:r>
              <a:rPr sz="3000" dirty="0"/>
              <a:t>g</a:t>
            </a:r>
            <a:r>
              <a:rPr sz="3000" spc="-380" dirty="0"/>
              <a:t> </a:t>
            </a:r>
            <a:r>
              <a:rPr sz="3000" dirty="0"/>
              <a:t>r</a:t>
            </a:r>
            <a:r>
              <a:rPr sz="3000" spc="-385" dirty="0"/>
              <a:t> </a:t>
            </a:r>
            <a:r>
              <a:rPr sz="3000" dirty="0"/>
              <a:t>a</a:t>
            </a:r>
            <a:r>
              <a:rPr sz="3000" spc="-385" dirty="0"/>
              <a:t> </a:t>
            </a:r>
            <a:r>
              <a:rPr sz="3000" spc="-50" dirty="0"/>
              <a:t>m</a:t>
            </a:r>
            <a:r>
              <a:rPr sz="3000" dirty="0"/>
              <a:t>	E</a:t>
            </a:r>
            <a:r>
              <a:rPr sz="3000" spc="-385" dirty="0"/>
              <a:t> </a:t>
            </a:r>
            <a:r>
              <a:rPr sz="3000" dirty="0"/>
              <a:t>x</a:t>
            </a:r>
            <a:r>
              <a:rPr sz="3000" spc="-385" dirty="0"/>
              <a:t> </a:t>
            </a:r>
            <a:r>
              <a:rPr sz="3000" dirty="0"/>
              <a:t>a</a:t>
            </a:r>
            <a:r>
              <a:rPr sz="3000" spc="-385" dirty="0"/>
              <a:t> </a:t>
            </a:r>
            <a:r>
              <a:rPr sz="3000" dirty="0"/>
              <a:t>m</a:t>
            </a:r>
            <a:r>
              <a:rPr sz="3000" spc="-390" dirty="0"/>
              <a:t> </a:t>
            </a:r>
            <a:r>
              <a:rPr sz="3000" dirty="0"/>
              <a:t>p</a:t>
            </a:r>
            <a:r>
              <a:rPr sz="3000" spc="-380" dirty="0"/>
              <a:t> </a:t>
            </a:r>
            <a:r>
              <a:rPr sz="3000" dirty="0"/>
              <a:t>l</a:t>
            </a:r>
            <a:r>
              <a:rPr sz="3000" spc="-390" dirty="0"/>
              <a:t> </a:t>
            </a:r>
            <a:r>
              <a:rPr sz="3000" spc="-50" dirty="0"/>
              <a:t>e</a:t>
            </a:r>
            <a:endParaRPr sz="3000"/>
          </a:p>
        </p:txBody>
      </p:sp>
      <p:sp>
        <p:nvSpPr>
          <p:cNvPr id="4" name="object 4"/>
          <p:cNvSpPr/>
          <p:nvPr/>
        </p:nvSpPr>
        <p:spPr>
          <a:xfrm>
            <a:off x="0" y="150876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E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844422"/>
            <a:ext cx="8975090" cy="3288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80340" algn="just">
              <a:lnSpc>
                <a:spcPct val="100000"/>
              </a:lnSpc>
              <a:spcBef>
                <a:spcPts val="105"/>
              </a:spcBef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</a:t>
            </a:r>
            <a:r>
              <a:rPr sz="1400" i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Mission:</a:t>
            </a:r>
            <a:r>
              <a:rPr sz="14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order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achieving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institution’s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mission,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seeks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promote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planning 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assessment;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coordinate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institution-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wide</a:t>
            </a:r>
            <a:r>
              <a:rPr sz="1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planning;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ongoing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THECB,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SACSCOC,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federal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requirements.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Calibri"/>
              <a:cs typeface="Calibri"/>
            </a:endParaRPr>
          </a:p>
          <a:p>
            <a:pPr marL="12700" marR="236220" indent="129539">
              <a:lnSpc>
                <a:spcPct val="100000"/>
              </a:lnSpc>
              <a:buAutoNum type="arabicPlain"/>
              <a:tabLst>
                <a:tab pos="14224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TTUHSC</a:t>
            </a:r>
            <a:r>
              <a:rPr sz="140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Goal(s):</a:t>
            </a:r>
            <a:r>
              <a:rPr sz="14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Operations:</a:t>
            </a:r>
            <a:r>
              <a:rPr sz="14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infrastructure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efficiently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1400">
              <a:latin typeface="Calibri"/>
              <a:cs typeface="Calibri"/>
            </a:endParaRPr>
          </a:p>
          <a:p>
            <a:pPr marL="277495" lvl="1" indent="-26543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27813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Outcome:</a:t>
            </a:r>
            <a:r>
              <a:rPr sz="14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Continuous</a:t>
            </a:r>
            <a:r>
              <a:rPr sz="14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Improvement</a:t>
            </a:r>
            <a:r>
              <a:rPr sz="1400" i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Plans:</a:t>
            </a:r>
            <a:r>
              <a:rPr sz="1400" i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able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develop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respective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areas.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(Linked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TTUHSC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Strategic</a:t>
            </a:r>
            <a:r>
              <a:rPr sz="1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element </a:t>
            </a:r>
            <a:r>
              <a:rPr sz="1400" spc="-20" dirty="0">
                <a:solidFill>
                  <a:srgbClr val="FF0000"/>
                </a:solidFill>
                <a:latin typeface="Calibri"/>
                <a:cs typeface="Calibri"/>
              </a:rPr>
              <a:t>O.2)</a:t>
            </a:r>
            <a:endParaRPr sz="1400">
              <a:latin typeface="Calibri"/>
              <a:cs typeface="Calibri"/>
            </a:endParaRPr>
          </a:p>
          <a:p>
            <a:pPr marL="12700" marR="5080" lvl="2" indent="39941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12115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Measure:</a:t>
            </a:r>
            <a:r>
              <a:rPr sz="14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Review</a:t>
            </a:r>
            <a:r>
              <a:rPr sz="1400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4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Continuous</a:t>
            </a:r>
            <a:r>
              <a:rPr sz="14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Improvement</a:t>
            </a:r>
            <a:r>
              <a:rPr sz="14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Plans:</a:t>
            </a:r>
            <a:r>
              <a:rPr sz="14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reviewed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using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locally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developed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rubric.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Rubric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criteria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relate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effectiveness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unit’s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Statement,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Planned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Improvement,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Supported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Initiatives,</a:t>
            </a:r>
            <a:r>
              <a:rPr sz="14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Outcomes/Objectives,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Measure/Target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levels,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Findings, Action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Plan,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Project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Attachments.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(See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Attachment: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Weave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Rubric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Template)</a:t>
            </a:r>
            <a:endParaRPr sz="1400">
              <a:latin typeface="Calibri"/>
              <a:cs typeface="Calibri"/>
            </a:endParaRPr>
          </a:p>
          <a:p>
            <a:pPr marL="547370" lvl="3" indent="-53530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548005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Target:</a:t>
            </a:r>
            <a:r>
              <a:rPr sz="14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reviewed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annual basis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cross-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disciplinary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group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peers.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fall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into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Acceptable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Excellent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category.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76" y="105613"/>
            <a:ext cx="553847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18229" algn="l"/>
              </a:tabLst>
            </a:pPr>
            <a:r>
              <a:rPr sz="3000" dirty="0"/>
              <a:t>A</a:t>
            </a:r>
            <a:r>
              <a:rPr sz="3000" spc="-380" dirty="0"/>
              <a:t> </a:t>
            </a:r>
            <a:r>
              <a:rPr sz="3000" dirty="0"/>
              <a:t>d</a:t>
            </a:r>
            <a:r>
              <a:rPr sz="3000" spc="-380" dirty="0"/>
              <a:t> </a:t>
            </a:r>
            <a:r>
              <a:rPr sz="3000" dirty="0"/>
              <a:t>m</a:t>
            </a:r>
            <a:r>
              <a:rPr sz="3000" spc="-390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dirty="0"/>
              <a:t>n</a:t>
            </a:r>
            <a:r>
              <a:rPr sz="3000" spc="-380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dirty="0"/>
              <a:t>s</a:t>
            </a:r>
            <a:r>
              <a:rPr sz="3000" spc="-385" dirty="0"/>
              <a:t> </a:t>
            </a:r>
            <a:r>
              <a:rPr sz="3000" dirty="0"/>
              <a:t>t</a:t>
            </a:r>
            <a:r>
              <a:rPr sz="3000" spc="-385" dirty="0"/>
              <a:t> </a:t>
            </a:r>
            <a:r>
              <a:rPr sz="3000" dirty="0"/>
              <a:t>r</a:t>
            </a:r>
            <a:r>
              <a:rPr sz="3000" spc="-400" dirty="0"/>
              <a:t> </a:t>
            </a:r>
            <a:r>
              <a:rPr sz="3000" dirty="0"/>
              <a:t>a</a:t>
            </a:r>
            <a:r>
              <a:rPr sz="3000" spc="-400" dirty="0"/>
              <a:t> </a:t>
            </a:r>
            <a:r>
              <a:rPr sz="3000" dirty="0"/>
              <a:t>t</a:t>
            </a:r>
            <a:r>
              <a:rPr sz="3000" spc="-385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dirty="0"/>
              <a:t>v</a:t>
            </a:r>
            <a:r>
              <a:rPr sz="3000" spc="-400" dirty="0"/>
              <a:t> </a:t>
            </a:r>
            <a:r>
              <a:rPr sz="3000" spc="-50" dirty="0"/>
              <a:t>e</a:t>
            </a:r>
            <a:r>
              <a:rPr sz="3000" dirty="0"/>
              <a:t>	E</a:t>
            </a:r>
            <a:r>
              <a:rPr sz="3000" spc="-385" dirty="0"/>
              <a:t> </a:t>
            </a:r>
            <a:r>
              <a:rPr sz="3000" dirty="0"/>
              <a:t>x</a:t>
            </a:r>
            <a:r>
              <a:rPr sz="3000" spc="-400" dirty="0"/>
              <a:t> </a:t>
            </a:r>
            <a:r>
              <a:rPr sz="3000" dirty="0"/>
              <a:t>a</a:t>
            </a:r>
            <a:r>
              <a:rPr sz="3000" spc="-400" dirty="0"/>
              <a:t> </a:t>
            </a:r>
            <a:r>
              <a:rPr sz="3000" dirty="0"/>
              <a:t>m</a:t>
            </a:r>
            <a:r>
              <a:rPr sz="3000" spc="-400" dirty="0"/>
              <a:t> </a:t>
            </a:r>
            <a:r>
              <a:rPr sz="3000" dirty="0"/>
              <a:t>p</a:t>
            </a:r>
            <a:r>
              <a:rPr sz="3000" spc="-380" dirty="0"/>
              <a:t> </a:t>
            </a:r>
            <a:r>
              <a:rPr sz="3000" dirty="0"/>
              <a:t>l</a:t>
            </a:r>
            <a:r>
              <a:rPr sz="3000" spc="-390" dirty="0"/>
              <a:t> </a:t>
            </a:r>
            <a:r>
              <a:rPr sz="3000" spc="-50" dirty="0"/>
              <a:t>e</a:t>
            </a:r>
            <a:endParaRPr sz="3000"/>
          </a:p>
        </p:txBody>
      </p:sp>
      <p:sp>
        <p:nvSpPr>
          <p:cNvPr id="4" name="object 4"/>
          <p:cNvSpPr/>
          <p:nvPr/>
        </p:nvSpPr>
        <p:spPr>
          <a:xfrm>
            <a:off x="0" y="162458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E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8800" y="206755"/>
            <a:ext cx="194754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659" y="206755"/>
            <a:ext cx="1336675" cy="4895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 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1832" y="1283208"/>
            <a:ext cx="688975" cy="370840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3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3464" y="1290827"/>
            <a:ext cx="690880" cy="370840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04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34783" y="1277111"/>
            <a:ext cx="660400" cy="36893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6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2029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0588" y="2262377"/>
            <a:ext cx="22440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Accreditation</a:t>
            </a:r>
            <a:r>
              <a:rPr sz="16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Reaffirmed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5378" y="2262377"/>
            <a:ext cx="22440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Fifth-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r>
              <a:rPr sz="16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Interim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Report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82918" y="2262377"/>
            <a:ext cx="17030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Next</a:t>
            </a:r>
            <a:r>
              <a:rPr sz="1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Reaffirmation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86255" y="1801367"/>
            <a:ext cx="6108700" cy="431165"/>
          </a:xfrm>
          <a:custGeom>
            <a:avLst/>
            <a:gdLst/>
            <a:ahLst/>
            <a:cxnLst/>
            <a:rect l="l" t="t" r="r" b="b"/>
            <a:pathLst>
              <a:path w="6108700" h="431164">
                <a:moveTo>
                  <a:pt x="0" y="0"/>
                </a:moveTo>
                <a:lnTo>
                  <a:pt x="0" y="431038"/>
                </a:lnTo>
              </a:path>
              <a:path w="6108700" h="431164">
                <a:moveTo>
                  <a:pt x="3153156" y="0"/>
                </a:moveTo>
                <a:lnTo>
                  <a:pt x="3153156" y="431038"/>
                </a:lnTo>
              </a:path>
              <a:path w="6108700" h="431164">
                <a:moveTo>
                  <a:pt x="6108192" y="0"/>
                </a:moveTo>
                <a:lnTo>
                  <a:pt x="6108192" y="431038"/>
                </a:lnTo>
              </a:path>
              <a:path w="6108700" h="431164">
                <a:moveTo>
                  <a:pt x="0" y="216408"/>
                </a:moveTo>
                <a:lnTo>
                  <a:pt x="6107557" y="216408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" y="844422"/>
            <a:ext cx="8971280" cy="306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marR="60960">
              <a:lnSpc>
                <a:spcPct val="100000"/>
              </a:lnSpc>
              <a:spcBef>
                <a:spcPts val="105"/>
              </a:spcBef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Mission:</a:t>
            </a:r>
            <a:r>
              <a:rPr sz="14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Department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quality educational services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 support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all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faculty,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achieving the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mission.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libri"/>
              <a:cs typeface="Calibri"/>
            </a:endParaRPr>
          </a:p>
          <a:p>
            <a:pPr marL="50800" marR="194310" indent="129539">
              <a:lnSpc>
                <a:spcPct val="100000"/>
              </a:lnSpc>
              <a:buAutoNum type="arabicPlain"/>
              <a:tabLst>
                <a:tab pos="18034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TTUHSC</a:t>
            </a:r>
            <a:r>
              <a:rPr sz="140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Goal(s):</a:t>
            </a:r>
            <a:r>
              <a:rPr sz="14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Operations:</a:t>
            </a:r>
            <a:r>
              <a:rPr sz="14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infrastructure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efficiently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1400">
              <a:latin typeface="Calibri"/>
              <a:cs typeface="Calibri"/>
            </a:endParaRPr>
          </a:p>
          <a:p>
            <a:pPr marL="50800" marR="203835" lvl="1" indent="26543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1623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Outcome:</a:t>
            </a:r>
            <a:r>
              <a:rPr sz="14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Classroom</a:t>
            </a:r>
            <a:r>
              <a:rPr sz="14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assignments:</a:t>
            </a:r>
            <a:r>
              <a:rPr sz="14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assignments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events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faculty,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sufficiently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personnel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timely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manner.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(Linked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TTUHSC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Strategic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element </a:t>
            </a:r>
            <a:r>
              <a:rPr sz="1400" spc="-20" dirty="0">
                <a:solidFill>
                  <a:srgbClr val="FF0000"/>
                </a:solidFill>
                <a:latin typeface="Calibri"/>
                <a:cs typeface="Calibri"/>
              </a:rPr>
              <a:t>O.1)</a:t>
            </a:r>
            <a:endParaRPr sz="1400">
              <a:latin typeface="Calibri"/>
              <a:cs typeface="Calibri"/>
            </a:endParaRPr>
          </a:p>
          <a:p>
            <a:pPr marL="50800" marR="43180" lvl="2" indent="399415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450215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Measure:</a:t>
            </a:r>
            <a:r>
              <a:rPr sz="14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COGNOS</a:t>
            </a:r>
            <a:r>
              <a:rPr sz="14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Report:</a:t>
            </a:r>
            <a:r>
              <a:rPr sz="14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COGNOS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reports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produced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term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show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classroom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assignments.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Faculty,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students all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same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that is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specific need.</a:t>
            </a:r>
            <a:endParaRPr sz="1400">
              <a:latin typeface="Calibri"/>
              <a:cs typeface="Calibri"/>
            </a:endParaRPr>
          </a:p>
          <a:p>
            <a:pPr marL="584835" lvl="3" indent="-53467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58547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Target: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sufficiently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October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350" baseline="24691" dirty="0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sz="1350" spc="127" baseline="2469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Spring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March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350" baseline="24691" dirty="0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sz="1350" spc="120" baseline="2469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14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Summer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classes.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0368" y="129285"/>
            <a:ext cx="83527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06900" algn="l"/>
                <a:tab pos="6432550" algn="l"/>
              </a:tabLst>
            </a:pPr>
            <a:r>
              <a:rPr sz="3000" spc="-30" dirty="0"/>
              <a:t>A</a:t>
            </a:r>
            <a:r>
              <a:rPr sz="3000" spc="-375" dirty="0"/>
              <a:t> </a:t>
            </a:r>
            <a:r>
              <a:rPr sz="3000" spc="-25" dirty="0"/>
              <a:t>c</a:t>
            </a:r>
            <a:r>
              <a:rPr sz="3000" spc="-380" dirty="0"/>
              <a:t> </a:t>
            </a:r>
            <a:r>
              <a:rPr sz="3000" spc="-25" dirty="0"/>
              <a:t>a</a:t>
            </a:r>
            <a:r>
              <a:rPr sz="3000" spc="-380" dirty="0"/>
              <a:t> </a:t>
            </a:r>
            <a:r>
              <a:rPr sz="3000" dirty="0"/>
              <a:t>d</a:t>
            </a:r>
            <a:r>
              <a:rPr sz="3000" spc="-385" dirty="0"/>
              <a:t> </a:t>
            </a:r>
            <a:r>
              <a:rPr sz="3000" spc="-25" dirty="0"/>
              <a:t>e</a:t>
            </a:r>
            <a:r>
              <a:rPr sz="3000" spc="-395" dirty="0"/>
              <a:t> </a:t>
            </a:r>
            <a:r>
              <a:rPr sz="3000" spc="-35" dirty="0"/>
              <a:t>m</a:t>
            </a:r>
            <a:r>
              <a:rPr sz="3000" spc="-380" dirty="0"/>
              <a:t> </a:t>
            </a:r>
            <a:r>
              <a:rPr sz="3000" dirty="0"/>
              <a:t>i</a:t>
            </a:r>
            <a:r>
              <a:rPr sz="3000" spc="-385" dirty="0"/>
              <a:t> </a:t>
            </a:r>
            <a:r>
              <a:rPr sz="3000" spc="-25" dirty="0"/>
              <a:t>c</a:t>
            </a:r>
            <a:r>
              <a:rPr sz="3000" spc="-390" dirty="0"/>
              <a:t> </a:t>
            </a:r>
            <a:r>
              <a:rPr sz="3000" dirty="0"/>
              <a:t>/</a:t>
            </a:r>
            <a:r>
              <a:rPr sz="3000" spc="-390" dirty="0"/>
              <a:t> </a:t>
            </a:r>
            <a:r>
              <a:rPr sz="3000" dirty="0"/>
              <a:t>S</a:t>
            </a:r>
            <a:r>
              <a:rPr sz="3000" spc="-375" dirty="0"/>
              <a:t> </a:t>
            </a:r>
            <a:r>
              <a:rPr sz="3000" dirty="0"/>
              <a:t>t</a:t>
            </a:r>
            <a:r>
              <a:rPr sz="3000" spc="-395" dirty="0"/>
              <a:t> </a:t>
            </a:r>
            <a:r>
              <a:rPr sz="3000" dirty="0"/>
              <a:t>u</a:t>
            </a:r>
            <a:r>
              <a:rPr sz="3000" spc="-375" dirty="0"/>
              <a:t> </a:t>
            </a:r>
            <a:r>
              <a:rPr sz="3000" dirty="0"/>
              <a:t>d</a:t>
            </a:r>
            <a:r>
              <a:rPr sz="3000" spc="-375" dirty="0"/>
              <a:t> </a:t>
            </a:r>
            <a:r>
              <a:rPr sz="3000" spc="-25" dirty="0"/>
              <a:t>e</a:t>
            </a:r>
            <a:r>
              <a:rPr sz="3000" spc="-395" dirty="0"/>
              <a:t> </a:t>
            </a:r>
            <a:r>
              <a:rPr sz="3000" dirty="0"/>
              <a:t>n</a:t>
            </a:r>
            <a:r>
              <a:rPr sz="3000" spc="-385" dirty="0"/>
              <a:t> </a:t>
            </a:r>
            <a:r>
              <a:rPr sz="3000" spc="-50" dirty="0"/>
              <a:t>t</a:t>
            </a:r>
            <a:r>
              <a:rPr sz="3000" dirty="0"/>
              <a:t>	S</a:t>
            </a:r>
            <a:r>
              <a:rPr sz="3000" spc="-380" dirty="0"/>
              <a:t> </a:t>
            </a:r>
            <a:r>
              <a:rPr sz="3000" dirty="0"/>
              <a:t>u</a:t>
            </a:r>
            <a:r>
              <a:rPr sz="3000" spc="-380" dirty="0"/>
              <a:t> </a:t>
            </a:r>
            <a:r>
              <a:rPr sz="3000" dirty="0"/>
              <a:t>p</a:t>
            </a:r>
            <a:r>
              <a:rPr sz="3000" spc="-380" dirty="0"/>
              <a:t> </a:t>
            </a:r>
            <a:r>
              <a:rPr sz="3000" dirty="0"/>
              <a:t>p</a:t>
            </a:r>
            <a:r>
              <a:rPr sz="3000" spc="-375" dirty="0"/>
              <a:t> </a:t>
            </a:r>
            <a:r>
              <a:rPr sz="3000" dirty="0"/>
              <a:t>o</a:t>
            </a:r>
            <a:r>
              <a:rPr sz="3000" spc="-380" dirty="0"/>
              <a:t> </a:t>
            </a:r>
            <a:r>
              <a:rPr sz="3000" spc="-20" dirty="0"/>
              <a:t>r</a:t>
            </a:r>
            <a:r>
              <a:rPr sz="3000" spc="-385" dirty="0"/>
              <a:t> </a:t>
            </a:r>
            <a:r>
              <a:rPr sz="3000" spc="-50" dirty="0"/>
              <a:t>t</a:t>
            </a:r>
            <a:r>
              <a:rPr sz="3000" dirty="0"/>
              <a:t>	E</a:t>
            </a:r>
            <a:r>
              <a:rPr sz="3000" spc="-390" dirty="0"/>
              <a:t> </a:t>
            </a:r>
            <a:r>
              <a:rPr sz="3000" spc="-25" dirty="0"/>
              <a:t>x</a:t>
            </a:r>
            <a:r>
              <a:rPr sz="3000" spc="-390" dirty="0"/>
              <a:t> </a:t>
            </a:r>
            <a:r>
              <a:rPr sz="3000" spc="-25" dirty="0"/>
              <a:t>a</a:t>
            </a:r>
            <a:r>
              <a:rPr sz="3000" spc="-390" dirty="0"/>
              <a:t> </a:t>
            </a:r>
            <a:r>
              <a:rPr sz="3000" spc="-35" dirty="0"/>
              <a:t>m</a:t>
            </a:r>
            <a:r>
              <a:rPr sz="3000" spc="-395" dirty="0"/>
              <a:t> </a:t>
            </a:r>
            <a:r>
              <a:rPr sz="3000" dirty="0"/>
              <a:t>p</a:t>
            </a:r>
            <a:r>
              <a:rPr sz="3000" spc="-375" dirty="0"/>
              <a:t> </a:t>
            </a:r>
            <a:r>
              <a:rPr sz="3000" dirty="0"/>
              <a:t>l</a:t>
            </a:r>
            <a:r>
              <a:rPr sz="3000" spc="-385" dirty="0"/>
              <a:t> </a:t>
            </a:r>
            <a:r>
              <a:rPr sz="3000" spc="-50" dirty="0"/>
              <a:t>e</a:t>
            </a:r>
            <a:endParaRPr sz="3000"/>
          </a:p>
        </p:txBody>
      </p:sp>
      <p:sp>
        <p:nvSpPr>
          <p:cNvPr id="4" name="object 4"/>
          <p:cNvSpPr/>
          <p:nvPr/>
        </p:nvSpPr>
        <p:spPr>
          <a:xfrm>
            <a:off x="0" y="1386839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E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205" y="1086992"/>
            <a:ext cx="6357620" cy="27985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165" algn="ctr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Annual</a:t>
            </a:r>
            <a:r>
              <a:rPr sz="1600" b="1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Weave</a:t>
            </a:r>
            <a:r>
              <a:rPr sz="1600" b="1" u="sng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Peer</a:t>
            </a:r>
            <a:r>
              <a:rPr sz="1600" b="1" u="sng" spc="-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Review</a:t>
            </a:r>
            <a:r>
              <a:rPr sz="1600" b="1" u="sng" spc="-7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Retreat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Held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annually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late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October/early</a:t>
            </a:r>
            <a:r>
              <a:rPr sz="16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November</a:t>
            </a:r>
            <a:endParaRPr sz="1600" dirty="0">
              <a:latin typeface="Calibri"/>
              <a:cs typeface="Calibri"/>
            </a:endParaRPr>
          </a:p>
          <a:p>
            <a:pPr marL="299085" marR="288925" indent="-287020">
              <a:lnSpc>
                <a:spcPct val="120000"/>
              </a:lnSpc>
              <a:spcBef>
                <a:spcPts val="86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administrative</a:t>
            </a:r>
            <a:r>
              <a:rPr sz="16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bg1"/>
                </a:solidFill>
                <a:latin typeface="Calibri"/>
                <a:cs typeface="Calibri"/>
              </a:rPr>
              <a:t>plans</a:t>
            </a:r>
            <a:r>
              <a:rPr lang="en-US" sz="1600" spc="-10" dirty="0">
                <a:solidFill>
                  <a:schemeClr val="bg1"/>
                </a:solidFill>
                <a:latin typeface="Calibri"/>
                <a:cs typeface="Calibri"/>
              </a:rPr>
              <a:t>, using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rubrics</a:t>
            </a:r>
            <a:r>
              <a:rPr sz="16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developed</a:t>
            </a:r>
            <a:r>
              <a:rPr sz="16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16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chemeClr val="bg1"/>
                </a:solidFill>
                <a:latin typeface="Calibri"/>
                <a:cs typeface="Calibri"/>
              </a:rPr>
              <a:t>APC</a:t>
            </a:r>
            <a:endParaRPr sz="16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Results</a:t>
            </a:r>
            <a:r>
              <a:rPr sz="16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will</a:t>
            </a:r>
            <a:r>
              <a:rPr sz="16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compiled</a:t>
            </a:r>
            <a:r>
              <a:rPr sz="16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into</a:t>
            </a:r>
            <a:r>
              <a:rPr sz="16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an</a:t>
            </a:r>
            <a:r>
              <a:rPr sz="16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chemeClr val="bg1"/>
                </a:solidFill>
                <a:latin typeface="Calibri"/>
                <a:cs typeface="Calibri"/>
              </a:rPr>
              <a:t>Executive</a:t>
            </a:r>
            <a:r>
              <a:rPr sz="1600" i="1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chemeClr val="bg1"/>
                </a:solidFill>
                <a:latin typeface="Calibri"/>
                <a:cs typeface="Calibri"/>
              </a:rPr>
              <a:t>Summary</a:t>
            </a:r>
            <a:r>
              <a:rPr sz="1600" i="1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presented</a:t>
            </a:r>
            <a:r>
              <a:rPr sz="16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endParaRPr sz="16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80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President’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s Cabinet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APC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collaboratively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plans</a:t>
            </a:r>
            <a:endParaRPr sz="16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8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receiving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less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than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points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659" y="322580"/>
            <a:ext cx="168338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1769" y="322580"/>
            <a:ext cx="60833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7477" y="322580"/>
            <a:ext cx="114427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v 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5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8027" y="1002631"/>
            <a:ext cx="8132573" cy="2211503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resources: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hlinkClick r:id="rId2"/>
              </a:rPr>
              <a:t>Weave | Texas Tech University Health Sciences Center (ttuhsc.edu)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2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Cheat</a:t>
            </a:r>
            <a:r>
              <a:rPr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Sheet</a:t>
            </a:r>
            <a:r>
              <a:rPr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Guidelines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Documenting</a:t>
            </a:r>
            <a:r>
              <a:rPr sz="16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16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Effectiveness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Frequently</a:t>
            </a:r>
            <a:r>
              <a:rPr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Asked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Question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s (FAQ)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Reviews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659" y="322580"/>
            <a:ext cx="102616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5981" y="322580"/>
            <a:ext cx="147447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659" y="322580"/>
            <a:ext cx="109029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74620" y="632459"/>
            <a:ext cx="3357372" cy="1810512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289795"/>
              </p:ext>
            </p:extLst>
          </p:nvPr>
        </p:nvGraphicFramePr>
        <p:xfrm>
          <a:off x="716280" y="2438400"/>
          <a:ext cx="7056120" cy="1495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3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390">
                <a:tc>
                  <a:txBody>
                    <a:bodyPr/>
                    <a:lstStyle/>
                    <a:p>
                      <a:pPr marL="302895">
                        <a:lnSpc>
                          <a:spcPts val="2155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Kara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Page,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M.P.A.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155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Katie</a:t>
                      </a:r>
                      <a:r>
                        <a:rPr sz="1800" spc="-4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Randolph,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800" spc="-2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Ph.D.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marL="302895">
                        <a:lnSpc>
                          <a:spcPts val="2060"/>
                        </a:lnSpc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Senior</a:t>
                      </a:r>
                      <a:r>
                        <a:rPr sz="1800" spc="-2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Director</a:t>
                      </a:r>
                      <a:r>
                        <a:rPr lang="en-US" sz="1800" spc="-1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, </a:t>
                      </a:r>
                    </a:p>
                    <a:p>
                      <a:pPr marL="302895">
                        <a:lnSpc>
                          <a:spcPts val="2060"/>
                        </a:lnSpc>
                      </a:pPr>
                      <a:r>
                        <a:rPr lang="en-US" sz="1800" spc="-1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Accreditation &amp; Assessment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060"/>
                        </a:lnSpc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Assistant</a:t>
                      </a:r>
                      <a:r>
                        <a:rPr sz="1800" spc="-2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Provost,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469265">
                        <a:lnSpc>
                          <a:spcPts val="2060"/>
                        </a:lnSpc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Accreditation 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&amp;</a:t>
                      </a:r>
                      <a:r>
                        <a:rPr lang="en-US" sz="1800" spc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spc="-1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Assessment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302895">
                        <a:lnSpc>
                          <a:spcPts val="2060"/>
                        </a:lnSpc>
                      </a:pPr>
                      <a:r>
                        <a:rPr lang="en-US" sz="1800" u="none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k</a:t>
                      </a:r>
                      <a:r>
                        <a:rPr sz="1800" u="none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ara.page@ttuhsc.edu</a:t>
                      </a:r>
                      <a:endParaRPr sz="1800" u="none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060"/>
                        </a:lnSpc>
                      </a:pPr>
                      <a:r>
                        <a:rPr sz="1800" u="none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EF0000"/>
                            </a:solidFill>
                          </a:uFill>
                          <a:latin typeface="+mn-lt"/>
                          <a:cs typeface="Arial"/>
                        </a:rPr>
                        <a:t>katie.randolph@ttuhsc.edu</a:t>
                      </a:r>
                      <a:endParaRPr sz="1800" u="none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90">
                <a:tc>
                  <a:txBody>
                    <a:bodyPr/>
                    <a:lstStyle/>
                    <a:p>
                      <a:pPr marL="302895">
                        <a:lnSpc>
                          <a:spcPts val="2065"/>
                        </a:lnSpc>
                      </a:pPr>
                      <a:r>
                        <a:rPr sz="1800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806.743.1902</a:t>
                      </a:r>
                      <a:endParaRPr sz="180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065"/>
                        </a:lnSpc>
                      </a:pPr>
                      <a:r>
                        <a:rPr sz="1800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806.743.2312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571" y="971778"/>
            <a:ext cx="5551170" cy="349504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4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7.3</a:t>
            </a:r>
            <a:endParaRPr sz="1400">
              <a:latin typeface="Calibri"/>
              <a:cs typeface="Calibri"/>
            </a:endParaRPr>
          </a:p>
          <a:p>
            <a:pPr marL="12700" marR="95250">
              <a:lnSpc>
                <a:spcPct val="100000"/>
              </a:lnSpc>
              <a:spcBef>
                <a:spcPts val="89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identifies expected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administrative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support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demonstrates 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achieved.</a:t>
            </a:r>
            <a:endParaRPr sz="1400">
              <a:latin typeface="Calibri"/>
              <a:cs typeface="Calibri"/>
            </a:endParaRPr>
          </a:p>
          <a:p>
            <a:pPr marL="52069">
              <a:lnSpc>
                <a:spcPct val="100000"/>
              </a:lnSpc>
              <a:spcBef>
                <a:spcPts val="960"/>
              </a:spcBef>
            </a:pPr>
            <a:r>
              <a:rPr sz="1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8.2.a</a:t>
            </a:r>
            <a:endParaRPr sz="1400">
              <a:latin typeface="Calibri"/>
              <a:cs typeface="Calibri"/>
            </a:endParaRPr>
          </a:p>
          <a:p>
            <a:pPr marL="12700" marR="59055" indent="39370">
              <a:lnSpc>
                <a:spcPct val="100000"/>
              </a:lnSpc>
              <a:spcBef>
                <a:spcPts val="89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 identifies expected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assesses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these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seeking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analysis 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regard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 student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outcomes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educational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programs.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8.2.c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89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 identifies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assesses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achieves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these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seeking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results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 student services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success.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1659" y="322580"/>
            <a:ext cx="133667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dirty="0"/>
              <a:t>S</a:t>
            </a:r>
            <a:r>
              <a:rPr sz="1500" spc="50" dirty="0"/>
              <a:t> </a:t>
            </a:r>
            <a:r>
              <a:rPr sz="1500" dirty="0"/>
              <a:t>A C</a:t>
            </a:r>
            <a:r>
              <a:rPr sz="1500" spc="50" dirty="0"/>
              <a:t> </a:t>
            </a:r>
            <a:r>
              <a:rPr sz="1500" dirty="0"/>
              <a:t>S</a:t>
            </a:r>
            <a:r>
              <a:rPr sz="1500" spc="50" dirty="0"/>
              <a:t> </a:t>
            </a:r>
            <a:r>
              <a:rPr sz="1500" dirty="0"/>
              <a:t>C</a:t>
            </a:r>
            <a:r>
              <a:rPr sz="1500" spc="50" dirty="0"/>
              <a:t> </a:t>
            </a:r>
            <a:r>
              <a:rPr sz="1500" dirty="0"/>
              <a:t>O</a:t>
            </a:r>
            <a:r>
              <a:rPr sz="1500" spc="50" dirty="0"/>
              <a:t> </a:t>
            </a:r>
            <a:r>
              <a:rPr sz="1500" spc="-50" dirty="0"/>
              <a:t>C</a:t>
            </a:r>
            <a:endParaRPr sz="1500"/>
          </a:p>
        </p:txBody>
      </p:sp>
      <p:sp>
        <p:nvSpPr>
          <p:cNvPr id="4" name="object 4"/>
          <p:cNvSpPr txBox="1"/>
          <p:nvPr/>
        </p:nvSpPr>
        <p:spPr>
          <a:xfrm>
            <a:off x="2058800" y="322580"/>
            <a:ext cx="126428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659" y="322580"/>
            <a:ext cx="322770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330960" algn="l"/>
                <a:tab pos="1901189" algn="l"/>
              </a:tabLst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	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	L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39989" y="1031557"/>
            <a:ext cx="5653405" cy="3959860"/>
            <a:chOff x="1439989" y="1031557"/>
            <a:chExt cx="5653405" cy="3959860"/>
          </a:xfrm>
        </p:grpSpPr>
        <p:sp>
          <p:nvSpPr>
            <p:cNvPr id="4" name="object 4"/>
            <p:cNvSpPr/>
            <p:nvPr/>
          </p:nvSpPr>
          <p:spPr>
            <a:xfrm>
              <a:off x="3363468" y="1036319"/>
              <a:ext cx="1750060" cy="1454150"/>
            </a:xfrm>
            <a:custGeom>
              <a:avLst/>
              <a:gdLst/>
              <a:ahLst/>
              <a:cxnLst/>
              <a:rect l="l" t="t" r="r" b="b"/>
              <a:pathLst>
                <a:path w="1750060" h="1454150">
                  <a:moveTo>
                    <a:pt x="1386078" y="0"/>
                  </a:moveTo>
                  <a:lnTo>
                    <a:pt x="363474" y="0"/>
                  </a:lnTo>
                  <a:lnTo>
                    <a:pt x="0" y="726947"/>
                  </a:lnTo>
                  <a:lnTo>
                    <a:pt x="363474" y="1453895"/>
                  </a:lnTo>
                  <a:lnTo>
                    <a:pt x="1386078" y="1453895"/>
                  </a:lnTo>
                  <a:lnTo>
                    <a:pt x="1749552" y="726947"/>
                  </a:lnTo>
                  <a:lnTo>
                    <a:pt x="1386078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63468" y="1036319"/>
              <a:ext cx="1750060" cy="1454150"/>
            </a:xfrm>
            <a:custGeom>
              <a:avLst/>
              <a:gdLst/>
              <a:ahLst/>
              <a:cxnLst/>
              <a:rect l="l" t="t" r="r" b="b"/>
              <a:pathLst>
                <a:path w="1750060" h="1454150">
                  <a:moveTo>
                    <a:pt x="0" y="726947"/>
                  </a:moveTo>
                  <a:lnTo>
                    <a:pt x="363474" y="0"/>
                  </a:lnTo>
                  <a:lnTo>
                    <a:pt x="1386078" y="0"/>
                  </a:lnTo>
                  <a:lnTo>
                    <a:pt x="1749552" y="726947"/>
                  </a:lnTo>
                  <a:lnTo>
                    <a:pt x="1386078" y="1453895"/>
                  </a:lnTo>
                  <a:lnTo>
                    <a:pt x="363474" y="1453895"/>
                  </a:lnTo>
                  <a:lnTo>
                    <a:pt x="0" y="726947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38572" y="2321052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59" h="1452879">
                  <a:moveTo>
                    <a:pt x="1386458" y="0"/>
                  </a:moveTo>
                  <a:lnTo>
                    <a:pt x="363092" y="0"/>
                  </a:lnTo>
                  <a:lnTo>
                    <a:pt x="0" y="726186"/>
                  </a:lnTo>
                  <a:lnTo>
                    <a:pt x="363092" y="1452372"/>
                  </a:lnTo>
                  <a:lnTo>
                    <a:pt x="1386458" y="1452372"/>
                  </a:lnTo>
                  <a:lnTo>
                    <a:pt x="1749552" y="726186"/>
                  </a:lnTo>
                  <a:lnTo>
                    <a:pt x="1386458" y="0"/>
                  </a:lnTo>
                  <a:close/>
                </a:path>
              </a:pathLst>
            </a:custGeom>
            <a:solidFill>
              <a:srgbClr val="C7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38572" y="2321052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59" h="1452879">
                  <a:moveTo>
                    <a:pt x="0" y="726186"/>
                  </a:moveTo>
                  <a:lnTo>
                    <a:pt x="363092" y="0"/>
                  </a:lnTo>
                  <a:lnTo>
                    <a:pt x="1386458" y="0"/>
                  </a:lnTo>
                  <a:lnTo>
                    <a:pt x="1749552" y="726186"/>
                  </a:lnTo>
                  <a:lnTo>
                    <a:pt x="1386458" y="1452372"/>
                  </a:lnTo>
                  <a:lnTo>
                    <a:pt x="363092" y="1452372"/>
                  </a:lnTo>
                  <a:lnTo>
                    <a:pt x="0" y="726186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63468" y="3534155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1386459" y="0"/>
                  </a:moveTo>
                  <a:lnTo>
                    <a:pt x="363093" y="0"/>
                  </a:lnTo>
                  <a:lnTo>
                    <a:pt x="0" y="726186"/>
                  </a:lnTo>
                  <a:lnTo>
                    <a:pt x="363093" y="1452372"/>
                  </a:lnTo>
                  <a:lnTo>
                    <a:pt x="1386459" y="1452372"/>
                  </a:lnTo>
                  <a:lnTo>
                    <a:pt x="1749552" y="726186"/>
                  </a:lnTo>
                  <a:lnTo>
                    <a:pt x="138645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63468" y="3534155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0" y="726186"/>
                  </a:moveTo>
                  <a:lnTo>
                    <a:pt x="363093" y="0"/>
                  </a:lnTo>
                  <a:lnTo>
                    <a:pt x="1386459" y="0"/>
                  </a:lnTo>
                  <a:lnTo>
                    <a:pt x="1749552" y="726186"/>
                  </a:lnTo>
                  <a:lnTo>
                    <a:pt x="1386459" y="1452372"/>
                  </a:lnTo>
                  <a:lnTo>
                    <a:pt x="363093" y="1452372"/>
                  </a:lnTo>
                  <a:lnTo>
                    <a:pt x="0" y="72618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4752" y="2237231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1386459" y="0"/>
                  </a:moveTo>
                  <a:lnTo>
                    <a:pt x="363092" y="0"/>
                  </a:lnTo>
                  <a:lnTo>
                    <a:pt x="0" y="726186"/>
                  </a:lnTo>
                  <a:lnTo>
                    <a:pt x="363092" y="1452372"/>
                  </a:lnTo>
                  <a:lnTo>
                    <a:pt x="1386459" y="1452372"/>
                  </a:lnTo>
                  <a:lnTo>
                    <a:pt x="1749552" y="726186"/>
                  </a:lnTo>
                  <a:lnTo>
                    <a:pt x="138645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44752" y="2237231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0" y="726186"/>
                  </a:moveTo>
                  <a:lnTo>
                    <a:pt x="363092" y="0"/>
                  </a:lnTo>
                  <a:lnTo>
                    <a:pt x="1386459" y="0"/>
                  </a:lnTo>
                  <a:lnTo>
                    <a:pt x="1749552" y="726186"/>
                  </a:lnTo>
                  <a:lnTo>
                    <a:pt x="1386459" y="1452372"/>
                  </a:lnTo>
                  <a:lnTo>
                    <a:pt x="363092" y="1452372"/>
                  </a:lnTo>
                  <a:lnTo>
                    <a:pt x="0" y="72618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743959" y="1525600"/>
            <a:ext cx="99186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34836" y="2810332"/>
            <a:ext cx="55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85413" y="4086250"/>
            <a:ext cx="1106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CHECK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7857" y="2758516"/>
            <a:ext cx="12433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ADJUST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572767" y="1245108"/>
            <a:ext cx="3900170" cy="3493135"/>
            <a:chOff x="1572767" y="1245108"/>
            <a:chExt cx="3900170" cy="3493135"/>
          </a:xfrm>
        </p:grpSpPr>
        <p:sp>
          <p:nvSpPr>
            <p:cNvPr id="17" name="object 17"/>
            <p:cNvSpPr/>
            <p:nvPr/>
          </p:nvSpPr>
          <p:spPr>
            <a:xfrm>
              <a:off x="3052699" y="2099436"/>
              <a:ext cx="2420620" cy="1724025"/>
            </a:xfrm>
            <a:custGeom>
              <a:avLst/>
              <a:gdLst/>
              <a:ahLst/>
              <a:cxnLst/>
              <a:rect l="l" t="t" r="r" b="b"/>
              <a:pathLst>
                <a:path w="2420620" h="1724025">
                  <a:moveTo>
                    <a:pt x="474726" y="63881"/>
                  </a:moveTo>
                  <a:lnTo>
                    <a:pt x="378587" y="78232"/>
                  </a:lnTo>
                  <a:lnTo>
                    <a:pt x="395185" y="101904"/>
                  </a:lnTo>
                  <a:lnTo>
                    <a:pt x="0" y="379095"/>
                  </a:lnTo>
                  <a:lnTo>
                    <a:pt x="16510" y="402844"/>
                  </a:lnTo>
                  <a:lnTo>
                    <a:pt x="411848" y="125641"/>
                  </a:lnTo>
                  <a:lnTo>
                    <a:pt x="428498" y="149352"/>
                  </a:lnTo>
                  <a:lnTo>
                    <a:pt x="458647" y="93599"/>
                  </a:lnTo>
                  <a:lnTo>
                    <a:pt x="474726" y="63881"/>
                  </a:lnTo>
                  <a:close/>
                </a:path>
                <a:path w="2420620" h="1724025">
                  <a:moveTo>
                    <a:pt x="482727" y="1663065"/>
                  </a:moveTo>
                  <a:lnTo>
                    <a:pt x="103149" y="1378521"/>
                  </a:lnTo>
                  <a:lnTo>
                    <a:pt x="109664" y="1369822"/>
                  </a:lnTo>
                  <a:lnTo>
                    <a:pt x="120523" y="1355344"/>
                  </a:lnTo>
                  <a:lnTo>
                    <a:pt x="25019" y="1337945"/>
                  </a:lnTo>
                  <a:lnTo>
                    <a:pt x="68453" y="1424813"/>
                  </a:lnTo>
                  <a:lnTo>
                    <a:pt x="85852" y="1401610"/>
                  </a:lnTo>
                  <a:lnTo>
                    <a:pt x="465455" y="1686179"/>
                  </a:lnTo>
                  <a:lnTo>
                    <a:pt x="482727" y="1663065"/>
                  </a:lnTo>
                  <a:close/>
                </a:path>
                <a:path w="2420620" h="1724025">
                  <a:moveTo>
                    <a:pt x="2399538" y="1402473"/>
                  </a:moveTo>
                  <a:lnTo>
                    <a:pt x="2381250" y="1380109"/>
                  </a:lnTo>
                  <a:lnTo>
                    <a:pt x="2040089" y="1657832"/>
                  </a:lnTo>
                  <a:lnTo>
                    <a:pt x="2021840" y="1635379"/>
                  </a:lnTo>
                  <a:lnTo>
                    <a:pt x="1981835" y="1723898"/>
                  </a:lnTo>
                  <a:lnTo>
                    <a:pt x="2076577" y="1702689"/>
                  </a:lnTo>
                  <a:lnTo>
                    <a:pt x="2065832" y="1689481"/>
                  </a:lnTo>
                  <a:lnTo>
                    <a:pt x="2058365" y="1680311"/>
                  </a:lnTo>
                  <a:lnTo>
                    <a:pt x="2399538" y="1402473"/>
                  </a:lnTo>
                  <a:close/>
                </a:path>
                <a:path w="2420620" h="1724025">
                  <a:moveTo>
                    <a:pt x="2420112" y="317881"/>
                  </a:moveTo>
                  <a:lnTo>
                    <a:pt x="2404059" y="290322"/>
                  </a:lnTo>
                  <a:lnTo>
                    <a:pt x="2371217" y="233934"/>
                  </a:lnTo>
                  <a:lnTo>
                    <a:pt x="2355329" y="258165"/>
                  </a:lnTo>
                  <a:lnTo>
                    <a:pt x="1960753" y="0"/>
                  </a:lnTo>
                  <a:lnTo>
                    <a:pt x="1945005" y="24130"/>
                  </a:lnTo>
                  <a:lnTo>
                    <a:pt x="2339429" y="282409"/>
                  </a:lnTo>
                  <a:lnTo>
                    <a:pt x="2323592" y="306578"/>
                  </a:lnTo>
                  <a:lnTo>
                    <a:pt x="2420112" y="3178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78863" y="1251204"/>
              <a:ext cx="3785235" cy="3481070"/>
            </a:xfrm>
            <a:custGeom>
              <a:avLst/>
              <a:gdLst/>
              <a:ahLst/>
              <a:cxnLst/>
              <a:rect l="l" t="t" r="r" b="b"/>
              <a:pathLst>
                <a:path w="3785235" h="3481070">
                  <a:moveTo>
                    <a:pt x="3937" y="731520"/>
                  </a:moveTo>
                  <a:lnTo>
                    <a:pt x="0" y="1241298"/>
                  </a:lnTo>
                </a:path>
                <a:path w="3785235" h="3481070">
                  <a:moveTo>
                    <a:pt x="3401568" y="0"/>
                  </a:moveTo>
                  <a:lnTo>
                    <a:pt x="3784854" y="0"/>
                  </a:lnTo>
                </a:path>
                <a:path w="3785235" h="3481070">
                  <a:moveTo>
                    <a:pt x="1714500" y="3480816"/>
                  </a:moveTo>
                  <a:lnTo>
                    <a:pt x="1947672" y="3480816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71727" y="1347216"/>
            <a:ext cx="1386840" cy="55054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L="91440" marR="142240">
              <a:lnSpc>
                <a:spcPct val="100000"/>
              </a:lnSpc>
              <a:spcBef>
                <a:spcPts val="565"/>
              </a:spcBef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sz="1400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r>
              <a:rPr sz="1400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improvement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81828" y="1036319"/>
            <a:ext cx="2504440" cy="93916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390"/>
              </a:spcBef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Identify</a:t>
            </a:r>
            <a:r>
              <a:rPr sz="14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expected</a:t>
            </a:r>
            <a:r>
              <a:rPr sz="14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81915" marR="246379">
              <a:lnSpc>
                <a:spcPct val="100000"/>
              </a:lnSpc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Identify</a:t>
            </a:r>
            <a:r>
              <a:rPr sz="1400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appropriate</a:t>
            </a:r>
            <a:r>
              <a:rPr sz="14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ways</a:t>
            </a:r>
            <a:r>
              <a:rPr sz="1400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measure</a:t>
            </a:r>
            <a:r>
              <a:rPr sz="14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sz="14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4380" y="3832859"/>
            <a:ext cx="2430780" cy="116141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77470" marR="520700">
              <a:lnSpc>
                <a:spcPct val="100000"/>
              </a:lnSpc>
              <a:spcBef>
                <a:spcPts val="254"/>
              </a:spcBef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Assess</a:t>
            </a:r>
            <a:r>
              <a:rPr sz="14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achievement</a:t>
            </a:r>
            <a:r>
              <a:rPr sz="14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77470" marR="192405">
              <a:lnSpc>
                <a:spcPct val="100000"/>
              </a:lnSpc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sz="14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results </a:t>
            </a:r>
            <a:r>
              <a:rPr sz="1400" i="1" spc="-20" dirty="0">
                <a:solidFill>
                  <a:srgbClr val="FFFFFF"/>
                </a:solidFill>
                <a:latin typeface="Arial"/>
                <a:cs typeface="Arial"/>
              </a:rPr>
              <a:t>mean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337" y="1669542"/>
            <a:ext cx="4718050" cy="2317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 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basis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4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reporting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cycle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September</a:t>
            </a:r>
            <a:r>
              <a:rPr sz="1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8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August</a:t>
            </a:r>
            <a:r>
              <a:rPr sz="18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31</a:t>
            </a:r>
            <a:endParaRPr sz="1800">
              <a:latin typeface="Calibri"/>
              <a:cs typeface="Calibri"/>
            </a:endParaRPr>
          </a:p>
          <a:p>
            <a:pPr marL="299085" marR="447675" indent="-287020">
              <a:lnSpc>
                <a:spcPct val="120000"/>
              </a:lnSpc>
              <a:spcBef>
                <a:spcPts val="9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Phase of each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February</a:t>
            </a:r>
            <a:r>
              <a:rPr sz="18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deadline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sz="18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always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434"/>
              </a:spcBef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September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 30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1659" y="322580"/>
            <a:ext cx="3624579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11630" algn="l"/>
                <a:tab pos="2235835" algn="l"/>
              </a:tabLst>
            </a:pPr>
            <a:r>
              <a:rPr sz="1500" dirty="0"/>
              <a:t>T</a:t>
            </a:r>
            <a:r>
              <a:rPr sz="1500" spc="45" dirty="0"/>
              <a:t> </a:t>
            </a:r>
            <a:r>
              <a:rPr sz="1500" dirty="0"/>
              <a:t>i</a:t>
            </a:r>
            <a:r>
              <a:rPr sz="1500" spc="40" dirty="0"/>
              <a:t> </a:t>
            </a:r>
            <a:r>
              <a:rPr sz="1500" dirty="0"/>
              <a:t>m</a:t>
            </a:r>
            <a:r>
              <a:rPr sz="1500" spc="45" dirty="0"/>
              <a:t> </a:t>
            </a:r>
            <a:r>
              <a:rPr sz="1500" dirty="0"/>
              <a:t>e</a:t>
            </a:r>
            <a:r>
              <a:rPr sz="1500" spc="45" dirty="0"/>
              <a:t> </a:t>
            </a:r>
            <a:r>
              <a:rPr sz="1500" dirty="0"/>
              <a:t>f</a:t>
            </a:r>
            <a:r>
              <a:rPr sz="1500" spc="30" dirty="0"/>
              <a:t> </a:t>
            </a:r>
            <a:r>
              <a:rPr sz="1500" dirty="0"/>
              <a:t>r</a:t>
            </a:r>
            <a:r>
              <a:rPr sz="1500" spc="30" dirty="0"/>
              <a:t> </a:t>
            </a:r>
            <a:r>
              <a:rPr sz="1500" dirty="0"/>
              <a:t>a</a:t>
            </a:r>
            <a:r>
              <a:rPr sz="1500" spc="45" dirty="0"/>
              <a:t> </a:t>
            </a:r>
            <a:r>
              <a:rPr sz="1500" dirty="0"/>
              <a:t>m</a:t>
            </a:r>
            <a:r>
              <a:rPr sz="1500" spc="35" dirty="0"/>
              <a:t> </a:t>
            </a:r>
            <a:r>
              <a:rPr sz="1500" spc="-50" dirty="0"/>
              <a:t>e</a:t>
            </a:r>
            <a:r>
              <a:rPr sz="1500" dirty="0"/>
              <a:t>	a</a:t>
            </a:r>
            <a:r>
              <a:rPr sz="1500" spc="45" dirty="0"/>
              <a:t> </a:t>
            </a:r>
            <a:r>
              <a:rPr sz="1500" dirty="0"/>
              <a:t>n</a:t>
            </a:r>
            <a:r>
              <a:rPr sz="1500" spc="50" dirty="0"/>
              <a:t> </a:t>
            </a:r>
            <a:r>
              <a:rPr sz="1500" spc="-50" dirty="0"/>
              <a:t>d</a:t>
            </a:r>
            <a:r>
              <a:rPr sz="1500" dirty="0"/>
              <a:t>	D</a:t>
            </a:r>
            <a:r>
              <a:rPr sz="1500" spc="45" dirty="0"/>
              <a:t> </a:t>
            </a:r>
            <a:r>
              <a:rPr sz="1500" dirty="0"/>
              <a:t>e</a:t>
            </a:r>
            <a:r>
              <a:rPr sz="1500" spc="50" dirty="0"/>
              <a:t> </a:t>
            </a:r>
            <a:r>
              <a:rPr sz="1500" dirty="0"/>
              <a:t>a</a:t>
            </a:r>
            <a:r>
              <a:rPr sz="1500" spc="45" dirty="0"/>
              <a:t> </a:t>
            </a:r>
            <a:r>
              <a:rPr sz="1500" dirty="0"/>
              <a:t>d</a:t>
            </a:r>
            <a:r>
              <a:rPr sz="1500" spc="50" dirty="0"/>
              <a:t> </a:t>
            </a:r>
            <a:r>
              <a:rPr sz="1500" dirty="0"/>
              <a:t>l</a:t>
            </a:r>
            <a:r>
              <a:rPr sz="1500" spc="35" dirty="0"/>
              <a:t> </a:t>
            </a:r>
            <a:r>
              <a:rPr sz="1500" dirty="0"/>
              <a:t>i</a:t>
            </a:r>
            <a:r>
              <a:rPr sz="1500" spc="30" dirty="0"/>
              <a:t> </a:t>
            </a:r>
            <a:r>
              <a:rPr sz="1500" dirty="0"/>
              <a:t>n</a:t>
            </a:r>
            <a:r>
              <a:rPr sz="1500" spc="35" dirty="0"/>
              <a:t> </a:t>
            </a:r>
            <a:r>
              <a:rPr sz="1500" dirty="0"/>
              <a:t>e</a:t>
            </a:r>
            <a:r>
              <a:rPr sz="1500" spc="50" dirty="0"/>
              <a:t> </a:t>
            </a:r>
            <a:r>
              <a:rPr sz="1500" spc="-50" dirty="0"/>
              <a:t>s</a:t>
            </a:r>
            <a:endParaRPr sz="15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3684" y="1795328"/>
            <a:ext cx="1769359" cy="17692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205" y="948169"/>
            <a:ext cx="2082164" cy="1567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78130">
              <a:lnSpc>
                <a:spcPct val="145100"/>
              </a:lnSpc>
              <a:spcBef>
                <a:spcPts val="95"/>
              </a:spcBef>
            </a:pP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Phase</a:t>
            </a:r>
            <a:r>
              <a:rPr sz="1600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I:</a:t>
            </a:r>
            <a:r>
              <a:rPr sz="160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Planning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6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Statement Goals Outcomes/Objectives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*Linked</a:t>
            </a:r>
            <a:r>
              <a:rPr sz="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initiatives</a:t>
            </a:r>
            <a:r>
              <a:rPr sz="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2453128"/>
            <a:ext cx="1844675" cy="1160317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 marR="5080">
              <a:lnSpc>
                <a:spcPct val="145000"/>
              </a:lnSpc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Supported</a:t>
            </a:r>
            <a:r>
              <a:rPr sz="16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Initiatives*</a:t>
            </a: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45000"/>
              </a:lnSpc>
            </a:pP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endParaRPr lang="en-US" sz="1600" dirty="0">
              <a:latin typeface="Calibri"/>
              <a:cs typeface="Calibri"/>
            </a:endParaRPr>
          </a:p>
          <a:p>
            <a:pPr marL="12700" marR="5080">
              <a:lnSpc>
                <a:spcPct val="145000"/>
              </a:lnSpc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1659" y="322580"/>
            <a:ext cx="86550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2352" y="322580"/>
            <a:ext cx="128714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7982" y="948169"/>
            <a:ext cx="1733550" cy="144018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Phase</a:t>
            </a:r>
            <a:r>
              <a:rPr sz="160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II:</a:t>
            </a:r>
            <a:r>
              <a:rPr sz="1600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Assessment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Findings</a:t>
            </a:r>
            <a:endParaRPr sz="1600">
              <a:latin typeface="Calibri"/>
              <a:cs typeface="Calibri"/>
            </a:endParaRPr>
          </a:p>
          <a:p>
            <a:pPr marL="12700" marR="17780">
              <a:lnSpc>
                <a:spcPct val="145000"/>
              </a:lnSpc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Plan/Items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Project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Attachments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7982" y="2501341"/>
            <a:ext cx="29622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Planned</a:t>
            </a:r>
            <a:r>
              <a:rPr sz="16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659" y="322580"/>
            <a:ext cx="86550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2352" y="322580"/>
            <a:ext cx="134048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78088" y="967676"/>
            <a:ext cx="6122035" cy="1042669"/>
            <a:chOff x="1978088" y="967676"/>
            <a:chExt cx="6122035" cy="1042669"/>
          </a:xfrm>
        </p:grpSpPr>
        <p:sp>
          <p:nvSpPr>
            <p:cNvPr id="5" name="object 5"/>
            <p:cNvSpPr/>
            <p:nvPr/>
          </p:nvSpPr>
          <p:spPr>
            <a:xfrm>
              <a:off x="1991106" y="980693"/>
              <a:ext cx="6096000" cy="1016635"/>
            </a:xfrm>
            <a:custGeom>
              <a:avLst/>
              <a:gdLst/>
              <a:ahLst/>
              <a:cxnLst/>
              <a:rect l="l" t="t" r="r" b="b"/>
              <a:pathLst>
                <a:path w="6096000" h="1016635">
                  <a:moveTo>
                    <a:pt x="6096000" y="0"/>
                  </a:moveTo>
                  <a:lnTo>
                    <a:pt x="0" y="0"/>
                  </a:lnTo>
                  <a:lnTo>
                    <a:pt x="762381" y="1016507"/>
                  </a:lnTo>
                  <a:lnTo>
                    <a:pt x="5333619" y="1016507"/>
                  </a:lnTo>
                  <a:lnTo>
                    <a:pt x="6096000" y="0"/>
                  </a:lnTo>
                  <a:close/>
                </a:path>
              </a:pathLst>
            </a:custGeom>
            <a:solidFill>
              <a:srgbClr val="AAACBB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1991106" y="980693"/>
              <a:ext cx="6096000" cy="1016635"/>
            </a:xfrm>
            <a:custGeom>
              <a:avLst/>
              <a:gdLst/>
              <a:ahLst/>
              <a:cxnLst/>
              <a:rect l="l" t="t" r="r" b="b"/>
              <a:pathLst>
                <a:path w="6096000" h="1016635">
                  <a:moveTo>
                    <a:pt x="6096000" y="0"/>
                  </a:moveTo>
                  <a:lnTo>
                    <a:pt x="5333619" y="1016507"/>
                  </a:lnTo>
                  <a:lnTo>
                    <a:pt x="762381" y="1016507"/>
                  </a:lnTo>
                  <a:lnTo>
                    <a:pt x="0" y="0"/>
                  </a:lnTo>
                  <a:lnTo>
                    <a:pt x="609600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200400" y="1118754"/>
            <a:ext cx="3783330" cy="71301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643380" marR="5080" indent="-1631314" algn="ctr">
              <a:lnSpc>
                <a:spcPts val="2420"/>
              </a:lnSpc>
              <a:spcBef>
                <a:spcPts val="359"/>
              </a:spcBef>
            </a:pPr>
            <a:r>
              <a:rPr sz="2200" dirty="0">
                <a:latin typeface="Calibri"/>
                <a:cs typeface="Calibri"/>
              </a:rPr>
              <a:t>Mission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Statement,</a:t>
            </a:r>
            <a:r>
              <a:rPr sz="2200" spc="-60" dirty="0">
                <a:latin typeface="Calibri"/>
                <a:cs typeface="Calibri"/>
              </a:rPr>
              <a:t> </a:t>
            </a:r>
            <a:endParaRPr lang="en-US" sz="2200" spc="-60" dirty="0">
              <a:latin typeface="Calibri"/>
              <a:cs typeface="Calibri"/>
            </a:endParaRPr>
          </a:p>
          <a:p>
            <a:pPr marL="1643380" marR="5080" indent="-1631314" algn="ctr">
              <a:lnSpc>
                <a:spcPts val="2420"/>
              </a:lnSpc>
              <a:spcBef>
                <a:spcPts val="359"/>
              </a:spcBef>
            </a:pPr>
            <a:r>
              <a:rPr sz="2200" dirty="0">
                <a:latin typeface="Calibri"/>
                <a:cs typeface="Calibri"/>
              </a:rPr>
              <a:t>Goals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2753105" y="1997202"/>
            <a:ext cx="4572000" cy="3048127"/>
            <a:chOff x="2753105" y="1997202"/>
            <a:chExt cx="4572000" cy="3048127"/>
          </a:xfrm>
        </p:grpSpPr>
        <p:sp>
          <p:nvSpPr>
            <p:cNvPr id="9" name="object 9"/>
            <p:cNvSpPr/>
            <p:nvPr/>
          </p:nvSpPr>
          <p:spPr>
            <a:xfrm>
              <a:off x="2753105" y="1997202"/>
              <a:ext cx="4572000" cy="1016635"/>
            </a:xfrm>
            <a:custGeom>
              <a:avLst/>
              <a:gdLst/>
              <a:ahLst/>
              <a:cxnLst/>
              <a:rect l="l" t="t" r="r" b="b"/>
              <a:pathLst>
                <a:path w="4572000" h="1016635">
                  <a:moveTo>
                    <a:pt x="4572000" y="0"/>
                  </a:moveTo>
                  <a:lnTo>
                    <a:pt x="0" y="0"/>
                  </a:lnTo>
                  <a:lnTo>
                    <a:pt x="762381" y="1016508"/>
                  </a:lnTo>
                  <a:lnTo>
                    <a:pt x="3809619" y="1016508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AAACBB">
                <a:alpha val="7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53105" y="1997202"/>
              <a:ext cx="4572000" cy="1016635"/>
            </a:xfrm>
            <a:custGeom>
              <a:avLst/>
              <a:gdLst/>
              <a:ahLst/>
              <a:cxnLst/>
              <a:rect l="l" t="t" r="r" b="b"/>
              <a:pathLst>
                <a:path w="4572000" h="1016635">
                  <a:moveTo>
                    <a:pt x="4572000" y="0"/>
                  </a:moveTo>
                  <a:lnTo>
                    <a:pt x="3809619" y="1016508"/>
                  </a:lnTo>
                  <a:lnTo>
                    <a:pt x="762381" y="1016508"/>
                  </a:lnTo>
                  <a:lnTo>
                    <a:pt x="0" y="0"/>
                  </a:lnTo>
                  <a:lnTo>
                    <a:pt x="4572000" y="0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15105" y="3012184"/>
              <a:ext cx="3048000" cy="1016891"/>
            </a:xfrm>
            <a:custGeom>
              <a:avLst/>
              <a:gdLst/>
              <a:ahLst/>
              <a:cxnLst/>
              <a:rect l="l" t="t" r="r" b="b"/>
              <a:pathLst>
                <a:path w="3048000" h="1015364">
                  <a:moveTo>
                    <a:pt x="3048000" y="0"/>
                  </a:moveTo>
                  <a:lnTo>
                    <a:pt x="0" y="0"/>
                  </a:lnTo>
                  <a:lnTo>
                    <a:pt x="761238" y="1014983"/>
                  </a:lnTo>
                  <a:lnTo>
                    <a:pt x="2286762" y="1014983"/>
                  </a:lnTo>
                  <a:lnTo>
                    <a:pt x="3048000" y="0"/>
                  </a:lnTo>
                  <a:close/>
                </a:path>
              </a:pathLst>
            </a:custGeom>
            <a:solidFill>
              <a:srgbClr val="AAACBB">
                <a:alpha val="63136"/>
              </a:srgbClr>
            </a:solidFill>
          </p:spPr>
          <p:txBody>
            <a:bodyPr wrap="square" lIns="0" tIns="0" rIns="0" bIns="0" rtlCol="0"/>
            <a:lstStyle/>
            <a:p>
              <a:pPr algn="ctr"/>
              <a:endParaRPr lang="en-US" sz="600" dirty="0"/>
            </a:p>
            <a:p>
              <a:pPr algn="ctr"/>
              <a:r>
                <a:rPr lang="en-US" dirty="0"/>
                <a:t>Progress on Planned Improvements &amp; </a:t>
              </a:r>
            </a:p>
            <a:p>
              <a:pPr algn="ctr"/>
              <a:r>
                <a:rPr lang="en-US" dirty="0"/>
                <a:t>Initiatives</a:t>
              </a:r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3515105" y="3013710"/>
              <a:ext cx="3048000" cy="1015365"/>
            </a:xfrm>
            <a:custGeom>
              <a:avLst/>
              <a:gdLst/>
              <a:ahLst/>
              <a:cxnLst/>
              <a:rect l="l" t="t" r="r" b="b"/>
              <a:pathLst>
                <a:path w="3048000" h="1015364">
                  <a:moveTo>
                    <a:pt x="3048000" y="0"/>
                  </a:moveTo>
                  <a:lnTo>
                    <a:pt x="2286762" y="1014983"/>
                  </a:lnTo>
                  <a:lnTo>
                    <a:pt x="761238" y="1014983"/>
                  </a:lnTo>
                  <a:lnTo>
                    <a:pt x="0" y="0"/>
                  </a:lnTo>
                  <a:lnTo>
                    <a:pt x="304800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77105" y="4028694"/>
              <a:ext cx="1524000" cy="1016635"/>
            </a:xfrm>
            <a:custGeom>
              <a:avLst/>
              <a:gdLst/>
              <a:ahLst/>
              <a:cxnLst/>
              <a:rect l="l" t="t" r="r" b="b"/>
              <a:pathLst>
                <a:path w="1524000" h="1016635">
                  <a:moveTo>
                    <a:pt x="1524000" y="0"/>
                  </a:moveTo>
                  <a:lnTo>
                    <a:pt x="0" y="0"/>
                  </a:lnTo>
                  <a:lnTo>
                    <a:pt x="762000" y="1016507"/>
                  </a:lnTo>
                  <a:lnTo>
                    <a:pt x="1524000" y="0"/>
                  </a:lnTo>
                  <a:close/>
                </a:path>
              </a:pathLst>
            </a:custGeom>
            <a:solidFill>
              <a:srgbClr val="AAACBB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pPr algn="ctr"/>
              <a:endParaRPr lang="en-US" sz="600" b="1" dirty="0">
                <a:latin typeface="+mn-lt"/>
              </a:endParaRPr>
            </a:p>
            <a:p>
              <a:pPr algn="ctr"/>
              <a:r>
                <a:rPr lang="en-US" sz="1200" b="1" dirty="0">
                  <a:latin typeface="+mn-lt"/>
                </a:rPr>
                <a:t>Measures, Targets, Action Plans</a:t>
              </a:r>
            </a:p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4277105" y="4028694"/>
              <a:ext cx="1524000" cy="1016635"/>
            </a:xfrm>
            <a:custGeom>
              <a:avLst/>
              <a:gdLst/>
              <a:ahLst/>
              <a:cxnLst/>
              <a:rect l="l" t="t" r="r" b="b"/>
              <a:pathLst>
                <a:path w="1524000" h="1016635">
                  <a:moveTo>
                    <a:pt x="1524000" y="0"/>
                  </a:moveTo>
                  <a:lnTo>
                    <a:pt x="762000" y="1016507"/>
                  </a:lnTo>
                  <a:lnTo>
                    <a:pt x="0" y="0"/>
                  </a:lnTo>
                  <a:lnTo>
                    <a:pt x="152400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663949" y="2343150"/>
            <a:ext cx="3114295" cy="35253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indent="3810" algn="ctr">
              <a:lnSpc>
                <a:spcPct val="91600"/>
              </a:lnSpc>
              <a:spcBef>
                <a:spcPts val="320"/>
              </a:spcBef>
            </a:pPr>
            <a:r>
              <a:rPr lang="en-US" sz="2200" spc="-10" dirty="0">
                <a:latin typeface="Calibri"/>
                <a:cs typeface="Calibri"/>
              </a:rPr>
              <a:t>Outcomes/Objectives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3568" y="1328927"/>
            <a:ext cx="1388745" cy="460375"/>
          </a:xfrm>
          <a:prstGeom prst="rect">
            <a:avLst/>
          </a:prstGeom>
          <a:ln w="12191">
            <a:solidFill>
              <a:srgbClr val="FFFFFF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200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Broadest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1139" y="4233671"/>
            <a:ext cx="2162810" cy="460375"/>
          </a:xfrm>
          <a:prstGeom prst="rect">
            <a:avLst/>
          </a:prstGeom>
          <a:ln w="12192">
            <a:solidFill>
              <a:srgbClr val="FFFFF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68910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Specific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3595</Words>
  <Application>Microsoft Office PowerPoint</Application>
  <PresentationFormat>On-screen Show (16:9)</PresentationFormat>
  <Paragraphs>309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Wingdings</vt:lpstr>
      <vt:lpstr>Office Theme</vt:lpstr>
      <vt:lpstr>PowerPoint Presentation</vt:lpstr>
      <vt:lpstr>Weave Training</vt:lpstr>
      <vt:lpstr>PowerPoint Presentation</vt:lpstr>
      <vt:lpstr>PowerPoint Presentation</vt:lpstr>
      <vt:lpstr>S A C S C O C</vt:lpstr>
      <vt:lpstr>PowerPoint Presentation</vt:lpstr>
      <vt:lpstr>T i m e f r a m e a n d D e a d l i n e s</vt:lpstr>
      <vt:lpstr>PowerPoint Presentation</vt:lpstr>
      <vt:lpstr>PowerPoint Presentation</vt:lpstr>
      <vt:lpstr>M is s ion S t a t e ment</vt:lpstr>
      <vt:lpstr>T T U H S C G o a l ( s ) / O b j e c t i v e</vt:lpstr>
      <vt:lpstr>Out c om e s/ Object ives</vt:lpstr>
      <vt:lpstr>Out c om e s/ Object ives</vt:lpstr>
      <vt:lpstr>Ou t c o m e s/ Ob j ect i ves</vt:lpstr>
      <vt:lpstr>S t u d e n t L e a r n in g Ou t c o m es</vt:lpstr>
      <vt:lpstr>PowerPoint Presentation</vt:lpstr>
      <vt:lpstr>S t ude nt Le a r ning Out c om es</vt:lpstr>
      <vt:lpstr>S t ude nt Le a r ning Out c om es</vt:lpstr>
      <vt:lpstr>Out c om e s/ Object ives</vt:lpstr>
      <vt:lpstr>Out c om e s/ Object ives</vt:lpstr>
      <vt:lpstr>Out c om e s/ Object ives</vt:lpstr>
      <vt:lpstr>M e a s ures</vt:lpstr>
      <vt:lpstr>M e a s ures</vt:lpstr>
      <vt:lpstr>M e a s ures</vt:lpstr>
      <vt:lpstr>Ta r ge t s</vt:lpstr>
      <vt:lpstr>Ta r ge t s</vt:lpstr>
      <vt:lpstr>Ta r ge t s</vt:lpstr>
      <vt:lpstr>Findings </vt:lpstr>
      <vt:lpstr>Findings </vt:lpstr>
      <vt:lpstr>Findings </vt:lpstr>
      <vt:lpstr>A c t ion P la n</vt:lpstr>
      <vt:lpstr>A c t ion P la n</vt:lpstr>
      <vt:lpstr>A c t ion P la n</vt:lpstr>
      <vt:lpstr>P r o g r e s s o n P l a n n e d I m p r o v e m e n t s</vt:lpstr>
      <vt:lpstr>P r o g r e s s o n P l a n n e d I m p r o v e m e n t s</vt:lpstr>
      <vt:lpstr>P r o g r e s s o n P l a n n e d I m p r o v e m e n t s</vt:lpstr>
      <vt:lpstr>A t t a chm ents</vt:lpstr>
      <vt:lpstr>A c a d e m i c P r o g r a m E x a m p l e</vt:lpstr>
      <vt:lpstr>A d m i n i s t r a t i v e E x a m p l e</vt:lpstr>
      <vt:lpstr>A c a d e m i c / S t u d e n t S u p p o r t E x a m p l 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Page, Kara</cp:lastModifiedBy>
  <cp:revision>17</cp:revision>
  <dcterms:created xsi:type="dcterms:W3CDTF">2023-04-11T19:56:10Z</dcterms:created>
  <dcterms:modified xsi:type="dcterms:W3CDTF">2023-04-17T18:29:32Z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2023-04-11T00:00:00Z</vt:filetime>
  </property>
  <property fmtid="{D5CDD505-2E9C-101B-9397-08002B2CF9AE}" pid="5" name="Producer">
    <vt:lpwstr>Microsoft® PowerPoint® 2019</vt:lpwstr>
  </property>
</Properties>
</file>