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handoutMasterIdLst>
    <p:handoutMasterId r:id="rId19"/>
  </p:handoutMasterIdLst>
  <p:sldIdLst>
    <p:sldId id="266" r:id="rId2"/>
    <p:sldId id="257" r:id="rId3"/>
    <p:sldId id="271" r:id="rId4"/>
    <p:sldId id="272" r:id="rId5"/>
    <p:sldId id="273" r:id="rId6"/>
    <p:sldId id="274" r:id="rId7"/>
    <p:sldId id="259" r:id="rId8"/>
    <p:sldId id="270" r:id="rId9"/>
    <p:sldId id="269" r:id="rId10"/>
    <p:sldId id="267" r:id="rId11"/>
    <p:sldId id="268" r:id="rId12"/>
    <p:sldId id="264" r:id="rId13"/>
    <p:sldId id="275" r:id="rId14"/>
    <p:sldId id="256" r:id="rId15"/>
    <p:sldId id="263" r:id="rId16"/>
    <p:sldId id="276" r:id="rId17"/>
    <p:sldId id="265" r:id="rId18"/>
  </p:sldIdLst>
  <p:sldSz cx="9144000" cy="6858000" type="screen4x3"/>
  <p:notesSz cx="6858000" cy="92964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14" autoAdjust="0"/>
    <p:restoredTop sz="94660"/>
  </p:normalViewPr>
  <p:slideViewPr>
    <p:cSldViewPr snapToGrid="0">
      <p:cViewPr varScale="1">
        <p:scale>
          <a:sx n="71" d="100"/>
          <a:sy n="71" d="100"/>
        </p:scale>
        <p:origin x="1104" y="77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handoutMaster" Target="handoutMasters/handout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1" y="1"/>
            <a:ext cx="2972209" cy="466237"/>
          </a:xfrm>
          <a:prstGeom prst="rect">
            <a:avLst/>
          </a:prstGeom>
        </p:spPr>
        <p:txBody>
          <a:bodyPr vert="horz" lIns="89665" tIns="44833" rIns="89665" bIns="44833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259" y="1"/>
            <a:ext cx="2972209" cy="466237"/>
          </a:xfrm>
          <a:prstGeom prst="rect">
            <a:avLst/>
          </a:prstGeom>
        </p:spPr>
        <p:txBody>
          <a:bodyPr vert="horz" lIns="89665" tIns="44833" rIns="89665" bIns="44833" rtlCol="0"/>
          <a:lstStyle>
            <a:lvl1pPr algn="r">
              <a:defRPr sz="1200"/>
            </a:lvl1pPr>
          </a:lstStyle>
          <a:p>
            <a:fld id="{B0F1360E-D3B6-49DC-B3D7-5C0769F3804A}" type="datetimeFigureOut">
              <a:rPr lang="en-US" smtClean="0"/>
              <a:t>1/18/2019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1" y="8830163"/>
            <a:ext cx="2972209" cy="466237"/>
          </a:xfrm>
          <a:prstGeom prst="rect">
            <a:avLst/>
          </a:prstGeom>
        </p:spPr>
        <p:txBody>
          <a:bodyPr vert="horz" lIns="89665" tIns="44833" rIns="89665" bIns="44833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259" y="8830163"/>
            <a:ext cx="2972209" cy="466237"/>
          </a:xfrm>
          <a:prstGeom prst="rect">
            <a:avLst/>
          </a:prstGeom>
        </p:spPr>
        <p:txBody>
          <a:bodyPr vert="horz" lIns="89665" tIns="44833" rIns="89665" bIns="44833" rtlCol="0" anchor="b"/>
          <a:lstStyle>
            <a:lvl1pPr algn="r">
              <a:defRPr sz="1200"/>
            </a:lvl1pPr>
          </a:lstStyle>
          <a:p>
            <a:fld id="{7F5BDB52-11E5-4298-BB4F-F60F61B3C9D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784025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AFB69A-EA65-4BD1-96E0-B5AA3B112433}" type="datetimeFigureOut">
              <a:rPr lang="en-US" smtClean="0"/>
              <a:pPr/>
              <a:t>1/18/2019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00D9E8-C77B-43E5-92E0-FCA4A68BC32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384654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AFB69A-EA65-4BD1-96E0-B5AA3B112433}" type="datetimeFigureOut">
              <a:rPr lang="en-US" smtClean="0"/>
              <a:pPr/>
              <a:t>1/18/2019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00D9E8-C77B-43E5-92E0-FCA4A68BC32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058232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AFB69A-EA65-4BD1-96E0-B5AA3B112433}" type="datetimeFigureOut">
              <a:rPr lang="en-US" smtClean="0"/>
              <a:pPr/>
              <a:t>1/18/2019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00D9E8-C77B-43E5-92E0-FCA4A68BC32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244305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AFB69A-EA65-4BD1-96E0-B5AA3B112433}" type="datetimeFigureOut">
              <a:rPr lang="en-US" smtClean="0"/>
              <a:pPr/>
              <a:t>1/18/2019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00D9E8-C77B-43E5-92E0-FCA4A68BC32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295621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AFB69A-EA65-4BD1-96E0-B5AA3B112433}" type="datetimeFigureOut">
              <a:rPr lang="en-US" smtClean="0"/>
              <a:pPr/>
              <a:t>1/18/2019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00D9E8-C77B-43E5-92E0-FCA4A68BC32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188445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AFB69A-EA65-4BD1-96E0-B5AA3B112433}" type="datetimeFigureOut">
              <a:rPr lang="en-US" smtClean="0"/>
              <a:pPr/>
              <a:t>1/18/2019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00D9E8-C77B-43E5-92E0-FCA4A68BC32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6302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AFB69A-EA65-4BD1-96E0-B5AA3B112433}" type="datetimeFigureOut">
              <a:rPr lang="en-US" smtClean="0"/>
              <a:pPr/>
              <a:t>1/18/2019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00D9E8-C77B-43E5-92E0-FCA4A68BC32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971509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AFB69A-EA65-4BD1-96E0-B5AA3B112433}" type="datetimeFigureOut">
              <a:rPr lang="en-US" smtClean="0"/>
              <a:pPr/>
              <a:t>1/18/2019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00D9E8-C77B-43E5-92E0-FCA4A68BC32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91204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AFB69A-EA65-4BD1-96E0-B5AA3B112433}" type="datetimeFigureOut">
              <a:rPr lang="en-US" smtClean="0"/>
              <a:pPr/>
              <a:t>1/18/2019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00D9E8-C77B-43E5-92E0-FCA4A68BC32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496442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AFB69A-EA65-4BD1-96E0-B5AA3B112433}" type="datetimeFigureOut">
              <a:rPr lang="en-US" smtClean="0"/>
              <a:pPr/>
              <a:t>1/18/2019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00D9E8-C77B-43E5-92E0-FCA4A68BC32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068695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AFB69A-EA65-4BD1-96E0-B5AA3B112433}" type="datetimeFigureOut">
              <a:rPr lang="en-US" smtClean="0"/>
              <a:pPr/>
              <a:t>1/18/2019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00D9E8-C77B-43E5-92E0-FCA4A68BC32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417808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BAFB69A-EA65-4BD1-96E0-B5AA3B112433}" type="datetimeFigureOut">
              <a:rPr lang="en-US" smtClean="0"/>
              <a:pPr/>
              <a:t>1/18/2019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700D9E8-C77B-43E5-92E0-FCA4A68BC32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614913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https://www.ttuhsc.edu/biomedical-sciences/student-research-week/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hyperlink" Target="http://www.ttuhsc.edu/gsbs/srw/posters.aspx" TargetMode="External"/><Relationship Id="rId1" Type="http://schemas.openxmlformats.org/officeDocument/2006/relationships/slideLayout" Target="../slideLayouts/slideLayout7.xml"/><Relationship Id="rId6" Type="http://schemas.openxmlformats.org/officeDocument/2006/relationships/hyperlink" Target="https://student.ttuhsc.edu/biomedical-sciences/student-research-week/posters.aspx" TargetMode="Externa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hyperlink" Target="https://tthsclubbock.co1.qualtrics.com/jfe/form/SV_a2EzKz1OMvYJ6pn" TargetMode="External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4" Type="http://schemas.openxmlformats.org/officeDocument/2006/relationships/hyperlink" Target="mailto:srw@ttuhsc.edu?subject=SRW%20Poster/Abstract%20Question" TargetMode="Externa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hyperlink" Target="https://hscweb.ttuhsc.edu/biomedical-sciences/student-research-week/judgingcriteria_casepresentations.aspx" TargetMode="External"/><Relationship Id="rId2" Type="http://schemas.openxmlformats.org/officeDocument/2006/relationships/hyperlink" Target="https://hscweb.ttuhsc.edu/biomedical-sciences/student-research-week/judgingcriteria_scientificresearch.aspx" TargetMode="Externa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emf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152400"/>
            <a:ext cx="7886700" cy="6419849"/>
          </a:xfrm>
        </p:spPr>
        <p:txBody>
          <a:bodyPr>
            <a:normAutofit/>
          </a:bodyPr>
          <a:lstStyle/>
          <a:p>
            <a:pPr algn="ctr"/>
            <a:r>
              <a:rPr lang="en-US" sz="5400" b="1" i="1" dirty="0" smtClean="0"/>
              <a:t>How to Write an Abstract </a:t>
            </a:r>
            <a:br>
              <a:rPr lang="en-US" sz="5400" b="1" i="1" dirty="0" smtClean="0"/>
            </a:br>
            <a:r>
              <a:rPr lang="en-US" sz="5400" b="1" i="1" dirty="0" smtClean="0"/>
              <a:t>for an </a:t>
            </a:r>
            <a:br>
              <a:rPr lang="en-US" sz="5400" b="1" i="1" dirty="0" smtClean="0"/>
            </a:br>
            <a:r>
              <a:rPr lang="en-US" sz="5400" b="1" i="1" dirty="0" smtClean="0"/>
              <a:t>Award Winning </a:t>
            </a:r>
            <a:br>
              <a:rPr lang="en-US" sz="5400" b="1" i="1" dirty="0" smtClean="0"/>
            </a:br>
            <a:r>
              <a:rPr lang="en-US" sz="5400" b="1" i="1" dirty="0" smtClean="0"/>
              <a:t>Poster Presentation</a:t>
            </a:r>
            <a:r>
              <a:rPr lang="en-US" b="1" i="1" dirty="0" smtClean="0"/>
              <a:t/>
            </a:r>
            <a:br>
              <a:rPr lang="en-US" b="1" i="1" dirty="0" smtClean="0"/>
            </a:br>
            <a:r>
              <a:rPr lang="en-US" b="1" i="1" dirty="0"/>
              <a:t/>
            </a:r>
            <a:br>
              <a:rPr lang="en-US" b="1" i="1" dirty="0"/>
            </a:br>
            <a:r>
              <a:rPr lang="en-US" sz="3200" b="1" dirty="0" smtClean="0">
                <a:solidFill>
                  <a:schemeClr val="bg1">
                    <a:lumMod val="50000"/>
                  </a:schemeClr>
                </a:solidFill>
              </a:rPr>
              <a:t>Dr. Susan Bergeson</a:t>
            </a:r>
            <a:br>
              <a:rPr lang="en-US" sz="3200" b="1" dirty="0" smtClean="0">
                <a:solidFill>
                  <a:schemeClr val="bg1">
                    <a:lumMod val="50000"/>
                  </a:schemeClr>
                </a:solidFill>
              </a:rPr>
            </a:br>
            <a:r>
              <a:rPr lang="en-US" sz="3200" b="1" dirty="0" smtClean="0">
                <a:solidFill>
                  <a:schemeClr val="bg1">
                    <a:lumMod val="50000"/>
                  </a:schemeClr>
                </a:solidFill>
              </a:rPr>
              <a:t>Associate Dean, GSBS</a:t>
            </a:r>
            <a:endParaRPr lang="en-US" sz="3200" b="1" dirty="0">
              <a:solidFill>
                <a:schemeClr val="bg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000817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1"/>
          <p:cNvSpPr>
            <a:spLocks noChangeArrowheads="1"/>
          </p:cNvSpPr>
          <p:nvPr/>
        </p:nvSpPr>
        <p:spPr bwMode="auto">
          <a:xfrm>
            <a:off x="241302" y="119221"/>
            <a:ext cx="8752092" cy="6529952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47610" tIns="63480" rIns="47610" bIns="6348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2400" b="1" i="0" u="none" strike="noStrike" cap="none" normalizeH="0" baseline="0" dirty="0" smtClean="0">
                <a:ln>
                  <a:noFill/>
                </a:ln>
                <a:solidFill>
                  <a:srgbClr val="333333"/>
                </a:solidFill>
                <a:effectLst/>
                <a:latin typeface="Helvetica Neue"/>
              </a:rPr>
              <a:t>Judging Criteria for Case Presentations</a:t>
            </a:r>
            <a:endParaRPr kumimoji="0" lang="en-US" altLang="en-US" sz="1000" b="1" i="0" u="none" strike="noStrike" cap="none" normalizeH="0" baseline="0" dirty="0" smtClean="0">
              <a:ln>
                <a:noFill/>
              </a:ln>
              <a:solidFill>
                <a:srgbClr val="333333"/>
              </a:solidFill>
              <a:effectLst/>
              <a:latin typeface="Helvetica Neue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000" b="0" i="0" u="none" strike="noStrike" cap="none" normalizeH="0" baseline="0" dirty="0" smtClean="0">
              <a:ln>
                <a:noFill/>
              </a:ln>
              <a:solidFill>
                <a:srgbClr val="333333"/>
              </a:solidFill>
              <a:effectLst/>
              <a:latin typeface="Helvetica Neue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b="1" i="0" u="none" strike="noStrike" cap="none" normalizeH="0" baseline="0" dirty="0" smtClean="0">
                <a:ln>
                  <a:noFill/>
                </a:ln>
                <a:solidFill>
                  <a:srgbClr val="333333"/>
                </a:solidFill>
                <a:effectLst/>
                <a:latin typeface="Helvetica Neue"/>
              </a:rPr>
              <a:t>Significance / Introduction:</a:t>
            </a:r>
          </a:p>
          <a:p>
            <a:pPr marL="114300" marR="0" lvl="0" indent="1778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AutoNum type="arabicPeriod"/>
              <a:tabLst/>
            </a:pPr>
            <a:r>
              <a:rPr kumimoji="0" lang="en-US" altLang="en-US" sz="1400" b="0" i="0" u="none" strike="noStrike" cap="none" normalizeH="0" baseline="0" dirty="0" smtClean="0">
                <a:ln>
                  <a:noFill/>
                </a:ln>
                <a:solidFill>
                  <a:srgbClr val="333333"/>
                </a:solidFill>
                <a:effectLst/>
                <a:latin typeface="Helvetica Neue"/>
              </a:rPr>
              <a:t>Case history is clearly defined.</a:t>
            </a:r>
          </a:p>
          <a:p>
            <a:pPr marL="114300" marR="0" lvl="0" indent="1778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AutoNum type="arabicPeriod" startAt="2"/>
              <a:tabLst/>
            </a:pPr>
            <a:r>
              <a:rPr kumimoji="0" lang="en-US" altLang="en-US" sz="1400" b="0" i="0" u="none" strike="noStrike" cap="none" normalizeH="0" baseline="0" dirty="0" smtClean="0">
                <a:ln>
                  <a:noFill/>
                </a:ln>
                <a:solidFill>
                  <a:srgbClr val="333333"/>
                </a:solidFill>
                <a:effectLst/>
                <a:latin typeface="Helvetica Neue"/>
              </a:rPr>
              <a:t>Sufficient patient background and literature is presented for understanding the medical problem.</a:t>
            </a:r>
          </a:p>
          <a:p>
            <a:pPr marL="119063" marR="0" lvl="0" indent="173038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AutoNum type="arabicPeriod" startAt="3"/>
              <a:tabLst/>
            </a:pPr>
            <a:r>
              <a:rPr kumimoji="0" lang="en-US" altLang="en-US" sz="1400" b="0" i="0" u="none" strike="noStrike" cap="none" normalizeH="0" baseline="0" dirty="0" smtClean="0">
                <a:ln>
                  <a:noFill/>
                </a:ln>
                <a:solidFill>
                  <a:srgbClr val="333333"/>
                </a:solidFill>
                <a:effectLst/>
                <a:latin typeface="Helvetica Neue"/>
              </a:rPr>
              <a:t>Significance of the problem under investigation and rationale for reporting the case is clearly indicated. </a:t>
            </a:r>
            <a:r>
              <a:rPr lang="en-US" altLang="en-US" sz="1400" dirty="0">
                <a:solidFill>
                  <a:srgbClr val="333333"/>
                </a:solidFill>
                <a:latin typeface="Helvetica Neue"/>
              </a:rPr>
              <a:t> </a:t>
            </a:r>
            <a:r>
              <a:rPr lang="en-US" altLang="en-US" sz="1400" dirty="0" smtClean="0">
                <a:solidFill>
                  <a:srgbClr val="333333"/>
                </a:solidFill>
                <a:latin typeface="Helvetica Neue"/>
              </a:rPr>
              <a:t> </a:t>
            </a:r>
            <a:r>
              <a:rPr kumimoji="0" lang="en-US" altLang="en-US" sz="1400" b="0" i="0" u="none" strike="noStrike" cap="none" normalizeH="0" baseline="0" dirty="0" smtClean="0">
                <a:ln>
                  <a:noFill/>
                </a:ln>
                <a:solidFill>
                  <a:srgbClr val="333333"/>
                </a:solidFill>
                <a:effectLst/>
                <a:latin typeface="Helvetica Neue"/>
              </a:rPr>
              <a:t>Uniqueness of the case study is clearly explained.</a:t>
            </a:r>
            <a:endParaRPr kumimoji="0" lang="en-US" altLang="en-US" sz="1000" b="0" i="0" u="none" strike="noStrike" cap="none" normalizeH="0" baseline="0" dirty="0" smtClean="0">
              <a:ln>
                <a:noFill/>
              </a:ln>
              <a:solidFill>
                <a:srgbClr val="333333"/>
              </a:solidFill>
              <a:effectLst/>
              <a:latin typeface="Helvetica Neue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000" b="0" i="0" u="none" strike="noStrike" cap="none" normalizeH="0" baseline="0" dirty="0" smtClean="0">
              <a:ln>
                <a:noFill/>
              </a:ln>
              <a:solidFill>
                <a:srgbClr val="333333"/>
              </a:solidFill>
              <a:effectLst/>
              <a:latin typeface="Helvetica Neue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b="1" i="0" u="none" strike="noStrike" cap="none" normalizeH="0" baseline="0" dirty="0" smtClean="0">
                <a:ln>
                  <a:noFill/>
                </a:ln>
                <a:solidFill>
                  <a:srgbClr val="333333"/>
                </a:solidFill>
                <a:effectLst/>
                <a:latin typeface="Helvetica Neue"/>
              </a:rPr>
              <a:t>Methods:</a:t>
            </a:r>
          </a:p>
          <a:p>
            <a:pPr marL="114300" marR="0" lvl="0" indent="1778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AutoNum type="arabicPeriod"/>
              <a:tabLst/>
            </a:pPr>
            <a:r>
              <a:rPr kumimoji="0" lang="en-US" altLang="en-US" sz="1400" b="0" i="0" u="none" strike="noStrike" cap="none" normalizeH="0" baseline="0" dirty="0" smtClean="0">
                <a:ln>
                  <a:noFill/>
                </a:ln>
                <a:solidFill>
                  <a:srgbClr val="333333"/>
                </a:solidFill>
                <a:effectLst/>
                <a:latin typeface="Helvetica Neue"/>
              </a:rPr>
              <a:t>Clinical test used are clearly explained. Any unusual test performed include the laboratory's ranges of normal values.</a:t>
            </a:r>
          </a:p>
          <a:p>
            <a:pPr marL="114300" marR="0" lvl="0" indent="1778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AutoNum type="arabicPeriod" startAt="2"/>
              <a:tabLst/>
            </a:pPr>
            <a:r>
              <a:rPr kumimoji="0" lang="en-US" altLang="en-US" sz="1400" b="0" i="0" u="none" strike="noStrike" cap="none" normalizeH="0" baseline="0" dirty="0" smtClean="0">
                <a:ln>
                  <a:noFill/>
                </a:ln>
                <a:solidFill>
                  <a:srgbClr val="333333"/>
                </a:solidFill>
                <a:effectLst/>
                <a:latin typeface="Helvetica Neue"/>
              </a:rPr>
              <a:t>Approach to the problem presented by this patient is appropriate. Though process of determining appropriate diagnosis, including differential diagnoses, is explained.</a:t>
            </a:r>
            <a:endParaRPr kumimoji="0" lang="en-US" altLang="en-US" sz="1000" b="0" i="0" u="none" strike="noStrike" cap="none" normalizeH="0" baseline="0" dirty="0" smtClean="0">
              <a:ln>
                <a:noFill/>
              </a:ln>
              <a:solidFill>
                <a:srgbClr val="333333"/>
              </a:solidFill>
              <a:effectLst/>
              <a:latin typeface="Helvetica Neue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000" b="0" i="0" u="none" strike="noStrike" cap="none" normalizeH="0" baseline="0" dirty="0" smtClean="0">
              <a:ln>
                <a:noFill/>
              </a:ln>
              <a:solidFill>
                <a:srgbClr val="333333"/>
              </a:solidFill>
              <a:effectLst/>
              <a:latin typeface="Helvetica Neue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b="1" i="0" u="none" strike="noStrike" cap="none" normalizeH="0" baseline="0" dirty="0" smtClean="0">
                <a:ln>
                  <a:noFill/>
                </a:ln>
                <a:solidFill>
                  <a:srgbClr val="333333"/>
                </a:solidFill>
                <a:effectLst/>
                <a:latin typeface="Helvetica Neue"/>
              </a:rPr>
              <a:t>Results:</a:t>
            </a:r>
          </a:p>
          <a:p>
            <a:pPr marL="114300" marR="0" lvl="0" indent="1778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AutoNum type="arabicPeriod"/>
              <a:tabLst/>
            </a:pPr>
            <a:r>
              <a:rPr kumimoji="0" lang="en-US" altLang="en-US" sz="1400" b="0" i="0" u="none" strike="noStrike" cap="none" normalizeH="0" baseline="0" dirty="0" smtClean="0">
                <a:ln>
                  <a:noFill/>
                </a:ln>
                <a:solidFill>
                  <a:srgbClr val="333333"/>
                </a:solidFill>
                <a:effectLst/>
                <a:latin typeface="Helvetica Neue"/>
              </a:rPr>
              <a:t>Patient clinical results presented are pertinent and clearly presented.</a:t>
            </a:r>
          </a:p>
          <a:p>
            <a:pPr marL="114300" marR="0" lvl="0" indent="1778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AutoNum type="arabicPeriod" startAt="2"/>
              <a:tabLst/>
            </a:pPr>
            <a:r>
              <a:rPr kumimoji="0" lang="en-US" altLang="en-US" sz="1400" b="0" i="0" u="none" strike="noStrike" cap="none" normalizeH="0" baseline="0" dirty="0" smtClean="0">
                <a:ln>
                  <a:noFill/>
                </a:ln>
                <a:solidFill>
                  <a:srgbClr val="333333"/>
                </a:solidFill>
                <a:effectLst/>
                <a:latin typeface="Helvetica Neue"/>
              </a:rPr>
              <a:t>Diagnosis presented is sufficiently addressed by results/future clinical work.</a:t>
            </a:r>
            <a:endParaRPr kumimoji="0" lang="en-US" altLang="en-US" sz="1000" b="0" i="0" u="none" strike="noStrike" cap="none" normalizeH="0" baseline="0" dirty="0" smtClean="0">
              <a:ln>
                <a:noFill/>
              </a:ln>
              <a:solidFill>
                <a:srgbClr val="333333"/>
              </a:solidFill>
              <a:effectLst/>
              <a:latin typeface="Helvetica Neue"/>
            </a:endParaRPr>
          </a:p>
          <a:p>
            <a:pPr marL="114300" marR="0" lvl="0" indent="1778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000" b="0" i="0" u="none" strike="noStrike" cap="none" normalizeH="0" baseline="0" dirty="0" smtClean="0">
              <a:ln>
                <a:noFill/>
              </a:ln>
              <a:solidFill>
                <a:srgbClr val="333333"/>
              </a:solidFill>
              <a:effectLst/>
              <a:latin typeface="Helvetica Neue"/>
            </a:endParaRPr>
          </a:p>
          <a:p>
            <a:pPr marR="0" lvl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b="1" i="0" u="none" strike="noStrike" cap="none" normalizeH="0" baseline="0" dirty="0" smtClean="0">
                <a:ln>
                  <a:noFill/>
                </a:ln>
                <a:solidFill>
                  <a:srgbClr val="333333"/>
                </a:solidFill>
                <a:effectLst/>
                <a:latin typeface="Helvetica Neue"/>
              </a:rPr>
              <a:t>Conclusions/Discussion:</a:t>
            </a:r>
          </a:p>
          <a:p>
            <a:pPr marL="114300" marR="0" lvl="0" indent="1778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AutoNum type="arabicPeriod"/>
              <a:tabLst/>
            </a:pPr>
            <a:r>
              <a:rPr kumimoji="0" lang="en-US" altLang="en-US" sz="1400" b="0" i="0" u="none" strike="noStrike" cap="none" normalizeH="0" baseline="0" dirty="0" smtClean="0">
                <a:ln>
                  <a:noFill/>
                </a:ln>
                <a:solidFill>
                  <a:srgbClr val="333333"/>
                </a:solidFill>
                <a:effectLst/>
                <a:latin typeface="Helvetica Neue"/>
              </a:rPr>
              <a:t>Conclusions are clearly described.</a:t>
            </a:r>
          </a:p>
          <a:p>
            <a:pPr marL="114300" marR="0" lvl="0" indent="1778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AutoNum type="arabicPeriod" startAt="2"/>
              <a:tabLst/>
            </a:pPr>
            <a:r>
              <a:rPr kumimoji="0" lang="en-US" altLang="en-US" sz="1400" b="0" i="0" u="none" strike="noStrike" cap="none" normalizeH="0" baseline="0" dirty="0" smtClean="0">
                <a:ln>
                  <a:noFill/>
                </a:ln>
                <a:solidFill>
                  <a:srgbClr val="333333"/>
                </a:solidFill>
                <a:effectLst/>
                <a:latin typeface="Helvetica Neue"/>
              </a:rPr>
              <a:t>Conclusions are supported by observations and literature background.</a:t>
            </a:r>
          </a:p>
          <a:p>
            <a:pPr marL="114300" marR="0" lvl="0" indent="1778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AutoNum type="arabicPeriod" startAt="3"/>
              <a:tabLst/>
            </a:pPr>
            <a:r>
              <a:rPr kumimoji="0" lang="en-US" altLang="en-US" sz="1400" b="0" i="0" u="none" strike="noStrike" cap="none" normalizeH="0" baseline="0" dirty="0" smtClean="0">
                <a:ln>
                  <a:noFill/>
                </a:ln>
                <a:solidFill>
                  <a:srgbClr val="333333"/>
                </a:solidFill>
                <a:effectLst/>
                <a:latin typeface="Helvetica Neue"/>
              </a:rPr>
              <a:t>Recommended treatment and outcome of treatment are discussed (if applicable.</a:t>
            </a:r>
          </a:p>
          <a:p>
            <a:pPr marL="114300" marR="0" lvl="0" indent="1778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AutoNum type="arabicPeriod" startAt="4"/>
              <a:tabLst/>
            </a:pPr>
            <a:r>
              <a:rPr kumimoji="0" lang="en-US" altLang="en-US" sz="1400" b="0" i="0" u="none" strike="noStrike" cap="none" normalizeH="0" baseline="0" dirty="0" smtClean="0">
                <a:ln>
                  <a:noFill/>
                </a:ln>
                <a:solidFill>
                  <a:srgbClr val="333333"/>
                </a:solidFill>
                <a:effectLst/>
                <a:latin typeface="Helvetica Neue"/>
              </a:rPr>
              <a:t>Directions for future investigation or management of similar cases are indicated.</a:t>
            </a:r>
            <a:endParaRPr kumimoji="0" lang="en-US" altLang="en-US" sz="1000" b="0" i="0" u="none" strike="noStrike" cap="none" normalizeH="0" baseline="0" dirty="0" smtClean="0">
              <a:ln>
                <a:noFill/>
              </a:ln>
              <a:solidFill>
                <a:srgbClr val="333333"/>
              </a:solidFill>
              <a:effectLst/>
              <a:latin typeface="Helvetica Neue"/>
            </a:endParaRPr>
          </a:p>
          <a:p>
            <a:pPr marL="114300" marR="0" lvl="0" indent="1778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000" b="0" i="0" u="none" strike="noStrike" cap="none" normalizeH="0" baseline="0" dirty="0" smtClean="0">
              <a:ln>
                <a:noFill/>
              </a:ln>
              <a:solidFill>
                <a:srgbClr val="333333"/>
              </a:solidFill>
              <a:effectLst/>
              <a:latin typeface="Helvetica Neue"/>
            </a:endParaRPr>
          </a:p>
          <a:p>
            <a:pPr marR="0" lvl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b="1" i="0" u="none" strike="noStrike" cap="none" normalizeH="0" baseline="0" dirty="0" smtClean="0">
                <a:ln>
                  <a:noFill/>
                </a:ln>
                <a:solidFill>
                  <a:srgbClr val="333333"/>
                </a:solidFill>
                <a:effectLst/>
                <a:latin typeface="Helvetica Neue"/>
              </a:rPr>
              <a:t>Presentation / Response to Questions:</a:t>
            </a:r>
          </a:p>
          <a:p>
            <a:pPr marL="114300" marR="0" lvl="0" indent="1778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AutoNum type="arabicPeriod"/>
              <a:tabLst/>
            </a:pPr>
            <a:r>
              <a:rPr kumimoji="0" lang="en-US" altLang="en-US" sz="1400" b="0" i="0" u="none" strike="noStrike" cap="none" normalizeH="0" baseline="0" dirty="0" smtClean="0">
                <a:ln>
                  <a:noFill/>
                </a:ln>
                <a:solidFill>
                  <a:srgbClr val="333333"/>
                </a:solidFill>
                <a:effectLst/>
                <a:latin typeface="Helvetica Neue"/>
              </a:rPr>
              <a:t>Overall style of the presentation is effective (delivery/eye contact).</a:t>
            </a:r>
          </a:p>
          <a:p>
            <a:pPr marL="114300" marR="0" lvl="0" indent="1778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AutoNum type="arabicPeriod" startAt="2"/>
              <a:tabLst/>
            </a:pPr>
            <a:r>
              <a:rPr kumimoji="0" lang="en-US" altLang="en-US" sz="1400" b="0" i="0" u="none" strike="noStrike" cap="none" normalizeH="0" baseline="0" dirty="0" smtClean="0">
                <a:ln>
                  <a:noFill/>
                </a:ln>
                <a:solidFill>
                  <a:srgbClr val="333333"/>
                </a:solidFill>
                <a:effectLst/>
                <a:latin typeface="Helvetica Neue"/>
              </a:rPr>
              <a:t>Presenter uses time effectively</a:t>
            </a:r>
          </a:p>
          <a:p>
            <a:pPr marL="114300" marR="0" lvl="0" indent="1778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AutoNum type="arabicPeriod" startAt="3"/>
              <a:tabLst/>
            </a:pPr>
            <a:r>
              <a:rPr kumimoji="0" lang="en-US" altLang="en-US" sz="1400" b="0" i="0" u="none" strike="noStrike" cap="none" normalizeH="0" baseline="0" dirty="0" smtClean="0">
                <a:ln>
                  <a:noFill/>
                </a:ln>
                <a:solidFill>
                  <a:srgbClr val="333333"/>
                </a:solidFill>
                <a:effectLst/>
                <a:latin typeface="Helvetica Neue"/>
              </a:rPr>
              <a:t>Presenter answers questions in an organized, concise, and accurate fashion.</a:t>
            </a:r>
          </a:p>
          <a:p>
            <a:pPr marL="114300" marR="0" lvl="0" indent="1778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AutoNum type="arabicPeriod" startAt="4"/>
              <a:tabLst/>
            </a:pPr>
            <a:r>
              <a:rPr kumimoji="0" lang="en-US" altLang="en-US" sz="1400" b="0" i="0" u="none" strike="noStrike" cap="none" normalizeH="0" baseline="0" dirty="0" smtClean="0">
                <a:ln>
                  <a:noFill/>
                </a:ln>
                <a:solidFill>
                  <a:srgbClr val="333333"/>
                </a:solidFill>
                <a:effectLst/>
                <a:latin typeface="Helvetica Neue"/>
              </a:rPr>
              <a:t>Presenter offers additional insight to discussion.</a:t>
            </a:r>
            <a:endParaRPr kumimoji="0" lang="en-US" altLang="en-US" sz="1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Helvetica Neue"/>
            </a:endParaRPr>
          </a:p>
        </p:txBody>
      </p:sp>
    </p:spTree>
    <p:extLst>
      <p:ext uri="{BB962C8B-B14F-4D97-AF65-F5344CB8AC3E}">
        <p14:creationId xmlns:p14="http://schemas.microsoft.com/office/powerpoint/2010/main" val="587854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27000" y="114300"/>
            <a:ext cx="8915399" cy="67095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latin typeface="Helvetica Neue"/>
              </a:rPr>
              <a:t>Judging Criteria for Scientific </a:t>
            </a:r>
            <a:r>
              <a:rPr lang="en-US" sz="2400" b="1" dirty="0" smtClean="0">
                <a:latin typeface="Helvetica Neue"/>
              </a:rPr>
              <a:t>Research</a:t>
            </a:r>
          </a:p>
          <a:p>
            <a:endParaRPr lang="en-US" sz="1000" dirty="0" smtClean="0">
              <a:latin typeface="Helvetica Neue"/>
            </a:endParaRPr>
          </a:p>
          <a:p>
            <a:r>
              <a:rPr lang="en-US" b="1" dirty="0" smtClean="0">
                <a:latin typeface="Helvetica Neue"/>
              </a:rPr>
              <a:t>Significance </a:t>
            </a:r>
            <a:r>
              <a:rPr lang="en-US" b="1" dirty="0">
                <a:latin typeface="Helvetica Neue"/>
              </a:rPr>
              <a:t>/ Introduction:</a:t>
            </a:r>
          </a:p>
          <a:p>
            <a:pPr marL="457200" indent="-228600"/>
            <a:r>
              <a:rPr lang="en-US" sz="1400" dirty="0">
                <a:latin typeface="Helvetica Neue"/>
              </a:rPr>
              <a:t>1.	Current hypothesis is clearly defined.</a:t>
            </a:r>
          </a:p>
          <a:p>
            <a:pPr marL="457200" indent="-228600"/>
            <a:r>
              <a:rPr lang="en-US" sz="1400" dirty="0">
                <a:latin typeface="Helvetica Neue"/>
              </a:rPr>
              <a:t>2.	Sufficient background is presented for understanding of the study.</a:t>
            </a:r>
          </a:p>
          <a:p>
            <a:pPr marL="457200" indent="-228600"/>
            <a:r>
              <a:rPr lang="en-US" sz="1400" dirty="0">
                <a:latin typeface="Helvetica Neue"/>
              </a:rPr>
              <a:t>3.	Significance of the problem under investigation is clearly indicated.</a:t>
            </a:r>
          </a:p>
          <a:p>
            <a:pPr marL="228600"/>
            <a:r>
              <a:rPr lang="en-US" sz="1400" dirty="0" smtClean="0">
                <a:latin typeface="Helvetica Neue"/>
              </a:rPr>
              <a:t>4.  Hypothesis </a:t>
            </a:r>
            <a:r>
              <a:rPr lang="en-US" sz="1400" dirty="0">
                <a:latin typeface="Helvetica Neue"/>
              </a:rPr>
              <a:t>is clearly stated</a:t>
            </a:r>
            <a:r>
              <a:rPr lang="en-US" sz="1400" dirty="0" smtClean="0">
                <a:latin typeface="Helvetica Neue"/>
              </a:rPr>
              <a:t>.</a:t>
            </a:r>
            <a:endParaRPr lang="en-US" sz="1000" dirty="0" smtClean="0">
              <a:latin typeface="Helvetica Neue"/>
            </a:endParaRPr>
          </a:p>
          <a:p>
            <a:pPr marL="228600"/>
            <a:endParaRPr lang="en-US" sz="1000" dirty="0">
              <a:latin typeface="Helvetica Neue"/>
            </a:endParaRPr>
          </a:p>
          <a:p>
            <a:pPr marL="457200" indent="-457200"/>
            <a:r>
              <a:rPr lang="en-US" b="1" dirty="0">
                <a:latin typeface="Helvetica Neue"/>
              </a:rPr>
              <a:t>Methods:</a:t>
            </a:r>
          </a:p>
          <a:p>
            <a:pPr marL="457200" indent="-228600"/>
            <a:r>
              <a:rPr lang="en-US" sz="1400" dirty="0">
                <a:latin typeface="Helvetica Neue"/>
              </a:rPr>
              <a:t>1.	Methods utilized are clearly explained.</a:t>
            </a:r>
          </a:p>
          <a:p>
            <a:pPr marL="457200" indent="-228600">
              <a:buAutoNum type="arabicPeriod" startAt="2"/>
            </a:pPr>
            <a:r>
              <a:rPr lang="en-US" sz="1400" dirty="0" smtClean="0">
                <a:latin typeface="Helvetica Neue"/>
              </a:rPr>
              <a:t>Experimental </a:t>
            </a:r>
            <a:r>
              <a:rPr lang="en-US" sz="1400" dirty="0">
                <a:latin typeface="Helvetica Neue"/>
              </a:rPr>
              <a:t>design is valid for question addressed. (Are there any methods that would be better utilized?) </a:t>
            </a:r>
            <a:endParaRPr lang="en-US" sz="1000" dirty="0" smtClean="0">
              <a:latin typeface="Helvetica Neue"/>
            </a:endParaRPr>
          </a:p>
          <a:p>
            <a:pPr marL="457200" indent="-228600"/>
            <a:endParaRPr lang="en-US" sz="1000" dirty="0">
              <a:latin typeface="Helvetica Neue"/>
            </a:endParaRPr>
          </a:p>
          <a:p>
            <a:pPr marL="457200" indent="-457200"/>
            <a:r>
              <a:rPr lang="en-US" b="1" dirty="0">
                <a:latin typeface="Helvetica Neue"/>
              </a:rPr>
              <a:t>Results:</a:t>
            </a:r>
          </a:p>
          <a:p>
            <a:pPr marL="457200" indent="-228600"/>
            <a:r>
              <a:rPr lang="en-US" sz="1400" dirty="0">
                <a:latin typeface="Helvetica Neue"/>
              </a:rPr>
              <a:t>1.	Results are clearly stated.</a:t>
            </a:r>
          </a:p>
          <a:p>
            <a:pPr marL="457200" indent="-228600"/>
            <a:r>
              <a:rPr lang="en-US" sz="1400" dirty="0">
                <a:latin typeface="Helvetica Neue"/>
              </a:rPr>
              <a:t>2.	Controls are addressed and appropriate.</a:t>
            </a:r>
          </a:p>
          <a:p>
            <a:pPr marL="457200" indent="-228600"/>
            <a:r>
              <a:rPr lang="en-US" sz="1400" dirty="0">
                <a:latin typeface="Helvetica Neue"/>
              </a:rPr>
              <a:t>3.	Figures/tables clearly convey intended information.</a:t>
            </a:r>
          </a:p>
          <a:p>
            <a:pPr marL="228600"/>
            <a:r>
              <a:rPr lang="en-US" sz="1400" dirty="0" smtClean="0">
                <a:latin typeface="Helvetica Neue"/>
              </a:rPr>
              <a:t>4.  Presented </a:t>
            </a:r>
            <a:r>
              <a:rPr lang="en-US" sz="1400" dirty="0">
                <a:latin typeface="Helvetica Neue"/>
              </a:rPr>
              <a:t>hypothesis has been sufficiently addressed by results and/or future experiments. (All needed experiments have been mentioned.) </a:t>
            </a:r>
            <a:endParaRPr lang="en-US" sz="1000" dirty="0" smtClean="0">
              <a:latin typeface="Helvetica Neue"/>
            </a:endParaRPr>
          </a:p>
          <a:p>
            <a:pPr marL="228600"/>
            <a:endParaRPr lang="en-US" sz="1000" dirty="0">
              <a:latin typeface="Helvetica Neue"/>
            </a:endParaRPr>
          </a:p>
          <a:p>
            <a:pPr marL="457200" indent="-457200"/>
            <a:r>
              <a:rPr lang="en-US" b="1" dirty="0" smtClean="0">
                <a:latin typeface="Helvetica Neue"/>
              </a:rPr>
              <a:t>Conclusions/Discussion</a:t>
            </a:r>
            <a:r>
              <a:rPr lang="en-US" b="1" dirty="0">
                <a:latin typeface="Helvetica Neue"/>
              </a:rPr>
              <a:t>:</a:t>
            </a:r>
          </a:p>
          <a:p>
            <a:pPr marL="457200" indent="-228600"/>
            <a:r>
              <a:rPr lang="en-US" sz="1400" dirty="0">
                <a:latin typeface="Helvetica Neue"/>
              </a:rPr>
              <a:t>1.	Conclusions are clearly described.</a:t>
            </a:r>
          </a:p>
          <a:p>
            <a:pPr marL="457200" indent="-228600"/>
            <a:r>
              <a:rPr lang="en-US" sz="1400" dirty="0">
                <a:latin typeface="Helvetica Neue"/>
              </a:rPr>
              <a:t>2.	Conclusions are supported by observations and literature background.</a:t>
            </a:r>
          </a:p>
          <a:p>
            <a:pPr marL="228600"/>
            <a:r>
              <a:rPr lang="en-US" sz="1400" dirty="0" smtClean="0">
                <a:latin typeface="Helvetica Neue"/>
              </a:rPr>
              <a:t>3.  Directions </a:t>
            </a:r>
            <a:r>
              <a:rPr lang="en-US" sz="1400" dirty="0">
                <a:latin typeface="Helvetica Neue"/>
              </a:rPr>
              <a:t>for future investigation or management of similar cases are indicated/discussed</a:t>
            </a:r>
            <a:r>
              <a:rPr lang="en-US" sz="1400" dirty="0" smtClean="0">
                <a:latin typeface="Helvetica Neue"/>
              </a:rPr>
              <a:t>.</a:t>
            </a:r>
            <a:endParaRPr lang="en-US" sz="1000" dirty="0" smtClean="0">
              <a:latin typeface="Helvetica Neue"/>
            </a:endParaRPr>
          </a:p>
          <a:p>
            <a:pPr marL="228600"/>
            <a:endParaRPr lang="en-US" sz="1000" dirty="0">
              <a:latin typeface="Helvetica Neue"/>
            </a:endParaRPr>
          </a:p>
          <a:p>
            <a:pPr marL="457200" indent="-457200"/>
            <a:r>
              <a:rPr lang="en-US" b="1" dirty="0">
                <a:latin typeface="Helvetica Neue"/>
              </a:rPr>
              <a:t>Presentation / Response to Questions:</a:t>
            </a:r>
          </a:p>
          <a:p>
            <a:pPr marL="457200" indent="-228600"/>
            <a:r>
              <a:rPr lang="en-US" sz="1400" dirty="0">
                <a:latin typeface="Helvetica Neue"/>
              </a:rPr>
              <a:t>1.	Overall style of the presentation is effective (delivery/eye contact).</a:t>
            </a:r>
          </a:p>
          <a:p>
            <a:pPr marL="457200" indent="-228600"/>
            <a:r>
              <a:rPr lang="en-US" sz="1400" dirty="0">
                <a:latin typeface="Helvetica Neue"/>
              </a:rPr>
              <a:t>2.	Presenter uses time effectively</a:t>
            </a:r>
          </a:p>
          <a:p>
            <a:pPr marL="457200" indent="-228600"/>
            <a:r>
              <a:rPr lang="en-US" sz="1400" dirty="0">
                <a:latin typeface="Helvetica Neue"/>
              </a:rPr>
              <a:t>3.	Presenter answers questions in an organized, concise, and accurate fashion.</a:t>
            </a:r>
          </a:p>
          <a:p>
            <a:pPr marL="457200" indent="-228600"/>
            <a:r>
              <a:rPr lang="en-US" sz="1400" dirty="0">
                <a:latin typeface="Helvetica Neue"/>
              </a:rPr>
              <a:t>4.	Presenter offers additional insight to discussion.</a:t>
            </a:r>
          </a:p>
        </p:txBody>
      </p:sp>
    </p:spTree>
    <p:extLst>
      <p:ext uri="{BB962C8B-B14F-4D97-AF65-F5344CB8AC3E}">
        <p14:creationId xmlns:p14="http://schemas.microsoft.com/office/powerpoint/2010/main" val="20733219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59081" y="218954"/>
            <a:ext cx="8884919" cy="41242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/>
            </a:r>
            <a:br>
              <a:rPr lang="en-US" dirty="0"/>
            </a:br>
            <a:r>
              <a:rPr lang="en-US" sz="2800" b="1" dirty="0" smtClean="0"/>
              <a:t>Title:</a:t>
            </a:r>
            <a:r>
              <a:rPr lang="en-US" sz="2800" dirty="0" smtClean="0"/>
              <a:t>  ~10 words describing the work (take home message)</a:t>
            </a:r>
          </a:p>
          <a:p>
            <a:endParaRPr lang="en-US" sz="1000" b="1" dirty="0" smtClean="0"/>
          </a:p>
          <a:p>
            <a:r>
              <a:rPr lang="en-US" sz="2800" b="1" dirty="0" smtClean="0"/>
              <a:t>Authors and Affiliations:</a:t>
            </a:r>
            <a:r>
              <a:rPr lang="en-US" sz="2800" dirty="0" smtClean="0"/>
              <a:t> use general authorship rules</a:t>
            </a:r>
          </a:p>
          <a:p>
            <a:endParaRPr lang="en-US" sz="1000" dirty="0" smtClean="0"/>
          </a:p>
          <a:p>
            <a:endParaRPr lang="en-US" sz="2800" b="1" dirty="0" smtClean="0"/>
          </a:p>
          <a:p>
            <a:endParaRPr lang="en-US" sz="2800" dirty="0"/>
          </a:p>
          <a:p>
            <a:r>
              <a:rPr lang="en-US" sz="2800" dirty="0" smtClean="0"/>
              <a:t>	    </a:t>
            </a:r>
            <a:r>
              <a:rPr lang="en-US" sz="2800" dirty="0"/>
              <a:t>F</a:t>
            </a:r>
            <a:r>
              <a:rPr lang="en-US" sz="2800" dirty="0" smtClean="0"/>
              <a:t>ocus on the title - that might be all people read!</a:t>
            </a:r>
          </a:p>
          <a:p>
            <a:endParaRPr lang="en-US" sz="2800" dirty="0" smtClean="0"/>
          </a:p>
          <a:p>
            <a:endParaRPr lang="en-US" sz="2800" dirty="0"/>
          </a:p>
          <a:p>
            <a:r>
              <a:rPr lang="en-US" sz="2800" dirty="0" smtClean="0"/>
              <a:t>A positive first impression for the judges is good too….</a:t>
            </a:r>
            <a:endParaRPr lang="en-US" sz="2800" dirty="0"/>
          </a:p>
        </p:txBody>
      </p:sp>
      <p:sp>
        <p:nvSpPr>
          <p:cNvPr id="2" name="5-Point Star 1"/>
          <p:cNvSpPr/>
          <p:nvPr/>
        </p:nvSpPr>
        <p:spPr>
          <a:xfrm>
            <a:off x="333375" y="2302785"/>
            <a:ext cx="904875" cy="923925"/>
          </a:xfrm>
          <a:prstGeom prst="star5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93775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206499" y="114300"/>
            <a:ext cx="7594601" cy="1320800"/>
          </a:xfrm>
          <a:prstGeom prst="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smtClean="0"/>
              <a:t>Title of Project</a:t>
            </a:r>
          </a:p>
          <a:p>
            <a:pPr algn="ctr"/>
            <a:r>
              <a:rPr lang="en-US" sz="2400" b="1" dirty="0" smtClean="0"/>
              <a:t>Author List  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√</a:t>
            </a:r>
            <a:endParaRPr lang="en-US" sz="2400" dirty="0" smtClean="0"/>
          </a:p>
          <a:p>
            <a:pPr algn="ctr"/>
            <a:r>
              <a:rPr lang="en-US" sz="2400" b="1" dirty="0" smtClean="0"/>
              <a:t>Dept., Institution, City, State</a:t>
            </a:r>
            <a:endParaRPr lang="en-US" sz="2400" b="1" dirty="0"/>
          </a:p>
        </p:txBody>
      </p:sp>
      <p:sp>
        <p:nvSpPr>
          <p:cNvPr id="3" name="Rectangle 2"/>
          <p:cNvSpPr/>
          <p:nvPr/>
        </p:nvSpPr>
        <p:spPr>
          <a:xfrm>
            <a:off x="406400" y="1663700"/>
            <a:ext cx="2565400" cy="1447800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smtClean="0">
                <a:solidFill>
                  <a:srgbClr val="FF0000"/>
                </a:solidFill>
              </a:rPr>
              <a:t>Abstract</a:t>
            </a:r>
            <a:endParaRPr lang="en-US" sz="2800" b="1" dirty="0">
              <a:solidFill>
                <a:srgbClr val="FF0000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406400" y="3302000"/>
            <a:ext cx="2565400" cy="1447800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smtClean="0">
                <a:solidFill>
                  <a:srgbClr val="FF0000"/>
                </a:solidFill>
              </a:rPr>
              <a:t>Hypothesis / Case</a:t>
            </a:r>
            <a:endParaRPr lang="en-US" sz="2400" dirty="0">
              <a:solidFill>
                <a:srgbClr val="FF0000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406400" y="4927600"/>
            <a:ext cx="2565400" cy="1447800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3314700" y="1663700"/>
            <a:ext cx="2565400" cy="1447800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6197600" y="4927600"/>
            <a:ext cx="2565400" cy="1447800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200" dirty="0" smtClean="0">
                <a:solidFill>
                  <a:srgbClr val="FF0000"/>
                </a:solidFill>
              </a:rPr>
              <a:t>Acknowledgements</a:t>
            </a:r>
            <a:endParaRPr lang="en-US" sz="2200" dirty="0">
              <a:solidFill>
                <a:srgbClr val="FF0000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3314700" y="3302000"/>
            <a:ext cx="2565400" cy="1447800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3314700" y="4927600"/>
            <a:ext cx="2565400" cy="1447800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6197600" y="3263900"/>
            <a:ext cx="2565400" cy="1447800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smtClean="0">
                <a:solidFill>
                  <a:srgbClr val="FF0000"/>
                </a:solidFill>
              </a:rPr>
              <a:t>Conclusions</a:t>
            </a:r>
          </a:p>
          <a:p>
            <a:pPr marL="342900" indent="-342900" algn="ctr" defTabSz="228600">
              <a:buFont typeface="Arial" panose="020B0604020202020204" pitchFamily="34" charset="0"/>
              <a:buChar char="•"/>
            </a:pPr>
            <a:r>
              <a:rPr lang="en-US" sz="2400" dirty="0" smtClean="0">
                <a:solidFill>
                  <a:srgbClr val="FF0000"/>
                </a:solidFill>
              </a:rPr>
              <a:t>1</a:t>
            </a:r>
          </a:p>
          <a:p>
            <a:pPr marL="342900" indent="-342900" algn="ctr" defTabSz="228600">
              <a:buFont typeface="Arial" panose="020B0604020202020204" pitchFamily="34" charset="0"/>
              <a:buChar char="•"/>
            </a:pPr>
            <a:r>
              <a:rPr lang="en-US" sz="2400" dirty="0" smtClean="0">
                <a:solidFill>
                  <a:srgbClr val="FF0000"/>
                </a:solidFill>
              </a:rPr>
              <a:t>2</a:t>
            </a:r>
          </a:p>
          <a:p>
            <a:pPr marL="342900" indent="-342900" algn="ctr" defTabSz="228600">
              <a:buFont typeface="Arial" panose="020B0604020202020204" pitchFamily="34" charset="0"/>
              <a:buChar char="•"/>
            </a:pPr>
            <a:r>
              <a:rPr lang="en-US" sz="2400" dirty="0" smtClean="0">
                <a:solidFill>
                  <a:srgbClr val="FF0000"/>
                </a:solidFill>
              </a:rPr>
              <a:t>3</a:t>
            </a:r>
          </a:p>
        </p:txBody>
      </p:sp>
      <p:sp>
        <p:nvSpPr>
          <p:cNvPr id="12" name="Rectangle 11"/>
          <p:cNvSpPr/>
          <p:nvPr/>
        </p:nvSpPr>
        <p:spPr>
          <a:xfrm>
            <a:off x="6197600" y="1651000"/>
            <a:ext cx="2565400" cy="1447800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4203700" y="5753100"/>
            <a:ext cx="254000" cy="4064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/>
          <p:cNvSpPr/>
          <p:nvPr/>
        </p:nvSpPr>
        <p:spPr>
          <a:xfrm>
            <a:off x="4546600" y="5410200"/>
            <a:ext cx="254000" cy="7493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TextBox 15"/>
          <p:cNvSpPr txBox="1"/>
          <p:nvPr/>
        </p:nvSpPr>
        <p:spPr>
          <a:xfrm>
            <a:off x="4474740" y="5034280"/>
            <a:ext cx="41729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**</a:t>
            </a:r>
            <a:endParaRPr lang="en-US" dirty="0"/>
          </a:p>
        </p:txBody>
      </p:sp>
      <p:cxnSp>
        <p:nvCxnSpPr>
          <p:cNvPr id="18" name="Straight Connector 17"/>
          <p:cNvCxnSpPr/>
          <p:nvPr/>
        </p:nvCxnSpPr>
        <p:spPr>
          <a:xfrm flipV="1">
            <a:off x="4328160" y="5699760"/>
            <a:ext cx="2540" cy="4572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 flipV="1">
            <a:off x="4677410" y="5293122"/>
            <a:ext cx="2540" cy="11176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/>
          <p:cNvCxnSpPr/>
          <p:nvPr/>
        </p:nvCxnSpPr>
        <p:spPr>
          <a:xfrm>
            <a:off x="4632960" y="5293122"/>
            <a:ext cx="9398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/>
          <p:cNvCxnSpPr/>
          <p:nvPr/>
        </p:nvCxnSpPr>
        <p:spPr>
          <a:xfrm>
            <a:off x="4281170" y="5699760"/>
            <a:ext cx="9398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Right Arrow 28"/>
          <p:cNvSpPr/>
          <p:nvPr/>
        </p:nvSpPr>
        <p:spPr>
          <a:xfrm>
            <a:off x="88900" y="2084387"/>
            <a:ext cx="809625" cy="581025"/>
          </a:xfrm>
          <a:prstGeom prst="rightArrow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0" name="Picture 2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63717" y="2020787"/>
            <a:ext cx="1383848" cy="1023305"/>
          </a:xfrm>
          <a:prstGeom prst="rect">
            <a:avLst/>
          </a:prstGeom>
        </p:spPr>
      </p:pic>
      <p:sp>
        <p:nvSpPr>
          <p:cNvPr id="31" name="Rectangle 30"/>
          <p:cNvSpPr/>
          <p:nvPr/>
        </p:nvSpPr>
        <p:spPr>
          <a:xfrm>
            <a:off x="6172200" y="1682233"/>
            <a:ext cx="2628901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600" dirty="0">
                <a:solidFill>
                  <a:srgbClr val="FF0000"/>
                </a:solidFill>
              </a:rPr>
              <a:t>Take Home Message Graphic</a:t>
            </a:r>
          </a:p>
        </p:txBody>
      </p:sp>
      <p:pic>
        <p:nvPicPr>
          <p:cNvPr id="32" name="Picture 31"/>
          <p:cNvPicPr>
            <a:picLocks noChangeAspect="1"/>
          </p:cNvPicPr>
          <p:nvPr/>
        </p:nvPicPr>
        <p:blipFill rotWithShape="1">
          <a:blip r:embed="rId3"/>
          <a:srcRect l="38810" t="2688" r="36666" b="19355"/>
          <a:stretch/>
        </p:blipFill>
        <p:spPr>
          <a:xfrm>
            <a:off x="268277" y="65087"/>
            <a:ext cx="938223" cy="1320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235773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59081" y="218954"/>
            <a:ext cx="8884919" cy="60939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/>
            </a:r>
            <a:br>
              <a:rPr lang="en-US" dirty="0"/>
            </a:br>
            <a:r>
              <a:rPr lang="en-US" sz="2800" b="1" dirty="0" smtClean="0"/>
              <a:t>Abstract:  </a:t>
            </a:r>
            <a:r>
              <a:rPr lang="en-US" sz="2800" dirty="0" smtClean="0"/>
              <a:t>Write a single paragraph to </a:t>
            </a:r>
            <a:r>
              <a:rPr lang="en-US" sz="2800" u="sng" dirty="0" smtClean="0"/>
              <a:t>your</a:t>
            </a:r>
            <a:r>
              <a:rPr lang="en-US" sz="2800" dirty="0" smtClean="0"/>
              <a:t> audience!</a:t>
            </a:r>
            <a:endParaRPr lang="en-US" sz="1000" dirty="0" smtClean="0"/>
          </a:p>
          <a:p>
            <a:endParaRPr lang="en-US" sz="800" dirty="0"/>
          </a:p>
          <a:p>
            <a:pPr marL="914400" lvl="1" indent="-457200">
              <a:buFont typeface="Wingdings" panose="05000000000000000000" pitchFamily="2" charset="2"/>
              <a:buChar char="Ø"/>
            </a:pPr>
            <a:r>
              <a:rPr lang="en-US" sz="2800" b="1" dirty="0" smtClean="0"/>
              <a:t>Background  </a:t>
            </a:r>
            <a:r>
              <a:rPr lang="en-US" sz="2800" dirty="0" smtClean="0"/>
              <a:t>	</a:t>
            </a:r>
          </a:p>
          <a:p>
            <a:pPr marL="457200" indent="60325">
              <a:buFont typeface="Wingdings" panose="05000000000000000000" pitchFamily="2" charset="2"/>
              <a:buChar char="Ø"/>
            </a:pPr>
            <a:r>
              <a:rPr lang="en-US" sz="2800" dirty="0"/>
              <a:t>	</a:t>
            </a:r>
            <a:r>
              <a:rPr lang="en-US" sz="2800" b="1" dirty="0" smtClean="0"/>
              <a:t>Statement of the Problem / Gap in knowledge</a:t>
            </a:r>
          </a:p>
          <a:p>
            <a:pPr marL="1371600" lvl="2" indent="60325">
              <a:buFont typeface="Wingdings" panose="05000000000000000000" pitchFamily="2" charset="2"/>
              <a:buChar char="Ø"/>
            </a:pPr>
            <a:r>
              <a:rPr lang="en-US" sz="2800" dirty="0" smtClean="0"/>
              <a:t>What work is needed and why?</a:t>
            </a:r>
          </a:p>
          <a:p>
            <a:pPr marL="457200" indent="60325">
              <a:buFont typeface="Wingdings" panose="05000000000000000000" pitchFamily="2" charset="2"/>
              <a:buChar char="Ø"/>
            </a:pPr>
            <a:r>
              <a:rPr lang="en-US" sz="2800" b="1" dirty="0" smtClean="0"/>
              <a:t>  Hypothesis to be tested </a:t>
            </a:r>
          </a:p>
          <a:p>
            <a:pPr marL="1371600" lvl="2" indent="60325">
              <a:buFont typeface="Wingdings" panose="05000000000000000000" pitchFamily="2" charset="2"/>
              <a:buChar char="Ø"/>
            </a:pPr>
            <a:r>
              <a:rPr lang="en-US" sz="2800" dirty="0" smtClean="0"/>
              <a:t>What question is being asked and how do you expect it to be answered?</a:t>
            </a:r>
          </a:p>
          <a:p>
            <a:pPr marL="457200" indent="60325">
              <a:buFont typeface="Wingdings" panose="05000000000000000000" pitchFamily="2" charset="2"/>
              <a:buChar char="Ø"/>
            </a:pPr>
            <a:r>
              <a:rPr lang="en-US" sz="2800" dirty="0" smtClean="0"/>
              <a:t>  </a:t>
            </a:r>
            <a:r>
              <a:rPr lang="en-US" sz="2800" b="1" dirty="0" smtClean="0"/>
              <a:t>Aims of the Project </a:t>
            </a:r>
            <a:r>
              <a:rPr lang="en-US" sz="2800" dirty="0" smtClean="0"/>
              <a:t>(may have sub-hypotheses)</a:t>
            </a:r>
          </a:p>
          <a:p>
            <a:pPr marL="457200" indent="60325">
              <a:buFont typeface="Wingdings" panose="05000000000000000000" pitchFamily="2" charset="2"/>
              <a:buChar char="Ø"/>
            </a:pPr>
            <a:r>
              <a:rPr lang="en-US" sz="2800" dirty="0"/>
              <a:t> </a:t>
            </a:r>
            <a:r>
              <a:rPr lang="en-US" sz="2800" dirty="0" smtClean="0"/>
              <a:t> </a:t>
            </a:r>
            <a:r>
              <a:rPr lang="en-US" sz="2800" b="1" dirty="0" smtClean="0"/>
              <a:t>Methods </a:t>
            </a:r>
          </a:p>
          <a:p>
            <a:pPr marL="457200" indent="60325">
              <a:buFont typeface="Wingdings" panose="05000000000000000000" pitchFamily="2" charset="2"/>
              <a:buChar char="Ø"/>
            </a:pPr>
            <a:r>
              <a:rPr lang="en-US" sz="2800" dirty="0"/>
              <a:t> </a:t>
            </a:r>
            <a:r>
              <a:rPr lang="en-US" sz="2800" dirty="0" smtClean="0"/>
              <a:t> </a:t>
            </a:r>
            <a:r>
              <a:rPr lang="en-US" sz="2800" b="1" dirty="0" smtClean="0"/>
              <a:t>Results</a:t>
            </a:r>
          </a:p>
          <a:p>
            <a:pPr marL="457200" indent="60325">
              <a:buFont typeface="Wingdings" panose="05000000000000000000" pitchFamily="2" charset="2"/>
              <a:buChar char="Ø"/>
            </a:pPr>
            <a:r>
              <a:rPr lang="en-US" sz="2800" b="1" dirty="0"/>
              <a:t> </a:t>
            </a:r>
            <a:r>
              <a:rPr lang="en-US" sz="2800" b="1" dirty="0" smtClean="0"/>
              <a:t> Conclusions and Implications </a:t>
            </a:r>
          </a:p>
          <a:p>
            <a:endParaRPr lang="en-US" sz="2800" dirty="0"/>
          </a:p>
          <a:p>
            <a:r>
              <a:rPr lang="en-US" sz="2800" dirty="0" smtClean="0"/>
              <a:t>Use past tense; you usually do not include work to be done.</a:t>
            </a:r>
            <a:endParaRPr lang="en-US" sz="2800" dirty="0"/>
          </a:p>
        </p:txBody>
      </p:sp>
      <p:sp>
        <p:nvSpPr>
          <p:cNvPr id="5" name="Left Brace 4"/>
          <p:cNvSpPr/>
          <p:nvPr/>
        </p:nvSpPr>
        <p:spPr>
          <a:xfrm>
            <a:off x="628413" y="2452447"/>
            <a:ext cx="209550" cy="2409825"/>
          </a:xfrm>
          <a:prstGeom prst="leftBrace">
            <a:avLst/>
          </a:prstGeom>
          <a:ln>
            <a:solidFill>
              <a:srgbClr val="FF000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0000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 rot="5400000">
            <a:off x="-638761" y="3642723"/>
            <a:ext cx="21650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FF0000"/>
                </a:solidFill>
              </a:rPr>
              <a:t>CASE STUDY DETAILS</a:t>
            </a:r>
            <a:endParaRPr lang="en-US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594585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341170" y="314325"/>
            <a:ext cx="8545656" cy="61863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 smtClean="0"/>
              <a:t>Words of Wisdom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4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 smtClean="0"/>
              <a:t>Identify gap in knowledge, major objectives, results and conclusions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 smtClean="0"/>
              <a:t>Include minimal information needed to create understanding </a:t>
            </a:r>
          </a:p>
          <a:p>
            <a:r>
              <a:rPr lang="en-US" sz="2400" dirty="0"/>
              <a:t>	</a:t>
            </a:r>
            <a:r>
              <a:rPr lang="en-US" sz="2400" dirty="0" smtClean="0"/>
              <a:t>and excitement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 smtClean="0"/>
              <a:t>Avoid jargon specific to a given field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 smtClean="0"/>
              <a:t>Set up proper expectations, which varies by field and expertise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 smtClean="0"/>
              <a:t>Be clear, concise and accurate</a:t>
            </a:r>
          </a:p>
          <a:p>
            <a:pPr marL="1257300" lvl="2" indent="-342900">
              <a:buFont typeface="Arial" panose="020B0604020202020204" pitchFamily="34" charset="0"/>
              <a:buChar char="•"/>
            </a:pPr>
            <a:r>
              <a:rPr lang="en-US" sz="2400" dirty="0" smtClean="0"/>
              <a:t>Omit unnecessary background</a:t>
            </a:r>
          </a:p>
          <a:p>
            <a:pPr marL="1257300" lvl="2" indent="-342900">
              <a:buFont typeface="Arial" panose="020B0604020202020204" pitchFamily="34" charset="0"/>
              <a:buChar char="•"/>
            </a:pPr>
            <a:r>
              <a:rPr lang="en-US" sz="2400" dirty="0" smtClean="0"/>
              <a:t>Remove extra words and phrases</a:t>
            </a:r>
          </a:p>
          <a:p>
            <a:pPr marL="342900" lvl="2" indent="-342900">
              <a:buFont typeface="Arial" panose="020B0604020202020204" pitchFamily="34" charset="0"/>
              <a:buChar char="•"/>
            </a:pPr>
            <a:r>
              <a:rPr lang="en-US" sz="2400" dirty="0" smtClean="0"/>
              <a:t>Don’t forget the HYPOTHESIS!!!</a:t>
            </a:r>
            <a:endParaRPr lang="en-US" sz="2400" dirty="0"/>
          </a:p>
          <a:p>
            <a:pPr marL="342900" lvl="2" indent="-342900">
              <a:buFont typeface="Arial" panose="020B0604020202020204" pitchFamily="34" charset="0"/>
              <a:buChar char="•"/>
            </a:pPr>
            <a:r>
              <a:rPr lang="en-US" sz="2400" dirty="0" smtClean="0"/>
              <a:t>Abstracts from your mentor or national meeting publications can be useful in your forming a style you like</a:t>
            </a:r>
            <a:endParaRPr lang="en-US" sz="2400" dirty="0"/>
          </a:p>
          <a:p>
            <a:pPr marL="342900" lvl="2" indent="-342900">
              <a:buFont typeface="Arial" panose="020B0604020202020204" pitchFamily="34" charset="0"/>
              <a:buChar char="•"/>
            </a:pPr>
            <a:r>
              <a:rPr lang="en-US" sz="2400" dirty="0" smtClean="0"/>
              <a:t>Avoid use of non-descript pronouns (this, that, these, it…)</a:t>
            </a:r>
          </a:p>
          <a:p>
            <a:pPr marL="342900" lvl="2" indent="-342900">
              <a:buFont typeface="Arial" panose="020B0604020202020204" pitchFamily="34" charset="0"/>
              <a:buChar char="•"/>
            </a:pP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7785049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736600" y="431800"/>
            <a:ext cx="8089900" cy="606916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marR="0">
              <a:lnSpc>
                <a:spcPct val="107000"/>
              </a:lnSpc>
              <a:spcBef>
                <a:spcPts val="1500"/>
              </a:spcBef>
              <a:spcAft>
                <a:spcPts val="750"/>
              </a:spcAft>
            </a:pPr>
            <a:r>
              <a:rPr lang="en-US" sz="3200" dirty="0" smtClean="0">
                <a:solidFill>
                  <a:srgbClr val="333333"/>
                </a:solidFill>
                <a:latin typeface="inherit"/>
                <a:ea typeface="Times New Roman" panose="02020603050405020304" pitchFamily="18" charset="0"/>
                <a:cs typeface="Helvetica" panose="020B0604020202020204" pitchFamily="34" charset="0"/>
              </a:rPr>
              <a:t>Poster Award Categories</a:t>
            </a:r>
          </a:p>
          <a:p>
            <a:pPr marL="285750" marR="0">
              <a:lnSpc>
                <a:spcPct val="107000"/>
              </a:lnSpc>
              <a:spcBef>
                <a:spcPts val="1500"/>
              </a:spcBef>
              <a:spcAft>
                <a:spcPts val="750"/>
              </a:spcAft>
            </a:pPr>
            <a:endParaRPr lang="en-US" sz="8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marR="0" lvl="0" indent="-342900">
              <a:lnSpc>
                <a:spcPct val="107000"/>
              </a:lnSpc>
              <a:spcBef>
                <a:spcPts val="0"/>
              </a:spcBef>
              <a:spcAft>
                <a:spcPts val="75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en-US" sz="2400" kern="800" dirty="0" smtClean="0">
                <a:solidFill>
                  <a:srgbClr val="333333"/>
                </a:solidFill>
                <a:latin typeface="Helvetica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GSBS </a:t>
            </a:r>
            <a:r>
              <a:rPr lang="en-US" sz="2400" kern="800" dirty="0">
                <a:solidFill>
                  <a:srgbClr val="333333"/>
                </a:solidFill>
                <a:latin typeface="Helvetica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students years </a:t>
            </a:r>
            <a:r>
              <a:rPr lang="en-US" sz="2400" kern="800" dirty="0" smtClean="0">
                <a:solidFill>
                  <a:srgbClr val="333333"/>
                </a:solidFill>
                <a:latin typeface="Helvetica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1-2  (including Biotechnology)</a:t>
            </a:r>
            <a:endParaRPr lang="en-US" sz="2400" kern="800" dirty="0">
              <a:solidFill>
                <a:srgbClr val="333333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marR="0" lvl="0" indent="-342900">
              <a:lnSpc>
                <a:spcPct val="107000"/>
              </a:lnSpc>
              <a:spcBef>
                <a:spcPts val="0"/>
              </a:spcBef>
              <a:spcAft>
                <a:spcPts val="75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en-US" sz="2400" kern="800" dirty="0" smtClean="0">
                <a:solidFill>
                  <a:srgbClr val="333333"/>
                </a:solidFill>
                <a:latin typeface="Helvetica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GSBS </a:t>
            </a:r>
            <a:r>
              <a:rPr lang="en-US" sz="2400" kern="800" dirty="0">
                <a:solidFill>
                  <a:srgbClr val="333333"/>
                </a:solidFill>
                <a:latin typeface="Helvetica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students years 3</a:t>
            </a:r>
            <a:r>
              <a:rPr lang="en-US" sz="2400" kern="800" dirty="0" smtClean="0">
                <a:solidFill>
                  <a:srgbClr val="333333"/>
                </a:solidFill>
                <a:latin typeface="Helvetica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+</a:t>
            </a:r>
          </a:p>
          <a:p>
            <a:pPr marL="342900" marR="0" lvl="0" indent="-342900">
              <a:lnSpc>
                <a:spcPct val="107000"/>
              </a:lnSpc>
              <a:spcBef>
                <a:spcPts val="0"/>
              </a:spcBef>
              <a:spcAft>
                <a:spcPts val="75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en-US" sz="2400" kern="800" dirty="0" smtClean="0">
                <a:solidFill>
                  <a:srgbClr val="333333"/>
                </a:solidFill>
                <a:latin typeface="Helvetica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Health Professions</a:t>
            </a:r>
            <a:endParaRPr lang="en-US" sz="2400" kern="800" dirty="0">
              <a:solidFill>
                <a:srgbClr val="333333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marR="0" lvl="0" indent="-342900">
              <a:lnSpc>
                <a:spcPct val="107000"/>
              </a:lnSpc>
              <a:spcBef>
                <a:spcPts val="0"/>
              </a:spcBef>
              <a:spcAft>
                <a:spcPts val="75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en-US" sz="2400" kern="800" dirty="0">
                <a:solidFill>
                  <a:srgbClr val="333333"/>
                </a:solidFill>
                <a:latin typeface="Helvetica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Medical students years </a:t>
            </a:r>
            <a:r>
              <a:rPr lang="en-US" sz="2400" kern="800" dirty="0" smtClean="0">
                <a:solidFill>
                  <a:srgbClr val="333333"/>
                </a:solidFill>
                <a:latin typeface="Helvetica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1-2, GMS and MPH</a:t>
            </a:r>
            <a:endParaRPr lang="en-US" sz="2400" kern="800" dirty="0">
              <a:solidFill>
                <a:srgbClr val="333333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marR="0" lvl="0" indent="-342900">
              <a:lnSpc>
                <a:spcPct val="107000"/>
              </a:lnSpc>
              <a:spcBef>
                <a:spcPts val="0"/>
              </a:spcBef>
              <a:spcAft>
                <a:spcPts val="75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en-US" sz="2400" kern="800" dirty="0">
                <a:solidFill>
                  <a:srgbClr val="333333"/>
                </a:solidFill>
                <a:latin typeface="Helvetica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Medical students years </a:t>
            </a:r>
            <a:r>
              <a:rPr lang="en-US" sz="2400" kern="800" dirty="0" smtClean="0">
                <a:solidFill>
                  <a:srgbClr val="333333"/>
                </a:solidFill>
                <a:latin typeface="Helvetica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3-4</a:t>
            </a:r>
          </a:p>
          <a:p>
            <a:pPr marL="342900" indent="-342900">
              <a:lnSpc>
                <a:spcPct val="107000"/>
              </a:lnSpc>
              <a:spcAft>
                <a:spcPts val="75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en-US" sz="2400" kern="800" dirty="0" smtClean="0">
                <a:solidFill>
                  <a:srgbClr val="333333"/>
                </a:solidFill>
                <a:latin typeface="Helvetica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Residents and Clinical Fellows</a:t>
            </a:r>
          </a:p>
          <a:p>
            <a:pPr marL="342900" indent="-342900">
              <a:lnSpc>
                <a:spcPct val="107000"/>
              </a:lnSpc>
              <a:spcAft>
                <a:spcPts val="75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en-US" sz="2400" kern="800" dirty="0" smtClean="0">
                <a:solidFill>
                  <a:srgbClr val="333333"/>
                </a:solidFill>
                <a:latin typeface="Helvetica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School </a:t>
            </a:r>
            <a:r>
              <a:rPr lang="en-US" sz="2400" kern="800" dirty="0">
                <a:solidFill>
                  <a:srgbClr val="333333"/>
                </a:solidFill>
                <a:latin typeface="Helvetica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of Pharmacy and Pharmaceutical Sciences</a:t>
            </a:r>
          </a:p>
          <a:p>
            <a:pPr marL="342900" indent="-342900">
              <a:lnSpc>
                <a:spcPct val="107000"/>
              </a:lnSpc>
              <a:spcAft>
                <a:spcPts val="75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en-US" sz="2400" kern="800" dirty="0" smtClean="0">
                <a:solidFill>
                  <a:srgbClr val="333333"/>
                </a:solidFill>
                <a:latin typeface="Helvetica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Undergraduates </a:t>
            </a:r>
            <a:r>
              <a:rPr lang="en-US" sz="2400" kern="800" dirty="0">
                <a:solidFill>
                  <a:srgbClr val="333333"/>
                </a:solidFill>
                <a:latin typeface="Helvetica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(All undergraduate participants are in this category, regardless of subject)</a:t>
            </a:r>
            <a:r>
              <a:rPr lang="en-US" sz="2400" kern="800" dirty="0">
                <a:solidFill>
                  <a:srgbClr val="333333"/>
                </a:solidFill>
                <a:latin typeface="Helvetica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</a:p>
          <a:p>
            <a:pPr marL="342900" marR="0" lvl="0" indent="-342900">
              <a:lnSpc>
                <a:spcPct val="107000"/>
              </a:lnSpc>
              <a:spcBef>
                <a:spcPts val="0"/>
              </a:spcBef>
              <a:spcAft>
                <a:spcPts val="75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endParaRPr lang="en-US" sz="2300" kern="800" dirty="0">
              <a:solidFill>
                <a:srgbClr val="333333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5666737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/>
          <a:srcRect l="13595" b="8362"/>
          <a:stretch/>
        </p:blipFill>
        <p:spPr>
          <a:xfrm>
            <a:off x="-12700" y="0"/>
            <a:ext cx="9156700" cy="6819900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0" y="91929"/>
            <a:ext cx="9144000" cy="66479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“NO ONE LOOKS STUPID WHEN THEY’RE HAVING</a:t>
            </a:r>
          </a:p>
          <a:p>
            <a:pPr algn="ctr"/>
            <a:r>
              <a:rPr lang="en-US" sz="5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FUN”</a:t>
            </a:r>
          </a:p>
          <a:p>
            <a:pPr algn="ctr"/>
            <a:endParaRPr lang="en-US" sz="5400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/>
          </a:p>
          <a:p>
            <a:pPr algn="ctr"/>
            <a:r>
              <a:rPr lang="en-US" sz="4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HAVE FUN!</a:t>
            </a:r>
            <a:endParaRPr lang="en-US" sz="48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2945741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Tackling Your Abstract Submission:</a:t>
            </a:r>
            <a:br>
              <a:rPr lang="en-US" b="1" dirty="0"/>
            </a:br>
            <a:endParaRPr lang="en-US" b="1" dirty="0"/>
          </a:p>
        </p:txBody>
      </p:sp>
      <p:sp>
        <p:nvSpPr>
          <p:cNvPr id="6" name="Rectangle 5"/>
          <p:cNvSpPr/>
          <p:nvPr/>
        </p:nvSpPr>
        <p:spPr>
          <a:xfrm>
            <a:off x="108470" y="5817228"/>
            <a:ext cx="8927059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 smtClean="0"/>
              <a:t>Student Research Week URL:   </a:t>
            </a:r>
          </a:p>
          <a:p>
            <a:r>
              <a:rPr lang="en-US" sz="2400" dirty="0">
                <a:hlinkClick r:id="rId2"/>
              </a:rPr>
              <a:t>https://</a:t>
            </a:r>
            <a:r>
              <a:rPr lang="en-US" sz="2400" dirty="0" smtClean="0">
                <a:hlinkClick r:id="rId2"/>
              </a:rPr>
              <a:t>www.ttuhsc.edu/biomedical-sciences/student-research-week</a:t>
            </a:r>
            <a:r>
              <a:rPr lang="en-US" sz="2400" dirty="0">
                <a:hlinkClick r:id="rId2"/>
              </a:rPr>
              <a:t>/</a:t>
            </a:r>
            <a:endParaRPr lang="en-US" sz="24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/>
          <a:srcRect l="10889" r="20222" b="5161"/>
          <a:stretch/>
        </p:blipFill>
        <p:spPr>
          <a:xfrm>
            <a:off x="939800" y="2475653"/>
            <a:ext cx="3149600" cy="3252047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89400" y="1206032"/>
            <a:ext cx="4623341" cy="31173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36291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38125" y="110222"/>
            <a:ext cx="5536644" cy="286232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 smtClean="0"/>
              <a:t>Read the Directions        : </a:t>
            </a:r>
          </a:p>
          <a:p>
            <a:endParaRPr lang="en-US" sz="2800" dirty="0" smtClean="0"/>
          </a:p>
          <a:p>
            <a:endParaRPr lang="en-US" sz="2800" dirty="0" smtClean="0">
              <a:hlinkClick r:id="rId2"/>
            </a:endParaRPr>
          </a:p>
          <a:p>
            <a:endParaRPr lang="en-US" sz="2800" dirty="0" smtClean="0">
              <a:hlinkClick r:id="rId2"/>
            </a:endParaRPr>
          </a:p>
          <a:p>
            <a:endParaRPr lang="en-US" sz="2800" dirty="0">
              <a:hlinkClick r:id="rId2"/>
            </a:endParaRPr>
          </a:p>
          <a:p>
            <a:endParaRPr lang="en-US" sz="2800" dirty="0" smtClean="0">
              <a:hlinkClick r:id="rId2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/>
          <a:srcRect l="2581" t="36836" r="2319" b="37072"/>
          <a:stretch/>
        </p:blipFill>
        <p:spPr>
          <a:xfrm>
            <a:off x="5757042" y="63500"/>
            <a:ext cx="3145443" cy="862964"/>
          </a:xfrm>
          <a:prstGeom prst="rect">
            <a:avLst/>
          </a:prstGeom>
          <a:effectLst>
            <a:outerShdw blurRad="381000" dist="3429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/>
          <a:srcRect t="5408"/>
          <a:stretch/>
        </p:blipFill>
        <p:spPr>
          <a:xfrm>
            <a:off x="4563163" y="63500"/>
            <a:ext cx="813699" cy="785361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38399" y="689796"/>
            <a:ext cx="4081695" cy="4831750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317884" y="5758214"/>
            <a:ext cx="8584601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>
                <a:hlinkClick r:id="rId6"/>
              </a:rPr>
              <a:t>https://student.ttuhsc.edu/biomedical-sciences/student-research-week/posters.aspx</a:t>
            </a:r>
            <a:endParaRPr lang="en-US" sz="2400" dirty="0"/>
          </a:p>
        </p:txBody>
      </p:sp>
      <p:sp>
        <p:nvSpPr>
          <p:cNvPr id="8" name="TextBox 7"/>
          <p:cNvSpPr txBox="1"/>
          <p:nvPr/>
        </p:nvSpPr>
        <p:spPr>
          <a:xfrm>
            <a:off x="4610184" y="1503057"/>
            <a:ext cx="4444916" cy="42780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smtClean="0"/>
              <a:t>Deadlines:  </a:t>
            </a:r>
          </a:p>
          <a:p>
            <a:r>
              <a:rPr lang="en-US" sz="3600" dirty="0"/>
              <a:t>	</a:t>
            </a:r>
            <a:r>
              <a:rPr lang="en-US" sz="3600" dirty="0" smtClean="0"/>
              <a:t>2/4 and 2/18</a:t>
            </a:r>
          </a:p>
          <a:p>
            <a:endParaRPr lang="en-US" sz="1000" dirty="0" smtClean="0"/>
          </a:p>
          <a:p>
            <a:r>
              <a:rPr lang="en-US" sz="3600" b="1" dirty="0" smtClean="0"/>
              <a:t>Abstract Limitation:</a:t>
            </a:r>
          </a:p>
          <a:p>
            <a:r>
              <a:rPr lang="en-US" sz="3600" dirty="0" smtClean="0"/>
              <a:t>	2000 characters</a:t>
            </a:r>
          </a:p>
          <a:p>
            <a:endParaRPr lang="en-US" sz="1000" dirty="0"/>
          </a:p>
          <a:p>
            <a:r>
              <a:rPr lang="en-US" sz="3600" b="1" dirty="0" smtClean="0"/>
              <a:t>Poster Limitation:</a:t>
            </a:r>
          </a:p>
          <a:p>
            <a:r>
              <a:rPr lang="en-US" sz="3600" dirty="0" smtClean="0"/>
              <a:t>	10 min, +2 for Qs</a:t>
            </a:r>
            <a:r>
              <a:rPr lang="en-US" sz="3600" dirty="0"/>
              <a:t>	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247192" y="5411819"/>
            <a:ext cx="18227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March 19th-22nd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365195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l="54027" t="617" r="19168" b="16913"/>
          <a:stretch/>
        </p:blipFill>
        <p:spPr>
          <a:xfrm>
            <a:off x="2346325" y="2422962"/>
            <a:ext cx="4851400" cy="4197844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539750" y="228938"/>
            <a:ext cx="8464550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dirty="0">
                <a:solidFill>
                  <a:srgbClr val="333333"/>
                </a:solidFill>
                <a:latin typeface="Verdana" panose="020B0604030504040204" pitchFamily="34" charset="0"/>
              </a:rPr>
              <a:t>Poster Submission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2400" dirty="0" smtClean="0">
                <a:solidFill>
                  <a:srgbClr val="337AB7"/>
                </a:solidFill>
                <a:latin typeface="Verdana" panose="020B0604030504040204" pitchFamily="34" charset="0"/>
                <a:hlinkClick r:id="rId3"/>
              </a:rPr>
              <a:t> SRW </a:t>
            </a:r>
            <a:r>
              <a:rPr lang="en-US" sz="2400" dirty="0">
                <a:solidFill>
                  <a:srgbClr val="337AB7"/>
                </a:solidFill>
                <a:latin typeface="Verdana" panose="020B0604030504040204" pitchFamily="34" charset="0"/>
                <a:hlinkClick r:id="rId3"/>
              </a:rPr>
              <a:t>2019 - Abstract Submission</a:t>
            </a:r>
            <a:r>
              <a:rPr lang="en-US" sz="2400" dirty="0">
                <a:solidFill>
                  <a:srgbClr val="333333"/>
                </a:solidFill>
                <a:latin typeface="Verdana" panose="020B0604030504040204" pitchFamily="34" charset="0"/>
              </a:rPr>
              <a:t> 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333333"/>
                </a:solidFill>
                <a:latin typeface="Verdana" panose="020B0604030504040204" pitchFamily="34" charset="0"/>
              </a:rPr>
              <a:t>Survey Password: </a:t>
            </a:r>
            <a:r>
              <a:rPr lang="en-US" sz="2400" b="1" dirty="0">
                <a:solidFill>
                  <a:srgbClr val="FF0000"/>
                </a:solidFill>
                <a:latin typeface="Verdana" panose="020B0604030504040204" pitchFamily="34" charset="0"/>
              </a:rPr>
              <a:t>antibodies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2400" dirty="0" smtClean="0">
                <a:solidFill>
                  <a:srgbClr val="333333"/>
                </a:solidFill>
                <a:latin typeface="Verdana" panose="020B0604030504040204" pitchFamily="34" charset="0"/>
              </a:rPr>
              <a:t> For </a:t>
            </a:r>
            <a:r>
              <a:rPr lang="en-US" sz="2400" dirty="0">
                <a:solidFill>
                  <a:srgbClr val="333333"/>
                </a:solidFill>
                <a:latin typeface="Verdana" panose="020B0604030504040204" pitchFamily="34" charset="0"/>
              </a:rPr>
              <a:t>questions, please contact the </a:t>
            </a:r>
            <a:r>
              <a:rPr lang="en-US" sz="2400" dirty="0">
                <a:solidFill>
                  <a:srgbClr val="337AB7"/>
                </a:solidFill>
                <a:latin typeface="Verdana" panose="020B0604030504040204" pitchFamily="34" charset="0"/>
                <a:hlinkClick r:id="rId4"/>
              </a:rPr>
              <a:t>SRW Committee</a:t>
            </a:r>
            <a:endParaRPr lang="en-US" sz="2400" dirty="0">
              <a:solidFill>
                <a:srgbClr val="333333"/>
              </a:solidFill>
              <a:latin typeface="Verdana" panose="020B0604030504040204" pitchFamily="34" charset="0"/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en-US" sz="2400" dirty="0" smtClean="0">
                <a:solidFill>
                  <a:srgbClr val="333333"/>
                </a:solidFill>
                <a:latin typeface="Verdana" panose="020B0604030504040204" pitchFamily="34" charset="0"/>
              </a:rPr>
              <a:t> By </a:t>
            </a:r>
            <a:r>
              <a:rPr lang="en-US" sz="2400" dirty="0">
                <a:solidFill>
                  <a:srgbClr val="333333"/>
                </a:solidFill>
                <a:latin typeface="Verdana" panose="020B0604030504040204" pitchFamily="34" charset="0"/>
              </a:rPr>
              <a:t>submitting you agree to the aforementioned criteria.</a:t>
            </a:r>
            <a:endParaRPr lang="en-US" sz="2400" b="0" i="0" dirty="0">
              <a:solidFill>
                <a:srgbClr val="333333"/>
              </a:solidFill>
              <a:effectLst/>
              <a:latin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6607954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l="54444" t="19383" r="20278" b="9506"/>
          <a:stretch/>
        </p:blipFill>
        <p:spPr>
          <a:xfrm>
            <a:off x="139700" y="127000"/>
            <a:ext cx="3788128" cy="29972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/>
          <a:srcRect l="54445" t="39136" r="19583" b="14445"/>
          <a:stretch/>
        </p:blipFill>
        <p:spPr>
          <a:xfrm>
            <a:off x="4216400" y="292100"/>
            <a:ext cx="4522416" cy="22733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/>
          <a:srcRect l="54444" t="15432" r="20139" b="2593"/>
          <a:stretch/>
        </p:blipFill>
        <p:spPr>
          <a:xfrm>
            <a:off x="139700" y="3257549"/>
            <a:ext cx="3818665" cy="346392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5"/>
          <a:srcRect l="55972" t="24814" r="17917" b="9012"/>
          <a:stretch/>
        </p:blipFill>
        <p:spPr>
          <a:xfrm>
            <a:off x="4216400" y="2732086"/>
            <a:ext cx="4532430" cy="3230564"/>
          </a:xfrm>
          <a:prstGeom prst="rect">
            <a:avLst/>
          </a:prstGeom>
        </p:spPr>
      </p:pic>
      <p:sp>
        <p:nvSpPr>
          <p:cNvPr id="7" name="Right Arrow 6"/>
          <p:cNvSpPr/>
          <p:nvPr/>
        </p:nvSpPr>
        <p:spPr>
          <a:xfrm>
            <a:off x="3553552" y="1625600"/>
            <a:ext cx="809625" cy="581025"/>
          </a:xfrm>
          <a:prstGeom prst="rightArrow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ight Arrow 7"/>
          <p:cNvSpPr/>
          <p:nvPr/>
        </p:nvSpPr>
        <p:spPr>
          <a:xfrm>
            <a:off x="3557080" y="4981573"/>
            <a:ext cx="809625" cy="581025"/>
          </a:xfrm>
          <a:prstGeom prst="rightArrow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60517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l="63333" t="12469" r="13889" b="-864"/>
          <a:stretch/>
        </p:blipFill>
        <p:spPr>
          <a:xfrm>
            <a:off x="1485900" y="114298"/>
            <a:ext cx="5969000" cy="6514947"/>
          </a:xfrm>
          <a:prstGeom prst="rect">
            <a:avLst/>
          </a:prstGeom>
        </p:spPr>
      </p:pic>
      <p:sp>
        <p:nvSpPr>
          <p:cNvPr id="3" name="Right Arrow 2"/>
          <p:cNvSpPr/>
          <p:nvPr/>
        </p:nvSpPr>
        <p:spPr>
          <a:xfrm>
            <a:off x="528130" y="114298"/>
            <a:ext cx="809625" cy="581025"/>
          </a:xfrm>
          <a:prstGeom prst="rightArrow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920908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38125" y="110222"/>
            <a:ext cx="8761181" cy="59400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sz="2800" b="1" dirty="0" smtClean="0"/>
          </a:p>
          <a:p>
            <a:r>
              <a:rPr lang="en-US" sz="3200" b="1" dirty="0" smtClean="0"/>
              <a:t>Who will judge you?</a:t>
            </a:r>
          </a:p>
          <a:p>
            <a:endParaRPr lang="en-US" sz="3200" b="1" dirty="0"/>
          </a:p>
          <a:p>
            <a:endParaRPr lang="en-US" sz="3200" b="1" dirty="0" smtClean="0"/>
          </a:p>
          <a:p>
            <a:endParaRPr lang="en-US" sz="3200" b="1" dirty="0"/>
          </a:p>
          <a:p>
            <a:endParaRPr lang="en-US" sz="3200" b="1" dirty="0" smtClean="0"/>
          </a:p>
          <a:p>
            <a:endParaRPr lang="en-US" sz="3200" b="1" dirty="0" smtClean="0"/>
          </a:p>
          <a:p>
            <a:r>
              <a:rPr lang="en-US" sz="3200" b="1" dirty="0" smtClean="0"/>
              <a:t>How will you be judged?</a:t>
            </a:r>
          </a:p>
          <a:p>
            <a:pPr lvl="0"/>
            <a:endParaRPr lang="en-US" sz="3200" b="1" dirty="0" smtClean="0"/>
          </a:p>
          <a:p>
            <a:pPr lvl="0"/>
            <a:r>
              <a:rPr lang="en-US" sz="3200" dirty="0" smtClean="0"/>
              <a:t>The </a:t>
            </a:r>
            <a:r>
              <a:rPr lang="en-US" sz="3200" dirty="0"/>
              <a:t>judges will use criteria when reviewing posters:</a:t>
            </a:r>
          </a:p>
          <a:p>
            <a:pPr lvl="1"/>
            <a:r>
              <a:rPr lang="en-US" sz="3200" u="sng" dirty="0">
                <a:hlinkClick r:id="rId2"/>
              </a:rPr>
              <a:t>Judging Criteria for Scientific Research</a:t>
            </a:r>
            <a:endParaRPr lang="en-US" sz="3200" dirty="0"/>
          </a:p>
          <a:p>
            <a:pPr lvl="1"/>
            <a:r>
              <a:rPr lang="en-US" sz="3200" u="sng" dirty="0">
                <a:hlinkClick r:id="rId3"/>
              </a:rPr>
              <a:t>Judging Criteria for Case Presentations</a:t>
            </a:r>
            <a:endParaRPr lang="en-US" sz="3200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27500" y="178832"/>
            <a:ext cx="4584699" cy="32314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86349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90358" y="193638"/>
            <a:ext cx="8853642" cy="65556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smtClean="0"/>
              <a:t>Q.  Who are your reviewers and how will they judge you?</a:t>
            </a:r>
          </a:p>
          <a:p>
            <a:endParaRPr lang="en-US" sz="2800" b="1" dirty="0"/>
          </a:p>
          <a:p>
            <a:endParaRPr lang="en-US" sz="2800" b="1" dirty="0" smtClean="0"/>
          </a:p>
          <a:p>
            <a:endParaRPr lang="en-US" sz="2800" b="1" dirty="0"/>
          </a:p>
          <a:p>
            <a:endParaRPr lang="en-US" sz="2800" b="1" dirty="0" smtClean="0"/>
          </a:p>
          <a:p>
            <a:endParaRPr lang="en-US" sz="2800" b="1" dirty="0"/>
          </a:p>
          <a:p>
            <a:endParaRPr lang="en-US" sz="2800" b="1" dirty="0" smtClean="0"/>
          </a:p>
          <a:p>
            <a:endParaRPr lang="en-US" sz="2800" b="1" dirty="0"/>
          </a:p>
          <a:p>
            <a:endParaRPr lang="en-US" sz="2800" b="1" dirty="0" smtClean="0"/>
          </a:p>
          <a:p>
            <a:endParaRPr lang="en-US" sz="2800" b="1" dirty="0"/>
          </a:p>
          <a:p>
            <a:endParaRPr lang="en-US" sz="2800" b="1" dirty="0" smtClean="0"/>
          </a:p>
          <a:p>
            <a:endParaRPr lang="en-US" sz="2800" b="1" dirty="0"/>
          </a:p>
          <a:p>
            <a:endParaRPr lang="en-US" sz="2800" b="1" dirty="0" smtClean="0"/>
          </a:p>
          <a:p>
            <a:r>
              <a:rPr lang="en-US" sz="2800" b="1" dirty="0" smtClean="0"/>
              <a:t>A.  </a:t>
            </a:r>
          </a:p>
          <a:p>
            <a:r>
              <a:rPr lang="en-US" sz="2800" b="1" dirty="0" smtClean="0"/>
              <a:t>Physicians and scientists who are not experts in your area.</a:t>
            </a:r>
            <a:endParaRPr lang="en-US" sz="2800" b="1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7882" y="1013349"/>
            <a:ext cx="7998974" cy="361244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10" t="20078" r="6203" b="14824"/>
          <a:stretch/>
        </p:blipFill>
        <p:spPr>
          <a:xfrm>
            <a:off x="847496" y="1013349"/>
            <a:ext cx="7379746" cy="44644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9474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lum bright="-14000" contrast="24000"/>
          </a:blip>
          <a:stretch>
            <a:fillRect/>
          </a:stretch>
        </p:blipFill>
        <p:spPr>
          <a:xfrm>
            <a:off x="457200" y="0"/>
            <a:ext cx="82042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63024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839</TotalTime>
  <Words>425</Words>
  <Application>Microsoft Office PowerPoint</Application>
  <PresentationFormat>On-screen Show (4:3)</PresentationFormat>
  <Paragraphs>176</Paragraphs>
  <Slides>17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29" baseType="lpstr">
      <vt:lpstr>Arial</vt:lpstr>
      <vt:lpstr>Calibri</vt:lpstr>
      <vt:lpstr>Calibri Light</vt:lpstr>
      <vt:lpstr>Comic Sans MS</vt:lpstr>
      <vt:lpstr>Helvetica</vt:lpstr>
      <vt:lpstr>Helvetica Neue</vt:lpstr>
      <vt:lpstr>inherit</vt:lpstr>
      <vt:lpstr>Symbol</vt:lpstr>
      <vt:lpstr>Times New Roman</vt:lpstr>
      <vt:lpstr>Verdana</vt:lpstr>
      <vt:lpstr>Wingdings</vt:lpstr>
      <vt:lpstr>Office Theme</vt:lpstr>
      <vt:lpstr>How to Write an Abstract  for an  Award Winning  Poster Presentation  Dr. Susan Bergeson Associate Dean, GSBS</vt:lpstr>
      <vt:lpstr>Tackling Your Abstract Submission: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Texas Tech University Health Sciences Center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Tackling Your Abstract Submission:</dc:title>
  <dc:creator>Bergeson, Susan</dc:creator>
  <cp:lastModifiedBy>Bergeson, Susan</cp:lastModifiedBy>
  <cp:revision>49</cp:revision>
  <cp:lastPrinted>2019-01-17T22:43:37Z</cp:lastPrinted>
  <dcterms:created xsi:type="dcterms:W3CDTF">2016-01-14T21:12:45Z</dcterms:created>
  <dcterms:modified xsi:type="dcterms:W3CDTF">2019-01-18T16:47:01Z</dcterms:modified>
</cp:coreProperties>
</file>