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handoutMasterIdLst>
    <p:handoutMasterId r:id="rId21"/>
  </p:handoutMasterIdLst>
  <p:sldIdLst>
    <p:sldId id="256" r:id="rId2"/>
    <p:sldId id="300" r:id="rId3"/>
    <p:sldId id="264" r:id="rId4"/>
    <p:sldId id="265" r:id="rId5"/>
    <p:sldId id="287" r:id="rId6"/>
    <p:sldId id="301" r:id="rId7"/>
    <p:sldId id="281" r:id="rId8"/>
    <p:sldId id="284" r:id="rId9"/>
    <p:sldId id="285" r:id="rId10"/>
    <p:sldId id="302" r:id="rId11"/>
    <p:sldId id="271" r:id="rId12"/>
    <p:sldId id="272" r:id="rId13"/>
    <p:sldId id="273" r:id="rId14"/>
    <p:sldId id="268" r:id="rId15"/>
    <p:sldId id="303" r:id="rId16"/>
    <p:sldId id="304" r:id="rId17"/>
    <p:sldId id="291" r:id="rId18"/>
    <p:sldId id="29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D303B3-538D-4B0C-9927-3F10CBA397D9}">
          <p14:sldIdLst>
            <p14:sldId id="256"/>
            <p14:sldId id="300"/>
            <p14:sldId id="264"/>
            <p14:sldId id="265"/>
            <p14:sldId id="287"/>
            <p14:sldId id="301"/>
            <p14:sldId id="281"/>
            <p14:sldId id="284"/>
            <p14:sldId id="285"/>
            <p14:sldId id="302"/>
            <p14:sldId id="271"/>
            <p14:sldId id="272"/>
            <p14:sldId id="273"/>
            <p14:sldId id="268"/>
            <p14:sldId id="303"/>
            <p14:sldId id="304"/>
            <p14:sldId id="291"/>
            <p14:sldId id="2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s, Kristie" initials="CK" lastIdx="5" clrIdx="0">
    <p:extLst>
      <p:ext uri="{19B8F6BF-5375-455C-9EA6-DF929625EA0E}">
        <p15:presenceInfo xmlns:p15="http://schemas.microsoft.com/office/powerpoint/2012/main" userId="S-1-5-21-1417503464-3861359790-3028621153-1339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8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5" autoAdjust="0"/>
    <p:restoredTop sz="65814" autoAdjust="0"/>
  </p:normalViewPr>
  <p:slideViewPr>
    <p:cSldViewPr snapToGrid="0">
      <p:cViewPr varScale="1">
        <p:scale>
          <a:sx n="76" d="100"/>
          <a:sy n="76" d="100"/>
        </p:scale>
        <p:origin x="1896" y="78"/>
      </p:cViewPr>
      <p:guideLst/>
    </p:cSldViewPr>
  </p:slideViewPr>
  <p:notesTextViewPr>
    <p:cViewPr>
      <p:scale>
        <a:sx n="3" d="2"/>
        <a:sy n="3" d="2"/>
      </p:scale>
      <p:origin x="0" y="0"/>
    </p:cViewPr>
  </p:notesTextViewPr>
  <p:notesViewPr>
    <p:cSldViewPr snapToGrid="0">
      <p:cViewPr varScale="1">
        <p:scale>
          <a:sx n="88" d="100"/>
          <a:sy n="88" d="100"/>
        </p:scale>
        <p:origin x="382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FC3A4F-9124-478B-8CEB-F477B0C656B7}" type="doc">
      <dgm:prSet loTypeId="urn:microsoft.com/office/officeart/2005/8/layout/StepDownProcess" loCatId="process" qsTypeId="urn:microsoft.com/office/officeart/2005/8/quickstyle/3d1" qsCatId="3D" csTypeId="urn:microsoft.com/office/officeart/2005/8/colors/accent1_3" csCatId="accent1" phldr="1"/>
      <dgm:spPr/>
      <dgm:t>
        <a:bodyPr/>
        <a:lstStyle/>
        <a:p>
          <a:endParaRPr lang="en-US"/>
        </a:p>
      </dgm:t>
    </dgm:pt>
    <dgm:pt modelId="{7FAD5E5F-1889-4685-A5E0-D89DD892B6C9}">
      <dgm:prSet phldrT="[Text]"/>
      <dgm:spPr/>
      <dgm:t>
        <a:bodyPr/>
        <a:lstStyle/>
        <a:p>
          <a:r>
            <a:rPr lang="en-US" dirty="0"/>
            <a:t>Unmanaged </a:t>
          </a:r>
        </a:p>
        <a:p>
          <a:r>
            <a:rPr lang="en-US" dirty="0"/>
            <a:t>Stress</a:t>
          </a:r>
        </a:p>
      </dgm:t>
    </dgm:pt>
    <dgm:pt modelId="{AE2F03B4-75DE-4ADE-AB26-46505613320B}" type="parTrans" cxnId="{419ED0BD-4996-494C-B36F-127277FE8E8E}">
      <dgm:prSet/>
      <dgm:spPr/>
      <dgm:t>
        <a:bodyPr/>
        <a:lstStyle/>
        <a:p>
          <a:endParaRPr lang="en-US"/>
        </a:p>
      </dgm:t>
    </dgm:pt>
    <dgm:pt modelId="{CAC9845A-1EEE-4649-92AD-F430C868D01B}" type="sibTrans" cxnId="{419ED0BD-4996-494C-B36F-127277FE8E8E}">
      <dgm:prSet/>
      <dgm:spPr/>
      <dgm:t>
        <a:bodyPr/>
        <a:lstStyle/>
        <a:p>
          <a:endParaRPr lang="en-US"/>
        </a:p>
      </dgm:t>
    </dgm:pt>
    <dgm:pt modelId="{492C133C-674C-48CC-987D-83D0696D6FE7}">
      <dgm:prSet phldrT="[Text]"/>
      <dgm:spPr/>
      <dgm:t>
        <a:bodyPr/>
        <a:lstStyle/>
        <a:p>
          <a:r>
            <a:rPr lang="en-US" dirty="0"/>
            <a:t>Unmanaged </a:t>
          </a:r>
        </a:p>
        <a:p>
          <a:r>
            <a:rPr lang="en-US" dirty="0"/>
            <a:t>Anxiety</a:t>
          </a:r>
        </a:p>
      </dgm:t>
    </dgm:pt>
    <dgm:pt modelId="{F06532E0-99A1-4A75-93BF-73097794153C}" type="parTrans" cxnId="{2EEA87BA-7482-49E9-A5EA-A59CFE04F30B}">
      <dgm:prSet/>
      <dgm:spPr/>
      <dgm:t>
        <a:bodyPr/>
        <a:lstStyle/>
        <a:p>
          <a:endParaRPr lang="en-US"/>
        </a:p>
      </dgm:t>
    </dgm:pt>
    <dgm:pt modelId="{33D1F4D8-1DAE-4935-8C55-ED1285ABDFC5}" type="sibTrans" cxnId="{2EEA87BA-7482-49E9-A5EA-A59CFE04F30B}">
      <dgm:prSet/>
      <dgm:spPr/>
      <dgm:t>
        <a:bodyPr/>
        <a:lstStyle/>
        <a:p>
          <a:endParaRPr lang="en-US"/>
        </a:p>
      </dgm:t>
    </dgm:pt>
    <dgm:pt modelId="{AB98DB91-D0F0-41EF-93C7-018E097B6FF0}">
      <dgm:prSet phldrT="[Text]"/>
      <dgm:spPr/>
      <dgm:t>
        <a:bodyPr/>
        <a:lstStyle/>
        <a:p>
          <a:r>
            <a:rPr lang="en-US" dirty="0"/>
            <a:t>Depression</a:t>
          </a:r>
        </a:p>
      </dgm:t>
    </dgm:pt>
    <dgm:pt modelId="{4A4A80AF-E6AB-430F-BE7D-D8D60D9268B4}" type="parTrans" cxnId="{A91AB278-6B07-4311-94AE-432398956FBD}">
      <dgm:prSet/>
      <dgm:spPr/>
      <dgm:t>
        <a:bodyPr/>
        <a:lstStyle/>
        <a:p>
          <a:endParaRPr lang="en-US"/>
        </a:p>
      </dgm:t>
    </dgm:pt>
    <dgm:pt modelId="{DB9E877D-CACC-4A7E-A879-45B7BA11E4B5}" type="sibTrans" cxnId="{A91AB278-6B07-4311-94AE-432398956FBD}">
      <dgm:prSet/>
      <dgm:spPr/>
      <dgm:t>
        <a:bodyPr/>
        <a:lstStyle/>
        <a:p>
          <a:endParaRPr lang="en-US"/>
        </a:p>
      </dgm:t>
    </dgm:pt>
    <dgm:pt modelId="{3E3969EB-948B-4EFD-AA95-E5BBC20FDD36}" type="pres">
      <dgm:prSet presAssocID="{4DFC3A4F-9124-478B-8CEB-F477B0C656B7}" presName="rootnode" presStyleCnt="0">
        <dgm:presLayoutVars>
          <dgm:chMax/>
          <dgm:chPref/>
          <dgm:dir/>
          <dgm:animLvl val="lvl"/>
        </dgm:presLayoutVars>
      </dgm:prSet>
      <dgm:spPr/>
      <dgm:t>
        <a:bodyPr/>
        <a:lstStyle/>
        <a:p>
          <a:endParaRPr lang="en-US"/>
        </a:p>
      </dgm:t>
    </dgm:pt>
    <dgm:pt modelId="{FA0E8C57-E274-4B5B-A06C-6AC5CDF70B0B}" type="pres">
      <dgm:prSet presAssocID="{7FAD5E5F-1889-4685-A5E0-D89DD892B6C9}" presName="composite" presStyleCnt="0"/>
      <dgm:spPr/>
      <dgm:t>
        <a:bodyPr/>
        <a:lstStyle/>
        <a:p>
          <a:endParaRPr lang="en-US"/>
        </a:p>
      </dgm:t>
    </dgm:pt>
    <dgm:pt modelId="{6D394992-6A0E-4F29-9F26-541F44E3DDD9}" type="pres">
      <dgm:prSet presAssocID="{7FAD5E5F-1889-4685-A5E0-D89DD892B6C9}" presName="bentUpArrow1" presStyleLbl="alignImgPlace1" presStyleIdx="0" presStyleCnt="2"/>
      <dgm:spPr/>
      <dgm:t>
        <a:bodyPr/>
        <a:lstStyle/>
        <a:p>
          <a:endParaRPr lang="en-US"/>
        </a:p>
      </dgm:t>
    </dgm:pt>
    <dgm:pt modelId="{9CC32565-9A3E-43CC-A3FD-9CFA7F329ACE}" type="pres">
      <dgm:prSet presAssocID="{7FAD5E5F-1889-4685-A5E0-D89DD892B6C9}" presName="ParentText" presStyleLbl="node1" presStyleIdx="0" presStyleCnt="3">
        <dgm:presLayoutVars>
          <dgm:chMax val="1"/>
          <dgm:chPref val="1"/>
          <dgm:bulletEnabled val="1"/>
        </dgm:presLayoutVars>
      </dgm:prSet>
      <dgm:spPr/>
      <dgm:t>
        <a:bodyPr/>
        <a:lstStyle/>
        <a:p>
          <a:endParaRPr lang="en-US"/>
        </a:p>
      </dgm:t>
    </dgm:pt>
    <dgm:pt modelId="{B69B598D-2A2E-41C8-B0FF-22619531E8F6}" type="pres">
      <dgm:prSet presAssocID="{7FAD5E5F-1889-4685-A5E0-D89DD892B6C9}" presName="ChildText" presStyleLbl="revTx" presStyleIdx="0" presStyleCnt="2">
        <dgm:presLayoutVars>
          <dgm:chMax val="0"/>
          <dgm:chPref val="0"/>
          <dgm:bulletEnabled val="1"/>
        </dgm:presLayoutVars>
      </dgm:prSet>
      <dgm:spPr/>
      <dgm:t>
        <a:bodyPr/>
        <a:lstStyle/>
        <a:p>
          <a:endParaRPr lang="en-US"/>
        </a:p>
      </dgm:t>
    </dgm:pt>
    <dgm:pt modelId="{E964B113-E5B8-46EB-A57D-566B4895B65D}" type="pres">
      <dgm:prSet presAssocID="{CAC9845A-1EEE-4649-92AD-F430C868D01B}" presName="sibTrans" presStyleCnt="0"/>
      <dgm:spPr/>
      <dgm:t>
        <a:bodyPr/>
        <a:lstStyle/>
        <a:p>
          <a:endParaRPr lang="en-US"/>
        </a:p>
      </dgm:t>
    </dgm:pt>
    <dgm:pt modelId="{4B00DF07-CD62-4726-9640-79A629AE4889}" type="pres">
      <dgm:prSet presAssocID="{492C133C-674C-48CC-987D-83D0696D6FE7}" presName="composite" presStyleCnt="0"/>
      <dgm:spPr/>
      <dgm:t>
        <a:bodyPr/>
        <a:lstStyle/>
        <a:p>
          <a:endParaRPr lang="en-US"/>
        </a:p>
      </dgm:t>
    </dgm:pt>
    <dgm:pt modelId="{480FC87E-37FE-4DEC-BD21-93ED5D4899CF}" type="pres">
      <dgm:prSet presAssocID="{492C133C-674C-48CC-987D-83D0696D6FE7}" presName="bentUpArrow1" presStyleLbl="alignImgPlace1" presStyleIdx="1" presStyleCnt="2"/>
      <dgm:spPr/>
      <dgm:t>
        <a:bodyPr/>
        <a:lstStyle/>
        <a:p>
          <a:endParaRPr lang="en-US"/>
        </a:p>
      </dgm:t>
    </dgm:pt>
    <dgm:pt modelId="{4CF6020F-1B7F-4815-A377-F1D594FEC108}" type="pres">
      <dgm:prSet presAssocID="{492C133C-674C-48CC-987D-83D0696D6FE7}" presName="ParentText" presStyleLbl="node1" presStyleIdx="1" presStyleCnt="3">
        <dgm:presLayoutVars>
          <dgm:chMax val="1"/>
          <dgm:chPref val="1"/>
          <dgm:bulletEnabled val="1"/>
        </dgm:presLayoutVars>
      </dgm:prSet>
      <dgm:spPr/>
      <dgm:t>
        <a:bodyPr/>
        <a:lstStyle/>
        <a:p>
          <a:endParaRPr lang="en-US"/>
        </a:p>
      </dgm:t>
    </dgm:pt>
    <dgm:pt modelId="{4761B8AC-3644-4638-AA0E-EAD64D6BD255}" type="pres">
      <dgm:prSet presAssocID="{492C133C-674C-48CC-987D-83D0696D6FE7}" presName="ChildText" presStyleLbl="revTx" presStyleIdx="1" presStyleCnt="2">
        <dgm:presLayoutVars>
          <dgm:chMax val="0"/>
          <dgm:chPref val="0"/>
          <dgm:bulletEnabled val="1"/>
        </dgm:presLayoutVars>
      </dgm:prSet>
      <dgm:spPr/>
      <dgm:t>
        <a:bodyPr/>
        <a:lstStyle/>
        <a:p>
          <a:endParaRPr lang="en-US"/>
        </a:p>
      </dgm:t>
    </dgm:pt>
    <dgm:pt modelId="{D6AEEA4A-D6F3-4E80-BF3D-7398A7615491}" type="pres">
      <dgm:prSet presAssocID="{33D1F4D8-1DAE-4935-8C55-ED1285ABDFC5}" presName="sibTrans" presStyleCnt="0"/>
      <dgm:spPr/>
      <dgm:t>
        <a:bodyPr/>
        <a:lstStyle/>
        <a:p>
          <a:endParaRPr lang="en-US"/>
        </a:p>
      </dgm:t>
    </dgm:pt>
    <dgm:pt modelId="{51A830AD-89B2-4D68-A8A3-492BD2C79F4B}" type="pres">
      <dgm:prSet presAssocID="{AB98DB91-D0F0-41EF-93C7-018E097B6FF0}" presName="composite" presStyleCnt="0"/>
      <dgm:spPr/>
      <dgm:t>
        <a:bodyPr/>
        <a:lstStyle/>
        <a:p>
          <a:endParaRPr lang="en-US"/>
        </a:p>
      </dgm:t>
    </dgm:pt>
    <dgm:pt modelId="{CAFD0A09-84A4-407D-B52A-CB417133F64F}" type="pres">
      <dgm:prSet presAssocID="{AB98DB91-D0F0-41EF-93C7-018E097B6FF0}" presName="ParentText" presStyleLbl="node1" presStyleIdx="2" presStyleCnt="3">
        <dgm:presLayoutVars>
          <dgm:chMax val="1"/>
          <dgm:chPref val="1"/>
          <dgm:bulletEnabled val="1"/>
        </dgm:presLayoutVars>
      </dgm:prSet>
      <dgm:spPr/>
      <dgm:t>
        <a:bodyPr/>
        <a:lstStyle/>
        <a:p>
          <a:endParaRPr lang="en-US"/>
        </a:p>
      </dgm:t>
    </dgm:pt>
  </dgm:ptLst>
  <dgm:cxnLst>
    <dgm:cxn modelId="{9CA056B6-F5EF-4363-A5A1-D7BA57B921D8}" type="presOf" srcId="{AB98DB91-D0F0-41EF-93C7-018E097B6FF0}" destId="{CAFD0A09-84A4-407D-B52A-CB417133F64F}" srcOrd="0" destOrd="0" presId="urn:microsoft.com/office/officeart/2005/8/layout/StepDownProcess"/>
    <dgm:cxn modelId="{EA9D6CB5-D70E-4A26-AA24-DA1F1C381522}" type="presOf" srcId="{4DFC3A4F-9124-478B-8CEB-F477B0C656B7}" destId="{3E3969EB-948B-4EFD-AA95-E5BBC20FDD36}" srcOrd="0" destOrd="0" presId="urn:microsoft.com/office/officeart/2005/8/layout/StepDownProcess"/>
    <dgm:cxn modelId="{2EEA87BA-7482-49E9-A5EA-A59CFE04F30B}" srcId="{4DFC3A4F-9124-478B-8CEB-F477B0C656B7}" destId="{492C133C-674C-48CC-987D-83D0696D6FE7}" srcOrd="1" destOrd="0" parTransId="{F06532E0-99A1-4A75-93BF-73097794153C}" sibTransId="{33D1F4D8-1DAE-4935-8C55-ED1285ABDFC5}"/>
    <dgm:cxn modelId="{419ED0BD-4996-494C-B36F-127277FE8E8E}" srcId="{4DFC3A4F-9124-478B-8CEB-F477B0C656B7}" destId="{7FAD5E5F-1889-4685-A5E0-D89DD892B6C9}" srcOrd="0" destOrd="0" parTransId="{AE2F03B4-75DE-4ADE-AB26-46505613320B}" sibTransId="{CAC9845A-1EEE-4649-92AD-F430C868D01B}"/>
    <dgm:cxn modelId="{412CCEAA-6335-4935-85F6-0F53B0D9CCD1}" type="presOf" srcId="{492C133C-674C-48CC-987D-83D0696D6FE7}" destId="{4CF6020F-1B7F-4815-A377-F1D594FEC108}" srcOrd="0" destOrd="0" presId="urn:microsoft.com/office/officeart/2005/8/layout/StepDownProcess"/>
    <dgm:cxn modelId="{A91AB278-6B07-4311-94AE-432398956FBD}" srcId="{4DFC3A4F-9124-478B-8CEB-F477B0C656B7}" destId="{AB98DB91-D0F0-41EF-93C7-018E097B6FF0}" srcOrd="2" destOrd="0" parTransId="{4A4A80AF-E6AB-430F-BE7D-D8D60D9268B4}" sibTransId="{DB9E877D-CACC-4A7E-A879-45B7BA11E4B5}"/>
    <dgm:cxn modelId="{8A070FED-C5CD-4FD0-996D-01261FF4C727}" type="presOf" srcId="{7FAD5E5F-1889-4685-A5E0-D89DD892B6C9}" destId="{9CC32565-9A3E-43CC-A3FD-9CFA7F329ACE}" srcOrd="0" destOrd="0" presId="urn:microsoft.com/office/officeart/2005/8/layout/StepDownProcess"/>
    <dgm:cxn modelId="{067EF262-C62A-404C-BBBD-AAD812A4517E}" type="presParOf" srcId="{3E3969EB-948B-4EFD-AA95-E5BBC20FDD36}" destId="{FA0E8C57-E274-4B5B-A06C-6AC5CDF70B0B}" srcOrd="0" destOrd="0" presId="urn:microsoft.com/office/officeart/2005/8/layout/StepDownProcess"/>
    <dgm:cxn modelId="{8C2DE929-51B3-41FD-8CDC-A5C960E9E040}" type="presParOf" srcId="{FA0E8C57-E274-4B5B-A06C-6AC5CDF70B0B}" destId="{6D394992-6A0E-4F29-9F26-541F44E3DDD9}" srcOrd="0" destOrd="0" presId="urn:microsoft.com/office/officeart/2005/8/layout/StepDownProcess"/>
    <dgm:cxn modelId="{18E22B01-56E2-43DD-A053-250EB8BA4F16}" type="presParOf" srcId="{FA0E8C57-E274-4B5B-A06C-6AC5CDF70B0B}" destId="{9CC32565-9A3E-43CC-A3FD-9CFA7F329ACE}" srcOrd="1" destOrd="0" presId="urn:microsoft.com/office/officeart/2005/8/layout/StepDownProcess"/>
    <dgm:cxn modelId="{A77C2097-4748-4F49-B623-2447434C8E1F}" type="presParOf" srcId="{FA0E8C57-E274-4B5B-A06C-6AC5CDF70B0B}" destId="{B69B598D-2A2E-41C8-B0FF-22619531E8F6}" srcOrd="2" destOrd="0" presId="urn:microsoft.com/office/officeart/2005/8/layout/StepDownProcess"/>
    <dgm:cxn modelId="{36FAFAD1-1AE3-4D15-A301-B4A5E164198E}" type="presParOf" srcId="{3E3969EB-948B-4EFD-AA95-E5BBC20FDD36}" destId="{E964B113-E5B8-46EB-A57D-566B4895B65D}" srcOrd="1" destOrd="0" presId="urn:microsoft.com/office/officeart/2005/8/layout/StepDownProcess"/>
    <dgm:cxn modelId="{8A0AB7BB-D1C5-4842-BEE9-4EDAFEEEDDAA}" type="presParOf" srcId="{3E3969EB-948B-4EFD-AA95-E5BBC20FDD36}" destId="{4B00DF07-CD62-4726-9640-79A629AE4889}" srcOrd="2" destOrd="0" presId="urn:microsoft.com/office/officeart/2005/8/layout/StepDownProcess"/>
    <dgm:cxn modelId="{115FDA6E-2857-40FC-B6E1-FFE5BE9D2CCE}" type="presParOf" srcId="{4B00DF07-CD62-4726-9640-79A629AE4889}" destId="{480FC87E-37FE-4DEC-BD21-93ED5D4899CF}" srcOrd="0" destOrd="0" presId="urn:microsoft.com/office/officeart/2005/8/layout/StepDownProcess"/>
    <dgm:cxn modelId="{2C7E5B9E-4F8C-41F9-BEB5-EFF1B45B7170}" type="presParOf" srcId="{4B00DF07-CD62-4726-9640-79A629AE4889}" destId="{4CF6020F-1B7F-4815-A377-F1D594FEC108}" srcOrd="1" destOrd="0" presId="urn:microsoft.com/office/officeart/2005/8/layout/StepDownProcess"/>
    <dgm:cxn modelId="{54603632-B93D-4ECC-A33C-4ABB56E8553C}" type="presParOf" srcId="{4B00DF07-CD62-4726-9640-79A629AE4889}" destId="{4761B8AC-3644-4638-AA0E-EAD64D6BD255}" srcOrd="2" destOrd="0" presId="urn:microsoft.com/office/officeart/2005/8/layout/StepDownProcess"/>
    <dgm:cxn modelId="{BC527A72-7C43-4A2D-BFE4-21E733155E1E}" type="presParOf" srcId="{3E3969EB-948B-4EFD-AA95-E5BBC20FDD36}" destId="{D6AEEA4A-D6F3-4E80-BF3D-7398A7615491}" srcOrd="3" destOrd="0" presId="urn:microsoft.com/office/officeart/2005/8/layout/StepDownProcess"/>
    <dgm:cxn modelId="{02E3451C-69FE-4730-81F1-3CC9847A7855}" type="presParOf" srcId="{3E3969EB-948B-4EFD-AA95-E5BBC20FDD36}" destId="{51A830AD-89B2-4D68-A8A3-492BD2C79F4B}" srcOrd="4" destOrd="0" presId="urn:microsoft.com/office/officeart/2005/8/layout/StepDownProcess"/>
    <dgm:cxn modelId="{D8D9212D-60C4-4215-9FF4-04E3463F67E8}" type="presParOf" srcId="{51A830AD-89B2-4D68-A8A3-492BD2C79F4B}" destId="{CAFD0A09-84A4-407D-B52A-CB417133F64F}"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F30C54-BF94-47E7-B278-90A17C06D95A}" type="doc">
      <dgm:prSet loTypeId="urn:microsoft.com/office/officeart/2005/8/layout/vList4" loCatId="list" qsTypeId="urn:microsoft.com/office/officeart/2005/8/quickstyle/3d3" qsCatId="3D" csTypeId="urn:microsoft.com/office/officeart/2005/8/colors/accent1_2" csCatId="accent1" phldr="1"/>
      <dgm:spPr/>
      <dgm:t>
        <a:bodyPr/>
        <a:lstStyle/>
        <a:p>
          <a:endParaRPr lang="en-US"/>
        </a:p>
      </dgm:t>
    </dgm:pt>
    <dgm:pt modelId="{1D8C5C30-3C01-422A-8DDF-E1228F2DD04C}">
      <dgm:prSet phldrT="[Text]"/>
      <dgm:spPr/>
      <dgm:t>
        <a:bodyPr/>
        <a:lstStyle/>
        <a:p>
          <a:r>
            <a:rPr lang="en-US" dirty="0" smtClean="0"/>
            <a:t>Search	</a:t>
          </a:r>
          <a:endParaRPr lang="en-US" dirty="0"/>
        </a:p>
      </dgm:t>
    </dgm:pt>
    <dgm:pt modelId="{68DFD81B-2289-48C1-B186-6CEC7E6AF83E}" type="parTrans" cxnId="{3CA215CA-BAB0-450A-B620-F229660CC5BD}">
      <dgm:prSet/>
      <dgm:spPr/>
      <dgm:t>
        <a:bodyPr/>
        <a:lstStyle/>
        <a:p>
          <a:endParaRPr lang="en-US"/>
        </a:p>
      </dgm:t>
    </dgm:pt>
    <dgm:pt modelId="{FD11B3CF-0549-46AE-BCA4-D3DB61E0E74F}" type="sibTrans" cxnId="{3CA215CA-BAB0-450A-B620-F229660CC5BD}">
      <dgm:prSet/>
      <dgm:spPr/>
      <dgm:t>
        <a:bodyPr/>
        <a:lstStyle/>
        <a:p>
          <a:endParaRPr lang="en-US"/>
        </a:p>
      </dgm:t>
    </dgm:pt>
    <dgm:pt modelId="{CFB54B72-5F2B-483B-91B6-3B9A9D38A17D}">
      <dgm:prSet phldrT="[Text]"/>
      <dgm:spPr/>
      <dgm:t>
        <a:bodyPr/>
        <a:lstStyle/>
        <a:p>
          <a:r>
            <a:rPr lang="en-US" dirty="0" smtClean="0"/>
            <a:t>Alert</a:t>
          </a:r>
          <a:endParaRPr lang="en-US" dirty="0"/>
        </a:p>
      </dgm:t>
    </dgm:pt>
    <dgm:pt modelId="{5832AED7-ABE4-40BB-BB16-DB2C0686D202}" type="parTrans" cxnId="{7E4F6667-A49B-47B4-BA54-C53BF058A3B6}">
      <dgm:prSet/>
      <dgm:spPr/>
      <dgm:t>
        <a:bodyPr/>
        <a:lstStyle/>
        <a:p>
          <a:endParaRPr lang="en-US"/>
        </a:p>
      </dgm:t>
    </dgm:pt>
    <dgm:pt modelId="{1DEE07BE-1D83-4C8C-821B-C972949FAA95}" type="sibTrans" cxnId="{7E4F6667-A49B-47B4-BA54-C53BF058A3B6}">
      <dgm:prSet/>
      <dgm:spPr/>
      <dgm:t>
        <a:bodyPr/>
        <a:lstStyle/>
        <a:p>
          <a:endParaRPr lang="en-US"/>
        </a:p>
      </dgm:t>
    </dgm:pt>
    <dgm:pt modelId="{A1542EC1-DFCA-4E61-A4C9-E4F0D636215B}">
      <dgm:prSet phldrT="[Text]"/>
      <dgm:spPr/>
      <dgm:t>
        <a:bodyPr/>
        <a:lstStyle/>
        <a:p>
          <a:r>
            <a:rPr lang="en-US" dirty="0" smtClean="0"/>
            <a:t>Mobilize</a:t>
          </a:r>
          <a:endParaRPr lang="en-US" dirty="0"/>
        </a:p>
      </dgm:t>
    </dgm:pt>
    <dgm:pt modelId="{B378D0A0-C451-406D-8F57-DE418585CBC0}" type="parTrans" cxnId="{909AA48C-6E57-4921-BFAA-D6860A063137}">
      <dgm:prSet/>
      <dgm:spPr/>
      <dgm:t>
        <a:bodyPr/>
        <a:lstStyle/>
        <a:p>
          <a:endParaRPr lang="en-US"/>
        </a:p>
      </dgm:t>
    </dgm:pt>
    <dgm:pt modelId="{8B55FBDB-6448-4DA7-8560-AA95AF7794CC}" type="sibTrans" cxnId="{909AA48C-6E57-4921-BFAA-D6860A063137}">
      <dgm:prSet/>
      <dgm:spPr/>
      <dgm:t>
        <a:bodyPr/>
        <a:lstStyle/>
        <a:p>
          <a:endParaRPr lang="en-US"/>
        </a:p>
      </dgm:t>
    </dgm:pt>
    <dgm:pt modelId="{0F2798EA-A7D6-4A57-AF41-D6D28848042C}" type="pres">
      <dgm:prSet presAssocID="{83F30C54-BF94-47E7-B278-90A17C06D95A}" presName="linear" presStyleCnt="0">
        <dgm:presLayoutVars>
          <dgm:dir/>
          <dgm:resizeHandles val="exact"/>
        </dgm:presLayoutVars>
      </dgm:prSet>
      <dgm:spPr/>
      <dgm:t>
        <a:bodyPr/>
        <a:lstStyle/>
        <a:p>
          <a:endParaRPr lang="en-US"/>
        </a:p>
      </dgm:t>
    </dgm:pt>
    <dgm:pt modelId="{7A5F5093-66B6-4D30-8FF3-CC3F6FB61AC2}" type="pres">
      <dgm:prSet presAssocID="{1D8C5C30-3C01-422A-8DDF-E1228F2DD04C}" presName="comp" presStyleCnt="0"/>
      <dgm:spPr/>
    </dgm:pt>
    <dgm:pt modelId="{776C20A6-D693-42B0-B504-09C91EC0A489}" type="pres">
      <dgm:prSet presAssocID="{1D8C5C30-3C01-422A-8DDF-E1228F2DD04C}" presName="box" presStyleLbl="node1" presStyleIdx="0" presStyleCnt="3" custLinFactNeighborX="410"/>
      <dgm:spPr/>
      <dgm:t>
        <a:bodyPr/>
        <a:lstStyle/>
        <a:p>
          <a:endParaRPr lang="en-US"/>
        </a:p>
      </dgm:t>
    </dgm:pt>
    <dgm:pt modelId="{AF2544FF-373F-4917-B2BD-AE6CF048212D}" type="pres">
      <dgm:prSet presAssocID="{1D8C5C30-3C01-422A-8DDF-E1228F2DD04C}"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0B39B62D-8C1B-44F7-BE86-B56004654CD8}" type="pres">
      <dgm:prSet presAssocID="{1D8C5C30-3C01-422A-8DDF-E1228F2DD04C}" presName="text" presStyleLbl="node1" presStyleIdx="0" presStyleCnt="3">
        <dgm:presLayoutVars>
          <dgm:bulletEnabled val="1"/>
        </dgm:presLayoutVars>
      </dgm:prSet>
      <dgm:spPr/>
      <dgm:t>
        <a:bodyPr/>
        <a:lstStyle/>
        <a:p>
          <a:endParaRPr lang="en-US"/>
        </a:p>
      </dgm:t>
    </dgm:pt>
    <dgm:pt modelId="{4D7C1129-8D18-4A04-AE35-61425CA15AC0}" type="pres">
      <dgm:prSet presAssocID="{FD11B3CF-0549-46AE-BCA4-D3DB61E0E74F}" presName="spacer" presStyleCnt="0"/>
      <dgm:spPr/>
    </dgm:pt>
    <dgm:pt modelId="{1E2FD2D6-803E-4716-A57B-E3B25A94367C}" type="pres">
      <dgm:prSet presAssocID="{CFB54B72-5F2B-483B-91B6-3B9A9D38A17D}" presName="comp" presStyleCnt="0"/>
      <dgm:spPr/>
    </dgm:pt>
    <dgm:pt modelId="{B2373876-B8F2-42DA-89B7-11E13A647FBD}" type="pres">
      <dgm:prSet presAssocID="{CFB54B72-5F2B-483B-91B6-3B9A9D38A17D}" presName="box" presStyleLbl="node1" presStyleIdx="1" presStyleCnt="3"/>
      <dgm:spPr/>
      <dgm:t>
        <a:bodyPr/>
        <a:lstStyle/>
        <a:p>
          <a:endParaRPr lang="en-US"/>
        </a:p>
      </dgm:t>
    </dgm:pt>
    <dgm:pt modelId="{F005C167-0FC5-4821-9F7B-2A88B64A99C4}" type="pres">
      <dgm:prSet presAssocID="{CFB54B72-5F2B-483B-91B6-3B9A9D38A17D}"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 modelId="{89EBF8E1-3B8C-4E73-9D63-BA2AAEE66B4B}" type="pres">
      <dgm:prSet presAssocID="{CFB54B72-5F2B-483B-91B6-3B9A9D38A17D}" presName="text" presStyleLbl="node1" presStyleIdx="1" presStyleCnt="3">
        <dgm:presLayoutVars>
          <dgm:bulletEnabled val="1"/>
        </dgm:presLayoutVars>
      </dgm:prSet>
      <dgm:spPr/>
      <dgm:t>
        <a:bodyPr/>
        <a:lstStyle/>
        <a:p>
          <a:endParaRPr lang="en-US"/>
        </a:p>
      </dgm:t>
    </dgm:pt>
    <dgm:pt modelId="{7ECEE34D-7A72-4C87-A95F-AD3DC90E3084}" type="pres">
      <dgm:prSet presAssocID="{1DEE07BE-1D83-4C8C-821B-C972949FAA95}" presName="spacer" presStyleCnt="0"/>
      <dgm:spPr/>
    </dgm:pt>
    <dgm:pt modelId="{693F0A09-BAF5-4FAB-B03A-61D1BE2288F5}" type="pres">
      <dgm:prSet presAssocID="{A1542EC1-DFCA-4E61-A4C9-E4F0D636215B}" presName="comp" presStyleCnt="0"/>
      <dgm:spPr/>
    </dgm:pt>
    <dgm:pt modelId="{524C149C-D4D6-464E-96E5-298FC1FB8D8B}" type="pres">
      <dgm:prSet presAssocID="{A1542EC1-DFCA-4E61-A4C9-E4F0D636215B}" presName="box" presStyleLbl="node1" presStyleIdx="2" presStyleCnt="3"/>
      <dgm:spPr/>
      <dgm:t>
        <a:bodyPr/>
        <a:lstStyle/>
        <a:p>
          <a:endParaRPr lang="en-US"/>
        </a:p>
      </dgm:t>
    </dgm:pt>
    <dgm:pt modelId="{6DB2324C-7F50-4FAF-B47E-BD7C3A2EBAB0}" type="pres">
      <dgm:prSet presAssocID="{A1542EC1-DFCA-4E61-A4C9-E4F0D636215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421FEDE2-A406-42A0-9A92-51D59FA71E9C}" type="pres">
      <dgm:prSet presAssocID="{A1542EC1-DFCA-4E61-A4C9-E4F0D636215B}" presName="text" presStyleLbl="node1" presStyleIdx="2" presStyleCnt="3">
        <dgm:presLayoutVars>
          <dgm:bulletEnabled val="1"/>
        </dgm:presLayoutVars>
      </dgm:prSet>
      <dgm:spPr/>
      <dgm:t>
        <a:bodyPr/>
        <a:lstStyle/>
        <a:p>
          <a:endParaRPr lang="en-US"/>
        </a:p>
      </dgm:t>
    </dgm:pt>
  </dgm:ptLst>
  <dgm:cxnLst>
    <dgm:cxn modelId="{12403CB6-C816-44F2-85A9-7AE7FD74AD4C}" type="presOf" srcId="{83F30C54-BF94-47E7-B278-90A17C06D95A}" destId="{0F2798EA-A7D6-4A57-AF41-D6D28848042C}" srcOrd="0" destOrd="0" presId="urn:microsoft.com/office/officeart/2005/8/layout/vList4"/>
    <dgm:cxn modelId="{424E9C12-E0BD-44CC-AE8B-905DB0BCB218}" type="presOf" srcId="{A1542EC1-DFCA-4E61-A4C9-E4F0D636215B}" destId="{524C149C-D4D6-464E-96E5-298FC1FB8D8B}" srcOrd="0" destOrd="0" presId="urn:microsoft.com/office/officeart/2005/8/layout/vList4"/>
    <dgm:cxn modelId="{909AA48C-6E57-4921-BFAA-D6860A063137}" srcId="{83F30C54-BF94-47E7-B278-90A17C06D95A}" destId="{A1542EC1-DFCA-4E61-A4C9-E4F0D636215B}" srcOrd="2" destOrd="0" parTransId="{B378D0A0-C451-406D-8F57-DE418585CBC0}" sibTransId="{8B55FBDB-6448-4DA7-8560-AA95AF7794CC}"/>
    <dgm:cxn modelId="{F54721A3-630B-46CD-8A19-3B12027BC4A3}" type="presOf" srcId="{CFB54B72-5F2B-483B-91B6-3B9A9D38A17D}" destId="{B2373876-B8F2-42DA-89B7-11E13A647FBD}" srcOrd="0" destOrd="0" presId="urn:microsoft.com/office/officeart/2005/8/layout/vList4"/>
    <dgm:cxn modelId="{302EAB2A-8A24-4C24-8B1C-73CC09DFDE25}" type="presOf" srcId="{A1542EC1-DFCA-4E61-A4C9-E4F0D636215B}" destId="{421FEDE2-A406-42A0-9A92-51D59FA71E9C}" srcOrd="1" destOrd="0" presId="urn:microsoft.com/office/officeart/2005/8/layout/vList4"/>
    <dgm:cxn modelId="{C94C46AA-7BDD-4347-9FA6-FE7311AF99C4}" type="presOf" srcId="{1D8C5C30-3C01-422A-8DDF-E1228F2DD04C}" destId="{0B39B62D-8C1B-44F7-BE86-B56004654CD8}" srcOrd="1" destOrd="0" presId="urn:microsoft.com/office/officeart/2005/8/layout/vList4"/>
    <dgm:cxn modelId="{7E4F6667-A49B-47B4-BA54-C53BF058A3B6}" srcId="{83F30C54-BF94-47E7-B278-90A17C06D95A}" destId="{CFB54B72-5F2B-483B-91B6-3B9A9D38A17D}" srcOrd="1" destOrd="0" parTransId="{5832AED7-ABE4-40BB-BB16-DB2C0686D202}" sibTransId="{1DEE07BE-1D83-4C8C-821B-C972949FAA95}"/>
    <dgm:cxn modelId="{3CA215CA-BAB0-450A-B620-F229660CC5BD}" srcId="{83F30C54-BF94-47E7-B278-90A17C06D95A}" destId="{1D8C5C30-3C01-422A-8DDF-E1228F2DD04C}" srcOrd="0" destOrd="0" parTransId="{68DFD81B-2289-48C1-B186-6CEC7E6AF83E}" sibTransId="{FD11B3CF-0549-46AE-BCA4-D3DB61E0E74F}"/>
    <dgm:cxn modelId="{E318226C-9C4D-4110-811F-AAC33149F452}" type="presOf" srcId="{1D8C5C30-3C01-422A-8DDF-E1228F2DD04C}" destId="{776C20A6-D693-42B0-B504-09C91EC0A489}" srcOrd="0" destOrd="0" presId="urn:microsoft.com/office/officeart/2005/8/layout/vList4"/>
    <dgm:cxn modelId="{9A0959FE-465A-40AB-8562-44669A4A0B18}" type="presOf" srcId="{CFB54B72-5F2B-483B-91B6-3B9A9D38A17D}" destId="{89EBF8E1-3B8C-4E73-9D63-BA2AAEE66B4B}" srcOrd="1" destOrd="0" presId="urn:microsoft.com/office/officeart/2005/8/layout/vList4"/>
    <dgm:cxn modelId="{5D7B677C-B02E-4920-BD86-B6BB7EBDC0F0}" type="presParOf" srcId="{0F2798EA-A7D6-4A57-AF41-D6D28848042C}" destId="{7A5F5093-66B6-4D30-8FF3-CC3F6FB61AC2}" srcOrd="0" destOrd="0" presId="urn:microsoft.com/office/officeart/2005/8/layout/vList4"/>
    <dgm:cxn modelId="{148EE6FD-EE43-445C-A9A5-69DD936A180C}" type="presParOf" srcId="{7A5F5093-66B6-4D30-8FF3-CC3F6FB61AC2}" destId="{776C20A6-D693-42B0-B504-09C91EC0A489}" srcOrd="0" destOrd="0" presId="urn:microsoft.com/office/officeart/2005/8/layout/vList4"/>
    <dgm:cxn modelId="{25F5B03D-E1B4-4ADF-8DCE-ECD9A2BC81DD}" type="presParOf" srcId="{7A5F5093-66B6-4D30-8FF3-CC3F6FB61AC2}" destId="{AF2544FF-373F-4917-B2BD-AE6CF048212D}" srcOrd="1" destOrd="0" presId="urn:microsoft.com/office/officeart/2005/8/layout/vList4"/>
    <dgm:cxn modelId="{AC326001-62AD-4CF6-8FF0-737268915F3C}" type="presParOf" srcId="{7A5F5093-66B6-4D30-8FF3-CC3F6FB61AC2}" destId="{0B39B62D-8C1B-44F7-BE86-B56004654CD8}" srcOrd="2" destOrd="0" presId="urn:microsoft.com/office/officeart/2005/8/layout/vList4"/>
    <dgm:cxn modelId="{3AD26E52-23F3-4118-AD66-F1EB10F68CCA}" type="presParOf" srcId="{0F2798EA-A7D6-4A57-AF41-D6D28848042C}" destId="{4D7C1129-8D18-4A04-AE35-61425CA15AC0}" srcOrd="1" destOrd="0" presId="urn:microsoft.com/office/officeart/2005/8/layout/vList4"/>
    <dgm:cxn modelId="{B48F90F6-648D-4258-8FF5-ADDD153D9B1A}" type="presParOf" srcId="{0F2798EA-A7D6-4A57-AF41-D6D28848042C}" destId="{1E2FD2D6-803E-4716-A57B-E3B25A94367C}" srcOrd="2" destOrd="0" presId="urn:microsoft.com/office/officeart/2005/8/layout/vList4"/>
    <dgm:cxn modelId="{DE559299-383A-4539-A2EA-C0F3491E8EF1}" type="presParOf" srcId="{1E2FD2D6-803E-4716-A57B-E3B25A94367C}" destId="{B2373876-B8F2-42DA-89B7-11E13A647FBD}" srcOrd="0" destOrd="0" presId="urn:microsoft.com/office/officeart/2005/8/layout/vList4"/>
    <dgm:cxn modelId="{BA020A46-BDBD-438F-A972-D053F100C2A8}" type="presParOf" srcId="{1E2FD2D6-803E-4716-A57B-E3B25A94367C}" destId="{F005C167-0FC5-4821-9F7B-2A88B64A99C4}" srcOrd="1" destOrd="0" presId="urn:microsoft.com/office/officeart/2005/8/layout/vList4"/>
    <dgm:cxn modelId="{FF6EED12-86D2-478C-BD5B-E852A162D754}" type="presParOf" srcId="{1E2FD2D6-803E-4716-A57B-E3B25A94367C}" destId="{89EBF8E1-3B8C-4E73-9D63-BA2AAEE66B4B}" srcOrd="2" destOrd="0" presId="urn:microsoft.com/office/officeart/2005/8/layout/vList4"/>
    <dgm:cxn modelId="{BD0BA1A2-28B1-480A-898B-DC3204ED56BA}" type="presParOf" srcId="{0F2798EA-A7D6-4A57-AF41-D6D28848042C}" destId="{7ECEE34D-7A72-4C87-A95F-AD3DC90E3084}" srcOrd="3" destOrd="0" presId="urn:microsoft.com/office/officeart/2005/8/layout/vList4"/>
    <dgm:cxn modelId="{C6AD4FA5-3A6C-43F1-B56F-7183C83EFBC6}" type="presParOf" srcId="{0F2798EA-A7D6-4A57-AF41-D6D28848042C}" destId="{693F0A09-BAF5-4FAB-B03A-61D1BE2288F5}" srcOrd="4" destOrd="0" presId="urn:microsoft.com/office/officeart/2005/8/layout/vList4"/>
    <dgm:cxn modelId="{466AD1B1-0C8C-49A4-810D-B75C3D51B118}" type="presParOf" srcId="{693F0A09-BAF5-4FAB-B03A-61D1BE2288F5}" destId="{524C149C-D4D6-464E-96E5-298FC1FB8D8B}" srcOrd="0" destOrd="0" presId="urn:microsoft.com/office/officeart/2005/8/layout/vList4"/>
    <dgm:cxn modelId="{D8CC3CB0-265B-4429-8610-4B7DA2F29FCD}" type="presParOf" srcId="{693F0A09-BAF5-4FAB-B03A-61D1BE2288F5}" destId="{6DB2324C-7F50-4FAF-B47E-BD7C3A2EBAB0}" srcOrd="1" destOrd="0" presId="urn:microsoft.com/office/officeart/2005/8/layout/vList4"/>
    <dgm:cxn modelId="{9CD5BC2E-EF69-46E3-ADA3-EFC261FEA17E}" type="presParOf" srcId="{693F0A09-BAF5-4FAB-B03A-61D1BE2288F5}" destId="{421FEDE2-A406-42A0-9A92-51D59FA71E9C}"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A22E5D-24A7-494C-AC9C-134CEBF0EEE6}" type="doc">
      <dgm:prSet loTypeId="urn:microsoft.com/office/officeart/2005/8/layout/vList6" loCatId="list" qsTypeId="urn:microsoft.com/office/officeart/2005/8/quickstyle/3d1" qsCatId="3D" csTypeId="urn:microsoft.com/office/officeart/2005/8/colors/accent1_2" csCatId="accent1" phldr="1"/>
      <dgm:spPr/>
      <dgm:t>
        <a:bodyPr/>
        <a:lstStyle/>
        <a:p>
          <a:endParaRPr lang="en-US"/>
        </a:p>
      </dgm:t>
    </dgm:pt>
    <dgm:pt modelId="{CA98708A-50A7-4975-9927-9A33229BFEFF}">
      <dgm:prSet phldrT="[Text]"/>
      <dgm:spPr/>
      <dgm:t>
        <a:bodyPr/>
        <a:lstStyle/>
        <a:p>
          <a:r>
            <a:rPr lang="en-US" dirty="0" smtClean="0">
              <a:latin typeface="Algerian" panose="04020705040A02060702" pitchFamily="82" charset="0"/>
            </a:rPr>
            <a:t>Self</a:t>
          </a:r>
        </a:p>
        <a:p>
          <a:r>
            <a:rPr lang="en-US" dirty="0" smtClean="0">
              <a:latin typeface="Algerian" panose="04020705040A02060702" pitchFamily="82" charset="0"/>
            </a:rPr>
            <a:t>talk</a:t>
          </a:r>
        </a:p>
      </dgm:t>
    </dgm:pt>
    <dgm:pt modelId="{C778B819-19E9-4F0F-B39B-65B7663AE7AB}" type="parTrans" cxnId="{FB659887-DBA0-4363-9204-653CEEA31A94}">
      <dgm:prSet/>
      <dgm:spPr/>
      <dgm:t>
        <a:bodyPr/>
        <a:lstStyle/>
        <a:p>
          <a:endParaRPr lang="en-US"/>
        </a:p>
      </dgm:t>
    </dgm:pt>
    <dgm:pt modelId="{52CF1750-A13D-4EA3-85F6-69B3D6B7D6B7}" type="sibTrans" cxnId="{FB659887-DBA0-4363-9204-653CEEA31A94}">
      <dgm:prSet/>
      <dgm:spPr/>
      <dgm:t>
        <a:bodyPr/>
        <a:lstStyle/>
        <a:p>
          <a:endParaRPr lang="en-US"/>
        </a:p>
      </dgm:t>
    </dgm:pt>
    <dgm:pt modelId="{EE612C5E-9C79-4EC3-9C57-100CAF5D9AD1}">
      <dgm:prSet phldrT="[Text]"/>
      <dgm:spPr/>
      <dgm:t>
        <a:bodyPr/>
        <a:lstStyle/>
        <a:p>
          <a:r>
            <a:rPr lang="en-US" dirty="0" smtClean="0">
              <a:latin typeface="Algerian" panose="04020705040A02060702" pitchFamily="82" charset="0"/>
            </a:rPr>
            <a:t>Self</a:t>
          </a:r>
        </a:p>
        <a:p>
          <a:r>
            <a:rPr lang="en-US" dirty="0" smtClean="0">
              <a:latin typeface="Algerian" panose="04020705040A02060702" pitchFamily="82" charset="0"/>
            </a:rPr>
            <a:t>care</a:t>
          </a:r>
          <a:endParaRPr lang="en-US" dirty="0">
            <a:latin typeface="Algerian" panose="04020705040A02060702" pitchFamily="82" charset="0"/>
          </a:endParaRPr>
        </a:p>
      </dgm:t>
    </dgm:pt>
    <dgm:pt modelId="{F9D589B5-A41C-407F-BB12-0D8EEC99B3C2}" type="parTrans" cxnId="{2143AD25-E58B-4705-8F28-E416AC08C0CC}">
      <dgm:prSet/>
      <dgm:spPr/>
      <dgm:t>
        <a:bodyPr/>
        <a:lstStyle/>
        <a:p>
          <a:endParaRPr lang="en-US"/>
        </a:p>
      </dgm:t>
    </dgm:pt>
    <dgm:pt modelId="{4449D9B9-5F82-4703-B606-08E42CAE5377}" type="sibTrans" cxnId="{2143AD25-E58B-4705-8F28-E416AC08C0CC}">
      <dgm:prSet/>
      <dgm:spPr/>
      <dgm:t>
        <a:bodyPr/>
        <a:lstStyle/>
        <a:p>
          <a:endParaRPr lang="en-US"/>
        </a:p>
      </dgm:t>
    </dgm:pt>
    <dgm:pt modelId="{A658F1FA-211A-43A1-85F8-34E5D281EFF4}">
      <dgm:prSet phldrT="[Text]"/>
      <dgm:spPr/>
      <dgm:t>
        <a:bodyPr/>
        <a:lstStyle/>
        <a:p>
          <a:r>
            <a:rPr lang="en-US" dirty="0" smtClean="0"/>
            <a:t>Aerobic exercise</a:t>
          </a:r>
          <a:endParaRPr lang="en-US" dirty="0"/>
        </a:p>
      </dgm:t>
    </dgm:pt>
    <dgm:pt modelId="{2E94E721-FB11-4F92-B2CB-FD05590FD123}" type="parTrans" cxnId="{D8B1F59F-E1CB-47B1-AE9C-393D70CFAAD4}">
      <dgm:prSet/>
      <dgm:spPr/>
      <dgm:t>
        <a:bodyPr/>
        <a:lstStyle/>
        <a:p>
          <a:endParaRPr lang="en-US"/>
        </a:p>
      </dgm:t>
    </dgm:pt>
    <dgm:pt modelId="{8A6B05D2-8D6E-4A28-858F-A1564CF84CB1}" type="sibTrans" cxnId="{D8B1F59F-E1CB-47B1-AE9C-393D70CFAAD4}">
      <dgm:prSet/>
      <dgm:spPr/>
      <dgm:t>
        <a:bodyPr/>
        <a:lstStyle/>
        <a:p>
          <a:endParaRPr lang="en-US"/>
        </a:p>
      </dgm:t>
    </dgm:pt>
    <dgm:pt modelId="{79C2835F-C819-43BC-ADF6-0A46FA633DC3}">
      <dgm:prSet phldrT="[Text]"/>
      <dgm:spPr/>
      <dgm:t>
        <a:bodyPr/>
        <a:lstStyle/>
        <a:p>
          <a:r>
            <a:rPr lang="en-US" dirty="0" smtClean="0"/>
            <a:t>Positive, Negative, Neutral</a:t>
          </a:r>
          <a:endParaRPr lang="en-US" dirty="0"/>
        </a:p>
      </dgm:t>
    </dgm:pt>
    <dgm:pt modelId="{F182A6E4-461D-409B-80B1-F0E72C3F2462}" type="parTrans" cxnId="{47DA2AB2-BA53-419C-A80B-1665882485A1}">
      <dgm:prSet/>
      <dgm:spPr/>
      <dgm:t>
        <a:bodyPr/>
        <a:lstStyle/>
        <a:p>
          <a:endParaRPr lang="en-US"/>
        </a:p>
      </dgm:t>
    </dgm:pt>
    <dgm:pt modelId="{3A6B202D-EB71-498F-99B5-32BFAED1311F}" type="sibTrans" cxnId="{47DA2AB2-BA53-419C-A80B-1665882485A1}">
      <dgm:prSet/>
      <dgm:spPr/>
      <dgm:t>
        <a:bodyPr/>
        <a:lstStyle/>
        <a:p>
          <a:endParaRPr lang="en-US"/>
        </a:p>
      </dgm:t>
    </dgm:pt>
    <dgm:pt modelId="{E6A4AF05-2A91-4865-B9BD-5478C1716D14}">
      <dgm:prSet phldrT="[Text]"/>
      <dgm:spPr/>
      <dgm:t>
        <a:bodyPr/>
        <a:lstStyle/>
        <a:p>
          <a:r>
            <a:rPr lang="en-US" dirty="0" smtClean="0"/>
            <a:t>The inner dialogue we have going in our head every waking moment</a:t>
          </a:r>
          <a:endParaRPr lang="en-US" dirty="0"/>
        </a:p>
      </dgm:t>
    </dgm:pt>
    <dgm:pt modelId="{7E2F9BC6-857D-4FA0-A32F-A5F0E0FDB60B}" type="parTrans" cxnId="{B428A7EA-64A1-4209-B6A2-6B2A111DC98E}">
      <dgm:prSet/>
      <dgm:spPr/>
      <dgm:t>
        <a:bodyPr/>
        <a:lstStyle/>
        <a:p>
          <a:endParaRPr lang="en-US"/>
        </a:p>
      </dgm:t>
    </dgm:pt>
    <dgm:pt modelId="{59E01DAA-3295-4ADB-B8CE-7649361E4780}" type="sibTrans" cxnId="{B428A7EA-64A1-4209-B6A2-6B2A111DC98E}">
      <dgm:prSet/>
      <dgm:spPr/>
      <dgm:t>
        <a:bodyPr/>
        <a:lstStyle/>
        <a:p>
          <a:endParaRPr lang="en-US"/>
        </a:p>
      </dgm:t>
    </dgm:pt>
    <dgm:pt modelId="{B1A204AD-DF62-4D18-AA93-E46C5613D7AF}">
      <dgm:prSet phldrT="[Text]"/>
      <dgm:spPr/>
      <dgm:t>
        <a:bodyPr/>
        <a:lstStyle/>
        <a:p>
          <a:r>
            <a:rPr lang="en-US" dirty="0" smtClean="0"/>
            <a:t>Proper sleep</a:t>
          </a:r>
          <a:endParaRPr lang="en-US" dirty="0"/>
        </a:p>
      </dgm:t>
    </dgm:pt>
    <dgm:pt modelId="{AEC477BF-322F-44FA-8CA4-83EBDCEE585E}" type="parTrans" cxnId="{F6796FA5-DB92-41D3-9B3F-FD109A0852C3}">
      <dgm:prSet/>
      <dgm:spPr/>
      <dgm:t>
        <a:bodyPr/>
        <a:lstStyle/>
        <a:p>
          <a:endParaRPr lang="en-US"/>
        </a:p>
      </dgm:t>
    </dgm:pt>
    <dgm:pt modelId="{FC5B039A-D361-4B05-B347-56FE779DB6FF}" type="sibTrans" cxnId="{F6796FA5-DB92-41D3-9B3F-FD109A0852C3}">
      <dgm:prSet/>
      <dgm:spPr/>
      <dgm:t>
        <a:bodyPr/>
        <a:lstStyle/>
        <a:p>
          <a:endParaRPr lang="en-US"/>
        </a:p>
      </dgm:t>
    </dgm:pt>
    <dgm:pt modelId="{2EB61A15-9DDA-45C0-9A8D-DAD5FA875227}">
      <dgm:prSet phldrT="[Text]"/>
      <dgm:spPr/>
      <dgm:t>
        <a:bodyPr/>
        <a:lstStyle/>
        <a:p>
          <a:r>
            <a:rPr lang="en-US" dirty="0" smtClean="0"/>
            <a:t>Mindfulness practices</a:t>
          </a:r>
          <a:endParaRPr lang="en-US" dirty="0"/>
        </a:p>
      </dgm:t>
    </dgm:pt>
    <dgm:pt modelId="{816EEADB-377D-4B36-AA5F-79B2EAD24320}" type="parTrans" cxnId="{C61E1F73-62EA-4D1E-83EA-AE4ED1A99F3F}">
      <dgm:prSet/>
      <dgm:spPr/>
      <dgm:t>
        <a:bodyPr/>
        <a:lstStyle/>
        <a:p>
          <a:endParaRPr lang="en-US"/>
        </a:p>
      </dgm:t>
    </dgm:pt>
    <dgm:pt modelId="{EC5335A3-1776-40C2-8998-1EBC1092E120}" type="sibTrans" cxnId="{C61E1F73-62EA-4D1E-83EA-AE4ED1A99F3F}">
      <dgm:prSet/>
      <dgm:spPr/>
      <dgm:t>
        <a:bodyPr/>
        <a:lstStyle/>
        <a:p>
          <a:endParaRPr lang="en-US"/>
        </a:p>
      </dgm:t>
    </dgm:pt>
    <dgm:pt modelId="{90E7D640-62B1-4ADC-8589-43C814BABFC5}">
      <dgm:prSet phldrT="[Text]"/>
      <dgm:spPr/>
      <dgm:t>
        <a:bodyPr/>
        <a:lstStyle/>
        <a:p>
          <a:r>
            <a:rPr lang="en-US" dirty="0" smtClean="0"/>
            <a:t>Connected relationships</a:t>
          </a:r>
          <a:endParaRPr lang="en-US" dirty="0"/>
        </a:p>
      </dgm:t>
    </dgm:pt>
    <dgm:pt modelId="{55FA8C31-302E-4B4E-BF23-9B645AA252BB}" type="parTrans" cxnId="{0E0D12FB-2AD9-4460-9E44-1EF8A728C70C}">
      <dgm:prSet/>
      <dgm:spPr/>
      <dgm:t>
        <a:bodyPr/>
        <a:lstStyle/>
        <a:p>
          <a:endParaRPr lang="en-US"/>
        </a:p>
      </dgm:t>
    </dgm:pt>
    <dgm:pt modelId="{0EF660BC-6E58-4DCA-AC04-EC901488BA4E}" type="sibTrans" cxnId="{0E0D12FB-2AD9-4460-9E44-1EF8A728C70C}">
      <dgm:prSet/>
      <dgm:spPr/>
      <dgm:t>
        <a:bodyPr/>
        <a:lstStyle/>
        <a:p>
          <a:endParaRPr lang="en-US"/>
        </a:p>
      </dgm:t>
    </dgm:pt>
    <dgm:pt modelId="{D613B511-A777-443F-B294-0581FB75C8A0}">
      <dgm:prSet phldrT="[Text]"/>
      <dgm:spPr/>
      <dgm:t>
        <a:bodyPr/>
        <a:lstStyle/>
        <a:p>
          <a:r>
            <a:rPr lang="en-US" dirty="0" smtClean="0"/>
            <a:t>Humor</a:t>
          </a:r>
          <a:endParaRPr lang="en-US" dirty="0"/>
        </a:p>
      </dgm:t>
    </dgm:pt>
    <dgm:pt modelId="{BE7A48CB-7D76-424D-9CB4-DC11A9954D47}" type="parTrans" cxnId="{2539DDF7-76FF-472D-92D8-48CF64081F3A}">
      <dgm:prSet/>
      <dgm:spPr/>
      <dgm:t>
        <a:bodyPr/>
        <a:lstStyle/>
        <a:p>
          <a:endParaRPr lang="en-US"/>
        </a:p>
      </dgm:t>
    </dgm:pt>
    <dgm:pt modelId="{37A825A6-8645-4A0F-8562-632B2C97EB8B}" type="sibTrans" cxnId="{2539DDF7-76FF-472D-92D8-48CF64081F3A}">
      <dgm:prSet/>
      <dgm:spPr/>
      <dgm:t>
        <a:bodyPr/>
        <a:lstStyle/>
        <a:p>
          <a:endParaRPr lang="en-US"/>
        </a:p>
      </dgm:t>
    </dgm:pt>
    <dgm:pt modelId="{133AF2A4-FEC5-4064-8D5E-1EC28517856B}">
      <dgm:prSet phldrT="[Text]"/>
      <dgm:spPr/>
      <dgm:t>
        <a:bodyPr/>
        <a:lstStyle/>
        <a:p>
          <a:r>
            <a:rPr lang="en-US" dirty="0" smtClean="0"/>
            <a:t>Gratitude</a:t>
          </a:r>
          <a:endParaRPr lang="en-US" dirty="0"/>
        </a:p>
      </dgm:t>
    </dgm:pt>
    <dgm:pt modelId="{0F0673B2-CC07-461E-A3E8-711D26001D38}" type="parTrans" cxnId="{01DE2C9B-E78A-401A-8D57-754BEEC9A3DA}">
      <dgm:prSet/>
      <dgm:spPr/>
      <dgm:t>
        <a:bodyPr/>
        <a:lstStyle/>
        <a:p>
          <a:endParaRPr lang="en-US"/>
        </a:p>
      </dgm:t>
    </dgm:pt>
    <dgm:pt modelId="{CD4D150C-8B27-4779-8618-E4E84377273B}" type="sibTrans" cxnId="{01DE2C9B-E78A-401A-8D57-754BEEC9A3DA}">
      <dgm:prSet/>
      <dgm:spPr/>
      <dgm:t>
        <a:bodyPr/>
        <a:lstStyle/>
        <a:p>
          <a:endParaRPr lang="en-US"/>
        </a:p>
      </dgm:t>
    </dgm:pt>
    <dgm:pt modelId="{79667541-2A83-4B0D-86E2-8C1AB77402A1}">
      <dgm:prSet phldrT="[Text]"/>
      <dgm:spPr/>
      <dgm:t>
        <a:bodyPr/>
        <a:lstStyle/>
        <a:p>
          <a:r>
            <a:rPr lang="en-US" dirty="0" smtClean="0"/>
            <a:t>Talk to yourself the way you talk to someone you love</a:t>
          </a:r>
          <a:endParaRPr lang="en-US" dirty="0"/>
        </a:p>
      </dgm:t>
    </dgm:pt>
    <dgm:pt modelId="{891E2AAF-BB84-4921-B390-8DDCD592721A}" type="parTrans" cxnId="{3529E440-0587-4F23-B2DA-19F0198808DC}">
      <dgm:prSet/>
      <dgm:spPr/>
      <dgm:t>
        <a:bodyPr/>
        <a:lstStyle/>
        <a:p>
          <a:endParaRPr lang="en-US"/>
        </a:p>
      </dgm:t>
    </dgm:pt>
    <dgm:pt modelId="{561C5BC3-ED62-460F-B592-E23BA1F10AFB}" type="sibTrans" cxnId="{3529E440-0587-4F23-B2DA-19F0198808DC}">
      <dgm:prSet/>
      <dgm:spPr/>
      <dgm:t>
        <a:bodyPr/>
        <a:lstStyle/>
        <a:p>
          <a:endParaRPr lang="en-US"/>
        </a:p>
      </dgm:t>
    </dgm:pt>
    <dgm:pt modelId="{20EFC752-4DAA-4A3B-81F2-EF372E55308A}">
      <dgm:prSet phldrT="[Text]"/>
      <dgm:spPr/>
      <dgm:t>
        <a:bodyPr/>
        <a:lstStyle/>
        <a:p>
          <a:r>
            <a:rPr lang="en-US" dirty="0" smtClean="0"/>
            <a:t>Spiritual practices and disciplines</a:t>
          </a:r>
          <a:endParaRPr lang="en-US" dirty="0"/>
        </a:p>
      </dgm:t>
    </dgm:pt>
    <dgm:pt modelId="{7DE37207-9919-4C90-AE61-307793296014}" type="parTrans" cxnId="{EE2D6366-8242-47ED-A691-58C665D82210}">
      <dgm:prSet/>
      <dgm:spPr/>
    </dgm:pt>
    <dgm:pt modelId="{8D761A63-0BB8-49ED-A1DE-BA61B0542908}" type="sibTrans" cxnId="{EE2D6366-8242-47ED-A691-58C665D82210}">
      <dgm:prSet/>
      <dgm:spPr/>
    </dgm:pt>
    <dgm:pt modelId="{B133E6AD-74EE-428C-AA4F-EAC16A211401}">
      <dgm:prSet phldrT="[Text]"/>
      <dgm:spPr/>
      <dgm:t>
        <a:bodyPr/>
        <a:lstStyle/>
        <a:p>
          <a:r>
            <a:rPr lang="en-US" dirty="0" smtClean="0"/>
            <a:t>What you tell yourself becomes your reality</a:t>
          </a:r>
          <a:endParaRPr lang="en-US" dirty="0"/>
        </a:p>
      </dgm:t>
    </dgm:pt>
    <dgm:pt modelId="{BE4A3070-A9FD-45D6-B72B-F81B45C34277}" type="parTrans" cxnId="{0025AEAE-54ED-4E57-8950-D736C99A6E9F}">
      <dgm:prSet/>
      <dgm:spPr/>
    </dgm:pt>
    <dgm:pt modelId="{7D9482D7-127F-48AE-8551-8710A061C728}" type="sibTrans" cxnId="{0025AEAE-54ED-4E57-8950-D736C99A6E9F}">
      <dgm:prSet/>
      <dgm:spPr/>
    </dgm:pt>
    <dgm:pt modelId="{1FF5EBB1-C1C2-4540-8CD7-6D8201E8C12B}" type="pres">
      <dgm:prSet presAssocID="{B1A22E5D-24A7-494C-AC9C-134CEBF0EEE6}" presName="Name0" presStyleCnt="0">
        <dgm:presLayoutVars>
          <dgm:dir/>
          <dgm:animLvl val="lvl"/>
          <dgm:resizeHandles/>
        </dgm:presLayoutVars>
      </dgm:prSet>
      <dgm:spPr/>
      <dgm:t>
        <a:bodyPr/>
        <a:lstStyle/>
        <a:p>
          <a:endParaRPr lang="en-US"/>
        </a:p>
      </dgm:t>
    </dgm:pt>
    <dgm:pt modelId="{657D5DB7-4A02-4D2B-B38A-FE80AE18511F}" type="pres">
      <dgm:prSet presAssocID="{CA98708A-50A7-4975-9927-9A33229BFEFF}" presName="linNode" presStyleCnt="0"/>
      <dgm:spPr/>
      <dgm:t>
        <a:bodyPr/>
        <a:lstStyle/>
        <a:p>
          <a:endParaRPr lang="en-US"/>
        </a:p>
      </dgm:t>
    </dgm:pt>
    <dgm:pt modelId="{9B3A7EDB-170A-4B7F-96FF-35EAF60CC195}" type="pres">
      <dgm:prSet presAssocID="{CA98708A-50A7-4975-9927-9A33229BFEFF}" presName="parentShp" presStyleLbl="node1" presStyleIdx="0" presStyleCnt="2">
        <dgm:presLayoutVars>
          <dgm:bulletEnabled val="1"/>
        </dgm:presLayoutVars>
      </dgm:prSet>
      <dgm:spPr/>
      <dgm:t>
        <a:bodyPr/>
        <a:lstStyle/>
        <a:p>
          <a:endParaRPr lang="en-US"/>
        </a:p>
      </dgm:t>
    </dgm:pt>
    <dgm:pt modelId="{2582B77E-FA82-47EE-9708-7A49C709A59A}" type="pres">
      <dgm:prSet presAssocID="{CA98708A-50A7-4975-9927-9A33229BFEFF}" presName="childShp" presStyleLbl="bgAccFollowNode1" presStyleIdx="0" presStyleCnt="2">
        <dgm:presLayoutVars>
          <dgm:bulletEnabled val="1"/>
        </dgm:presLayoutVars>
      </dgm:prSet>
      <dgm:spPr/>
      <dgm:t>
        <a:bodyPr/>
        <a:lstStyle/>
        <a:p>
          <a:endParaRPr lang="en-US"/>
        </a:p>
      </dgm:t>
    </dgm:pt>
    <dgm:pt modelId="{7093F382-3FA4-49A8-8712-5913CF5DBBAC}" type="pres">
      <dgm:prSet presAssocID="{52CF1750-A13D-4EA3-85F6-69B3D6B7D6B7}" presName="spacing" presStyleCnt="0"/>
      <dgm:spPr/>
      <dgm:t>
        <a:bodyPr/>
        <a:lstStyle/>
        <a:p>
          <a:endParaRPr lang="en-US"/>
        </a:p>
      </dgm:t>
    </dgm:pt>
    <dgm:pt modelId="{C2F624E5-3CE0-400F-8349-154120EB9AA8}" type="pres">
      <dgm:prSet presAssocID="{EE612C5E-9C79-4EC3-9C57-100CAF5D9AD1}" presName="linNode" presStyleCnt="0"/>
      <dgm:spPr/>
      <dgm:t>
        <a:bodyPr/>
        <a:lstStyle/>
        <a:p>
          <a:endParaRPr lang="en-US"/>
        </a:p>
      </dgm:t>
    </dgm:pt>
    <dgm:pt modelId="{99DB2444-87DD-4680-B256-4FD892B3FD38}" type="pres">
      <dgm:prSet presAssocID="{EE612C5E-9C79-4EC3-9C57-100CAF5D9AD1}" presName="parentShp" presStyleLbl="node1" presStyleIdx="1" presStyleCnt="2">
        <dgm:presLayoutVars>
          <dgm:bulletEnabled val="1"/>
        </dgm:presLayoutVars>
      </dgm:prSet>
      <dgm:spPr/>
      <dgm:t>
        <a:bodyPr/>
        <a:lstStyle/>
        <a:p>
          <a:endParaRPr lang="en-US"/>
        </a:p>
      </dgm:t>
    </dgm:pt>
    <dgm:pt modelId="{351C6CF0-2132-445C-8B44-F3A762BB1282}" type="pres">
      <dgm:prSet presAssocID="{EE612C5E-9C79-4EC3-9C57-100CAF5D9AD1}" presName="childShp" presStyleLbl="bgAccFollowNode1" presStyleIdx="1" presStyleCnt="2">
        <dgm:presLayoutVars>
          <dgm:bulletEnabled val="1"/>
        </dgm:presLayoutVars>
      </dgm:prSet>
      <dgm:spPr/>
      <dgm:t>
        <a:bodyPr/>
        <a:lstStyle/>
        <a:p>
          <a:endParaRPr lang="en-US"/>
        </a:p>
      </dgm:t>
    </dgm:pt>
  </dgm:ptLst>
  <dgm:cxnLst>
    <dgm:cxn modelId="{BCA7C0E7-52B4-4430-ABAA-E8C314C21057}" type="presOf" srcId="{D613B511-A777-443F-B294-0581FB75C8A0}" destId="{351C6CF0-2132-445C-8B44-F3A762BB1282}" srcOrd="0" destOrd="4" presId="urn:microsoft.com/office/officeart/2005/8/layout/vList6"/>
    <dgm:cxn modelId="{01DE2C9B-E78A-401A-8D57-754BEEC9A3DA}" srcId="{EE612C5E-9C79-4EC3-9C57-100CAF5D9AD1}" destId="{133AF2A4-FEC5-4064-8D5E-1EC28517856B}" srcOrd="5" destOrd="0" parTransId="{0F0673B2-CC07-461E-A3E8-711D26001D38}" sibTransId="{CD4D150C-8B27-4779-8618-E4E84377273B}"/>
    <dgm:cxn modelId="{ADFC7B98-706D-48AD-8ECC-176509195405}" type="presOf" srcId="{133AF2A4-FEC5-4064-8D5E-1EC28517856B}" destId="{351C6CF0-2132-445C-8B44-F3A762BB1282}" srcOrd="0" destOrd="5" presId="urn:microsoft.com/office/officeart/2005/8/layout/vList6"/>
    <dgm:cxn modelId="{F6796FA5-DB92-41D3-9B3F-FD109A0852C3}" srcId="{EE612C5E-9C79-4EC3-9C57-100CAF5D9AD1}" destId="{B1A204AD-DF62-4D18-AA93-E46C5613D7AF}" srcOrd="1" destOrd="0" parTransId="{AEC477BF-322F-44FA-8CA4-83EBDCEE585E}" sibTransId="{FC5B039A-D361-4B05-B347-56FE779DB6FF}"/>
    <dgm:cxn modelId="{C61E1F73-62EA-4D1E-83EA-AE4ED1A99F3F}" srcId="{EE612C5E-9C79-4EC3-9C57-100CAF5D9AD1}" destId="{2EB61A15-9DDA-45C0-9A8D-DAD5FA875227}" srcOrd="2" destOrd="0" parTransId="{816EEADB-377D-4B36-AA5F-79B2EAD24320}" sibTransId="{EC5335A3-1776-40C2-8998-1EBC1092E120}"/>
    <dgm:cxn modelId="{797264CF-7697-4599-981F-CF6DCB9F4100}" type="presOf" srcId="{E6A4AF05-2A91-4865-B9BD-5478C1716D14}" destId="{2582B77E-FA82-47EE-9708-7A49C709A59A}" srcOrd="0" destOrd="0" presId="urn:microsoft.com/office/officeart/2005/8/layout/vList6"/>
    <dgm:cxn modelId="{47DA2AB2-BA53-419C-A80B-1665882485A1}" srcId="{CA98708A-50A7-4975-9927-9A33229BFEFF}" destId="{79C2835F-C819-43BC-ADF6-0A46FA633DC3}" srcOrd="1" destOrd="0" parTransId="{F182A6E4-461D-409B-80B1-F0E72C3F2462}" sibTransId="{3A6B202D-EB71-498F-99B5-32BFAED1311F}"/>
    <dgm:cxn modelId="{689B5C17-4D7B-41A6-B021-C0F63F7B4D98}" type="presOf" srcId="{B133E6AD-74EE-428C-AA4F-EAC16A211401}" destId="{2582B77E-FA82-47EE-9708-7A49C709A59A}" srcOrd="0" destOrd="3" presId="urn:microsoft.com/office/officeart/2005/8/layout/vList6"/>
    <dgm:cxn modelId="{A502C605-4D15-4F1D-BBC1-D2F893CFFA87}" type="presOf" srcId="{B1A22E5D-24A7-494C-AC9C-134CEBF0EEE6}" destId="{1FF5EBB1-C1C2-4540-8CD7-6D8201E8C12B}" srcOrd="0" destOrd="0" presId="urn:microsoft.com/office/officeart/2005/8/layout/vList6"/>
    <dgm:cxn modelId="{0025AEAE-54ED-4E57-8950-D736C99A6E9F}" srcId="{CA98708A-50A7-4975-9927-9A33229BFEFF}" destId="{B133E6AD-74EE-428C-AA4F-EAC16A211401}" srcOrd="3" destOrd="0" parTransId="{BE4A3070-A9FD-45D6-B72B-F81B45C34277}" sibTransId="{7D9482D7-127F-48AE-8551-8710A061C728}"/>
    <dgm:cxn modelId="{AE28066A-A12F-4470-B7AA-44818E702B77}" type="presOf" srcId="{CA98708A-50A7-4975-9927-9A33229BFEFF}" destId="{9B3A7EDB-170A-4B7F-96FF-35EAF60CC195}" srcOrd="0" destOrd="0" presId="urn:microsoft.com/office/officeart/2005/8/layout/vList6"/>
    <dgm:cxn modelId="{D8B1F59F-E1CB-47B1-AE9C-393D70CFAAD4}" srcId="{EE612C5E-9C79-4EC3-9C57-100CAF5D9AD1}" destId="{A658F1FA-211A-43A1-85F8-34E5D281EFF4}" srcOrd="0" destOrd="0" parTransId="{2E94E721-FB11-4F92-B2CB-FD05590FD123}" sibTransId="{8A6B05D2-8D6E-4A28-858F-A1564CF84CB1}"/>
    <dgm:cxn modelId="{0E0D12FB-2AD9-4460-9E44-1EF8A728C70C}" srcId="{EE612C5E-9C79-4EC3-9C57-100CAF5D9AD1}" destId="{90E7D640-62B1-4ADC-8589-43C814BABFC5}" srcOrd="3" destOrd="0" parTransId="{55FA8C31-302E-4B4E-BF23-9B645AA252BB}" sibTransId="{0EF660BC-6E58-4DCA-AC04-EC901488BA4E}"/>
    <dgm:cxn modelId="{F5815F1A-5781-4472-AF49-42DF6E7FA236}" type="presOf" srcId="{A658F1FA-211A-43A1-85F8-34E5D281EFF4}" destId="{351C6CF0-2132-445C-8B44-F3A762BB1282}" srcOrd="0" destOrd="0" presId="urn:microsoft.com/office/officeart/2005/8/layout/vList6"/>
    <dgm:cxn modelId="{EE2D6366-8242-47ED-A691-58C665D82210}" srcId="{EE612C5E-9C79-4EC3-9C57-100CAF5D9AD1}" destId="{20EFC752-4DAA-4A3B-81F2-EF372E55308A}" srcOrd="6" destOrd="0" parTransId="{7DE37207-9919-4C90-AE61-307793296014}" sibTransId="{8D761A63-0BB8-49ED-A1DE-BA61B0542908}"/>
    <dgm:cxn modelId="{FB659887-DBA0-4363-9204-653CEEA31A94}" srcId="{B1A22E5D-24A7-494C-AC9C-134CEBF0EEE6}" destId="{CA98708A-50A7-4975-9927-9A33229BFEFF}" srcOrd="0" destOrd="0" parTransId="{C778B819-19E9-4F0F-B39B-65B7663AE7AB}" sibTransId="{52CF1750-A13D-4EA3-85F6-69B3D6B7D6B7}"/>
    <dgm:cxn modelId="{15B59FE2-CF41-489D-89C7-02D3B86B8AE1}" type="presOf" srcId="{90E7D640-62B1-4ADC-8589-43C814BABFC5}" destId="{351C6CF0-2132-445C-8B44-F3A762BB1282}" srcOrd="0" destOrd="3" presId="urn:microsoft.com/office/officeart/2005/8/layout/vList6"/>
    <dgm:cxn modelId="{C34AAD36-40D0-43A9-B491-F616B47625F3}" type="presOf" srcId="{B1A204AD-DF62-4D18-AA93-E46C5613D7AF}" destId="{351C6CF0-2132-445C-8B44-F3A762BB1282}" srcOrd="0" destOrd="1" presId="urn:microsoft.com/office/officeart/2005/8/layout/vList6"/>
    <dgm:cxn modelId="{871346BF-A8E4-45F7-B1B2-B289AAD7804B}" type="presOf" srcId="{2EB61A15-9DDA-45C0-9A8D-DAD5FA875227}" destId="{351C6CF0-2132-445C-8B44-F3A762BB1282}" srcOrd="0" destOrd="2" presId="urn:microsoft.com/office/officeart/2005/8/layout/vList6"/>
    <dgm:cxn modelId="{3529E440-0587-4F23-B2DA-19F0198808DC}" srcId="{CA98708A-50A7-4975-9927-9A33229BFEFF}" destId="{79667541-2A83-4B0D-86E2-8C1AB77402A1}" srcOrd="2" destOrd="0" parTransId="{891E2AAF-BB84-4921-B390-8DDCD592721A}" sibTransId="{561C5BC3-ED62-460F-B592-E23BA1F10AFB}"/>
    <dgm:cxn modelId="{2539DDF7-76FF-472D-92D8-48CF64081F3A}" srcId="{EE612C5E-9C79-4EC3-9C57-100CAF5D9AD1}" destId="{D613B511-A777-443F-B294-0581FB75C8A0}" srcOrd="4" destOrd="0" parTransId="{BE7A48CB-7D76-424D-9CB4-DC11A9954D47}" sibTransId="{37A825A6-8645-4A0F-8562-632B2C97EB8B}"/>
    <dgm:cxn modelId="{B7A8D203-0E36-4623-A901-5A073EE1965C}" type="presOf" srcId="{79C2835F-C819-43BC-ADF6-0A46FA633DC3}" destId="{2582B77E-FA82-47EE-9708-7A49C709A59A}" srcOrd="0" destOrd="1" presId="urn:microsoft.com/office/officeart/2005/8/layout/vList6"/>
    <dgm:cxn modelId="{91349E3C-4C17-400B-AA2A-4A3D87BDC5C7}" type="presOf" srcId="{EE612C5E-9C79-4EC3-9C57-100CAF5D9AD1}" destId="{99DB2444-87DD-4680-B256-4FD892B3FD38}" srcOrd="0" destOrd="0" presId="urn:microsoft.com/office/officeart/2005/8/layout/vList6"/>
    <dgm:cxn modelId="{D6D7495B-91B3-4252-8375-91E8CC8160D7}" type="presOf" srcId="{20EFC752-4DAA-4A3B-81F2-EF372E55308A}" destId="{351C6CF0-2132-445C-8B44-F3A762BB1282}" srcOrd="0" destOrd="6" presId="urn:microsoft.com/office/officeart/2005/8/layout/vList6"/>
    <dgm:cxn modelId="{2143AD25-E58B-4705-8F28-E416AC08C0CC}" srcId="{B1A22E5D-24A7-494C-AC9C-134CEBF0EEE6}" destId="{EE612C5E-9C79-4EC3-9C57-100CAF5D9AD1}" srcOrd="1" destOrd="0" parTransId="{F9D589B5-A41C-407F-BB12-0D8EEC99B3C2}" sibTransId="{4449D9B9-5F82-4703-B606-08E42CAE5377}"/>
    <dgm:cxn modelId="{8D27B680-D953-4142-AAB6-6061A2C12FFD}" type="presOf" srcId="{79667541-2A83-4B0D-86E2-8C1AB77402A1}" destId="{2582B77E-FA82-47EE-9708-7A49C709A59A}" srcOrd="0" destOrd="2" presId="urn:microsoft.com/office/officeart/2005/8/layout/vList6"/>
    <dgm:cxn modelId="{B428A7EA-64A1-4209-B6A2-6B2A111DC98E}" srcId="{CA98708A-50A7-4975-9927-9A33229BFEFF}" destId="{E6A4AF05-2A91-4865-B9BD-5478C1716D14}" srcOrd="0" destOrd="0" parTransId="{7E2F9BC6-857D-4FA0-A32F-A5F0E0FDB60B}" sibTransId="{59E01DAA-3295-4ADB-B8CE-7649361E4780}"/>
    <dgm:cxn modelId="{8FE0D8A3-E9AB-41B1-895E-FB5F6A7DB46C}" type="presParOf" srcId="{1FF5EBB1-C1C2-4540-8CD7-6D8201E8C12B}" destId="{657D5DB7-4A02-4D2B-B38A-FE80AE18511F}" srcOrd="0" destOrd="0" presId="urn:microsoft.com/office/officeart/2005/8/layout/vList6"/>
    <dgm:cxn modelId="{440F1A26-CF1B-4AB5-A9E7-7704A50733C9}" type="presParOf" srcId="{657D5DB7-4A02-4D2B-B38A-FE80AE18511F}" destId="{9B3A7EDB-170A-4B7F-96FF-35EAF60CC195}" srcOrd="0" destOrd="0" presId="urn:microsoft.com/office/officeart/2005/8/layout/vList6"/>
    <dgm:cxn modelId="{18841AB1-210A-4A15-8EFB-8B06C4C3E494}" type="presParOf" srcId="{657D5DB7-4A02-4D2B-B38A-FE80AE18511F}" destId="{2582B77E-FA82-47EE-9708-7A49C709A59A}" srcOrd="1" destOrd="0" presId="urn:microsoft.com/office/officeart/2005/8/layout/vList6"/>
    <dgm:cxn modelId="{E53E7AAE-2907-41A1-940D-4F045E28EEE9}" type="presParOf" srcId="{1FF5EBB1-C1C2-4540-8CD7-6D8201E8C12B}" destId="{7093F382-3FA4-49A8-8712-5913CF5DBBAC}" srcOrd="1" destOrd="0" presId="urn:microsoft.com/office/officeart/2005/8/layout/vList6"/>
    <dgm:cxn modelId="{C49F25FC-1348-4139-BDA8-AA0CEAA328BF}" type="presParOf" srcId="{1FF5EBB1-C1C2-4540-8CD7-6D8201E8C12B}" destId="{C2F624E5-3CE0-400F-8349-154120EB9AA8}" srcOrd="2" destOrd="0" presId="urn:microsoft.com/office/officeart/2005/8/layout/vList6"/>
    <dgm:cxn modelId="{C5E23BEE-FF63-42B5-BAF1-DC13EB8CF383}" type="presParOf" srcId="{C2F624E5-3CE0-400F-8349-154120EB9AA8}" destId="{99DB2444-87DD-4680-B256-4FD892B3FD38}" srcOrd="0" destOrd="0" presId="urn:microsoft.com/office/officeart/2005/8/layout/vList6"/>
    <dgm:cxn modelId="{E2B64BDE-35F9-456B-AAE6-6A330AC240C7}" type="presParOf" srcId="{C2F624E5-3CE0-400F-8349-154120EB9AA8}" destId="{351C6CF0-2132-445C-8B44-F3A762BB128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94992-6A0E-4F29-9F26-541F44E3DDD9}">
      <dsp:nvSpPr>
        <dsp:cNvPr id="0" name=""/>
        <dsp:cNvSpPr/>
      </dsp:nvSpPr>
      <dsp:spPr>
        <a:xfrm rot="5400000">
          <a:off x="1310010" y="1578669"/>
          <a:ext cx="1396197" cy="1589521"/>
        </a:xfrm>
        <a:prstGeom prst="bentUpArrow">
          <a:avLst>
            <a:gd name="adj1" fmla="val 32840"/>
            <a:gd name="adj2" fmla="val 25000"/>
            <a:gd name="adj3" fmla="val 35780"/>
          </a:avLst>
        </a:prstGeom>
        <a:gradFill rotWithShape="0">
          <a:gsLst>
            <a:gs pos="0">
              <a:schemeClr val="accent1">
                <a:tint val="50000"/>
                <a:hueOff val="0"/>
                <a:satOff val="0"/>
                <a:lumOff val="0"/>
                <a:alphaOff val="0"/>
                <a:tint val="98000"/>
                <a:satMod val="110000"/>
                <a:lumMod val="104000"/>
              </a:schemeClr>
            </a:gs>
            <a:gs pos="69000">
              <a:schemeClr val="accent1">
                <a:tint val="50000"/>
                <a:hueOff val="0"/>
                <a:satOff val="0"/>
                <a:lumOff val="0"/>
                <a:alphaOff val="0"/>
                <a:shade val="88000"/>
                <a:satMod val="130000"/>
                <a:lumMod val="92000"/>
              </a:schemeClr>
            </a:gs>
            <a:gs pos="100000">
              <a:schemeClr val="accent1">
                <a:tint val="50000"/>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9CC32565-9A3E-43CC-A3FD-9CFA7F329ACE}">
      <dsp:nvSpPr>
        <dsp:cNvPr id="0" name=""/>
        <dsp:cNvSpPr/>
      </dsp:nvSpPr>
      <dsp:spPr>
        <a:xfrm>
          <a:off x="940102" y="30957"/>
          <a:ext cx="2350374" cy="1645185"/>
        </a:xfrm>
        <a:prstGeom prst="roundRect">
          <a:avLst>
            <a:gd name="adj" fmla="val 16670"/>
          </a:avLst>
        </a:prstGeom>
        <a:gradFill rotWithShape="0">
          <a:gsLst>
            <a:gs pos="0">
              <a:schemeClr val="accent1">
                <a:shade val="80000"/>
                <a:hueOff val="0"/>
                <a:satOff val="0"/>
                <a:lumOff val="0"/>
                <a:alphaOff val="0"/>
                <a:tint val="98000"/>
                <a:satMod val="110000"/>
                <a:lumMod val="104000"/>
              </a:schemeClr>
            </a:gs>
            <a:gs pos="69000">
              <a:schemeClr val="accent1">
                <a:shade val="80000"/>
                <a:hueOff val="0"/>
                <a:satOff val="0"/>
                <a:lumOff val="0"/>
                <a:alphaOff val="0"/>
                <a:shade val="88000"/>
                <a:satMod val="130000"/>
                <a:lumMod val="92000"/>
              </a:schemeClr>
            </a:gs>
            <a:gs pos="100000">
              <a:schemeClr val="accent1">
                <a:shade val="80000"/>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Unmanaged </a:t>
          </a:r>
        </a:p>
        <a:p>
          <a:pPr lvl="0" algn="ctr" defTabSz="1422400">
            <a:lnSpc>
              <a:spcPct val="90000"/>
            </a:lnSpc>
            <a:spcBef>
              <a:spcPct val="0"/>
            </a:spcBef>
            <a:spcAft>
              <a:spcPct val="35000"/>
            </a:spcAft>
          </a:pPr>
          <a:r>
            <a:rPr lang="en-US" sz="3200" kern="1200" dirty="0"/>
            <a:t>Stress</a:t>
          </a:r>
        </a:p>
      </dsp:txBody>
      <dsp:txXfrm>
        <a:off x="1020428" y="111283"/>
        <a:ext cx="2189722" cy="1484533"/>
      </dsp:txXfrm>
    </dsp:sp>
    <dsp:sp modelId="{B69B598D-2A2E-41C8-B0FF-22619531E8F6}">
      <dsp:nvSpPr>
        <dsp:cNvPr id="0" name=""/>
        <dsp:cNvSpPr/>
      </dsp:nvSpPr>
      <dsp:spPr>
        <a:xfrm>
          <a:off x="3290477" y="187863"/>
          <a:ext cx="1709438" cy="1329711"/>
        </a:xfrm>
        <a:prstGeom prst="rect">
          <a:avLst/>
        </a:prstGeom>
        <a:noFill/>
        <a:ln>
          <a:noFill/>
        </a:ln>
        <a:effectLst/>
      </dsp:spPr>
      <dsp:style>
        <a:lnRef idx="0">
          <a:scrgbClr r="0" g="0" b="0"/>
        </a:lnRef>
        <a:fillRef idx="0">
          <a:scrgbClr r="0" g="0" b="0"/>
        </a:fillRef>
        <a:effectRef idx="0">
          <a:scrgbClr r="0" g="0" b="0"/>
        </a:effectRef>
        <a:fontRef idx="minor"/>
      </dsp:style>
    </dsp:sp>
    <dsp:sp modelId="{480FC87E-37FE-4DEC-BD21-93ED5D4899CF}">
      <dsp:nvSpPr>
        <dsp:cNvPr id="0" name=""/>
        <dsp:cNvSpPr/>
      </dsp:nvSpPr>
      <dsp:spPr>
        <a:xfrm rot="5400000">
          <a:off x="3258720" y="3426756"/>
          <a:ext cx="1396197" cy="1589521"/>
        </a:xfrm>
        <a:prstGeom prst="bentUpArrow">
          <a:avLst>
            <a:gd name="adj1" fmla="val 32840"/>
            <a:gd name="adj2" fmla="val 25000"/>
            <a:gd name="adj3" fmla="val 35780"/>
          </a:avLst>
        </a:prstGeom>
        <a:gradFill rotWithShape="0">
          <a:gsLst>
            <a:gs pos="0">
              <a:schemeClr val="accent1">
                <a:tint val="50000"/>
                <a:hueOff val="25388"/>
                <a:satOff val="-2943"/>
                <a:lumOff val="12316"/>
                <a:alphaOff val="0"/>
                <a:tint val="98000"/>
                <a:satMod val="110000"/>
                <a:lumMod val="104000"/>
              </a:schemeClr>
            </a:gs>
            <a:gs pos="69000">
              <a:schemeClr val="accent1">
                <a:tint val="50000"/>
                <a:hueOff val="25388"/>
                <a:satOff val="-2943"/>
                <a:lumOff val="12316"/>
                <a:alphaOff val="0"/>
                <a:shade val="88000"/>
                <a:satMod val="130000"/>
                <a:lumMod val="92000"/>
              </a:schemeClr>
            </a:gs>
            <a:gs pos="100000">
              <a:schemeClr val="accent1">
                <a:tint val="50000"/>
                <a:hueOff val="25388"/>
                <a:satOff val="-2943"/>
                <a:lumOff val="12316"/>
                <a:alphaOff val="0"/>
                <a:shade val="78000"/>
                <a:satMod val="130000"/>
                <a:lumMod val="92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4CF6020F-1B7F-4815-A377-F1D594FEC108}">
      <dsp:nvSpPr>
        <dsp:cNvPr id="0" name=""/>
        <dsp:cNvSpPr/>
      </dsp:nvSpPr>
      <dsp:spPr>
        <a:xfrm>
          <a:off x="2888812" y="1879043"/>
          <a:ext cx="2350374" cy="1645185"/>
        </a:xfrm>
        <a:prstGeom prst="roundRect">
          <a:avLst>
            <a:gd name="adj" fmla="val 16670"/>
          </a:avLst>
        </a:prstGeom>
        <a:gradFill rotWithShape="0">
          <a:gsLst>
            <a:gs pos="0">
              <a:schemeClr val="accent1">
                <a:shade val="80000"/>
                <a:hueOff val="225607"/>
                <a:satOff val="-17448"/>
                <a:lumOff val="16415"/>
                <a:alphaOff val="0"/>
                <a:tint val="98000"/>
                <a:satMod val="110000"/>
                <a:lumMod val="104000"/>
              </a:schemeClr>
            </a:gs>
            <a:gs pos="69000">
              <a:schemeClr val="accent1">
                <a:shade val="80000"/>
                <a:hueOff val="225607"/>
                <a:satOff val="-17448"/>
                <a:lumOff val="16415"/>
                <a:alphaOff val="0"/>
                <a:shade val="88000"/>
                <a:satMod val="130000"/>
                <a:lumMod val="92000"/>
              </a:schemeClr>
            </a:gs>
            <a:gs pos="100000">
              <a:schemeClr val="accent1">
                <a:shade val="80000"/>
                <a:hueOff val="225607"/>
                <a:satOff val="-17448"/>
                <a:lumOff val="16415"/>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Unmanaged </a:t>
          </a:r>
        </a:p>
        <a:p>
          <a:pPr lvl="0" algn="ctr" defTabSz="1422400">
            <a:lnSpc>
              <a:spcPct val="90000"/>
            </a:lnSpc>
            <a:spcBef>
              <a:spcPct val="0"/>
            </a:spcBef>
            <a:spcAft>
              <a:spcPct val="35000"/>
            </a:spcAft>
          </a:pPr>
          <a:r>
            <a:rPr lang="en-US" sz="3200" kern="1200" dirty="0"/>
            <a:t>Anxiety</a:t>
          </a:r>
        </a:p>
      </dsp:txBody>
      <dsp:txXfrm>
        <a:off x="2969138" y="1959369"/>
        <a:ext cx="2189722" cy="1484533"/>
      </dsp:txXfrm>
    </dsp:sp>
    <dsp:sp modelId="{4761B8AC-3644-4638-AA0E-EAD64D6BD255}">
      <dsp:nvSpPr>
        <dsp:cNvPr id="0" name=""/>
        <dsp:cNvSpPr/>
      </dsp:nvSpPr>
      <dsp:spPr>
        <a:xfrm>
          <a:off x="5239187" y="2035949"/>
          <a:ext cx="1709438" cy="1329711"/>
        </a:xfrm>
        <a:prstGeom prst="rect">
          <a:avLst/>
        </a:prstGeom>
        <a:noFill/>
        <a:ln>
          <a:noFill/>
        </a:ln>
        <a:effectLst/>
      </dsp:spPr>
      <dsp:style>
        <a:lnRef idx="0">
          <a:scrgbClr r="0" g="0" b="0"/>
        </a:lnRef>
        <a:fillRef idx="0">
          <a:scrgbClr r="0" g="0" b="0"/>
        </a:fillRef>
        <a:effectRef idx="0">
          <a:scrgbClr r="0" g="0" b="0"/>
        </a:effectRef>
        <a:fontRef idx="minor"/>
      </dsp:style>
    </dsp:sp>
    <dsp:sp modelId="{CAFD0A09-84A4-407D-B52A-CB417133F64F}">
      <dsp:nvSpPr>
        <dsp:cNvPr id="0" name=""/>
        <dsp:cNvSpPr/>
      </dsp:nvSpPr>
      <dsp:spPr>
        <a:xfrm>
          <a:off x="4837522" y="3727130"/>
          <a:ext cx="2350374" cy="1645185"/>
        </a:xfrm>
        <a:prstGeom prst="roundRect">
          <a:avLst>
            <a:gd name="adj" fmla="val 16670"/>
          </a:avLst>
        </a:prstGeom>
        <a:gradFill rotWithShape="0">
          <a:gsLst>
            <a:gs pos="0">
              <a:schemeClr val="accent1">
                <a:shade val="80000"/>
                <a:hueOff val="451214"/>
                <a:satOff val="-34896"/>
                <a:lumOff val="32830"/>
                <a:alphaOff val="0"/>
                <a:tint val="98000"/>
                <a:satMod val="110000"/>
                <a:lumMod val="104000"/>
              </a:schemeClr>
            </a:gs>
            <a:gs pos="69000">
              <a:schemeClr val="accent1">
                <a:shade val="80000"/>
                <a:hueOff val="451214"/>
                <a:satOff val="-34896"/>
                <a:lumOff val="32830"/>
                <a:alphaOff val="0"/>
                <a:shade val="88000"/>
                <a:satMod val="130000"/>
                <a:lumMod val="92000"/>
              </a:schemeClr>
            </a:gs>
            <a:gs pos="100000">
              <a:schemeClr val="accent1">
                <a:shade val="80000"/>
                <a:hueOff val="451214"/>
                <a:satOff val="-34896"/>
                <a:lumOff val="3283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Depression</a:t>
          </a:r>
        </a:p>
      </dsp:txBody>
      <dsp:txXfrm>
        <a:off x="4917848" y="3807456"/>
        <a:ext cx="2189722" cy="1484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C20A6-D693-42B0-B504-09C91EC0A489}">
      <dsp:nvSpPr>
        <dsp:cNvPr id="0" name=""/>
        <dsp:cNvSpPr/>
      </dsp:nvSpPr>
      <dsp:spPr>
        <a:xfrm>
          <a:off x="0" y="0"/>
          <a:ext cx="6189849" cy="120060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en-US" sz="5700" kern="1200" dirty="0" smtClean="0"/>
            <a:t>Search	</a:t>
          </a:r>
          <a:endParaRPr lang="en-US" sz="5700" kern="1200" dirty="0"/>
        </a:p>
      </dsp:txBody>
      <dsp:txXfrm>
        <a:off x="1358030" y="0"/>
        <a:ext cx="4831818" cy="1200607"/>
      </dsp:txXfrm>
    </dsp:sp>
    <dsp:sp modelId="{AF2544FF-373F-4917-B2BD-AE6CF048212D}">
      <dsp:nvSpPr>
        <dsp:cNvPr id="0" name=""/>
        <dsp:cNvSpPr/>
      </dsp:nvSpPr>
      <dsp:spPr>
        <a:xfrm>
          <a:off x="120060" y="120060"/>
          <a:ext cx="1237969" cy="96048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373876-B8F2-42DA-89B7-11E13A647FBD}">
      <dsp:nvSpPr>
        <dsp:cNvPr id="0" name=""/>
        <dsp:cNvSpPr/>
      </dsp:nvSpPr>
      <dsp:spPr>
        <a:xfrm>
          <a:off x="0" y="1320667"/>
          <a:ext cx="6189849" cy="120060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en-US" sz="5700" kern="1200" dirty="0" smtClean="0"/>
            <a:t>Alert</a:t>
          </a:r>
          <a:endParaRPr lang="en-US" sz="5700" kern="1200" dirty="0"/>
        </a:p>
      </dsp:txBody>
      <dsp:txXfrm>
        <a:off x="1358030" y="1320667"/>
        <a:ext cx="4831818" cy="1200607"/>
      </dsp:txXfrm>
    </dsp:sp>
    <dsp:sp modelId="{F005C167-0FC5-4821-9F7B-2A88B64A99C4}">
      <dsp:nvSpPr>
        <dsp:cNvPr id="0" name=""/>
        <dsp:cNvSpPr/>
      </dsp:nvSpPr>
      <dsp:spPr>
        <a:xfrm>
          <a:off x="120060" y="1440728"/>
          <a:ext cx="1237969" cy="96048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4C149C-D4D6-464E-96E5-298FC1FB8D8B}">
      <dsp:nvSpPr>
        <dsp:cNvPr id="0" name=""/>
        <dsp:cNvSpPr/>
      </dsp:nvSpPr>
      <dsp:spPr>
        <a:xfrm>
          <a:off x="0" y="2641335"/>
          <a:ext cx="6189849" cy="120060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en-US" sz="5700" kern="1200" dirty="0" smtClean="0"/>
            <a:t>Mobilize</a:t>
          </a:r>
          <a:endParaRPr lang="en-US" sz="5700" kern="1200" dirty="0"/>
        </a:p>
      </dsp:txBody>
      <dsp:txXfrm>
        <a:off x="1358030" y="2641335"/>
        <a:ext cx="4831818" cy="1200607"/>
      </dsp:txXfrm>
    </dsp:sp>
    <dsp:sp modelId="{6DB2324C-7F50-4FAF-B47E-BD7C3A2EBAB0}">
      <dsp:nvSpPr>
        <dsp:cNvPr id="0" name=""/>
        <dsp:cNvSpPr/>
      </dsp:nvSpPr>
      <dsp:spPr>
        <a:xfrm>
          <a:off x="120060" y="2761396"/>
          <a:ext cx="1237969" cy="96048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2B77E-FA82-47EE-9708-7A49C709A59A}">
      <dsp:nvSpPr>
        <dsp:cNvPr id="0" name=""/>
        <dsp:cNvSpPr/>
      </dsp:nvSpPr>
      <dsp:spPr>
        <a:xfrm>
          <a:off x="3251199" y="661"/>
          <a:ext cx="4876800" cy="2579687"/>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The inner dialogue we have going in our head every waking moment</a:t>
          </a:r>
          <a:endParaRPr lang="en-US" sz="1800" kern="1200" dirty="0"/>
        </a:p>
        <a:p>
          <a:pPr marL="171450" lvl="1" indent="-171450" algn="l" defTabSz="800100">
            <a:lnSpc>
              <a:spcPct val="90000"/>
            </a:lnSpc>
            <a:spcBef>
              <a:spcPct val="0"/>
            </a:spcBef>
            <a:spcAft>
              <a:spcPct val="15000"/>
            </a:spcAft>
            <a:buChar char="••"/>
          </a:pPr>
          <a:r>
            <a:rPr lang="en-US" sz="1800" kern="1200" dirty="0" smtClean="0"/>
            <a:t>Positive, Negative, Neutral</a:t>
          </a:r>
          <a:endParaRPr lang="en-US" sz="1800" kern="1200" dirty="0"/>
        </a:p>
        <a:p>
          <a:pPr marL="171450" lvl="1" indent="-171450" algn="l" defTabSz="800100">
            <a:lnSpc>
              <a:spcPct val="90000"/>
            </a:lnSpc>
            <a:spcBef>
              <a:spcPct val="0"/>
            </a:spcBef>
            <a:spcAft>
              <a:spcPct val="15000"/>
            </a:spcAft>
            <a:buChar char="••"/>
          </a:pPr>
          <a:r>
            <a:rPr lang="en-US" sz="1800" kern="1200" dirty="0" smtClean="0"/>
            <a:t>Talk to yourself the way you talk to someone you love</a:t>
          </a:r>
          <a:endParaRPr lang="en-US" sz="1800" kern="1200" dirty="0"/>
        </a:p>
        <a:p>
          <a:pPr marL="171450" lvl="1" indent="-171450" algn="l" defTabSz="800100">
            <a:lnSpc>
              <a:spcPct val="90000"/>
            </a:lnSpc>
            <a:spcBef>
              <a:spcPct val="0"/>
            </a:spcBef>
            <a:spcAft>
              <a:spcPct val="15000"/>
            </a:spcAft>
            <a:buChar char="••"/>
          </a:pPr>
          <a:r>
            <a:rPr lang="en-US" sz="1800" kern="1200" dirty="0" smtClean="0"/>
            <a:t>What you tell yourself becomes your reality</a:t>
          </a:r>
          <a:endParaRPr lang="en-US" sz="1800" kern="1200" dirty="0"/>
        </a:p>
      </dsp:txBody>
      <dsp:txXfrm>
        <a:off x="3251199" y="323122"/>
        <a:ext cx="3909417" cy="1934765"/>
      </dsp:txXfrm>
    </dsp:sp>
    <dsp:sp modelId="{9B3A7EDB-170A-4B7F-96FF-35EAF60CC195}">
      <dsp:nvSpPr>
        <dsp:cNvPr id="0" name=""/>
        <dsp:cNvSpPr/>
      </dsp:nvSpPr>
      <dsp:spPr>
        <a:xfrm>
          <a:off x="0" y="661"/>
          <a:ext cx="3251200" cy="2579687"/>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en-US" sz="5800" kern="1200" dirty="0" smtClean="0">
              <a:latin typeface="Algerian" panose="04020705040A02060702" pitchFamily="82" charset="0"/>
            </a:rPr>
            <a:t>Self</a:t>
          </a:r>
        </a:p>
        <a:p>
          <a:pPr lvl="0" algn="ctr" defTabSz="2578100">
            <a:lnSpc>
              <a:spcPct val="90000"/>
            </a:lnSpc>
            <a:spcBef>
              <a:spcPct val="0"/>
            </a:spcBef>
            <a:spcAft>
              <a:spcPct val="35000"/>
            </a:spcAft>
          </a:pPr>
          <a:r>
            <a:rPr lang="en-US" sz="5800" kern="1200" dirty="0" smtClean="0">
              <a:latin typeface="Algerian" panose="04020705040A02060702" pitchFamily="82" charset="0"/>
            </a:rPr>
            <a:t>talk</a:t>
          </a:r>
        </a:p>
      </dsp:txBody>
      <dsp:txXfrm>
        <a:off x="125930" y="126591"/>
        <a:ext cx="2999340" cy="2327827"/>
      </dsp:txXfrm>
    </dsp:sp>
    <dsp:sp modelId="{351C6CF0-2132-445C-8B44-F3A762BB1282}">
      <dsp:nvSpPr>
        <dsp:cNvPr id="0" name=""/>
        <dsp:cNvSpPr/>
      </dsp:nvSpPr>
      <dsp:spPr>
        <a:xfrm>
          <a:off x="3251199" y="2838317"/>
          <a:ext cx="4876800" cy="2579687"/>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Aerobic exercise</a:t>
          </a:r>
          <a:endParaRPr lang="en-US" sz="1800" kern="1200" dirty="0"/>
        </a:p>
        <a:p>
          <a:pPr marL="171450" lvl="1" indent="-171450" algn="l" defTabSz="800100">
            <a:lnSpc>
              <a:spcPct val="90000"/>
            </a:lnSpc>
            <a:spcBef>
              <a:spcPct val="0"/>
            </a:spcBef>
            <a:spcAft>
              <a:spcPct val="15000"/>
            </a:spcAft>
            <a:buChar char="••"/>
          </a:pPr>
          <a:r>
            <a:rPr lang="en-US" sz="1800" kern="1200" dirty="0" smtClean="0"/>
            <a:t>Proper sleep</a:t>
          </a:r>
          <a:endParaRPr lang="en-US" sz="1800" kern="1200" dirty="0"/>
        </a:p>
        <a:p>
          <a:pPr marL="171450" lvl="1" indent="-171450" algn="l" defTabSz="800100">
            <a:lnSpc>
              <a:spcPct val="90000"/>
            </a:lnSpc>
            <a:spcBef>
              <a:spcPct val="0"/>
            </a:spcBef>
            <a:spcAft>
              <a:spcPct val="15000"/>
            </a:spcAft>
            <a:buChar char="••"/>
          </a:pPr>
          <a:r>
            <a:rPr lang="en-US" sz="1800" kern="1200" dirty="0" smtClean="0"/>
            <a:t>Mindfulness practices</a:t>
          </a:r>
          <a:endParaRPr lang="en-US" sz="1800" kern="1200" dirty="0"/>
        </a:p>
        <a:p>
          <a:pPr marL="171450" lvl="1" indent="-171450" algn="l" defTabSz="800100">
            <a:lnSpc>
              <a:spcPct val="90000"/>
            </a:lnSpc>
            <a:spcBef>
              <a:spcPct val="0"/>
            </a:spcBef>
            <a:spcAft>
              <a:spcPct val="15000"/>
            </a:spcAft>
            <a:buChar char="••"/>
          </a:pPr>
          <a:r>
            <a:rPr lang="en-US" sz="1800" kern="1200" dirty="0" smtClean="0"/>
            <a:t>Connected relationships</a:t>
          </a:r>
          <a:endParaRPr lang="en-US" sz="1800" kern="1200" dirty="0"/>
        </a:p>
        <a:p>
          <a:pPr marL="171450" lvl="1" indent="-171450" algn="l" defTabSz="800100">
            <a:lnSpc>
              <a:spcPct val="90000"/>
            </a:lnSpc>
            <a:spcBef>
              <a:spcPct val="0"/>
            </a:spcBef>
            <a:spcAft>
              <a:spcPct val="15000"/>
            </a:spcAft>
            <a:buChar char="••"/>
          </a:pPr>
          <a:r>
            <a:rPr lang="en-US" sz="1800" kern="1200" dirty="0" smtClean="0"/>
            <a:t>Humor</a:t>
          </a:r>
          <a:endParaRPr lang="en-US" sz="1800" kern="1200" dirty="0"/>
        </a:p>
        <a:p>
          <a:pPr marL="171450" lvl="1" indent="-171450" algn="l" defTabSz="800100">
            <a:lnSpc>
              <a:spcPct val="90000"/>
            </a:lnSpc>
            <a:spcBef>
              <a:spcPct val="0"/>
            </a:spcBef>
            <a:spcAft>
              <a:spcPct val="15000"/>
            </a:spcAft>
            <a:buChar char="••"/>
          </a:pPr>
          <a:r>
            <a:rPr lang="en-US" sz="1800" kern="1200" dirty="0" smtClean="0"/>
            <a:t>Gratitude</a:t>
          </a:r>
          <a:endParaRPr lang="en-US" sz="1800" kern="1200" dirty="0"/>
        </a:p>
        <a:p>
          <a:pPr marL="171450" lvl="1" indent="-171450" algn="l" defTabSz="800100">
            <a:lnSpc>
              <a:spcPct val="90000"/>
            </a:lnSpc>
            <a:spcBef>
              <a:spcPct val="0"/>
            </a:spcBef>
            <a:spcAft>
              <a:spcPct val="15000"/>
            </a:spcAft>
            <a:buChar char="••"/>
          </a:pPr>
          <a:r>
            <a:rPr lang="en-US" sz="1800" kern="1200" dirty="0" smtClean="0"/>
            <a:t>Spiritual practices and disciplines</a:t>
          </a:r>
          <a:endParaRPr lang="en-US" sz="1800" kern="1200" dirty="0"/>
        </a:p>
      </dsp:txBody>
      <dsp:txXfrm>
        <a:off x="3251199" y="3160778"/>
        <a:ext cx="3909417" cy="1934765"/>
      </dsp:txXfrm>
    </dsp:sp>
    <dsp:sp modelId="{99DB2444-87DD-4680-B256-4FD892B3FD38}">
      <dsp:nvSpPr>
        <dsp:cNvPr id="0" name=""/>
        <dsp:cNvSpPr/>
      </dsp:nvSpPr>
      <dsp:spPr>
        <a:xfrm>
          <a:off x="0" y="2838317"/>
          <a:ext cx="3251200" cy="2579687"/>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en-US" sz="5800" kern="1200" dirty="0" smtClean="0">
              <a:latin typeface="Algerian" panose="04020705040A02060702" pitchFamily="82" charset="0"/>
            </a:rPr>
            <a:t>Self</a:t>
          </a:r>
        </a:p>
        <a:p>
          <a:pPr lvl="0" algn="ctr" defTabSz="2578100">
            <a:lnSpc>
              <a:spcPct val="90000"/>
            </a:lnSpc>
            <a:spcBef>
              <a:spcPct val="0"/>
            </a:spcBef>
            <a:spcAft>
              <a:spcPct val="35000"/>
            </a:spcAft>
          </a:pPr>
          <a:r>
            <a:rPr lang="en-US" sz="5800" kern="1200" dirty="0" smtClean="0">
              <a:latin typeface="Algerian" panose="04020705040A02060702" pitchFamily="82" charset="0"/>
            </a:rPr>
            <a:t>care</a:t>
          </a:r>
          <a:endParaRPr lang="en-US" sz="5800" kern="1200" dirty="0">
            <a:latin typeface="Algerian" panose="04020705040A02060702" pitchFamily="82" charset="0"/>
          </a:endParaRPr>
        </a:p>
      </dsp:txBody>
      <dsp:txXfrm>
        <a:off x="125930" y="2964247"/>
        <a:ext cx="2999340" cy="232782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642172-9C9D-4983-BB78-4D7B11D76582}" type="datetimeFigureOut">
              <a:rPr lang="en-US" smtClean="0"/>
              <a:t>4/6/2020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0F595C-7BF5-498B-A9D1-D3D24CEDF0D3}" type="slidenum">
              <a:rPr lang="en-US" smtClean="0"/>
              <a:t>‹#›</a:t>
            </a:fld>
            <a:endParaRPr lang="en-US"/>
          </a:p>
        </p:txBody>
      </p:sp>
    </p:spTree>
    <p:extLst>
      <p:ext uri="{BB962C8B-B14F-4D97-AF65-F5344CB8AC3E}">
        <p14:creationId xmlns:p14="http://schemas.microsoft.com/office/powerpoint/2010/main" val="628236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693E0-D614-452A-B936-D738F55CA81B}" type="datetimeFigureOut">
              <a:rPr lang="en-US" smtClean="0"/>
              <a:t>4/6/2020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5E5CD-376A-4B2E-BEDF-0797F6832FB2}" type="slidenum">
              <a:rPr lang="en-US" smtClean="0"/>
              <a:t>‹#›</a:t>
            </a:fld>
            <a:endParaRPr lang="en-US" dirty="0"/>
          </a:p>
        </p:txBody>
      </p:sp>
    </p:spTree>
    <p:extLst>
      <p:ext uri="{BB962C8B-B14F-4D97-AF65-F5344CB8AC3E}">
        <p14:creationId xmlns:p14="http://schemas.microsoft.com/office/powerpoint/2010/main" val="82041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What is self care and how does it impact your mental health</a:t>
            </a:r>
            <a:r>
              <a:rPr lang="en-US" dirty="0" smtClean="0"/>
              <a:t>?</a:t>
            </a:r>
          </a:p>
        </p:txBody>
      </p:sp>
      <p:sp>
        <p:nvSpPr>
          <p:cNvPr id="4" name="Slide Number Placeholder 3"/>
          <p:cNvSpPr>
            <a:spLocks noGrp="1"/>
          </p:cNvSpPr>
          <p:nvPr>
            <p:ph type="sldNum" sz="quarter" idx="10"/>
          </p:nvPr>
        </p:nvSpPr>
        <p:spPr/>
        <p:txBody>
          <a:bodyPr/>
          <a:lstStyle/>
          <a:p>
            <a:fld id="{FFE5E5CD-376A-4B2E-BEDF-0797F6832FB2}" type="slidenum">
              <a:rPr lang="en-US" smtClean="0"/>
              <a:t>1</a:t>
            </a:fld>
            <a:endParaRPr lang="en-US" dirty="0"/>
          </a:p>
        </p:txBody>
      </p:sp>
    </p:spTree>
    <p:extLst>
      <p:ext uri="{BB962C8B-B14F-4D97-AF65-F5344CB8AC3E}">
        <p14:creationId xmlns:p14="http://schemas.microsoft.com/office/powerpoint/2010/main" val="7380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explanation of why self talk gets out of control so </a:t>
            </a:r>
            <a:r>
              <a:rPr lang="en-US" baseline="0" dirty="0" smtClean="0"/>
              <a:t>easily.</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11</a:t>
            </a:fld>
            <a:endParaRPr lang="en-US" dirty="0"/>
          </a:p>
        </p:txBody>
      </p:sp>
    </p:spTree>
    <p:extLst>
      <p:ext uri="{BB962C8B-B14F-4D97-AF65-F5344CB8AC3E}">
        <p14:creationId xmlns:p14="http://schemas.microsoft.com/office/powerpoint/2010/main" val="2890260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a few examples of anxiety-igniting thoughts vs. coping thoughts. </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12</a:t>
            </a:fld>
            <a:endParaRPr lang="en-US" dirty="0"/>
          </a:p>
        </p:txBody>
      </p:sp>
    </p:spTree>
    <p:extLst>
      <p:ext uri="{BB962C8B-B14F-4D97-AF65-F5344CB8AC3E}">
        <p14:creationId xmlns:p14="http://schemas.microsoft.com/office/powerpoint/2010/main" val="988355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Anxiety</a:t>
            </a:r>
            <a:r>
              <a:rPr lang="en-US" baseline="0" dirty="0"/>
              <a:t> is caused by the past and all the things we can’t change and the future and all the things we can not predict or control.</a:t>
            </a:r>
          </a:p>
          <a:p>
            <a:r>
              <a:rPr lang="en-US" baseline="0" dirty="0"/>
              <a:t>Mindfulness is being in the here and now which is much less stressful. </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13</a:t>
            </a:fld>
            <a:endParaRPr lang="en-US" dirty="0"/>
          </a:p>
        </p:txBody>
      </p:sp>
    </p:spTree>
    <p:extLst>
      <p:ext uri="{BB962C8B-B14F-4D97-AF65-F5344CB8AC3E}">
        <p14:creationId xmlns:p14="http://schemas.microsoft.com/office/powerpoint/2010/main" val="382632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16</a:t>
            </a:fld>
            <a:endParaRPr lang="en-US" dirty="0"/>
          </a:p>
        </p:txBody>
      </p:sp>
    </p:spTree>
    <p:extLst>
      <p:ext uri="{BB962C8B-B14F-4D97-AF65-F5344CB8AC3E}">
        <p14:creationId xmlns:p14="http://schemas.microsoft.com/office/powerpoint/2010/main" val="2022399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17</a:t>
            </a:fld>
            <a:endParaRPr lang="en-US" dirty="0"/>
          </a:p>
        </p:txBody>
      </p:sp>
    </p:spTree>
    <p:extLst>
      <p:ext uri="{BB962C8B-B14F-4D97-AF65-F5344CB8AC3E}">
        <p14:creationId xmlns:p14="http://schemas.microsoft.com/office/powerpoint/2010/main" val="311297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we talk about self care, </a:t>
            </a:r>
            <a:r>
              <a:rPr lang="en-US" dirty="0" smtClean="0"/>
              <a:t>lets take</a:t>
            </a:r>
            <a:r>
              <a:rPr lang="en-US" baseline="0" dirty="0" smtClean="0"/>
              <a:t> a look at the relationship between stress, anxiety, and depression.  This model looks a little like a continuum where normal stress in on one end and depression is on the other. </a:t>
            </a:r>
          </a:p>
          <a:p>
            <a:endParaRPr lang="en-US" baseline="0" dirty="0" smtClean="0"/>
          </a:p>
          <a:p>
            <a:r>
              <a:rPr lang="en-US" baseline="0" dirty="0" smtClean="0"/>
              <a:t>–Dr. Curt Thompson, a neuro-psychiatrist says depression becomes a symptom of the anxiety I can not manage. </a:t>
            </a:r>
            <a:endParaRPr lang="en-US" baseline="0" dirty="0"/>
          </a:p>
        </p:txBody>
      </p:sp>
      <p:sp>
        <p:nvSpPr>
          <p:cNvPr id="4" name="Slide Number Placeholder 3"/>
          <p:cNvSpPr>
            <a:spLocks noGrp="1"/>
          </p:cNvSpPr>
          <p:nvPr>
            <p:ph type="sldNum" sz="quarter" idx="10"/>
          </p:nvPr>
        </p:nvSpPr>
        <p:spPr/>
        <p:txBody>
          <a:bodyPr/>
          <a:lstStyle/>
          <a:p>
            <a:fld id="{FFE5E5CD-376A-4B2E-BEDF-0797F6832FB2}" type="slidenum">
              <a:rPr lang="en-US" smtClean="0"/>
              <a:t>2</a:t>
            </a:fld>
            <a:endParaRPr lang="en-US" dirty="0"/>
          </a:p>
        </p:txBody>
      </p:sp>
    </p:spTree>
    <p:extLst>
      <p:ext uri="{BB962C8B-B14F-4D97-AF65-F5344CB8AC3E}">
        <p14:creationId xmlns:p14="http://schemas.microsoft.com/office/powerpoint/2010/main" val="65604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are going to learn to manage anxiety, it is helpful to understand it. Anxiety, like food, is not something you can simply get rid of. As you can see, anxiety increases performance, and so, it is needed. However, if we are performing at an optimal level, we are very close to crossing the line were it then begins to cause negative symptoms. </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3</a:t>
            </a:fld>
            <a:endParaRPr lang="en-US" dirty="0"/>
          </a:p>
        </p:txBody>
      </p:sp>
    </p:spTree>
    <p:extLst>
      <p:ext uri="{BB962C8B-B14F-4D97-AF65-F5344CB8AC3E}">
        <p14:creationId xmlns:p14="http://schemas.microsoft.com/office/powerpoint/2010/main" val="1037948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Higher brain/lower brain, human/animal, rider/horse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0" i="0" kern="1200" dirty="0">
                <a:solidFill>
                  <a:schemeClr val="tx1"/>
                </a:solidFill>
                <a:effectLst/>
                <a:latin typeface="+mn-lt"/>
                <a:ea typeface="+mn-ea"/>
                <a:cs typeface="+mn-cs"/>
              </a:rPr>
              <a:t>When faced with a threatening situation, our thalamus, which receives incoming stimuli, sends signals to both the amygdala and the cortex.</a:t>
            </a:r>
          </a:p>
          <a:p>
            <a:r>
              <a:rPr lang="en-US" sz="1200" b="0" i="0" kern="1200" dirty="0">
                <a:solidFill>
                  <a:schemeClr val="tx1"/>
                </a:solidFill>
                <a:effectLst/>
                <a:latin typeface="+mn-lt"/>
                <a:ea typeface="+mn-ea"/>
                <a:cs typeface="+mn-cs"/>
              </a:rPr>
              <a:t>If the amygdala senses danger, it makes a split second decision and begins the fight-or-flight response before the cortex has time to overrule it.</a:t>
            </a:r>
          </a:p>
          <a:p>
            <a:r>
              <a:rPr lang="en-US" sz="1200" b="0" i="0" kern="1200" dirty="0">
                <a:solidFill>
                  <a:schemeClr val="tx1"/>
                </a:solidFill>
                <a:effectLst/>
                <a:latin typeface="+mn-lt"/>
                <a:ea typeface="+mn-ea"/>
                <a:cs typeface="+mn-cs"/>
              </a:rPr>
              <a:t>This cascade of events triggers the release of adrenaline (epinephrine), which leads to increased heart rate, blood pressure, and breathing. You may experience a racing heart, shaking, sweating, and nausea as this happens.</a:t>
            </a:r>
          </a:p>
          <a:p>
            <a:r>
              <a:rPr lang="en-US" sz="1200" b="0" i="0" kern="1200" dirty="0">
                <a:solidFill>
                  <a:schemeClr val="tx1"/>
                </a:solidFill>
                <a:effectLst/>
                <a:latin typeface="+mn-lt"/>
                <a:ea typeface="+mn-ea"/>
                <a:cs typeface="+mn-cs"/>
              </a:rPr>
              <a:t>In this way, the amygdala triggers a sudden and intense unconscious emotional response that shuts off the cortex, making it hard for you to </a:t>
            </a:r>
            <a:r>
              <a:rPr lang="en-US" sz="1200" b="1" i="0" kern="1200" dirty="0">
                <a:solidFill>
                  <a:schemeClr val="tx1"/>
                </a:solidFill>
                <a:effectLst/>
                <a:latin typeface="+mn-lt"/>
                <a:ea typeface="+mn-ea"/>
                <a:cs typeface="+mn-cs"/>
              </a:rPr>
              <a:t>think clearly</a:t>
            </a:r>
            <a:r>
              <a:rPr lang="en-US" sz="1200" b="0" i="0" kern="1200" dirty="0">
                <a:solidFill>
                  <a:schemeClr val="tx1"/>
                </a:solidFill>
                <a:effectLst/>
                <a:latin typeface="+mn-lt"/>
                <a:ea typeface="+mn-ea"/>
                <a:cs typeface="+mn-cs"/>
              </a:rPr>
              <a:t> about the situation. As your brain triggers the release of stress hormones such as cortisol, you find it increasingly hard to problem solve and concentrate. This whole process takes a toll, and you may not recover to your original level of functioning for several hours.</a:t>
            </a:r>
          </a:p>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4</a:t>
            </a:fld>
            <a:endParaRPr lang="en-US" dirty="0"/>
          </a:p>
        </p:txBody>
      </p:sp>
    </p:spTree>
    <p:extLst>
      <p:ext uri="{BB962C8B-B14F-4D97-AF65-F5344CB8AC3E}">
        <p14:creationId xmlns:p14="http://schemas.microsoft.com/office/powerpoint/2010/main" val="113496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amygdala is very similar to mall cop, Paul </a:t>
            </a:r>
            <a:r>
              <a:rPr lang="en-US" baseline="0" dirty="0" err="1" smtClean="0"/>
              <a:t>Blart</a:t>
            </a:r>
            <a:r>
              <a:rPr lang="en-US" baseline="0" dirty="0" smtClean="0"/>
              <a:t> and his response in this scene. </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5</a:t>
            </a:fld>
            <a:endParaRPr lang="en-US" dirty="0"/>
          </a:p>
        </p:txBody>
      </p:sp>
    </p:spTree>
    <p:extLst>
      <p:ext uri="{BB962C8B-B14F-4D97-AF65-F5344CB8AC3E}">
        <p14:creationId xmlns:p14="http://schemas.microsoft.com/office/powerpoint/2010/main" val="471896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Analogy:</a:t>
            </a:r>
            <a:r>
              <a:rPr lang="en-US" baseline="0" dirty="0"/>
              <a:t> s</a:t>
            </a:r>
            <a:r>
              <a:rPr lang="en-US" dirty="0"/>
              <a:t>moke</a:t>
            </a:r>
            <a:r>
              <a:rPr lang="en-US" baseline="0" dirty="0"/>
              <a:t> detector in the home I grew up in going off every time my mother cooked</a:t>
            </a:r>
          </a:p>
          <a:p>
            <a:endParaRPr lang="en-US" baseline="0" dirty="0"/>
          </a:p>
          <a:p>
            <a:r>
              <a:rPr lang="en-US" sz="1200" b="0" i="0" kern="1200" dirty="0">
                <a:solidFill>
                  <a:schemeClr val="tx1"/>
                </a:solidFill>
                <a:effectLst/>
                <a:latin typeface="+mn-lt"/>
                <a:ea typeface="+mn-ea"/>
                <a:cs typeface="+mn-cs"/>
              </a:rPr>
              <a:t>The term "amygdala hijack" was coined by psychologist Daniel Goleman in his 1995 book, </a:t>
            </a:r>
            <a:r>
              <a:rPr lang="en-US" sz="1200" b="0" i="1" kern="1200" dirty="0">
                <a:solidFill>
                  <a:schemeClr val="tx1"/>
                </a:solidFill>
                <a:effectLst/>
                <a:latin typeface="+mn-lt"/>
                <a:ea typeface="+mn-ea"/>
                <a:cs typeface="+mn-cs"/>
              </a:rPr>
              <a:t>Emotional Intelligence: Why It Can Matter More Than IQ. </a:t>
            </a:r>
            <a:r>
              <a:rPr lang="en-US" sz="1200" b="0" i="0" kern="1200" dirty="0">
                <a:solidFill>
                  <a:schemeClr val="tx1"/>
                </a:solidFill>
                <a:effectLst/>
                <a:latin typeface="+mn-lt"/>
                <a:ea typeface="+mn-ea"/>
                <a:cs typeface="+mn-cs"/>
              </a:rPr>
              <a:t>Goleman used the term to recognize that although we have evolved as humans, we retain an ancient structure in our brain that is designed to respond swiftly to a threat. While at one time this was designed to protect us, it can interfere with our functioning in the modern world where threats are often more subtle in nature.</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6</a:t>
            </a:fld>
            <a:endParaRPr lang="en-US" dirty="0"/>
          </a:p>
        </p:txBody>
      </p:sp>
    </p:spTree>
    <p:extLst>
      <p:ext uri="{BB962C8B-B14F-4D97-AF65-F5344CB8AC3E}">
        <p14:creationId xmlns:p14="http://schemas.microsoft.com/office/powerpoint/2010/main" val="313978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not change life events.</a:t>
            </a:r>
            <a:r>
              <a:rPr lang="en-US" baseline="0" dirty="0" smtClean="0"/>
              <a:t> However, we can work to widen our window of tolerance. </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7</a:t>
            </a:fld>
            <a:endParaRPr lang="en-US" dirty="0"/>
          </a:p>
        </p:txBody>
      </p:sp>
    </p:spTree>
    <p:extLst>
      <p:ext uri="{BB962C8B-B14F-4D97-AF65-F5344CB8AC3E}">
        <p14:creationId xmlns:p14="http://schemas.microsoft.com/office/powerpoint/2010/main" val="5004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8</a:t>
            </a:fld>
            <a:endParaRPr lang="en-US" dirty="0"/>
          </a:p>
        </p:txBody>
      </p:sp>
    </p:spTree>
    <p:extLst>
      <p:ext uri="{BB962C8B-B14F-4D97-AF65-F5344CB8AC3E}">
        <p14:creationId xmlns:p14="http://schemas.microsoft.com/office/powerpoint/2010/main" val="206717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things we can</a:t>
            </a:r>
            <a:r>
              <a:rPr lang="en-US" baseline="0" dirty="0" smtClean="0"/>
              <a:t> focus on to widen our window of tolerance. </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10</a:t>
            </a:fld>
            <a:endParaRPr lang="en-US" dirty="0"/>
          </a:p>
        </p:txBody>
      </p:sp>
    </p:spTree>
    <p:extLst>
      <p:ext uri="{BB962C8B-B14F-4D97-AF65-F5344CB8AC3E}">
        <p14:creationId xmlns:p14="http://schemas.microsoft.com/office/powerpoint/2010/main" val="68809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4/6/2020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4/6/2020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4/6/2020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ttuhsc.edu/centers-institutes/counseling/resouces.aspx"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tmp"/><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etflix.com/title/8109858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youtu.be/I6402QJp52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ttuhsc.edu/counsel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Managing Stress</a:t>
            </a:r>
          </a:p>
        </p:txBody>
      </p:sp>
      <p:sp>
        <p:nvSpPr>
          <p:cNvPr id="3" name="Subtitle 2"/>
          <p:cNvSpPr>
            <a:spLocks noGrp="1"/>
          </p:cNvSpPr>
          <p:nvPr>
            <p:ph type="subTitle" idx="1"/>
          </p:nvPr>
        </p:nvSpPr>
        <p:spPr>
          <a:xfrm>
            <a:off x="2417780" y="3531204"/>
            <a:ext cx="9693864" cy="1747378"/>
          </a:xfrm>
        </p:spPr>
        <p:txBody>
          <a:bodyPr>
            <a:normAutofit fontScale="92500" lnSpcReduction="10000"/>
          </a:bodyPr>
          <a:lstStyle/>
          <a:p>
            <a:r>
              <a:rPr lang="en-US" b="1" dirty="0"/>
              <a:t>The importance of self care and how it affects your mental health</a:t>
            </a:r>
          </a:p>
          <a:p>
            <a:r>
              <a:rPr lang="en-US" dirty="0"/>
              <a:t>Kristie Collins, LPC, LMFT</a:t>
            </a:r>
          </a:p>
          <a:p>
            <a:r>
              <a:rPr lang="en-US" dirty="0"/>
              <a:t>Associate Director for the Counseling Center @TTUHSC</a:t>
            </a:r>
          </a:p>
          <a:p>
            <a:r>
              <a:rPr lang="en-US" dirty="0" smtClean="0"/>
              <a:t>Employee Assistance Progra</a:t>
            </a:r>
            <a:r>
              <a:rPr lang="en-US" dirty="0"/>
              <a:t>m</a:t>
            </a:r>
          </a:p>
          <a:p>
            <a:endParaRPr lang="en-US" dirty="0"/>
          </a:p>
        </p:txBody>
      </p:sp>
    </p:spTree>
    <p:extLst>
      <p:ext uri="{BB962C8B-B14F-4D97-AF65-F5344CB8AC3E}">
        <p14:creationId xmlns:p14="http://schemas.microsoft.com/office/powerpoint/2010/main" val="2830225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6200000">
            <a:off x="-1201769" y="2967333"/>
            <a:ext cx="5087971"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Intentionality</a:t>
            </a:r>
          </a:p>
        </p:txBody>
      </p:sp>
      <p:sp>
        <p:nvSpPr>
          <p:cNvPr id="4" name="Rectangle 3"/>
          <p:cNvSpPr/>
          <p:nvPr/>
        </p:nvSpPr>
        <p:spPr>
          <a:xfrm>
            <a:off x="5435600" y="162235"/>
            <a:ext cx="6502400" cy="369332"/>
          </a:xfrm>
          <a:prstGeom prst="rect">
            <a:avLst/>
          </a:prstGeom>
        </p:spPr>
        <p:txBody>
          <a:bodyPr wrap="square">
            <a:spAutoFit/>
          </a:bodyPr>
          <a:lstStyle/>
          <a:p>
            <a:r>
              <a:rPr lang="en-US" dirty="0">
                <a:hlinkClick r:id="rId8"/>
              </a:rPr>
              <a:t>https://www.ttuhsc.edu/centers-institutes/counseling/resouces.aspx</a:t>
            </a:r>
            <a:endParaRPr lang="en-US" dirty="0"/>
          </a:p>
        </p:txBody>
      </p:sp>
    </p:spTree>
    <p:extLst>
      <p:ext uri="{BB962C8B-B14F-4D97-AF65-F5344CB8AC3E}">
        <p14:creationId xmlns:p14="http://schemas.microsoft.com/office/powerpoint/2010/main" val="538547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9B3A7EDB-170A-4B7F-96FF-35EAF60CC19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9DB2444-87DD-4680-B256-4FD892B3FD3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2582B77E-FA82-47EE-9708-7A49C709A59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51C6CF0-2132-445C-8B44-F3A762BB128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title"/>
          </p:nvPr>
        </p:nvSpPr>
        <p:spPr>
          <a:prstGeom prst="rect">
            <a:avLst/>
          </a:prstGeom>
        </p:spPr>
        <p:txBody>
          <a:bodyPr/>
          <a:lstStyle/>
          <a:p>
            <a:r>
              <a:rPr dirty="0"/>
              <a:t>Conscious vs. subconscious Mind</a:t>
            </a:r>
          </a:p>
        </p:txBody>
      </p:sp>
      <p:pic>
        <p:nvPicPr>
          <p:cNvPr id="169" name="Picture 2" descr="Picture 2"/>
          <p:cNvPicPr>
            <a:picLocks noChangeAspect="1"/>
          </p:cNvPicPr>
          <p:nvPr/>
        </p:nvPicPr>
        <p:blipFill>
          <a:blip r:embed="rId3">
            <a:extLst/>
          </a:blip>
          <a:stretch>
            <a:fillRect/>
          </a:stretch>
        </p:blipFill>
        <p:spPr>
          <a:xfrm>
            <a:off x="1153046" y="1978448"/>
            <a:ext cx="5627718" cy="3477986"/>
          </a:xfrm>
          <a:prstGeom prst="rect">
            <a:avLst/>
          </a:prstGeom>
          <a:ln w="12700">
            <a:miter lim="400000"/>
          </a:ln>
        </p:spPr>
      </p:pic>
      <p:grpSp>
        <p:nvGrpSpPr>
          <p:cNvPr id="172" name="Line Callout 1 3"/>
          <p:cNvGrpSpPr/>
          <p:nvPr/>
        </p:nvGrpSpPr>
        <p:grpSpPr>
          <a:xfrm>
            <a:off x="4103745" y="2094658"/>
            <a:ext cx="4984488" cy="780123"/>
            <a:chOff x="-1" y="392929"/>
            <a:chExt cx="4984487" cy="780122"/>
          </a:xfrm>
        </p:grpSpPr>
        <p:sp>
          <p:nvSpPr>
            <p:cNvPr id="170" name="Rectangle"/>
            <p:cNvSpPr/>
            <p:nvPr/>
          </p:nvSpPr>
          <p:spPr>
            <a:xfrm>
              <a:off x="-1" y="499541"/>
              <a:ext cx="4984487" cy="618335"/>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1" name="Conscious Mind  - 5 to 7 thoughts every second"/>
            <p:cNvSpPr txBox="1"/>
            <p:nvPr/>
          </p:nvSpPr>
          <p:spPr>
            <a:xfrm>
              <a:off x="-1" y="392929"/>
              <a:ext cx="4984487" cy="7801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a:solidFill>
                    <a:srgbClr val="FFFFFF"/>
                  </a:solidFill>
                </a:defRPr>
              </a:lvl1pPr>
            </a:lstStyle>
            <a:p>
              <a:r>
                <a:rPr dirty="0"/>
                <a:t>Conscious Mind  - 5 to 7 thoughts every second </a:t>
              </a:r>
            </a:p>
          </p:txBody>
        </p:sp>
      </p:grpSp>
      <p:grpSp>
        <p:nvGrpSpPr>
          <p:cNvPr id="175" name="Line Callout 1 5"/>
          <p:cNvGrpSpPr/>
          <p:nvPr/>
        </p:nvGrpSpPr>
        <p:grpSpPr>
          <a:xfrm>
            <a:off x="4364182" y="3709306"/>
            <a:ext cx="5511340" cy="546811"/>
            <a:chOff x="0" y="51715"/>
            <a:chExt cx="5511339" cy="546810"/>
          </a:xfrm>
        </p:grpSpPr>
        <p:sp>
          <p:nvSpPr>
            <p:cNvPr id="173" name="Rectangle"/>
            <p:cNvSpPr/>
            <p:nvPr/>
          </p:nvSpPr>
          <p:spPr>
            <a:xfrm>
              <a:off x="0" y="51715"/>
              <a:ext cx="5511339" cy="546810"/>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4" name="Subconscious Mind – 2 million bits in info every second"/>
            <p:cNvSpPr txBox="1"/>
            <p:nvPr/>
          </p:nvSpPr>
          <p:spPr>
            <a:xfrm>
              <a:off x="0" y="140456"/>
              <a:ext cx="5511339"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dirty="0"/>
                <a:t>Subconscious Mind – 2 million bits </a:t>
              </a:r>
              <a:r>
                <a:rPr lang="en-US" dirty="0"/>
                <a:t>of</a:t>
              </a:r>
              <a:r>
                <a:rPr dirty="0"/>
                <a:t> info every second</a:t>
              </a:r>
            </a:p>
          </p:txBody>
        </p:sp>
      </p:grpSp>
      <p:sp>
        <p:nvSpPr>
          <p:cNvPr id="4" name="Double Wave 3"/>
          <p:cNvSpPr/>
          <p:nvPr/>
        </p:nvSpPr>
        <p:spPr>
          <a:xfrm>
            <a:off x="6358271" y="4508206"/>
            <a:ext cx="4696584" cy="1339634"/>
          </a:xfrm>
          <a:prstGeom prst="doubleWave">
            <a:avLst>
              <a:gd name="adj1" fmla="val 12500"/>
              <a:gd name="adj2" fmla="val 23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Problem: Much of our negative thinking happens in the subconscious mind while we are unaware</a:t>
            </a:r>
          </a:p>
          <a:p>
            <a:pPr algn="ctr"/>
            <a:endParaRPr lang="en-US" dirty="0"/>
          </a:p>
        </p:txBody>
      </p:sp>
    </p:spTree>
    <p:extLst>
      <p:ext uri="{BB962C8B-B14F-4D97-AF65-F5344CB8AC3E}">
        <p14:creationId xmlns:p14="http://schemas.microsoft.com/office/powerpoint/2010/main" val="3881480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advAuto="0"/>
      <p:bldP spid="175" grpId="0" animBg="1" advAuto="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6636290"/>
              </p:ext>
            </p:extLst>
          </p:nvPr>
        </p:nvGraphicFramePr>
        <p:xfrm>
          <a:off x="868101" y="335663"/>
          <a:ext cx="10509813" cy="6347960"/>
        </p:xfrm>
        <a:graphic>
          <a:graphicData uri="http://schemas.openxmlformats.org/drawingml/2006/table">
            <a:tbl>
              <a:tblPr/>
              <a:tblGrid>
                <a:gridCol w="4087683">
                  <a:extLst>
                    <a:ext uri="{9D8B030D-6E8A-4147-A177-3AD203B41FA5}">
                      <a16:colId xmlns:a16="http://schemas.microsoft.com/office/drawing/2014/main" val="3591319910"/>
                    </a:ext>
                  </a:extLst>
                </a:gridCol>
                <a:gridCol w="6422130">
                  <a:extLst>
                    <a:ext uri="{9D8B030D-6E8A-4147-A177-3AD203B41FA5}">
                      <a16:colId xmlns:a16="http://schemas.microsoft.com/office/drawing/2014/main" val="1419382239"/>
                    </a:ext>
                  </a:extLst>
                </a:gridCol>
              </a:tblGrid>
              <a:tr h="445858">
                <a:tc>
                  <a:txBody>
                    <a:bodyPr/>
                    <a:lstStyle/>
                    <a:p>
                      <a:pPr marL="0" marR="0" fontAlgn="t">
                        <a:spcBef>
                          <a:spcPts val="0"/>
                        </a:spcBef>
                        <a:spcAft>
                          <a:spcPts val="0"/>
                        </a:spcAft>
                      </a:pPr>
                      <a:r>
                        <a:rPr lang="en-US" sz="2400" b="1" dirty="0">
                          <a:solidFill>
                            <a:schemeClr val="bg1"/>
                          </a:solidFill>
                          <a:effectLst/>
                          <a:latin typeface="Calibri" panose="020F0502020204030204" pitchFamily="34" charset="0"/>
                        </a:rPr>
                        <a:t>Anxiety-Igniting Thought</a:t>
                      </a:r>
                      <a:endParaRPr lang="en-US" sz="2400" dirty="0">
                        <a:solidFill>
                          <a:schemeClr val="bg1"/>
                        </a:solidFill>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60000"/>
                        <a:lumOff val="40000"/>
                      </a:schemeClr>
                    </a:solidFill>
                  </a:tcPr>
                </a:tc>
                <a:tc>
                  <a:txBody>
                    <a:bodyPr/>
                    <a:lstStyle/>
                    <a:p>
                      <a:pPr marL="0" marR="0" fontAlgn="t">
                        <a:spcBef>
                          <a:spcPts val="0"/>
                        </a:spcBef>
                        <a:spcAft>
                          <a:spcPts val="0"/>
                        </a:spcAft>
                      </a:pPr>
                      <a:r>
                        <a:rPr lang="en-US" sz="2400" b="1" dirty="0">
                          <a:solidFill>
                            <a:schemeClr val="bg1"/>
                          </a:solidFill>
                          <a:effectLst/>
                          <a:latin typeface="Calibri" panose="020F0502020204030204" pitchFamily="34" charset="0"/>
                        </a:rPr>
                        <a:t>Coping Thoughts</a:t>
                      </a:r>
                      <a:endParaRPr lang="en-US" sz="2400" dirty="0">
                        <a:solidFill>
                          <a:schemeClr val="bg1"/>
                        </a:solidFill>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16560685"/>
                  </a:ext>
                </a:extLst>
              </a:tr>
              <a:tr h="1318188">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It's no use trying. Things will never work out for me.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I'm going to try, because then there's at least a chance that I'll accomplish something.</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618053761"/>
                  </a:ext>
                </a:extLst>
              </a:tr>
              <a:tr h="1207000">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Something's going to go wrong. I can feel it.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 don't know what's going to happen. These kinds of feelings have been wrong before.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69239879"/>
                  </a:ext>
                </a:extLst>
              </a:tr>
              <a:tr h="1318188">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 need to focus on this thought, doubt, or concern.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Cortex, you've spent too much time on this and need to move on.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538079948"/>
                  </a:ext>
                </a:extLst>
              </a:tr>
              <a:tr h="911101">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 must be competent and excel at everything I do.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No one is perfect, I'm human and expect I'll make mistakes at times.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195900517"/>
                  </a:ext>
                </a:extLst>
              </a:tr>
              <a:tr h="911101">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Everyone should like me.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No one is liked by everyone, so I'll encounter people who don't like me.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592395639"/>
                  </a:ext>
                </a:extLst>
              </a:tr>
            </a:tbl>
          </a:graphicData>
        </a:graphic>
      </p:graphicFrame>
    </p:spTree>
    <p:extLst>
      <p:ext uri="{BB962C8B-B14F-4D97-AF65-F5344CB8AC3E}">
        <p14:creationId xmlns:p14="http://schemas.microsoft.com/office/powerpoint/2010/main" val="4251698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a:t>
            </a:r>
          </a:p>
        </p:txBody>
      </p:sp>
      <p:sp>
        <p:nvSpPr>
          <p:cNvPr id="3" name="Content Placeholder 2"/>
          <p:cNvSpPr>
            <a:spLocks noGrp="1"/>
          </p:cNvSpPr>
          <p:nvPr>
            <p:ph idx="1"/>
          </p:nvPr>
        </p:nvSpPr>
        <p:spPr/>
        <p:txBody>
          <a:bodyPr>
            <a:normAutofit fontScale="92500"/>
          </a:bodyPr>
          <a:lstStyle/>
          <a:p>
            <a:r>
              <a:rPr lang="en-US" sz="3600" dirty="0"/>
              <a:t>Definition of </a:t>
            </a:r>
            <a:r>
              <a:rPr lang="en-US" sz="3600" u="sng" dirty="0"/>
              <a:t>mindfulness</a:t>
            </a:r>
            <a:r>
              <a:rPr lang="en-US" sz="3600" dirty="0"/>
              <a:t>:  maintaining a moment-by-moment awareness of our thoughts, feelings, bodily sensations, and surrounding environment</a:t>
            </a:r>
            <a:r>
              <a:rPr lang="en-US" sz="3600" dirty="0" smtClean="0"/>
              <a:t>.</a:t>
            </a:r>
          </a:p>
          <a:p>
            <a:r>
              <a:rPr lang="en-US" sz="3600" dirty="0" smtClean="0"/>
              <a:t>Tip: </a:t>
            </a:r>
            <a:r>
              <a:rPr lang="en-US" sz="3600" b="1" dirty="0" smtClean="0"/>
              <a:t>Pay attention to what you pay attention to!</a:t>
            </a:r>
            <a:endParaRPr lang="en-US" sz="3600" b="1" dirty="0"/>
          </a:p>
          <a:p>
            <a:r>
              <a:rPr lang="en-US" sz="3600" dirty="0"/>
              <a:t>Resources: </a:t>
            </a:r>
          </a:p>
          <a:p>
            <a:endParaRPr lang="en-US" sz="3200" dirty="0"/>
          </a:p>
          <a:p>
            <a:pPr marL="0" indent="0">
              <a:buNone/>
            </a:pPr>
            <a:endParaRPr lang="en-US" sz="3200" dirty="0"/>
          </a:p>
          <a:p>
            <a:pPr marL="0" indent="0">
              <a:buNone/>
            </a:pPr>
            <a:endParaRPr lang="en-US" dirty="0"/>
          </a:p>
          <a:p>
            <a:pPr marL="0" indent="0">
              <a:buNone/>
            </a:pPr>
            <a:endParaRPr lang="en-US" dirty="0"/>
          </a:p>
        </p:txBody>
      </p:sp>
      <p:pic>
        <p:nvPicPr>
          <p:cNvPr id="4" name="Picture 3" descr="Related image"/>
          <p:cNvPicPr/>
          <p:nvPr/>
        </p:nvPicPr>
        <p:blipFill>
          <a:blip r:embed="rId4">
            <a:extLst>
              <a:ext uri="{28A0092B-C50C-407E-A947-70E740481C1C}">
                <a14:useLocalDpi xmlns:a14="http://schemas.microsoft.com/office/drawing/2010/main" val="0"/>
              </a:ext>
            </a:extLst>
          </a:blip>
          <a:srcRect/>
          <a:stretch>
            <a:fillRect/>
          </a:stretch>
        </p:blipFill>
        <p:spPr bwMode="auto">
          <a:xfrm>
            <a:off x="4128105" y="4873652"/>
            <a:ext cx="962025" cy="962025"/>
          </a:xfrm>
          <a:prstGeom prst="rect">
            <a:avLst/>
          </a:prstGeom>
          <a:noFill/>
          <a:ln>
            <a:noFill/>
          </a:ln>
        </p:spPr>
      </p:pic>
      <p:pic>
        <p:nvPicPr>
          <p:cNvPr id="5" name="Picture 4"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5314017" y="4873652"/>
            <a:ext cx="933450" cy="933450"/>
          </a:xfrm>
          <a:prstGeom prst="rect">
            <a:avLst/>
          </a:prstGeom>
          <a:noFill/>
          <a:ln>
            <a:noFill/>
          </a:ln>
        </p:spPr>
      </p:pic>
      <p:sp>
        <p:nvSpPr>
          <p:cNvPr id="7" name="AutoShape 2" descr="Cover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4" descr="Cover 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Cover a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970" y="4876359"/>
            <a:ext cx="951705" cy="930743"/>
          </a:xfrm>
          <a:prstGeom prst="rect">
            <a:avLst/>
          </a:prstGeom>
        </p:spPr>
      </p:pic>
      <p:sp>
        <p:nvSpPr>
          <p:cNvPr id="10" name="TextBox 9"/>
          <p:cNvSpPr txBox="1"/>
          <p:nvPr/>
        </p:nvSpPr>
        <p:spPr>
          <a:xfrm>
            <a:off x="6471355" y="5466345"/>
            <a:ext cx="1169522" cy="369332"/>
          </a:xfrm>
          <a:prstGeom prst="rect">
            <a:avLst/>
          </a:prstGeom>
          <a:noFill/>
        </p:spPr>
        <p:txBody>
          <a:bodyPr wrap="square" rtlCol="0">
            <a:spAutoFit/>
          </a:bodyPr>
          <a:lstStyle/>
          <a:p>
            <a:r>
              <a:rPr lang="en-US" dirty="0"/>
              <a:t>Moodfit</a:t>
            </a:r>
          </a:p>
        </p:txBody>
      </p:sp>
    </p:spTree>
    <p:extLst>
      <p:ext uri="{BB962C8B-B14F-4D97-AF65-F5344CB8AC3E}">
        <p14:creationId xmlns:p14="http://schemas.microsoft.com/office/powerpoint/2010/main" val="2635972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can learn to manage anxiety</a:t>
            </a:r>
          </a:p>
        </p:txBody>
      </p:sp>
      <p:sp>
        <p:nvSpPr>
          <p:cNvPr id="3" name="Content Placeholder 2"/>
          <p:cNvSpPr>
            <a:spLocks noGrp="1"/>
          </p:cNvSpPr>
          <p:nvPr>
            <p:ph idx="1"/>
          </p:nvPr>
        </p:nvSpPr>
        <p:spPr>
          <a:xfrm>
            <a:off x="1451579" y="2015732"/>
            <a:ext cx="9940321" cy="3553795"/>
          </a:xfrm>
        </p:spPr>
        <p:txBody>
          <a:bodyPr>
            <a:noAutofit/>
          </a:bodyPr>
          <a:lstStyle/>
          <a:p>
            <a:pPr marL="0" indent="0">
              <a:buNone/>
            </a:pPr>
            <a:r>
              <a:rPr lang="en-US" sz="4000" b="1" dirty="0"/>
              <a:t>We have to take personal responsibility for the way we think, speak, and act. We need to stop being victims of our biology, of what happens to us and start being victors.   -</a:t>
            </a:r>
            <a:r>
              <a:rPr lang="en-US" sz="2400" b="1" dirty="0"/>
              <a:t>Dr. Caroline Leaf</a:t>
            </a:r>
            <a:endParaRPr lang="en-US" sz="4000" dirty="0"/>
          </a:p>
        </p:txBody>
      </p:sp>
    </p:spTree>
    <p:extLst>
      <p:ext uri="{BB962C8B-B14F-4D97-AF65-F5344CB8AC3E}">
        <p14:creationId xmlns:p14="http://schemas.microsoft.com/office/powerpoint/2010/main" val="2790163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a:xfrm>
            <a:off x="1451579" y="2015732"/>
            <a:ext cx="9603275" cy="3953268"/>
          </a:xfrm>
        </p:spPr>
        <p:txBody>
          <a:bodyPr>
            <a:normAutofit/>
          </a:bodyPr>
          <a:lstStyle/>
          <a:p>
            <a:r>
              <a:rPr lang="en-US" sz="2800" dirty="0" smtClean="0"/>
              <a:t>Switch on Your Brain by Caroline Leaf</a:t>
            </a:r>
          </a:p>
          <a:p>
            <a:r>
              <a:rPr lang="en-US" sz="2800" dirty="0" smtClean="0"/>
              <a:t>Rewire Your Anxious Brain by Pittman and Karle</a:t>
            </a:r>
          </a:p>
          <a:p>
            <a:r>
              <a:rPr lang="en-US" sz="2800" dirty="0" smtClean="0"/>
              <a:t>Get Out of Your Head by Jennie Allen</a:t>
            </a:r>
          </a:p>
        </p:txBody>
      </p:sp>
    </p:spTree>
    <p:extLst>
      <p:ext uri="{BB962C8B-B14F-4D97-AF65-F5344CB8AC3E}">
        <p14:creationId xmlns:p14="http://schemas.microsoft.com/office/powerpoint/2010/main" val="19010267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Resources</a:t>
            </a:r>
            <a:endParaRPr lang="en-US" dirty="0"/>
          </a:p>
        </p:txBody>
      </p:sp>
      <p:sp>
        <p:nvSpPr>
          <p:cNvPr id="3" name="Content Placeholder 2"/>
          <p:cNvSpPr>
            <a:spLocks noGrp="1"/>
          </p:cNvSpPr>
          <p:nvPr>
            <p:ph idx="1"/>
          </p:nvPr>
        </p:nvSpPr>
        <p:spPr/>
        <p:txBody>
          <a:bodyPr/>
          <a:lstStyle/>
          <a:p>
            <a:r>
              <a:rPr lang="en-US" sz="2400" dirty="0" smtClean="0"/>
              <a:t>The Mind Explained:  Anxiety and Mindfulness on </a:t>
            </a:r>
            <a:r>
              <a:rPr lang="en-US" sz="2400" dirty="0" err="1" smtClean="0"/>
              <a:t>Netflex</a:t>
            </a:r>
            <a:r>
              <a:rPr lang="en-US" sz="2400" dirty="0" smtClean="0"/>
              <a:t>  </a:t>
            </a:r>
            <a:r>
              <a:rPr lang="en-US" sz="2000" dirty="0" smtClean="0">
                <a:hlinkClick r:id="rId3"/>
              </a:rPr>
              <a:t>https</a:t>
            </a:r>
            <a:r>
              <a:rPr lang="en-US" sz="2000" dirty="0">
                <a:hlinkClick r:id="rId3"/>
              </a:rPr>
              <a:t>://www.netflix.com/title/81098586</a:t>
            </a:r>
            <a:endParaRPr lang="en-US" sz="2000" dirty="0" smtClean="0"/>
          </a:p>
          <a:p>
            <a:r>
              <a:rPr lang="en-US" sz="2400" dirty="0" smtClean="0"/>
              <a:t>90:10 </a:t>
            </a:r>
            <a:r>
              <a:rPr lang="en-US" sz="2400" dirty="0"/>
              <a:t>The Single Most Important Thing You Can Do For Your </a:t>
            </a:r>
            <a:r>
              <a:rPr lang="en-US" sz="2400" dirty="0" smtClean="0"/>
              <a:t>Stress </a:t>
            </a:r>
            <a:r>
              <a:rPr lang="en-US" sz="2000" dirty="0" smtClean="0">
                <a:hlinkClick r:id="rId4"/>
              </a:rPr>
              <a:t>https</a:t>
            </a:r>
            <a:r>
              <a:rPr lang="en-US" sz="2000" dirty="0">
                <a:hlinkClick r:id="rId4"/>
              </a:rPr>
              <a:t>://</a:t>
            </a:r>
            <a:r>
              <a:rPr lang="en-US" sz="2000" dirty="0" smtClean="0">
                <a:hlinkClick r:id="rId4"/>
              </a:rPr>
              <a:t>youtu.be/I6402QJp52M</a:t>
            </a:r>
            <a:r>
              <a:rPr lang="en-US" sz="2000" dirty="0" smtClean="0"/>
              <a:t>	</a:t>
            </a:r>
            <a:endParaRPr lang="en-US" sz="2000" dirty="0"/>
          </a:p>
          <a:p>
            <a:endParaRPr lang="en-US" dirty="0" smtClean="0"/>
          </a:p>
          <a:p>
            <a:endParaRPr lang="en-US" dirty="0"/>
          </a:p>
        </p:txBody>
      </p:sp>
    </p:spTree>
    <p:extLst>
      <p:ext uri="{BB962C8B-B14F-4D97-AF65-F5344CB8AC3E}">
        <p14:creationId xmlns:p14="http://schemas.microsoft.com/office/powerpoint/2010/main" val="1175748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What is Available Through the Counseling Center?</a:t>
            </a:r>
            <a:endParaRPr lang="en-US" dirty="0"/>
          </a:p>
        </p:txBody>
      </p:sp>
      <p:sp>
        <p:nvSpPr>
          <p:cNvPr id="3" name="Content Placeholder 2"/>
          <p:cNvSpPr>
            <a:spLocks noGrp="1"/>
          </p:cNvSpPr>
          <p:nvPr>
            <p:ph idx="1"/>
          </p:nvPr>
        </p:nvSpPr>
        <p:spPr/>
        <p:txBody>
          <a:bodyPr>
            <a:normAutofit fontScale="85000" lnSpcReduction="10000"/>
          </a:bodyPr>
          <a:lstStyle/>
          <a:p>
            <a:pPr>
              <a:buFont typeface="Wingdings" panose="05000000000000000000" pitchFamily="2" charset="2"/>
              <a:buChar char="Ø"/>
            </a:pPr>
            <a:r>
              <a:rPr lang="en-US" altLang="en-US" sz="3200" dirty="0" smtClean="0"/>
              <a:t>Counseling </a:t>
            </a:r>
            <a:r>
              <a:rPr lang="en-US" altLang="en-US" sz="3200" dirty="0"/>
              <a:t>Sessions (individual, couple, family)</a:t>
            </a:r>
          </a:p>
          <a:p>
            <a:pPr lvl="1">
              <a:buFont typeface="Wingdings" panose="05000000000000000000" pitchFamily="2" charset="2"/>
              <a:buChar char="§"/>
            </a:pPr>
            <a:r>
              <a:rPr lang="en-US" altLang="en-US" sz="2800" dirty="0" smtClean="0"/>
              <a:t>6/8 (depending on contract) </a:t>
            </a:r>
            <a:r>
              <a:rPr lang="en-US" altLang="en-US" sz="2800" u="sng" dirty="0"/>
              <a:t>free</a:t>
            </a:r>
            <a:r>
              <a:rPr lang="en-US" altLang="en-US" sz="2800" dirty="0"/>
              <a:t> sessions per employee per fiscal year</a:t>
            </a:r>
          </a:p>
          <a:p>
            <a:pPr lvl="1">
              <a:buFont typeface="Wingdings" panose="05000000000000000000" pitchFamily="2" charset="2"/>
              <a:buChar char="§"/>
            </a:pPr>
            <a:r>
              <a:rPr lang="en-US" altLang="en-US" sz="2800" dirty="0"/>
              <a:t>Assessment, treatment and/or referral for a broad range of presenting problem</a:t>
            </a:r>
          </a:p>
          <a:p>
            <a:pPr lvl="1">
              <a:buFont typeface="Wingdings" panose="05000000000000000000" pitchFamily="2" charset="2"/>
              <a:buChar char="§"/>
            </a:pPr>
            <a:r>
              <a:rPr lang="en-US" altLang="en-US" sz="2800" dirty="0"/>
              <a:t>Daytime Hours - Monday thru Friday</a:t>
            </a:r>
          </a:p>
          <a:p>
            <a:pPr lvl="1">
              <a:buFont typeface="Wingdings" panose="05000000000000000000" pitchFamily="2" charset="2"/>
              <a:buChar char="§"/>
            </a:pPr>
            <a:r>
              <a:rPr lang="en-US" altLang="en-US" sz="2800" dirty="0"/>
              <a:t>Evening Hours - Monday thru Thursday</a:t>
            </a:r>
            <a:endParaRPr lang="en-US" altLang="en-US" dirty="0"/>
          </a:p>
          <a:p>
            <a:pPr>
              <a:buFont typeface="Wingdings" panose="05000000000000000000" pitchFamily="2" charset="2"/>
              <a:buChar char="Ø"/>
            </a:pPr>
            <a:r>
              <a:rPr lang="en-US" altLang="en-US" sz="3200" dirty="0" smtClean="0"/>
              <a:t>24-hour Crisis Line</a:t>
            </a:r>
          </a:p>
          <a:p>
            <a:endParaRPr lang="en-US" dirty="0"/>
          </a:p>
        </p:txBody>
      </p:sp>
      <p:sp>
        <p:nvSpPr>
          <p:cNvPr id="4" name="Oval 3"/>
          <p:cNvSpPr/>
          <p:nvPr/>
        </p:nvSpPr>
        <p:spPr>
          <a:xfrm>
            <a:off x="7429500" y="3771900"/>
            <a:ext cx="4546600" cy="2476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*Due </a:t>
            </a:r>
            <a:r>
              <a:rPr lang="en-US" dirty="0"/>
              <a:t>to </a:t>
            </a:r>
            <a:r>
              <a:rPr lang="en-US" dirty="0" smtClean="0"/>
              <a:t>the </a:t>
            </a:r>
            <a:r>
              <a:rPr lang="en-US" dirty="0"/>
              <a:t>COVID-19 </a:t>
            </a:r>
            <a:r>
              <a:rPr lang="en-US" dirty="0" smtClean="0"/>
              <a:t>virus, The </a:t>
            </a:r>
            <a:r>
              <a:rPr lang="en-US" dirty="0"/>
              <a:t>Counseling Center at TTUHSC is moving to telehealth counseling, using a HIPPA-compliant Zoom platform.</a:t>
            </a:r>
          </a:p>
        </p:txBody>
      </p:sp>
    </p:spTree>
    <p:extLst>
      <p:ext uri="{BB962C8B-B14F-4D97-AF65-F5344CB8AC3E}">
        <p14:creationId xmlns:p14="http://schemas.microsoft.com/office/powerpoint/2010/main" val="177053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rPr>
              <a:t>Location and Contact Information</a:t>
            </a:r>
            <a:endParaRPr lang="en-US" dirty="0"/>
          </a:p>
        </p:txBody>
      </p:sp>
      <p:sp>
        <p:nvSpPr>
          <p:cNvPr id="3" name="Content Placeholder 2"/>
          <p:cNvSpPr>
            <a:spLocks noGrp="1"/>
          </p:cNvSpPr>
          <p:nvPr>
            <p:ph idx="1"/>
          </p:nvPr>
        </p:nvSpPr>
        <p:spPr/>
        <p:txBody>
          <a:bodyPr>
            <a:normAutofit fontScale="70000" lnSpcReduction="20000"/>
          </a:bodyPr>
          <a:lstStyle/>
          <a:p>
            <a:pPr marL="548640" indent="-411480">
              <a:buClr>
                <a:schemeClr val="tx1">
                  <a:shade val="95000"/>
                </a:schemeClr>
              </a:buClr>
              <a:buFont typeface="Wingdings" panose="05000000000000000000" pitchFamily="2" charset="2"/>
              <a:buChar char="q"/>
              <a:defRPr/>
            </a:pPr>
            <a:r>
              <a:rPr lang="en-US" sz="3200" dirty="0"/>
              <a:t>Location of the Counseling Center at TTUHSC</a:t>
            </a:r>
          </a:p>
          <a:p>
            <a:pPr marL="868680" lvl="1" indent="-283464">
              <a:buFont typeface="Wingdings" panose="05000000000000000000" pitchFamily="2" charset="2"/>
              <a:buChar char="§"/>
              <a:defRPr/>
            </a:pPr>
            <a:r>
              <a:rPr lang="en-US" sz="2800" dirty="0"/>
              <a:t>RM 1A300</a:t>
            </a:r>
          </a:p>
          <a:p>
            <a:pPr marL="1133856" lvl="2">
              <a:buFont typeface="Wingdings" panose="05000000000000000000" pitchFamily="2" charset="2"/>
              <a:buChar char="§"/>
              <a:defRPr/>
            </a:pPr>
            <a:r>
              <a:rPr lang="en-US" sz="2400" dirty="0"/>
              <a:t>Off 4</a:t>
            </a:r>
            <a:r>
              <a:rPr lang="en-US" sz="2400" baseline="30000" dirty="0"/>
              <a:t>th</a:t>
            </a:r>
            <a:r>
              <a:rPr lang="en-US" sz="2400" dirty="0"/>
              <a:t> Street, between Indiana Ave and Texas Tech Parkway</a:t>
            </a:r>
          </a:p>
          <a:p>
            <a:pPr marL="868680" lvl="1" indent="-283464">
              <a:buFont typeface="Wingdings" panose="05000000000000000000" pitchFamily="2" charset="2"/>
              <a:buChar char="§"/>
              <a:defRPr/>
            </a:pPr>
            <a:r>
              <a:rPr lang="en-US" sz="2800" dirty="0"/>
              <a:t>See our website for directions</a:t>
            </a:r>
          </a:p>
          <a:p>
            <a:pPr marL="548640" indent="-411480">
              <a:buClr>
                <a:schemeClr val="tx1">
                  <a:shade val="95000"/>
                </a:schemeClr>
              </a:buClr>
              <a:buFont typeface="Wingdings" panose="05000000000000000000" pitchFamily="2" charset="2"/>
              <a:buChar char="q"/>
              <a:defRPr/>
            </a:pPr>
            <a:r>
              <a:rPr lang="en-US" sz="3200" dirty="0"/>
              <a:t>Numbers to Call for an Appointment</a:t>
            </a:r>
          </a:p>
          <a:p>
            <a:pPr marL="868680" lvl="1" indent="-283464">
              <a:buFont typeface="Wingdings" panose="05000000000000000000" pitchFamily="2" charset="2"/>
              <a:buChar char="§"/>
              <a:defRPr/>
            </a:pPr>
            <a:r>
              <a:rPr lang="en-US" sz="2800" dirty="0"/>
              <a:t>743-1327 or 1-800-327-0328</a:t>
            </a:r>
          </a:p>
          <a:p>
            <a:pPr marL="868680" lvl="1" indent="-283464">
              <a:spcAft>
                <a:spcPts val="1200"/>
              </a:spcAft>
              <a:buFont typeface="Wingdings" panose="05000000000000000000" pitchFamily="2" charset="2"/>
              <a:buChar char="§"/>
              <a:defRPr/>
            </a:pPr>
            <a:r>
              <a:rPr lang="en-US" sz="2800" dirty="0"/>
              <a:t>Call the Counseling Center directly; </a:t>
            </a:r>
            <a:r>
              <a:rPr lang="en-US" sz="2800" u="sng" dirty="0"/>
              <a:t>no</a:t>
            </a:r>
            <a:r>
              <a:rPr lang="en-US" sz="2800" dirty="0"/>
              <a:t> referral is needed</a:t>
            </a:r>
          </a:p>
          <a:p>
            <a:pPr marL="868680" lvl="1" indent="-283464">
              <a:spcAft>
                <a:spcPts val="1200"/>
              </a:spcAft>
              <a:buFont typeface="Wingdings" panose="05000000000000000000" pitchFamily="2" charset="2"/>
              <a:buChar char="§"/>
              <a:defRPr/>
            </a:pPr>
            <a:r>
              <a:rPr lang="en-US" sz="2800" dirty="0">
                <a:hlinkClick r:id="rId2"/>
              </a:rPr>
              <a:t>www.ttuhsc.edu/counseling</a:t>
            </a:r>
            <a:endParaRPr lang="en-US" sz="2800" dirty="0"/>
          </a:p>
          <a:p>
            <a:endParaRPr lang="en-US" dirty="0"/>
          </a:p>
        </p:txBody>
      </p:sp>
    </p:spTree>
    <p:extLst>
      <p:ext uri="{BB962C8B-B14F-4D97-AF65-F5344CB8AC3E}">
        <p14:creationId xmlns:p14="http://schemas.microsoft.com/office/powerpoint/2010/main" val="23132541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032000" y="415636"/>
          <a:ext cx="8128000" cy="5403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ine Callout 1 2"/>
          <p:cNvSpPr/>
          <p:nvPr/>
        </p:nvSpPr>
        <p:spPr>
          <a:xfrm>
            <a:off x="7739149" y="523702"/>
            <a:ext cx="3341716" cy="1637608"/>
          </a:xfrm>
          <a:prstGeom prst="borderCallout1">
            <a:avLst>
              <a:gd name="adj1" fmla="val 23826"/>
              <a:gd name="adj2" fmla="val -1865"/>
              <a:gd name="adj3" fmla="val 42957"/>
              <a:gd name="adj4" fmla="val -71169"/>
            </a:avLst>
          </a:prstGeom>
          <a:solidFill>
            <a:srgbClr val="70B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Learn to manage your stress!</a:t>
            </a:r>
          </a:p>
          <a:p>
            <a:pPr algn="ctr"/>
            <a:r>
              <a:rPr lang="en-US" dirty="0">
                <a:ln w="0"/>
                <a:solidFill>
                  <a:schemeClr val="tx1"/>
                </a:solidFill>
                <a:effectLst>
                  <a:outerShdw blurRad="38100" dist="19050" dir="2700000" algn="tl" rotWithShape="0">
                    <a:schemeClr val="dk1">
                      <a:alpha val="40000"/>
                    </a:schemeClr>
                  </a:outerShdw>
                </a:effectLst>
              </a:rPr>
              <a:t>It’s not simple or easy but</a:t>
            </a:r>
          </a:p>
          <a:p>
            <a:pPr algn="ctr"/>
            <a:r>
              <a:rPr lang="en-US" dirty="0">
                <a:ln w="0"/>
                <a:solidFill>
                  <a:schemeClr val="tx1"/>
                </a:solidFill>
                <a:effectLst>
                  <a:outerShdw blurRad="38100" dist="19050" dir="2700000" algn="tl" rotWithShape="0">
                    <a:schemeClr val="dk1">
                      <a:alpha val="40000"/>
                    </a:schemeClr>
                  </a:outerShdw>
                </a:effectLst>
              </a:rPr>
              <a:t> it is possible. </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948" y="3820515"/>
            <a:ext cx="4554174" cy="2848997"/>
          </a:xfrm>
          <a:prstGeom prst="rect">
            <a:avLst/>
          </a:prstGeom>
          <a:effectLst>
            <a:softEdge rad="139700"/>
          </a:effectLst>
        </p:spPr>
      </p:pic>
    </p:spTree>
    <p:extLst>
      <p:ext uri="{BB962C8B-B14F-4D97-AF65-F5344CB8AC3E}">
        <p14:creationId xmlns:p14="http://schemas.microsoft.com/office/powerpoint/2010/main" val="2835619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D394992-6A0E-4F29-9F26-541F44E3DDD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9CC32565-9A3E-43CC-A3FD-9CFA7F329AC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graphicEl>
                                              <a:dgm id="{B69B598D-2A2E-41C8-B0FF-22619531E8F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480FC87E-37FE-4DEC-BD21-93ED5D4899C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4CF6020F-1B7F-4815-A377-F1D594FEC10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4761B8AC-3644-4638-AA0E-EAD64D6BD25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CAFD0A09-84A4-407D-B52A-CB417133F64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is a physiological response</a:t>
            </a:r>
          </a:p>
        </p:txBody>
      </p:sp>
      <p:cxnSp>
        <p:nvCxnSpPr>
          <p:cNvPr id="11" name="Straight Arrow Connector 10"/>
          <p:cNvCxnSpPr/>
          <p:nvPr/>
        </p:nvCxnSpPr>
        <p:spPr>
          <a:xfrm flipV="1">
            <a:off x="2385753" y="2161309"/>
            <a:ext cx="0" cy="3483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85753" y="5644342"/>
            <a:ext cx="62761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15494" y="1953490"/>
            <a:ext cx="0" cy="40233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3167149" y="2485505"/>
            <a:ext cx="4613564" cy="3167150"/>
          </a:xfrm>
          <a:custGeom>
            <a:avLst/>
            <a:gdLst>
              <a:gd name="connsiteX0" fmla="*/ 0 w 4613564"/>
              <a:gd name="connsiteY0" fmla="*/ 3167150 h 3167150"/>
              <a:gd name="connsiteX1" fmla="*/ 2352502 w 4613564"/>
              <a:gd name="connsiteY1" fmla="*/ 0 h 3167150"/>
              <a:gd name="connsiteX2" fmla="*/ 4613564 w 4613564"/>
              <a:gd name="connsiteY2" fmla="*/ 3158837 h 3167150"/>
            </a:gdLst>
            <a:ahLst/>
            <a:cxnLst>
              <a:cxn ang="0">
                <a:pos x="connsiteX0" y="connsiteY0"/>
              </a:cxn>
              <a:cxn ang="0">
                <a:pos x="connsiteX1" y="connsiteY1"/>
              </a:cxn>
              <a:cxn ang="0">
                <a:pos x="connsiteX2" y="connsiteY2"/>
              </a:cxn>
            </a:cxnLst>
            <a:rect l="l" t="t" r="r" b="b"/>
            <a:pathLst>
              <a:path w="4613564" h="3167150">
                <a:moveTo>
                  <a:pt x="0" y="3167150"/>
                </a:moveTo>
                <a:cubicBezTo>
                  <a:pt x="791787" y="1584267"/>
                  <a:pt x="1583575" y="1385"/>
                  <a:pt x="2352502" y="0"/>
                </a:cubicBezTo>
                <a:cubicBezTo>
                  <a:pt x="3121429" y="-1385"/>
                  <a:pt x="3867496" y="1578726"/>
                  <a:pt x="4613564" y="3158837"/>
                </a:cubicBezTo>
              </a:path>
            </a:pathLst>
          </a:cu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27" name="Rectangle 26"/>
          <p:cNvSpPr/>
          <p:nvPr/>
        </p:nvSpPr>
        <p:spPr>
          <a:xfrm>
            <a:off x="2442556" y="5599895"/>
            <a:ext cx="2448334" cy="584775"/>
          </a:xfrm>
          <a:prstGeom prst="rect">
            <a:avLst/>
          </a:prstGeom>
          <a:noFill/>
        </p:spPr>
        <p:txBody>
          <a:bodyPr wrap="square" lIns="91440" tIns="45720" rIns="91440" bIns="45720">
            <a:spAutoFit/>
          </a:bodyPr>
          <a:lstStyle/>
          <a:p>
            <a:pPr algn="ctr"/>
            <a:r>
              <a:rPr lang="en-US" sz="3200" b="0" cap="none" spc="0" dirty="0">
                <a:ln w="0"/>
                <a:gradFill>
                  <a:gsLst>
                    <a:gs pos="21000">
                      <a:srgbClr val="53575C"/>
                    </a:gs>
                    <a:gs pos="88000">
                      <a:srgbClr val="C5C7CA"/>
                    </a:gs>
                  </a:gsLst>
                  <a:lin ang="5400000"/>
                </a:gradFill>
                <a:effectLst/>
              </a:rPr>
              <a:t>Anxiety </a:t>
            </a:r>
          </a:p>
        </p:txBody>
      </p:sp>
      <p:sp>
        <p:nvSpPr>
          <p:cNvPr id="28" name="Rectangle 27"/>
          <p:cNvSpPr/>
          <p:nvPr/>
        </p:nvSpPr>
        <p:spPr>
          <a:xfrm rot="16200000">
            <a:off x="921845" y="3619554"/>
            <a:ext cx="2448334" cy="584775"/>
          </a:xfrm>
          <a:prstGeom prst="rect">
            <a:avLst/>
          </a:prstGeom>
          <a:noFill/>
        </p:spPr>
        <p:txBody>
          <a:bodyPr wrap="square" lIns="91440" tIns="45720" rIns="91440" bIns="45720">
            <a:spAutoFit/>
          </a:bodyPr>
          <a:lstStyle/>
          <a:p>
            <a:pPr algn="ctr"/>
            <a:r>
              <a:rPr lang="en-US" sz="3200" b="0" cap="none" spc="0" dirty="0">
                <a:ln w="0"/>
                <a:gradFill>
                  <a:gsLst>
                    <a:gs pos="21000">
                      <a:srgbClr val="53575C"/>
                    </a:gs>
                    <a:gs pos="88000">
                      <a:srgbClr val="C5C7CA"/>
                    </a:gs>
                  </a:gsLst>
                  <a:lin ang="5400000"/>
                </a:gradFill>
                <a:effectLst/>
              </a:rPr>
              <a:t>Performance</a:t>
            </a:r>
          </a:p>
        </p:txBody>
      </p:sp>
      <p:sp>
        <p:nvSpPr>
          <p:cNvPr id="29" name="TextBox 28"/>
          <p:cNvSpPr txBox="1"/>
          <p:nvPr/>
        </p:nvSpPr>
        <p:spPr>
          <a:xfrm>
            <a:off x="4276899" y="4696828"/>
            <a:ext cx="1197032" cy="830997"/>
          </a:xfrm>
          <a:prstGeom prst="rect">
            <a:avLst/>
          </a:prstGeom>
          <a:noFill/>
        </p:spPr>
        <p:txBody>
          <a:bodyPr wrap="square" rtlCol="0">
            <a:spAutoFit/>
          </a:bodyPr>
          <a:lstStyle/>
          <a:p>
            <a:pPr algn="r"/>
            <a:r>
              <a:rPr lang="en-US" sz="1600" dirty="0"/>
              <a:t>Beneficial</a:t>
            </a:r>
          </a:p>
          <a:p>
            <a:pPr algn="r"/>
            <a:r>
              <a:rPr lang="en-US" sz="1600" dirty="0"/>
              <a:t>Resource</a:t>
            </a:r>
          </a:p>
          <a:p>
            <a:pPr algn="r"/>
            <a:r>
              <a:rPr lang="en-US" sz="1600" dirty="0"/>
              <a:t>Blessing</a:t>
            </a:r>
          </a:p>
        </p:txBody>
      </p:sp>
      <p:sp>
        <p:nvSpPr>
          <p:cNvPr id="30" name="TextBox 29"/>
          <p:cNvSpPr txBox="1"/>
          <p:nvPr/>
        </p:nvSpPr>
        <p:spPr>
          <a:xfrm>
            <a:off x="5553560" y="4696828"/>
            <a:ext cx="1197032" cy="830997"/>
          </a:xfrm>
          <a:prstGeom prst="rect">
            <a:avLst/>
          </a:prstGeom>
          <a:noFill/>
        </p:spPr>
        <p:txBody>
          <a:bodyPr wrap="square" rtlCol="0">
            <a:spAutoFit/>
          </a:bodyPr>
          <a:lstStyle/>
          <a:p>
            <a:r>
              <a:rPr lang="en-US" sz="1600" dirty="0"/>
              <a:t>Harmful</a:t>
            </a:r>
          </a:p>
          <a:p>
            <a:r>
              <a:rPr lang="en-US" sz="1600" dirty="0"/>
              <a:t>Liability</a:t>
            </a:r>
          </a:p>
          <a:p>
            <a:r>
              <a:rPr lang="en-US" sz="1600" dirty="0"/>
              <a:t>Curse</a:t>
            </a:r>
          </a:p>
        </p:txBody>
      </p:sp>
      <p:sp>
        <p:nvSpPr>
          <p:cNvPr id="31" name="Rectangle 30"/>
          <p:cNvSpPr/>
          <p:nvPr/>
        </p:nvSpPr>
        <p:spPr>
          <a:xfrm>
            <a:off x="4890890" y="2236124"/>
            <a:ext cx="624605" cy="3408218"/>
          </a:xfrm>
          <a:prstGeom prst="rect">
            <a:avLst/>
          </a:prstGeom>
          <a:solidFill>
            <a:srgbClr val="538363">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8915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3"/>
          <p:cNvPicPr>
            <a:picLocks noChangeAspect="1"/>
          </p:cNvPicPr>
          <p:nvPr/>
        </p:nvPicPr>
        <p:blipFill>
          <a:blip r:embed="rId3">
            <a:extLst/>
          </a:blip>
          <a:stretch>
            <a:fillRect/>
          </a:stretch>
        </p:blipFill>
        <p:spPr>
          <a:xfrm>
            <a:off x="1159083" y="1962794"/>
            <a:ext cx="5047833" cy="4395952"/>
          </a:xfrm>
          <a:prstGeom prst="rect">
            <a:avLst/>
          </a:prstGeom>
          <a:ln w="12700">
            <a:miter lim="400000"/>
          </a:ln>
        </p:spPr>
      </p:pic>
      <p:sp>
        <p:nvSpPr>
          <p:cNvPr id="5" name="TextBox 5"/>
          <p:cNvSpPr txBox="1"/>
          <p:nvPr/>
        </p:nvSpPr>
        <p:spPr>
          <a:xfrm>
            <a:off x="6459946" y="2111429"/>
            <a:ext cx="4472247" cy="4247317"/>
          </a:xfrm>
          <a:prstGeom prst="rect">
            <a:avLst/>
          </a:prstGeom>
          <a:solidFill>
            <a:srgbClr val="AFC6DD"/>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pPr>
            <a:r>
              <a:rPr dirty="0"/>
              <a:t>Prefrontal Cortex:</a:t>
            </a:r>
            <a:r>
              <a:rPr b="0" dirty="0"/>
              <a:t>  part of “higher” functioning, meaning it is used to:</a:t>
            </a:r>
          </a:p>
          <a:p>
            <a:pPr marL="285750" indent="-285750">
              <a:buSzPct val="100000"/>
              <a:buFont typeface="Arial"/>
              <a:buChar char="•"/>
            </a:pPr>
            <a:r>
              <a:rPr dirty="0"/>
              <a:t>Define</a:t>
            </a:r>
          </a:p>
          <a:p>
            <a:pPr marL="285750" indent="-285750">
              <a:buSzPct val="100000"/>
              <a:buFont typeface="Arial"/>
              <a:buChar char="•"/>
            </a:pPr>
            <a:r>
              <a:rPr dirty="0"/>
              <a:t>Create</a:t>
            </a:r>
          </a:p>
          <a:p>
            <a:pPr marL="285750" indent="-285750">
              <a:buSzPct val="100000"/>
              <a:buFont typeface="Arial"/>
              <a:buChar char="•"/>
            </a:pPr>
            <a:r>
              <a:rPr dirty="0"/>
              <a:t>Respond</a:t>
            </a:r>
          </a:p>
          <a:p>
            <a:pPr marL="285750" indent="-285750">
              <a:buSzPct val="100000"/>
              <a:buFont typeface="Arial"/>
              <a:buChar char="•"/>
            </a:pPr>
            <a:r>
              <a:rPr dirty="0"/>
              <a:t>Plan</a:t>
            </a:r>
          </a:p>
          <a:p>
            <a:pPr marL="285750" indent="-285750">
              <a:buSzPct val="100000"/>
              <a:buFont typeface="Arial"/>
              <a:buChar char="•"/>
            </a:pPr>
            <a:r>
              <a:rPr dirty="0"/>
              <a:t>Reason</a:t>
            </a:r>
          </a:p>
          <a:p>
            <a:pPr marL="285750" indent="-285750">
              <a:buSzPct val="100000"/>
              <a:buFont typeface="Arial"/>
              <a:buChar char="•"/>
            </a:pPr>
            <a:r>
              <a:rPr dirty="0"/>
              <a:t>Judge</a:t>
            </a:r>
          </a:p>
          <a:p>
            <a:pPr marL="285750" indent="-285750">
              <a:buSzPct val="100000"/>
              <a:buFont typeface="Arial"/>
              <a:buChar char="•"/>
            </a:pPr>
            <a:endParaRPr dirty="0"/>
          </a:p>
          <a:p>
            <a:pPr>
              <a:defRPr b="1"/>
            </a:pPr>
            <a:r>
              <a:rPr dirty="0"/>
              <a:t>Amygdala:  </a:t>
            </a:r>
            <a:r>
              <a:rPr b="0" dirty="0"/>
              <a:t>involved in processing emotions, and fear-learning. It links areas of the prefrontal cortex to the brainstem systems. </a:t>
            </a:r>
          </a:p>
          <a:p>
            <a:pPr marL="285750" indent="-285750">
              <a:buSzPct val="100000"/>
              <a:buFont typeface="Arial"/>
              <a:buChar char="•"/>
            </a:pPr>
            <a:r>
              <a:rPr dirty="0"/>
              <a:t>Smoke detector</a:t>
            </a:r>
          </a:p>
          <a:p>
            <a:pPr marL="285750" indent="-285750">
              <a:buSzPct val="100000"/>
              <a:buFont typeface="Arial"/>
              <a:buChar char="•"/>
            </a:pPr>
            <a:r>
              <a:rPr dirty="0"/>
              <a:t>Fight/Flight  or Freeze response</a:t>
            </a:r>
            <a:endParaRPr lang="en-US" dirty="0"/>
          </a:p>
          <a:p>
            <a:pPr>
              <a:buSzPct val="100000"/>
            </a:pPr>
            <a:endParaRPr dirty="0"/>
          </a:p>
        </p:txBody>
      </p:sp>
      <p:sp>
        <p:nvSpPr>
          <p:cNvPr id="2" name="Title 1"/>
          <p:cNvSpPr>
            <a:spLocks noGrp="1"/>
          </p:cNvSpPr>
          <p:nvPr>
            <p:ph type="title"/>
          </p:nvPr>
        </p:nvSpPr>
        <p:spPr/>
        <p:txBody>
          <a:bodyPr/>
          <a:lstStyle/>
          <a:p>
            <a:r>
              <a:rPr lang="en-US" dirty="0"/>
              <a:t>Anxiety is a physical response</a:t>
            </a:r>
          </a:p>
        </p:txBody>
      </p:sp>
      <p:sp>
        <p:nvSpPr>
          <p:cNvPr id="3" name="TextBox 2"/>
          <p:cNvSpPr txBox="1"/>
          <p:nvPr/>
        </p:nvSpPr>
        <p:spPr>
          <a:xfrm>
            <a:off x="3263899" y="4235087"/>
            <a:ext cx="838200" cy="307777"/>
          </a:xfrm>
          <a:prstGeom prst="rect">
            <a:avLst/>
          </a:prstGeom>
          <a:noFill/>
        </p:spPr>
        <p:txBody>
          <a:bodyPr wrap="square" rtlCol="0">
            <a:spAutoFit/>
          </a:bodyPr>
          <a:lstStyle/>
          <a:p>
            <a:r>
              <a:rPr lang="en-US" sz="1400" dirty="0" err="1" smtClean="0"/>
              <a:t>Thalmus</a:t>
            </a:r>
            <a:endParaRPr lang="en-US" sz="1400" dirty="0"/>
          </a:p>
        </p:txBody>
      </p:sp>
    </p:spTree>
    <p:extLst>
      <p:ext uri="{BB962C8B-B14F-4D97-AF65-F5344CB8AC3E}">
        <p14:creationId xmlns:p14="http://schemas.microsoft.com/office/powerpoint/2010/main" val="1926803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ul Blart Mall Cop - Scooter Pullover - WingClips H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0"/>
            <a:ext cx="12192000" cy="6858000"/>
          </a:xfrm>
          <a:prstGeom prst="rect">
            <a:avLst/>
          </a:prstGeom>
        </p:spPr>
      </p:pic>
    </p:spTree>
    <p:extLst>
      <p:ext uri="{BB962C8B-B14F-4D97-AF65-F5344CB8AC3E}">
        <p14:creationId xmlns:p14="http://schemas.microsoft.com/office/powerpoint/2010/main" val="1702693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Amygdala acts as our smoke alarm</a:t>
            </a:r>
          </a:p>
        </p:txBody>
      </p:sp>
      <p:pic>
        <p:nvPicPr>
          <p:cNvPr id="7" name="Content Placeholder 3">
            <a:extLst>
              <a:ext uri="{FF2B5EF4-FFF2-40B4-BE49-F238E27FC236}">
                <a16:creationId xmlns:a16="http://schemas.microsoft.com/office/drawing/2014/main" id="{04CFAEAE-AF38-D34C-AB7E-ACC82F4993B1}"/>
              </a:ext>
            </a:extLst>
          </p:cNvPr>
          <p:cNvPicPr>
            <a:picLocks noGrp="1"/>
          </p:cNvPicPr>
          <p:nvPr>
            <p:ph idx="1"/>
          </p:nvPr>
        </p:nvPicPr>
        <p:blipFill rotWithShape="1">
          <a:blip r:embed="rId3"/>
          <a:srcRect l="26925" t="17784" r="41868" b="18519"/>
          <a:stretch/>
        </p:blipFill>
        <p:spPr bwMode="auto">
          <a:xfrm>
            <a:off x="8097982" y="2296390"/>
            <a:ext cx="3090718" cy="3456709"/>
          </a:xfrm>
          <a:prstGeom prst="rect">
            <a:avLst/>
          </a:prstGeom>
          <a:ln>
            <a:noFill/>
          </a:ln>
          <a:extLst>
            <a:ext uri="{53640926-AAD7-44D8-BBD7-CCE9431645EC}">
              <a14:shadowObscured xmlns:a14="http://schemas.microsoft.com/office/drawing/2010/main"/>
            </a:ext>
          </a:extLst>
        </p:spPr>
      </p:pic>
      <p:graphicFrame>
        <p:nvGraphicFramePr>
          <p:cNvPr id="3" name="Diagram 2"/>
          <p:cNvGraphicFramePr/>
          <p:nvPr>
            <p:extLst/>
          </p:nvPr>
        </p:nvGraphicFramePr>
        <p:xfrm>
          <a:off x="1455550" y="2080490"/>
          <a:ext cx="6189849" cy="384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3269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graphicEl>
                                              <a:dgm id="{AF2544FF-373F-4917-B2BD-AE6CF048212D}"/>
                                            </p:graphicEl>
                                          </p:spTgt>
                                        </p:tgtEl>
                                        <p:attrNameLst>
                                          <p:attrName>style.visibility</p:attrName>
                                        </p:attrNameLst>
                                      </p:cBhvr>
                                      <p:to>
                                        <p:strVal val="visible"/>
                                      </p:to>
                                    </p:set>
                                    <p:animEffect transition="in" filter="fade">
                                      <p:cBhvr>
                                        <p:cTn id="14" dur="500"/>
                                        <p:tgtEl>
                                          <p:spTgt spid="3">
                                            <p:graphicEl>
                                              <a:dgm id="{AF2544FF-373F-4917-B2BD-AE6CF048212D}"/>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graphicEl>
                                              <a:dgm id="{776C20A6-D693-42B0-B504-09C91EC0A489}"/>
                                            </p:graphicEl>
                                          </p:spTgt>
                                        </p:tgtEl>
                                        <p:attrNameLst>
                                          <p:attrName>style.visibility</p:attrName>
                                        </p:attrNameLst>
                                      </p:cBhvr>
                                      <p:to>
                                        <p:strVal val="visible"/>
                                      </p:to>
                                    </p:set>
                                    <p:animEffect transition="in" filter="fade">
                                      <p:cBhvr>
                                        <p:cTn id="17" dur="500"/>
                                        <p:tgtEl>
                                          <p:spTgt spid="3">
                                            <p:graphicEl>
                                              <a:dgm id="{776C20A6-D693-42B0-B504-09C91EC0A48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F005C167-0FC5-4821-9F7B-2A88B64A99C4}"/>
                                            </p:graphicEl>
                                          </p:spTgt>
                                        </p:tgtEl>
                                        <p:attrNameLst>
                                          <p:attrName>style.visibility</p:attrName>
                                        </p:attrNameLst>
                                      </p:cBhvr>
                                      <p:to>
                                        <p:strVal val="visible"/>
                                      </p:to>
                                    </p:set>
                                    <p:animEffect transition="in" filter="fade">
                                      <p:cBhvr>
                                        <p:cTn id="22" dur="500"/>
                                        <p:tgtEl>
                                          <p:spTgt spid="3">
                                            <p:graphicEl>
                                              <a:dgm id="{F005C167-0FC5-4821-9F7B-2A88B64A99C4}"/>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graphicEl>
                                              <a:dgm id="{B2373876-B8F2-42DA-89B7-11E13A647FBD}"/>
                                            </p:graphicEl>
                                          </p:spTgt>
                                        </p:tgtEl>
                                        <p:attrNameLst>
                                          <p:attrName>style.visibility</p:attrName>
                                        </p:attrNameLst>
                                      </p:cBhvr>
                                      <p:to>
                                        <p:strVal val="visible"/>
                                      </p:to>
                                    </p:set>
                                    <p:animEffect transition="in" filter="fade">
                                      <p:cBhvr>
                                        <p:cTn id="25" dur="500"/>
                                        <p:tgtEl>
                                          <p:spTgt spid="3">
                                            <p:graphicEl>
                                              <a:dgm id="{B2373876-B8F2-42DA-89B7-11E13A647FB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graphicEl>
                                              <a:dgm id="{6DB2324C-7F50-4FAF-B47E-BD7C3A2EBAB0}"/>
                                            </p:graphicEl>
                                          </p:spTgt>
                                        </p:tgtEl>
                                        <p:attrNameLst>
                                          <p:attrName>style.visibility</p:attrName>
                                        </p:attrNameLst>
                                      </p:cBhvr>
                                      <p:to>
                                        <p:strVal val="visible"/>
                                      </p:to>
                                    </p:set>
                                    <p:animEffect transition="in" filter="fade">
                                      <p:cBhvr>
                                        <p:cTn id="30" dur="500"/>
                                        <p:tgtEl>
                                          <p:spTgt spid="3">
                                            <p:graphicEl>
                                              <a:dgm id="{6DB2324C-7F50-4FAF-B47E-BD7C3A2EBAB0}"/>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graphicEl>
                                              <a:dgm id="{524C149C-D4D6-464E-96E5-298FC1FB8D8B}"/>
                                            </p:graphicEl>
                                          </p:spTgt>
                                        </p:tgtEl>
                                        <p:attrNameLst>
                                          <p:attrName>style.visibility</p:attrName>
                                        </p:attrNameLst>
                                      </p:cBhvr>
                                      <p:to>
                                        <p:strVal val="visible"/>
                                      </p:to>
                                    </p:set>
                                    <p:animEffect transition="in" filter="fade">
                                      <p:cBhvr>
                                        <p:cTn id="33" dur="500"/>
                                        <p:tgtEl>
                                          <p:spTgt spid="3">
                                            <p:graphicEl>
                                              <a:dgm id="{524C149C-D4D6-464E-96E5-298FC1FB8D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323147" y="485452"/>
            <a:ext cx="7572599" cy="5851554"/>
          </a:xfrm>
          <a:prstGeom prst="rect">
            <a:avLst/>
          </a:prstGeom>
        </p:spPr>
      </p:pic>
      <p:sp>
        <p:nvSpPr>
          <p:cNvPr id="11" name="Freeform 10"/>
          <p:cNvSpPr/>
          <p:nvPr/>
        </p:nvSpPr>
        <p:spPr>
          <a:xfrm>
            <a:off x="2163419" y="2187096"/>
            <a:ext cx="7862047" cy="2147583"/>
          </a:xfrm>
          <a:custGeom>
            <a:avLst/>
            <a:gdLst>
              <a:gd name="connsiteX0" fmla="*/ 0 w 7790330"/>
              <a:gd name="connsiteY0" fmla="*/ 1811569 h 2147583"/>
              <a:gd name="connsiteX1" fmla="*/ 1138518 w 7790330"/>
              <a:gd name="connsiteY1" fmla="*/ 897169 h 2147583"/>
              <a:gd name="connsiteX2" fmla="*/ 2151530 w 7790330"/>
              <a:gd name="connsiteY2" fmla="*/ 1614346 h 2147583"/>
              <a:gd name="connsiteX3" fmla="*/ 3541059 w 7790330"/>
              <a:gd name="connsiteY3" fmla="*/ 628228 h 2147583"/>
              <a:gd name="connsiteX4" fmla="*/ 5217459 w 7790330"/>
              <a:gd name="connsiteY4" fmla="*/ 2143263 h 2147583"/>
              <a:gd name="connsiteX5" fmla="*/ 7019365 w 7790330"/>
              <a:gd name="connsiteY5" fmla="*/ 54487 h 2147583"/>
              <a:gd name="connsiteX6" fmla="*/ 7790330 w 7790330"/>
              <a:gd name="connsiteY6" fmla="*/ 816487 h 214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0330" h="2147583">
                <a:moveTo>
                  <a:pt x="0" y="1811569"/>
                </a:moveTo>
                <a:cubicBezTo>
                  <a:pt x="389965" y="1370804"/>
                  <a:pt x="779930" y="930039"/>
                  <a:pt x="1138518" y="897169"/>
                </a:cubicBezTo>
                <a:cubicBezTo>
                  <a:pt x="1497106" y="864299"/>
                  <a:pt x="1751106" y="1659170"/>
                  <a:pt x="2151530" y="1614346"/>
                </a:cubicBezTo>
                <a:cubicBezTo>
                  <a:pt x="2551954" y="1569522"/>
                  <a:pt x="3030071" y="540075"/>
                  <a:pt x="3541059" y="628228"/>
                </a:cubicBezTo>
                <a:cubicBezTo>
                  <a:pt x="4052047" y="716381"/>
                  <a:pt x="4637741" y="2238886"/>
                  <a:pt x="5217459" y="2143263"/>
                </a:cubicBezTo>
                <a:cubicBezTo>
                  <a:pt x="5797177" y="2047640"/>
                  <a:pt x="6590553" y="275616"/>
                  <a:pt x="7019365" y="54487"/>
                </a:cubicBezTo>
                <a:cubicBezTo>
                  <a:pt x="7448177" y="-166642"/>
                  <a:pt x="7619253" y="324922"/>
                  <a:pt x="7790330" y="81648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5367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ndow of Tolerance Visual 3 - Word"/>
          <p:cNvPicPr>
            <a:picLocks noChangeAspect="1"/>
          </p:cNvPicPr>
          <p:nvPr/>
        </p:nvPicPr>
        <p:blipFill rotWithShape="1">
          <a:blip r:embed="rId3">
            <a:extLst>
              <a:ext uri="{28A0092B-C50C-407E-A947-70E740481C1C}">
                <a14:useLocalDpi xmlns:a14="http://schemas.microsoft.com/office/drawing/2010/main" val="0"/>
              </a:ext>
            </a:extLst>
          </a:blip>
          <a:srcRect l="24044" t="12862" r="24485" b="23646"/>
          <a:stretch/>
        </p:blipFill>
        <p:spPr>
          <a:xfrm>
            <a:off x="1711318" y="389674"/>
            <a:ext cx="8820051" cy="5934634"/>
          </a:xfrm>
          <a:prstGeom prst="rect">
            <a:avLst/>
          </a:prstGeom>
        </p:spPr>
      </p:pic>
      <p:sp>
        <p:nvSpPr>
          <p:cNvPr id="4" name="Right Arrow 3"/>
          <p:cNvSpPr/>
          <p:nvPr/>
        </p:nvSpPr>
        <p:spPr>
          <a:xfrm rot="5120127">
            <a:off x="5442791" y="3701560"/>
            <a:ext cx="619125" cy="361950"/>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Right Arrow 4"/>
          <p:cNvSpPr/>
          <p:nvPr/>
        </p:nvSpPr>
        <p:spPr>
          <a:xfrm rot="18265129">
            <a:off x="6887194" y="5993013"/>
            <a:ext cx="619125" cy="361950"/>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Right Arrow 5"/>
          <p:cNvSpPr/>
          <p:nvPr/>
        </p:nvSpPr>
        <p:spPr>
          <a:xfrm rot="15659890">
            <a:off x="4186916" y="5518813"/>
            <a:ext cx="619125" cy="361950"/>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Right Arrow 6"/>
          <p:cNvSpPr/>
          <p:nvPr/>
        </p:nvSpPr>
        <p:spPr>
          <a:xfrm rot="4466039">
            <a:off x="2992234" y="3962059"/>
            <a:ext cx="619125" cy="361950"/>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ight Arrow 7"/>
          <p:cNvSpPr/>
          <p:nvPr/>
        </p:nvSpPr>
        <p:spPr>
          <a:xfrm rot="5854127">
            <a:off x="9311596" y="3023984"/>
            <a:ext cx="619125" cy="361950"/>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336361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ndow of Tolerance Visual 2 - Word"/>
          <p:cNvPicPr>
            <a:picLocks noChangeAspect="1"/>
          </p:cNvPicPr>
          <p:nvPr/>
        </p:nvPicPr>
        <p:blipFill rotWithShape="1">
          <a:blip r:embed="rId2">
            <a:extLst>
              <a:ext uri="{28A0092B-C50C-407E-A947-70E740481C1C}">
                <a14:useLocalDpi xmlns:a14="http://schemas.microsoft.com/office/drawing/2010/main" val="0"/>
              </a:ext>
            </a:extLst>
          </a:blip>
          <a:srcRect l="24091" t="16909" r="23788" b="16007"/>
          <a:stretch/>
        </p:blipFill>
        <p:spPr>
          <a:xfrm>
            <a:off x="2115128" y="664275"/>
            <a:ext cx="8072581" cy="5667235"/>
          </a:xfrm>
          <a:prstGeom prst="rect">
            <a:avLst/>
          </a:prstGeom>
        </p:spPr>
      </p:pic>
    </p:spTree>
    <p:extLst>
      <p:ext uri="{BB962C8B-B14F-4D97-AF65-F5344CB8AC3E}">
        <p14:creationId xmlns:p14="http://schemas.microsoft.com/office/powerpoint/2010/main" val="2723518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2838</TotalTime>
  <Words>1134</Words>
  <Application>Microsoft Office PowerPoint</Application>
  <PresentationFormat>Widescreen</PresentationFormat>
  <Paragraphs>141</Paragraphs>
  <Slides>18</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Algerian</vt:lpstr>
      <vt:lpstr>Arial</vt:lpstr>
      <vt:lpstr>Calibri</vt:lpstr>
      <vt:lpstr>Gill Sans MT</vt:lpstr>
      <vt:lpstr>Wingdings</vt:lpstr>
      <vt:lpstr>Gallery</vt:lpstr>
      <vt:lpstr>Managing Stress</vt:lpstr>
      <vt:lpstr>PowerPoint Presentation</vt:lpstr>
      <vt:lpstr>Anxiety is a physiological response</vt:lpstr>
      <vt:lpstr>Anxiety is a physical response</vt:lpstr>
      <vt:lpstr>PowerPoint Presentation</vt:lpstr>
      <vt:lpstr>Amygdala acts as our smoke alarm</vt:lpstr>
      <vt:lpstr>PowerPoint Presentation</vt:lpstr>
      <vt:lpstr>PowerPoint Presentation</vt:lpstr>
      <vt:lpstr>PowerPoint Presentation</vt:lpstr>
      <vt:lpstr>PowerPoint Presentation</vt:lpstr>
      <vt:lpstr>Conscious vs. subconscious Mind</vt:lpstr>
      <vt:lpstr>PowerPoint Presentation</vt:lpstr>
      <vt:lpstr>Mindfulness</vt:lpstr>
      <vt:lpstr>You can learn to manage anxiety</vt:lpstr>
      <vt:lpstr>Books</vt:lpstr>
      <vt:lpstr>Video Resources</vt:lpstr>
      <vt:lpstr>What is Available Through the Counseling Center?</vt:lpstr>
      <vt:lpstr>Location and Contact Information</vt:lpstr>
    </vt:vector>
  </TitlesOfParts>
  <Company>Texas Tech University Health Sciences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Stress</dc:title>
  <dc:creator>Collins, Kristie</dc:creator>
  <cp:lastModifiedBy>Collins, Kristie</cp:lastModifiedBy>
  <cp:revision>106</cp:revision>
  <dcterms:created xsi:type="dcterms:W3CDTF">2019-02-28T16:24:51Z</dcterms:created>
  <dcterms:modified xsi:type="dcterms:W3CDTF">2020-04-06T17:22:11Z</dcterms:modified>
</cp:coreProperties>
</file>