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7315200" cy="12801600"/>
  <p:notesSz cx="7010400" cy="12039600"/>
  <p:defaultTextStyle>
    <a:defPPr>
      <a:defRPr lang="en-US"/>
    </a:defPPr>
    <a:lvl1pPr marL="0" algn="l" defTabSz="992547" rtl="0" eaLnBrk="1" latinLnBrk="0" hangingPunct="1">
      <a:defRPr sz="1953" kern="1200">
        <a:solidFill>
          <a:schemeClr val="tx1"/>
        </a:solidFill>
        <a:latin typeface="+mn-lt"/>
        <a:ea typeface="+mn-ea"/>
        <a:cs typeface="+mn-cs"/>
      </a:defRPr>
    </a:lvl1pPr>
    <a:lvl2pPr marL="496274" algn="l" defTabSz="992547" rtl="0" eaLnBrk="1" latinLnBrk="0" hangingPunct="1">
      <a:defRPr sz="1953" kern="1200">
        <a:solidFill>
          <a:schemeClr val="tx1"/>
        </a:solidFill>
        <a:latin typeface="+mn-lt"/>
        <a:ea typeface="+mn-ea"/>
        <a:cs typeface="+mn-cs"/>
      </a:defRPr>
    </a:lvl2pPr>
    <a:lvl3pPr marL="992547" algn="l" defTabSz="992547" rtl="0" eaLnBrk="1" latinLnBrk="0" hangingPunct="1">
      <a:defRPr sz="1953" kern="1200">
        <a:solidFill>
          <a:schemeClr val="tx1"/>
        </a:solidFill>
        <a:latin typeface="+mn-lt"/>
        <a:ea typeface="+mn-ea"/>
        <a:cs typeface="+mn-cs"/>
      </a:defRPr>
    </a:lvl3pPr>
    <a:lvl4pPr marL="1488822" algn="l" defTabSz="992547" rtl="0" eaLnBrk="1" latinLnBrk="0" hangingPunct="1">
      <a:defRPr sz="1953" kern="1200">
        <a:solidFill>
          <a:schemeClr val="tx1"/>
        </a:solidFill>
        <a:latin typeface="+mn-lt"/>
        <a:ea typeface="+mn-ea"/>
        <a:cs typeface="+mn-cs"/>
      </a:defRPr>
    </a:lvl4pPr>
    <a:lvl5pPr marL="1985096" algn="l" defTabSz="992547" rtl="0" eaLnBrk="1" latinLnBrk="0" hangingPunct="1">
      <a:defRPr sz="1953" kern="1200">
        <a:solidFill>
          <a:schemeClr val="tx1"/>
        </a:solidFill>
        <a:latin typeface="+mn-lt"/>
        <a:ea typeface="+mn-ea"/>
        <a:cs typeface="+mn-cs"/>
      </a:defRPr>
    </a:lvl5pPr>
    <a:lvl6pPr marL="2481369" algn="l" defTabSz="992547" rtl="0" eaLnBrk="1" latinLnBrk="0" hangingPunct="1">
      <a:defRPr sz="1953" kern="1200">
        <a:solidFill>
          <a:schemeClr val="tx1"/>
        </a:solidFill>
        <a:latin typeface="+mn-lt"/>
        <a:ea typeface="+mn-ea"/>
        <a:cs typeface="+mn-cs"/>
      </a:defRPr>
    </a:lvl6pPr>
    <a:lvl7pPr marL="2977643" algn="l" defTabSz="992547" rtl="0" eaLnBrk="1" latinLnBrk="0" hangingPunct="1">
      <a:defRPr sz="1953" kern="1200">
        <a:solidFill>
          <a:schemeClr val="tx1"/>
        </a:solidFill>
        <a:latin typeface="+mn-lt"/>
        <a:ea typeface="+mn-ea"/>
        <a:cs typeface="+mn-cs"/>
      </a:defRPr>
    </a:lvl7pPr>
    <a:lvl8pPr marL="3473916" algn="l" defTabSz="992547" rtl="0" eaLnBrk="1" latinLnBrk="0" hangingPunct="1">
      <a:defRPr sz="1953" kern="1200">
        <a:solidFill>
          <a:schemeClr val="tx1"/>
        </a:solidFill>
        <a:latin typeface="+mn-lt"/>
        <a:ea typeface="+mn-ea"/>
        <a:cs typeface="+mn-cs"/>
      </a:defRPr>
    </a:lvl8pPr>
    <a:lvl9pPr marL="3970190" algn="l" defTabSz="992547" rtl="0" eaLnBrk="1" latinLnBrk="0" hangingPunct="1">
      <a:defRPr sz="195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89" d="100"/>
          <a:sy n="89" d="100"/>
        </p:scale>
        <p:origin x="7200" y="12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095078"/>
            <a:ext cx="6217920" cy="4456853"/>
          </a:xfrm>
        </p:spPr>
        <p:txBody>
          <a:bodyPr anchor="b"/>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914400" y="6723804"/>
            <a:ext cx="5486400" cy="3090756"/>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BBA5E8-D434-4B94-A72D-732D6B50FE2C}"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7C3C1-C78D-4DF6-9D45-8A792880C915}" type="slidenum">
              <a:rPr lang="en-US" smtClean="0"/>
              <a:t>‹#›</a:t>
            </a:fld>
            <a:endParaRPr lang="en-US"/>
          </a:p>
        </p:txBody>
      </p:sp>
    </p:spTree>
    <p:extLst>
      <p:ext uri="{BB962C8B-B14F-4D97-AF65-F5344CB8AC3E}">
        <p14:creationId xmlns:p14="http://schemas.microsoft.com/office/powerpoint/2010/main" val="239086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BBA5E8-D434-4B94-A72D-732D6B50FE2C}"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7C3C1-C78D-4DF6-9D45-8A792880C915}" type="slidenum">
              <a:rPr lang="en-US" smtClean="0"/>
              <a:t>‹#›</a:t>
            </a:fld>
            <a:endParaRPr lang="en-US"/>
          </a:p>
        </p:txBody>
      </p:sp>
    </p:spTree>
    <p:extLst>
      <p:ext uri="{BB962C8B-B14F-4D97-AF65-F5344CB8AC3E}">
        <p14:creationId xmlns:p14="http://schemas.microsoft.com/office/powerpoint/2010/main" val="205156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681567"/>
            <a:ext cx="1577340" cy="108487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2920" y="681567"/>
            <a:ext cx="4640580" cy="108487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BBA5E8-D434-4B94-A72D-732D6B50FE2C}"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7C3C1-C78D-4DF6-9D45-8A792880C915}" type="slidenum">
              <a:rPr lang="en-US" smtClean="0"/>
              <a:t>‹#›</a:t>
            </a:fld>
            <a:endParaRPr lang="en-US"/>
          </a:p>
        </p:txBody>
      </p:sp>
    </p:spTree>
    <p:extLst>
      <p:ext uri="{BB962C8B-B14F-4D97-AF65-F5344CB8AC3E}">
        <p14:creationId xmlns:p14="http://schemas.microsoft.com/office/powerpoint/2010/main" val="21023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BBA5E8-D434-4B94-A72D-732D6B50FE2C}"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7C3C1-C78D-4DF6-9D45-8A792880C915}" type="slidenum">
              <a:rPr lang="en-US" smtClean="0"/>
              <a:t>‹#›</a:t>
            </a:fld>
            <a:endParaRPr lang="en-US"/>
          </a:p>
        </p:txBody>
      </p:sp>
    </p:spTree>
    <p:extLst>
      <p:ext uri="{BB962C8B-B14F-4D97-AF65-F5344CB8AC3E}">
        <p14:creationId xmlns:p14="http://schemas.microsoft.com/office/powerpoint/2010/main" val="378483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3191514"/>
            <a:ext cx="6309360" cy="5325109"/>
          </a:xfrm>
        </p:spPr>
        <p:txBody>
          <a:bodyPr anchor="b"/>
          <a:lstStyle>
            <a:lvl1pPr>
              <a:defRPr sz="4800"/>
            </a:lvl1pPr>
          </a:lstStyle>
          <a:p>
            <a:r>
              <a:rPr lang="en-US" smtClean="0"/>
              <a:t>Click to edit Master title style</a:t>
            </a:r>
            <a:endParaRPr lang="en-US" dirty="0"/>
          </a:p>
        </p:txBody>
      </p:sp>
      <p:sp>
        <p:nvSpPr>
          <p:cNvPr id="3" name="Text Placeholder 2"/>
          <p:cNvSpPr>
            <a:spLocks noGrp="1"/>
          </p:cNvSpPr>
          <p:nvPr>
            <p:ph type="body" idx="1"/>
          </p:nvPr>
        </p:nvSpPr>
        <p:spPr>
          <a:xfrm>
            <a:off x="499110" y="8567000"/>
            <a:ext cx="6309360" cy="2800349"/>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BBA5E8-D434-4B94-A72D-732D6B50FE2C}"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17C3C1-C78D-4DF6-9D45-8A792880C915}" type="slidenum">
              <a:rPr lang="en-US" smtClean="0"/>
              <a:t>‹#›</a:t>
            </a:fld>
            <a:endParaRPr lang="en-US"/>
          </a:p>
        </p:txBody>
      </p:sp>
    </p:spTree>
    <p:extLst>
      <p:ext uri="{BB962C8B-B14F-4D97-AF65-F5344CB8AC3E}">
        <p14:creationId xmlns:p14="http://schemas.microsoft.com/office/powerpoint/2010/main" val="3164204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2920" y="3407833"/>
            <a:ext cx="3108960" cy="81224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703320" y="3407833"/>
            <a:ext cx="3108960" cy="81224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BBA5E8-D434-4B94-A72D-732D6B50FE2C}" type="datetimeFigureOut">
              <a:rPr lang="en-US" smtClean="0"/>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7C3C1-C78D-4DF6-9D45-8A792880C915}" type="slidenum">
              <a:rPr lang="en-US" smtClean="0"/>
              <a:t>‹#›</a:t>
            </a:fld>
            <a:endParaRPr lang="en-US"/>
          </a:p>
        </p:txBody>
      </p:sp>
    </p:spTree>
    <p:extLst>
      <p:ext uri="{BB962C8B-B14F-4D97-AF65-F5344CB8AC3E}">
        <p14:creationId xmlns:p14="http://schemas.microsoft.com/office/powerpoint/2010/main" val="931739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681570"/>
            <a:ext cx="6309360" cy="247438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3874" y="3138171"/>
            <a:ext cx="3094672" cy="153796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Click to edit Master text styles</a:t>
            </a:r>
          </a:p>
        </p:txBody>
      </p:sp>
      <p:sp>
        <p:nvSpPr>
          <p:cNvPr id="4" name="Content Placeholder 3"/>
          <p:cNvSpPr>
            <a:spLocks noGrp="1"/>
          </p:cNvSpPr>
          <p:nvPr>
            <p:ph sz="half" idx="2"/>
          </p:nvPr>
        </p:nvSpPr>
        <p:spPr>
          <a:xfrm>
            <a:off x="503874" y="4676140"/>
            <a:ext cx="3094672" cy="68778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703320" y="3138171"/>
            <a:ext cx="3109913" cy="153796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Click to edit Master text styles</a:t>
            </a:r>
          </a:p>
        </p:txBody>
      </p:sp>
      <p:sp>
        <p:nvSpPr>
          <p:cNvPr id="6" name="Content Placeholder 5"/>
          <p:cNvSpPr>
            <a:spLocks noGrp="1"/>
          </p:cNvSpPr>
          <p:nvPr>
            <p:ph sz="quarter" idx="4"/>
          </p:nvPr>
        </p:nvSpPr>
        <p:spPr>
          <a:xfrm>
            <a:off x="3703320" y="4676140"/>
            <a:ext cx="3109913" cy="68778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BBA5E8-D434-4B94-A72D-732D6B50FE2C}" type="datetimeFigureOut">
              <a:rPr lang="en-US" smtClean="0"/>
              <a:t>7/31/2018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17C3C1-C78D-4DF6-9D45-8A792880C915}" type="slidenum">
              <a:rPr lang="en-US" smtClean="0"/>
              <a:t>‹#›</a:t>
            </a:fld>
            <a:endParaRPr lang="en-US"/>
          </a:p>
        </p:txBody>
      </p:sp>
    </p:spTree>
    <p:extLst>
      <p:ext uri="{BB962C8B-B14F-4D97-AF65-F5344CB8AC3E}">
        <p14:creationId xmlns:p14="http://schemas.microsoft.com/office/powerpoint/2010/main" val="432349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BBA5E8-D434-4B94-A72D-732D6B50FE2C}" type="datetimeFigureOut">
              <a:rPr lang="en-US" smtClean="0"/>
              <a:t>7/31/2018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17C3C1-C78D-4DF6-9D45-8A792880C915}" type="slidenum">
              <a:rPr lang="en-US" smtClean="0"/>
              <a:t>‹#›</a:t>
            </a:fld>
            <a:endParaRPr lang="en-US"/>
          </a:p>
        </p:txBody>
      </p:sp>
    </p:spTree>
    <p:extLst>
      <p:ext uri="{BB962C8B-B14F-4D97-AF65-F5344CB8AC3E}">
        <p14:creationId xmlns:p14="http://schemas.microsoft.com/office/powerpoint/2010/main" val="3333473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BA5E8-D434-4B94-A72D-732D6B50FE2C}" type="datetimeFigureOut">
              <a:rPr lang="en-US" smtClean="0"/>
              <a:t>7/31/2018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17C3C1-C78D-4DF6-9D45-8A792880C915}" type="slidenum">
              <a:rPr lang="en-US" smtClean="0"/>
              <a:t>‹#›</a:t>
            </a:fld>
            <a:endParaRPr lang="en-US"/>
          </a:p>
        </p:txBody>
      </p:sp>
    </p:spTree>
    <p:extLst>
      <p:ext uri="{BB962C8B-B14F-4D97-AF65-F5344CB8AC3E}">
        <p14:creationId xmlns:p14="http://schemas.microsoft.com/office/powerpoint/2010/main" val="1028337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853440"/>
            <a:ext cx="2359342" cy="2987040"/>
          </a:xfrm>
        </p:spPr>
        <p:txBody>
          <a:bodyPr anchor="b"/>
          <a:lstStyle>
            <a:lvl1pPr>
              <a:defRPr sz="2560"/>
            </a:lvl1pPr>
          </a:lstStyle>
          <a:p>
            <a:r>
              <a:rPr lang="en-US" smtClean="0"/>
              <a:t>Click to edit Master title style</a:t>
            </a:r>
            <a:endParaRPr lang="en-US" dirty="0"/>
          </a:p>
        </p:txBody>
      </p:sp>
      <p:sp>
        <p:nvSpPr>
          <p:cNvPr id="3" name="Content Placeholder 2"/>
          <p:cNvSpPr>
            <a:spLocks noGrp="1"/>
          </p:cNvSpPr>
          <p:nvPr>
            <p:ph idx="1"/>
          </p:nvPr>
        </p:nvSpPr>
        <p:spPr>
          <a:xfrm>
            <a:off x="3109913" y="1843196"/>
            <a:ext cx="3703320" cy="909743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873" y="3840480"/>
            <a:ext cx="2359342" cy="7114964"/>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BA5E8-D434-4B94-A72D-732D6B50FE2C}" type="datetimeFigureOut">
              <a:rPr lang="en-US" smtClean="0"/>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7C3C1-C78D-4DF6-9D45-8A792880C915}" type="slidenum">
              <a:rPr lang="en-US" smtClean="0"/>
              <a:t>‹#›</a:t>
            </a:fld>
            <a:endParaRPr lang="en-US"/>
          </a:p>
        </p:txBody>
      </p:sp>
    </p:spTree>
    <p:extLst>
      <p:ext uri="{BB962C8B-B14F-4D97-AF65-F5344CB8AC3E}">
        <p14:creationId xmlns:p14="http://schemas.microsoft.com/office/powerpoint/2010/main" val="3722654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853440"/>
            <a:ext cx="2359342" cy="2987040"/>
          </a:xfrm>
        </p:spPr>
        <p:txBody>
          <a:bodyPr anchor="b"/>
          <a:lstStyle>
            <a:lvl1pPr>
              <a:defRPr sz="25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109913" y="1843196"/>
            <a:ext cx="3703320" cy="9097433"/>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3873" y="3840480"/>
            <a:ext cx="2359342" cy="7114964"/>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BA5E8-D434-4B94-A72D-732D6B50FE2C}" type="datetimeFigureOut">
              <a:rPr lang="en-US" smtClean="0"/>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17C3C1-C78D-4DF6-9D45-8A792880C915}" type="slidenum">
              <a:rPr lang="en-US" smtClean="0"/>
              <a:t>‹#›</a:t>
            </a:fld>
            <a:endParaRPr lang="en-US"/>
          </a:p>
        </p:txBody>
      </p:sp>
    </p:spTree>
    <p:extLst>
      <p:ext uri="{BB962C8B-B14F-4D97-AF65-F5344CB8AC3E}">
        <p14:creationId xmlns:p14="http://schemas.microsoft.com/office/powerpoint/2010/main" val="2877339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81570"/>
            <a:ext cx="6309360" cy="247438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2920" y="3407833"/>
            <a:ext cx="6309360" cy="81224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2920" y="11865189"/>
            <a:ext cx="1645920" cy="681567"/>
          </a:xfrm>
          <a:prstGeom prst="rect">
            <a:avLst/>
          </a:prstGeom>
        </p:spPr>
        <p:txBody>
          <a:bodyPr vert="horz" lIns="91440" tIns="45720" rIns="91440" bIns="45720" rtlCol="0" anchor="ctr"/>
          <a:lstStyle>
            <a:lvl1pPr algn="l">
              <a:defRPr sz="960">
                <a:solidFill>
                  <a:schemeClr val="tx1">
                    <a:tint val="75000"/>
                  </a:schemeClr>
                </a:solidFill>
              </a:defRPr>
            </a:lvl1pPr>
          </a:lstStyle>
          <a:p>
            <a:fld id="{DBBBA5E8-D434-4B94-A72D-732D6B50FE2C}" type="datetimeFigureOut">
              <a:rPr lang="en-US" smtClean="0"/>
              <a:t>7/31/2018</a:t>
            </a:fld>
            <a:endParaRPr lang="en-US"/>
          </a:p>
        </p:txBody>
      </p:sp>
      <p:sp>
        <p:nvSpPr>
          <p:cNvPr id="5" name="Footer Placeholder 4"/>
          <p:cNvSpPr>
            <a:spLocks noGrp="1"/>
          </p:cNvSpPr>
          <p:nvPr>
            <p:ph type="ftr" sz="quarter" idx="3"/>
          </p:nvPr>
        </p:nvSpPr>
        <p:spPr>
          <a:xfrm>
            <a:off x="2423160" y="11865189"/>
            <a:ext cx="2468880" cy="681567"/>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11865189"/>
            <a:ext cx="1645920" cy="681567"/>
          </a:xfrm>
          <a:prstGeom prst="rect">
            <a:avLst/>
          </a:prstGeom>
        </p:spPr>
        <p:txBody>
          <a:bodyPr vert="horz" lIns="91440" tIns="45720" rIns="91440" bIns="45720" rtlCol="0" anchor="ctr"/>
          <a:lstStyle>
            <a:lvl1pPr algn="r">
              <a:defRPr sz="960">
                <a:solidFill>
                  <a:schemeClr val="tx1">
                    <a:tint val="75000"/>
                  </a:schemeClr>
                </a:solidFill>
              </a:defRPr>
            </a:lvl1pPr>
          </a:lstStyle>
          <a:p>
            <a:fld id="{3117C3C1-C78D-4DF6-9D45-8A792880C915}" type="slidenum">
              <a:rPr lang="en-US" smtClean="0"/>
              <a:t>‹#›</a:t>
            </a:fld>
            <a:endParaRPr lang="en-US"/>
          </a:p>
        </p:txBody>
      </p:sp>
    </p:spTree>
    <p:extLst>
      <p:ext uri="{BB962C8B-B14F-4D97-AF65-F5344CB8AC3E}">
        <p14:creationId xmlns:p14="http://schemas.microsoft.com/office/powerpoint/2010/main" val="8184853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511" y="11918011"/>
            <a:ext cx="7315200" cy="830997"/>
          </a:xfrm>
          <a:prstGeom prst="rect">
            <a:avLst/>
          </a:prstGeom>
          <a:noFill/>
        </p:spPr>
        <p:txBody>
          <a:bodyPr wrap="square" lIns="0" rIns="0" rtlCol="0">
            <a:spAutoFit/>
          </a:bodyPr>
          <a:lstStyle/>
          <a:p>
            <a:r>
              <a:rPr lang="en-US" sz="800" dirty="0">
                <a:latin typeface="Plantagenet Cherokee" panose="02020602070100000000" pitchFamily="18" charset="0"/>
              </a:rPr>
              <a:t>Persons with disabilities who may need auxiliary aids or services are requested to contact Josie Martinez at least 24 hours prior to this seminar so that appropriate arrangements can be made.</a:t>
            </a:r>
          </a:p>
          <a:p>
            <a:endParaRPr lang="en-US" sz="800" dirty="0">
              <a:latin typeface="Plantagenet Cherokee" panose="02020602070100000000" pitchFamily="18" charset="0"/>
            </a:endParaRPr>
          </a:p>
          <a:p>
            <a:r>
              <a:rPr lang="en-US" sz="800" dirty="0">
                <a:latin typeface="Plantagenet Cherokee" panose="02020602070100000000" pitchFamily="18" charset="0"/>
              </a:rPr>
              <a:t>Clinical Research Institute</a:t>
            </a:r>
          </a:p>
          <a:p>
            <a:r>
              <a:rPr lang="en-US" sz="800" dirty="0">
                <a:latin typeface="Plantagenet Cherokee" panose="02020602070100000000" pitchFamily="18" charset="0"/>
              </a:rPr>
              <a:t>Josie Martinez</a:t>
            </a:r>
          </a:p>
          <a:p>
            <a:r>
              <a:rPr lang="en-US" sz="800" dirty="0">
                <a:latin typeface="Plantagenet Cherokee" panose="02020602070100000000" pitchFamily="18" charset="0"/>
              </a:rPr>
              <a:t>806-743-4967, STOP 8183</a:t>
            </a:r>
          </a:p>
        </p:txBody>
      </p:sp>
      <p:sp>
        <p:nvSpPr>
          <p:cNvPr id="10" name="TextBox 9"/>
          <p:cNvSpPr txBox="1"/>
          <p:nvPr/>
        </p:nvSpPr>
        <p:spPr>
          <a:xfrm>
            <a:off x="186562" y="1923174"/>
            <a:ext cx="7155149" cy="562333"/>
          </a:xfrm>
          <a:prstGeom prst="rect">
            <a:avLst/>
          </a:prstGeom>
          <a:noFill/>
        </p:spPr>
        <p:txBody>
          <a:bodyPr wrap="square" rtlCol="0">
            <a:spAutoFit/>
          </a:bodyPr>
          <a:lstStyle/>
          <a:p>
            <a:pPr algn="ctr"/>
            <a:r>
              <a:rPr lang="en-US" sz="3054" b="1" dirty="0">
                <a:solidFill>
                  <a:srgbClr val="FF0000"/>
                </a:solidFill>
                <a:latin typeface="Plantagenet Cherokee" panose="02020602070100000000" pitchFamily="18" charset="0"/>
              </a:rPr>
              <a:t>Monthly Research Workshop</a:t>
            </a:r>
          </a:p>
        </p:txBody>
      </p:sp>
      <p:sp>
        <p:nvSpPr>
          <p:cNvPr id="11" name="TextBox 10"/>
          <p:cNvSpPr txBox="1"/>
          <p:nvPr/>
        </p:nvSpPr>
        <p:spPr>
          <a:xfrm>
            <a:off x="26511" y="4302662"/>
            <a:ext cx="7315200" cy="5021503"/>
          </a:xfrm>
          <a:prstGeom prst="rect">
            <a:avLst/>
          </a:prstGeom>
          <a:noFill/>
        </p:spPr>
        <p:txBody>
          <a:bodyPr wrap="square" lIns="0" rIns="0" rtlCol="0">
            <a:spAutoFit/>
          </a:bodyPr>
          <a:lstStyle/>
          <a:p>
            <a:pPr algn="ctr"/>
            <a:r>
              <a:rPr lang="en-US" sz="2545" dirty="0">
                <a:latin typeface="Plantagenet Cherokee" panose="02020602070100000000" pitchFamily="18" charset="0"/>
              </a:rPr>
              <a:t>Rena Manning, </a:t>
            </a:r>
            <a:r>
              <a:rPr lang="en-US" sz="2545" dirty="0" smtClean="0">
                <a:latin typeface="Plantagenet Cherokee" panose="02020602070100000000" pitchFamily="18" charset="0"/>
              </a:rPr>
              <a:t>PhD</a:t>
            </a:r>
            <a:endParaRPr lang="en-US" sz="2545" dirty="0">
              <a:latin typeface="Plantagenet Cherokee" panose="02020602070100000000" pitchFamily="18" charset="0"/>
            </a:endParaRPr>
          </a:p>
          <a:p>
            <a:pPr algn="ctr"/>
            <a:r>
              <a:rPr lang="en-US" sz="2200" dirty="0" smtClean="0">
                <a:latin typeface="Plantagenet Cherokee" panose="02020602070100000000" pitchFamily="18" charset="0"/>
              </a:rPr>
              <a:t>Alan N. Peiris MD, PhD</a:t>
            </a:r>
            <a:endParaRPr lang="en-US" sz="2200" dirty="0">
              <a:latin typeface="Plantagenet Cherokee" panose="02020602070100000000" pitchFamily="18" charset="0"/>
            </a:endParaRPr>
          </a:p>
          <a:p>
            <a:pPr algn="ctr"/>
            <a:r>
              <a:rPr lang="en-US" sz="2036" dirty="0">
                <a:latin typeface="Plantagenet Cherokee" panose="02020602070100000000" pitchFamily="18" charset="0"/>
              </a:rPr>
              <a:t>Clinical Research Institute </a:t>
            </a:r>
            <a:endParaRPr lang="en-US" sz="800" dirty="0" smtClean="0">
              <a:latin typeface="Plantagenet Cherokee" panose="02020602070100000000" pitchFamily="18" charset="0"/>
            </a:endParaRPr>
          </a:p>
          <a:p>
            <a:pPr algn="ctr"/>
            <a:endParaRPr lang="en-US" sz="800" dirty="0">
              <a:latin typeface="Plantagenet Cherokee" panose="02020602070100000000" pitchFamily="18" charset="0"/>
            </a:endParaRPr>
          </a:p>
          <a:p>
            <a:pPr algn="ctr"/>
            <a:r>
              <a:rPr lang="en-US" sz="2545" dirty="0">
                <a:latin typeface="Plantagenet Cherokee" panose="02020602070100000000" pitchFamily="18" charset="0"/>
              </a:rPr>
              <a:t>Stephanie Shippey, MLS</a:t>
            </a:r>
          </a:p>
          <a:p>
            <a:pPr algn="ctr"/>
            <a:r>
              <a:rPr lang="en-US" sz="2036" dirty="0" smtClean="0">
                <a:latin typeface="Plantagenet Cherokee" panose="02020602070100000000" pitchFamily="18" charset="0"/>
              </a:rPr>
              <a:t>Senior Director of Public Services</a:t>
            </a:r>
            <a:endParaRPr lang="en-US" sz="2036" dirty="0">
              <a:latin typeface="Plantagenet Cherokee" panose="02020602070100000000" pitchFamily="18" charset="0"/>
            </a:endParaRPr>
          </a:p>
          <a:p>
            <a:pPr algn="ctr"/>
            <a:r>
              <a:rPr lang="en-US" sz="2036" dirty="0">
                <a:latin typeface="Plantagenet Cherokee" panose="02020602070100000000" pitchFamily="18" charset="0"/>
              </a:rPr>
              <a:t>Library </a:t>
            </a:r>
            <a:r>
              <a:rPr lang="en-US" sz="2036" dirty="0" smtClean="0">
                <a:latin typeface="Plantagenet Cherokee" panose="02020602070100000000" pitchFamily="18" charset="0"/>
              </a:rPr>
              <a:t>Services</a:t>
            </a:r>
          </a:p>
          <a:p>
            <a:pPr algn="ctr"/>
            <a:endParaRPr lang="en-US" sz="800" dirty="0">
              <a:latin typeface="Plantagenet Cherokee" panose="02020602070100000000" pitchFamily="18" charset="0"/>
            </a:endParaRPr>
          </a:p>
          <a:p>
            <a:pPr algn="ctr"/>
            <a:r>
              <a:rPr lang="en-US" sz="2545" dirty="0">
                <a:latin typeface="Plantagenet Cherokee" panose="02020602070100000000" pitchFamily="18" charset="0"/>
              </a:rPr>
              <a:t>Roshan Thilakarathne</a:t>
            </a:r>
          </a:p>
          <a:p>
            <a:pPr algn="ctr"/>
            <a:r>
              <a:rPr lang="en-US" sz="2036" dirty="0" smtClean="0">
                <a:latin typeface="Plantagenet Cherokee" panose="02020602070100000000" pitchFamily="18" charset="0"/>
              </a:rPr>
              <a:t>Chief Analyst</a:t>
            </a:r>
          </a:p>
          <a:p>
            <a:pPr algn="ctr"/>
            <a:r>
              <a:rPr lang="en-US" sz="2036" dirty="0" smtClean="0">
                <a:latin typeface="Plantagenet Cherokee" panose="02020602070100000000" pitchFamily="18" charset="0"/>
              </a:rPr>
              <a:t>Office of Clinical Transformation</a:t>
            </a:r>
          </a:p>
          <a:p>
            <a:pPr algn="ctr"/>
            <a:endParaRPr lang="en-US" sz="800" dirty="0">
              <a:latin typeface="Plantagenet Cherokee" panose="02020602070100000000" pitchFamily="18" charset="0"/>
            </a:endParaRPr>
          </a:p>
          <a:p>
            <a:pPr algn="ctr"/>
            <a:r>
              <a:rPr lang="en-US" sz="2545" dirty="0">
                <a:latin typeface="Plantagenet Cherokee" panose="02020602070100000000" pitchFamily="18" charset="0"/>
              </a:rPr>
              <a:t>Meredith Gavin</a:t>
            </a:r>
          </a:p>
          <a:p>
            <a:pPr algn="ctr"/>
            <a:r>
              <a:rPr lang="en-US" sz="2036" dirty="0" smtClean="0">
                <a:latin typeface="Plantagenet Cherokee" panose="02020602070100000000" pitchFamily="18" charset="0"/>
              </a:rPr>
              <a:t>3</a:t>
            </a:r>
            <a:r>
              <a:rPr lang="en-US" sz="2036" baseline="30000" dirty="0" smtClean="0">
                <a:latin typeface="Plantagenet Cherokee" panose="02020602070100000000" pitchFamily="18" charset="0"/>
              </a:rPr>
              <a:t>rd</a:t>
            </a:r>
            <a:r>
              <a:rPr lang="en-US" sz="2036" dirty="0" smtClean="0">
                <a:latin typeface="Plantagenet Cherokee" panose="02020602070100000000" pitchFamily="18" charset="0"/>
              </a:rPr>
              <a:t> Year School </a:t>
            </a:r>
            <a:r>
              <a:rPr lang="en-US" sz="2036" dirty="0">
                <a:latin typeface="Plantagenet Cherokee" panose="02020602070100000000" pitchFamily="18" charset="0"/>
              </a:rPr>
              <a:t>of Medicine Student</a:t>
            </a:r>
          </a:p>
          <a:p>
            <a:pPr algn="ctr"/>
            <a:r>
              <a:rPr lang="en-US" sz="2418" dirty="0">
                <a:latin typeface="Plantagenet Cherokee" panose="02020602070100000000" pitchFamily="18" charset="0"/>
              </a:rPr>
              <a:t>Texas Tech University Health Sciences </a:t>
            </a:r>
            <a:r>
              <a:rPr lang="en-US" sz="2418" dirty="0" smtClean="0">
                <a:latin typeface="Plantagenet Cherokee" panose="02020602070100000000" pitchFamily="18" charset="0"/>
              </a:rPr>
              <a:t>Center</a:t>
            </a:r>
          </a:p>
          <a:p>
            <a:pPr algn="ctr"/>
            <a:endParaRPr lang="en-US" sz="2418" dirty="0" smtClean="0">
              <a:latin typeface="Plantagenet Cherokee" panose="02020602070100000000" pitchFamily="18" charset="0"/>
            </a:endParaRPr>
          </a:p>
        </p:txBody>
      </p:sp>
      <p:sp>
        <p:nvSpPr>
          <p:cNvPr id="12" name="TextBox 11"/>
          <p:cNvSpPr txBox="1"/>
          <p:nvPr/>
        </p:nvSpPr>
        <p:spPr>
          <a:xfrm>
            <a:off x="26511" y="8842841"/>
            <a:ext cx="7288689" cy="2951770"/>
          </a:xfrm>
          <a:prstGeom prst="rect">
            <a:avLst/>
          </a:prstGeom>
          <a:noFill/>
        </p:spPr>
        <p:txBody>
          <a:bodyPr wrap="square" rtlCol="0">
            <a:spAutoFit/>
          </a:bodyPr>
          <a:lstStyle/>
          <a:p>
            <a:pPr algn="ctr"/>
            <a:r>
              <a:rPr lang="en-US" sz="2800" b="1" dirty="0">
                <a:latin typeface="Plantagenet Cherokee" panose="02020602070100000000" pitchFamily="18" charset="0"/>
              </a:rPr>
              <a:t>Wednesday, August 15, 2018</a:t>
            </a:r>
          </a:p>
          <a:p>
            <a:pPr algn="ctr"/>
            <a:r>
              <a:rPr lang="en-US" sz="2800" b="1" dirty="0">
                <a:latin typeface="Plantagenet Cherokee" panose="02020602070100000000" pitchFamily="18" charset="0"/>
              </a:rPr>
              <a:t>4:00pm</a:t>
            </a:r>
          </a:p>
          <a:p>
            <a:pPr algn="ctr"/>
            <a:r>
              <a:rPr lang="en-US" sz="2800" dirty="0">
                <a:latin typeface="Plantagenet Cherokee" panose="02020602070100000000" pitchFamily="18" charset="0"/>
              </a:rPr>
              <a:t>Room: 1C100</a:t>
            </a:r>
          </a:p>
          <a:p>
            <a:pPr algn="ctr"/>
            <a:endParaRPr lang="en-US" sz="1018" dirty="0">
              <a:latin typeface="Plantagenet Cherokee" panose="02020602070100000000" pitchFamily="18" charset="0"/>
            </a:endParaRPr>
          </a:p>
          <a:p>
            <a:pPr algn="ctr"/>
            <a:r>
              <a:rPr lang="en-US" sz="2291" dirty="0" err="1">
                <a:latin typeface="Plantagenet Cherokee" panose="02020602070100000000" pitchFamily="18" charset="0"/>
              </a:rPr>
              <a:t>TechLink</a:t>
            </a:r>
            <a:endParaRPr lang="en-US" sz="2291" dirty="0">
              <a:latin typeface="Plantagenet Cherokee" panose="02020602070100000000" pitchFamily="18" charset="0"/>
            </a:endParaRPr>
          </a:p>
          <a:p>
            <a:pPr algn="ctr"/>
            <a:r>
              <a:rPr lang="en-US" sz="2291" dirty="0">
                <a:latin typeface="Plantagenet Cherokee" panose="02020602070100000000" pitchFamily="18" charset="0"/>
              </a:rPr>
              <a:t>Amarillo HSC 4713; Dallas SPVA109AB &amp; SPSW 433</a:t>
            </a:r>
          </a:p>
          <a:p>
            <a:pPr algn="ctr"/>
            <a:r>
              <a:rPr lang="en-US" sz="2291" dirty="0">
                <a:latin typeface="Plantagenet Cherokee" panose="02020602070100000000" pitchFamily="18" charset="0"/>
              </a:rPr>
              <a:t>Odessa 2C41; Odessa MCH Endo 21101; </a:t>
            </a:r>
          </a:p>
          <a:p>
            <a:pPr algn="ctr"/>
            <a:r>
              <a:rPr lang="en-US" sz="2291" dirty="0">
                <a:latin typeface="Plantagenet Cherokee" panose="02020602070100000000" pitchFamily="18" charset="0"/>
              </a:rPr>
              <a:t>Midland TTPM 210B; SECOR 202</a:t>
            </a:r>
          </a:p>
        </p:txBody>
      </p:sp>
      <p:sp>
        <p:nvSpPr>
          <p:cNvPr id="15" name="TextBox 14"/>
          <p:cNvSpPr txBox="1"/>
          <p:nvPr/>
        </p:nvSpPr>
        <p:spPr>
          <a:xfrm>
            <a:off x="26511" y="2406904"/>
            <a:ext cx="7288690" cy="1815882"/>
          </a:xfrm>
          <a:prstGeom prst="rect">
            <a:avLst/>
          </a:prstGeom>
          <a:noFill/>
        </p:spPr>
        <p:txBody>
          <a:bodyPr wrap="square" lIns="0" rIns="0" rtlCol="0">
            <a:spAutoFit/>
          </a:bodyPr>
          <a:lstStyle/>
          <a:p>
            <a:pPr algn="ctr"/>
            <a:r>
              <a:rPr lang="en-US" sz="2800" b="1" i="1" dirty="0" smtClean="0">
                <a:solidFill>
                  <a:schemeClr val="accent1">
                    <a:lumMod val="50000"/>
                  </a:schemeClr>
                </a:solidFill>
                <a:latin typeface="Times New Roman" panose="02020603050405020304" pitchFamily="18" charset="0"/>
                <a:cs typeface="Times New Roman" panose="02020603050405020304" pitchFamily="18" charset="0"/>
              </a:rPr>
              <a:t>Develop </a:t>
            </a:r>
            <a:r>
              <a:rPr lang="en-US" sz="2800" b="1" i="1" dirty="0" smtClean="0">
                <a:solidFill>
                  <a:schemeClr val="accent1">
                    <a:lumMod val="50000"/>
                  </a:schemeClr>
                </a:solidFill>
                <a:latin typeface="Times New Roman" panose="02020603050405020304" pitchFamily="18" charset="0"/>
                <a:cs typeface="Times New Roman" panose="02020603050405020304" pitchFamily="18" charset="0"/>
              </a:rPr>
              <a:t>student </a:t>
            </a:r>
            <a:r>
              <a:rPr lang="en-US" sz="2800" b="1" i="1" dirty="0">
                <a:solidFill>
                  <a:schemeClr val="accent1">
                    <a:lumMod val="50000"/>
                  </a:schemeClr>
                </a:solidFill>
                <a:latin typeface="Times New Roman" panose="02020603050405020304" pitchFamily="18" charset="0"/>
                <a:cs typeface="Times New Roman" panose="02020603050405020304" pitchFamily="18" charset="0"/>
              </a:rPr>
              <a:t>research ideas</a:t>
            </a:r>
          </a:p>
          <a:p>
            <a:pPr algn="ctr"/>
            <a:r>
              <a:rPr lang="en-US" sz="2800" b="1" i="1" dirty="0">
                <a:solidFill>
                  <a:schemeClr val="accent1">
                    <a:lumMod val="50000"/>
                  </a:schemeClr>
                </a:solidFill>
                <a:latin typeface="Times New Roman" panose="02020603050405020304" pitchFamily="18" charset="0"/>
                <a:cs typeface="Times New Roman" panose="02020603050405020304" pitchFamily="18" charset="0"/>
              </a:rPr>
              <a:t>&amp;</a:t>
            </a:r>
          </a:p>
          <a:p>
            <a:pPr algn="ctr"/>
            <a:r>
              <a:rPr lang="en-US" sz="2800" b="1" i="1" dirty="0" smtClean="0">
                <a:solidFill>
                  <a:schemeClr val="accent1">
                    <a:lumMod val="50000"/>
                  </a:schemeClr>
                </a:solidFill>
                <a:latin typeface="Times New Roman" panose="02020603050405020304" pitchFamily="18" charset="0"/>
                <a:cs typeface="Times New Roman" panose="02020603050405020304" pitchFamily="18" charset="0"/>
              </a:rPr>
              <a:t>PROPUBLICA:</a:t>
            </a:r>
            <a:r>
              <a:rPr lang="en-US" sz="2800" b="1" i="1" dirty="0" smtClean="0">
                <a:solidFill>
                  <a:schemeClr val="accent1">
                    <a:lumMod val="50000"/>
                  </a:schemeClr>
                </a:solidFill>
                <a:latin typeface="Times New Roman" panose="02020603050405020304" pitchFamily="18" charset="0"/>
                <a:cs typeface="Times New Roman" panose="02020603050405020304" pitchFamily="18" charset="0"/>
              </a:rPr>
              <a:t> Analyzing A database of </a:t>
            </a:r>
            <a:r>
              <a:rPr lang="en-US" sz="2800" b="1" i="1" dirty="0" smtClean="0">
                <a:solidFill>
                  <a:schemeClr val="accent1">
                    <a:lumMod val="50000"/>
                  </a:schemeClr>
                </a:solidFill>
                <a:latin typeface="Times New Roman" panose="02020603050405020304" pitchFamily="18" charset="0"/>
                <a:cs typeface="Times New Roman" panose="02020603050405020304" pitchFamily="18" charset="0"/>
              </a:rPr>
              <a:t>Physician compensation from Big Pharma</a:t>
            </a:r>
            <a:endParaRPr lang="en-US" sz="2800" b="1" i="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0" y="2465220"/>
            <a:ext cx="7315200" cy="184510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6378" tIns="58189" rIns="116378" bIns="58189" numCol="1" spcCol="0" rtlCol="0" fromWordArt="0" anchor="ctr" anchorCtr="0" forceAA="0" compatLnSpc="1">
            <a:prstTxWarp prst="textNoShape">
              <a:avLst/>
            </a:prstTxWarp>
            <a:noAutofit/>
          </a:bodyPr>
          <a:lstStyle/>
          <a:p>
            <a:pPr algn="ctr"/>
            <a:endParaRPr lang="en-US" sz="2487"/>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0062" y="32876"/>
            <a:ext cx="3724267" cy="1746307"/>
          </a:xfrm>
          <a:prstGeom prst="rect">
            <a:avLst/>
          </a:prstGeom>
        </p:spPr>
      </p:pic>
    </p:spTree>
    <p:extLst>
      <p:ext uri="{BB962C8B-B14F-4D97-AF65-F5344CB8AC3E}">
        <p14:creationId xmlns:p14="http://schemas.microsoft.com/office/powerpoint/2010/main" val="3128452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777</TotalTime>
  <Words>141</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Plantagenet Cherokee</vt:lpstr>
      <vt:lpstr>Times New Roman</vt:lpstr>
      <vt:lpstr>Office Theme</vt:lpstr>
      <vt:lpstr>PowerPoint Presentation</vt:lpstr>
    </vt:vector>
  </TitlesOfParts>
  <Company>Texas Tech University Health Sciences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August15th Announcement</dc:title>
  <dc:creator>Martinez, Josie</dc:creator>
  <cp:lastModifiedBy>Peiris, Alan</cp:lastModifiedBy>
  <cp:revision>59</cp:revision>
  <cp:lastPrinted>2018-07-26T19:38:33Z</cp:lastPrinted>
  <dcterms:created xsi:type="dcterms:W3CDTF">2017-03-22T16:14:50Z</dcterms:created>
  <dcterms:modified xsi:type="dcterms:W3CDTF">2018-07-31T13:12:36Z</dcterms:modified>
</cp:coreProperties>
</file>