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7315200" cy="10058400"/>
  <p:notesSz cx="7010400" cy="9296400"/>
  <p:defaultTextStyle>
    <a:defPPr>
      <a:defRPr lang="en-US"/>
    </a:defPPr>
    <a:lvl1pPr marL="0" algn="l" defTabSz="992764" rtl="0" eaLnBrk="1" latinLnBrk="0" hangingPunct="1">
      <a:defRPr sz="1954" kern="1200">
        <a:solidFill>
          <a:schemeClr val="tx1"/>
        </a:solidFill>
        <a:latin typeface="+mn-lt"/>
        <a:ea typeface="+mn-ea"/>
        <a:cs typeface="+mn-cs"/>
      </a:defRPr>
    </a:lvl1pPr>
    <a:lvl2pPr marL="496382" algn="l" defTabSz="992764" rtl="0" eaLnBrk="1" latinLnBrk="0" hangingPunct="1">
      <a:defRPr sz="1954" kern="1200">
        <a:solidFill>
          <a:schemeClr val="tx1"/>
        </a:solidFill>
        <a:latin typeface="+mn-lt"/>
        <a:ea typeface="+mn-ea"/>
        <a:cs typeface="+mn-cs"/>
      </a:defRPr>
    </a:lvl2pPr>
    <a:lvl3pPr marL="992764" algn="l" defTabSz="992764" rtl="0" eaLnBrk="1" latinLnBrk="0" hangingPunct="1">
      <a:defRPr sz="1954" kern="1200">
        <a:solidFill>
          <a:schemeClr val="tx1"/>
        </a:solidFill>
        <a:latin typeface="+mn-lt"/>
        <a:ea typeface="+mn-ea"/>
        <a:cs typeface="+mn-cs"/>
      </a:defRPr>
    </a:lvl3pPr>
    <a:lvl4pPr marL="1489146" algn="l" defTabSz="992764" rtl="0" eaLnBrk="1" latinLnBrk="0" hangingPunct="1">
      <a:defRPr sz="1954" kern="1200">
        <a:solidFill>
          <a:schemeClr val="tx1"/>
        </a:solidFill>
        <a:latin typeface="+mn-lt"/>
        <a:ea typeface="+mn-ea"/>
        <a:cs typeface="+mn-cs"/>
      </a:defRPr>
    </a:lvl4pPr>
    <a:lvl5pPr marL="1985528" algn="l" defTabSz="992764" rtl="0" eaLnBrk="1" latinLnBrk="0" hangingPunct="1">
      <a:defRPr sz="1954" kern="1200">
        <a:solidFill>
          <a:schemeClr val="tx1"/>
        </a:solidFill>
        <a:latin typeface="+mn-lt"/>
        <a:ea typeface="+mn-ea"/>
        <a:cs typeface="+mn-cs"/>
      </a:defRPr>
    </a:lvl5pPr>
    <a:lvl6pPr marL="2481910" algn="l" defTabSz="992764" rtl="0" eaLnBrk="1" latinLnBrk="0" hangingPunct="1">
      <a:defRPr sz="1954" kern="1200">
        <a:solidFill>
          <a:schemeClr val="tx1"/>
        </a:solidFill>
        <a:latin typeface="+mn-lt"/>
        <a:ea typeface="+mn-ea"/>
        <a:cs typeface="+mn-cs"/>
      </a:defRPr>
    </a:lvl6pPr>
    <a:lvl7pPr marL="2978292" algn="l" defTabSz="992764" rtl="0" eaLnBrk="1" latinLnBrk="0" hangingPunct="1">
      <a:defRPr sz="1954" kern="1200">
        <a:solidFill>
          <a:schemeClr val="tx1"/>
        </a:solidFill>
        <a:latin typeface="+mn-lt"/>
        <a:ea typeface="+mn-ea"/>
        <a:cs typeface="+mn-cs"/>
      </a:defRPr>
    </a:lvl7pPr>
    <a:lvl8pPr marL="3474674" algn="l" defTabSz="992764" rtl="0" eaLnBrk="1" latinLnBrk="0" hangingPunct="1">
      <a:defRPr sz="1954" kern="1200">
        <a:solidFill>
          <a:schemeClr val="tx1"/>
        </a:solidFill>
        <a:latin typeface="+mn-lt"/>
        <a:ea typeface="+mn-ea"/>
        <a:cs typeface="+mn-cs"/>
      </a:defRPr>
    </a:lvl8pPr>
    <a:lvl9pPr marL="3971056" algn="l" defTabSz="992764" rtl="0" eaLnBrk="1" latinLnBrk="0" hangingPunct="1">
      <a:defRPr sz="1954"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35" autoAdjust="0"/>
    <p:restoredTop sz="94660"/>
  </p:normalViewPr>
  <p:slideViewPr>
    <p:cSldViewPr snapToGrid="0">
      <p:cViewPr varScale="1">
        <p:scale>
          <a:sx n="70" d="100"/>
          <a:sy n="70" d="100"/>
        </p:scale>
        <p:origin x="1914" y="7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914400" y="5282989"/>
            <a:ext cx="5486400" cy="2428451"/>
          </a:xfrm>
        </p:spPr>
        <p:txBody>
          <a:bodyPr/>
          <a:lstStyle>
            <a:lvl1pPr marL="0" indent="0" algn="ctr">
              <a:buNone/>
              <a:defRPr sz="1920"/>
            </a:lvl1pPr>
            <a:lvl2pPr marL="365760" indent="0" algn="ctr">
              <a:buNone/>
              <a:defRPr sz="1600"/>
            </a:lvl2pPr>
            <a:lvl3pPr marL="731520" indent="0" algn="ctr">
              <a:buNone/>
              <a:defRPr sz="1440"/>
            </a:lvl3pPr>
            <a:lvl4pPr marL="1097280" indent="0" algn="ctr">
              <a:buNone/>
              <a:defRPr sz="1280"/>
            </a:lvl4pPr>
            <a:lvl5pPr marL="1463040" indent="0" algn="ctr">
              <a:buNone/>
              <a:defRPr sz="1280"/>
            </a:lvl5pPr>
            <a:lvl6pPr marL="1828800" indent="0" algn="ctr">
              <a:buNone/>
              <a:defRPr sz="1280"/>
            </a:lvl6pPr>
            <a:lvl7pPr marL="2194560" indent="0" algn="ctr">
              <a:buNone/>
              <a:defRPr sz="1280"/>
            </a:lvl7pPr>
            <a:lvl8pPr marL="2560320" indent="0" algn="ctr">
              <a:buNone/>
              <a:defRPr sz="1280"/>
            </a:lvl8pPr>
            <a:lvl9pPr marL="2926080" indent="0" algn="ctr">
              <a:buNone/>
              <a:defRPr sz="128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4033755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40770023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2847229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6874210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800"/>
            </a:lvl1pPr>
          </a:lstStyle>
          <a:p>
            <a:r>
              <a:rPr lang="en-US" smtClean="0"/>
              <a:t>Click to edit Master title style</a:t>
            </a:r>
            <a:endParaRPr lang="en-US" dirty="0"/>
          </a:p>
        </p:txBody>
      </p:sp>
      <p:sp>
        <p:nvSpPr>
          <p:cNvPr id="3" name="Text Placeholder 2"/>
          <p:cNvSpPr>
            <a:spLocks noGrp="1"/>
          </p:cNvSpPr>
          <p:nvPr>
            <p:ph type="body" idx="1"/>
          </p:nvPr>
        </p:nvSpPr>
        <p:spPr>
          <a:xfrm>
            <a:off x="499110" y="6731215"/>
            <a:ext cx="6309360" cy="2200274"/>
          </a:xfrm>
        </p:spPr>
        <p:txBody>
          <a:bodyPr/>
          <a:lstStyle>
            <a:lvl1pPr marL="0" indent="0">
              <a:buNone/>
              <a:defRPr sz="1920">
                <a:solidFill>
                  <a:schemeClr val="tx1"/>
                </a:solidFill>
              </a:defRPr>
            </a:lvl1pPr>
            <a:lvl2pPr marL="365760" indent="0">
              <a:buNone/>
              <a:defRPr sz="1600">
                <a:solidFill>
                  <a:schemeClr val="tx1">
                    <a:tint val="75000"/>
                  </a:schemeClr>
                </a:solidFill>
              </a:defRPr>
            </a:lvl2pPr>
            <a:lvl3pPr marL="731520" indent="0">
              <a:buNone/>
              <a:defRPr sz="1440">
                <a:solidFill>
                  <a:schemeClr val="tx1">
                    <a:tint val="75000"/>
                  </a:schemeClr>
                </a:solidFill>
              </a:defRPr>
            </a:lvl3pPr>
            <a:lvl4pPr marL="1097280" indent="0">
              <a:buNone/>
              <a:defRPr sz="1280">
                <a:solidFill>
                  <a:schemeClr val="tx1">
                    <a:tint val="75000"/>
                  </a:schemeClr>
                </a:solidFill>
              </a:defRPr>
            </a:lvl4pPr>
            <a:lvl5pPr marL="1463040" indent="0">
              <a:buNone/>
              <a:defRPr sz="1280">
                <a:solidFill>
                  <a:schemeClr val="tx1">
                    <a:tint val="75000"/>
                  </a:schemeClr>
                </a:solidFill>
              </a:defRPr>
            </a:lvl5pPr>
            <a:lvl6pPr marL="1828800" indent="0">
              <a:buNone/>
              <a:defRPr sz="1280">
                <a:solidFill>
                  <a:schemeClr val="tx1">
                    <a:tint val="75000"/>
                  </a:schemeClr>
                </a:solidFill>
              </a:defRPr>
            </a:lvl6pPr>
            <a:lvl7pPr marL="2194560" indent="0">
              <a:buNone/>
              <a:defRPr sz="1280">
                <a:solidFill>
                  <a:schemeClr val="tx1">
                    <a:tint val="75000"/>
                  </a:schemeClr>
                </a:solidFill>
              </a:defRPr>
            </a:lvl7pPr>
            <a:lvl8pPr marL="2560320" indent="0">
              <a:buNone/>
              <a:defRPr sz="1280">
                <a:solidFill>
                  <a:schemeClr val="tx1">
                    <a:tint val="75000"/>
                  </a:schemeClr>
                </a:solidFill>
              </a:defRPr>
            </a:lvl8pPr>
            <a:lvl9pPr marL="2926080" indent="0">
              <a:buNone/>
              <a:defRPr sz="128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729715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29652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920" b="1"/>
            </a:lvl1pPr>
            <a:lvl2pPr marL="365760" indent="0">
              <a:buNone/>
              <a:defRPr sz="1600" b="1"/>
            </a:lvl2pPr>
            <a:lvl3pPr marL="731520" indent="0">
              <a:buNone/>
              <a:defRPr sz="1440" b="1"/>
            </a:lvl3pPr>
            <a:lvl4pPr marL="1097280" indent="0">
              <a:buNone/>
              <a:defRPr sz="1280" b="1"/>
            </a:lvl4pPr>
            <a:lvl5pPr marL="1463040" indent="0">
              <a:buNone/>
              <a:defRPr sz="1280" b="1"/>
            </a:lvl5pPr>
            <a:lvl6pPr marL="1828800" indent="0">
              <a:buNone/>
              <a:defRPr sz="1280" b="1"/>
            </a:lvl6pPr>
            <a:lvl7pPr marL="2194560" indent="0">
              <a:buNone/>
              <a:defRPr sz="1280" b="1"/>
            </a:lvl7pPr>
            <a:lvl8pPr marL="2560320" indent="0">
              <a:buNone/>
              <a:defRPr sz="1280" b="1"/>
            </a:lvl8pPr>
            <a:lvl9pPr marL="2926080" indent="0">
              <a:buNone/>
              <a:defRPr sz="1280" b="1"/>
            </a:lvl9pPr>
          </a:lstStyle>
          <a:p>
            <a:pPr lvl="0"/>
            <a:r>
              <a:rPr lang="en-US" smtClean="0"/>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2562088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4038319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40784507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smtClean="0"/>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35058830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60" indent="0">
              <a:buNone/>
              <a:defRPr sz="2240"/>
            </a:lvl2pPr>
            <a:lvl3pPr marL="731520" indent="0">
              <a:buNone/>
              <a:defRPr sz="1920"/>
            </a:lvl3pPr>
            <a:lvl4pPr marL="1097280" indent="0">
              <a:buNone/>
              <a:defRPr sz="1600"/>
            </a:lvl4pPr>
            <a:lvl5pPr marL="1463040" indent="0">
              <a:buNone/>
              <a:defRPr sz="1600"/>
            </a:lvl5pPr>
            <a:lvl6pPr marL="1828800" indent="0">
              <a:buNone/>
              <a:defRPr sz="1600"/>
            </a:lvl6pPr>
            <a:lvl7pPr marL="2194560" indent="0">
              <a:buNone/>
              <a:defRPr sz="1600"/>
            </a:lvl7pPr>
            <a:lvl8pPr marL="2560320" indent="0">
              <a:buNone/>
              <a:defRPr sz="1600"/>
            </a:lvl8pPr>
            <a:lvl9pPr marL="2926080" indent="0">
              <a:buNone/>
              <a:defRPr sz="1600"/>
            </a:lvl9pPr>
          </a:lstStyle>
          <a:p>
            <a:r>
              <a:rPr lang="en-US" dirty="0" smtClean="0"/>
              <a:t>Click icon to add picture</a:t>
            </a:r>
            <a:endParaRPr lang="en-US" dirty="0"/>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280"/>
            </a:lvl1pPr>
            <a:lvl2pPr marL="365760" indent="0">
              <a:buNone/>
              <a:defRPr sz="1120"/>
            </a:lvl2pPr>
            <a:lvl3pPr marL="731520" indent="0">
              <a:buNone/>
              <a:defRPr sz="960"/>
            </a:lvl3pPr>
            <a:lvl4pPr marL="1097280" indent="0">
              <a:buNone/>
              <a:defRPr sz="800"/>
            </a:lvl4pPr>
            <a:lvl5pPr marL="1463040" indent="0">
              <a:buNone/>
              <a:defRPr sz="800"/>
            </a:lvl5pPr>
            <a:lvl6pPr marL="1828800" indent="0">
              <a:buNone/>
              <a:defRPr sz="800"/>
            </a:lvl6pPr>
            <a:lvl7pPr marL="2194560" indent="0">
              <a:buNone/>
              <a:defRPr sz="800"/>
            </a:lvl7pPr>
            <a:lvl8pPr marL="2560320" indent="0">
              <a:buNone/>
              <a:defRPr sz="800"/>
            </a:lvl8pPr>
            <a:lvl9pPr marL="2926080" indent="0">
              <a:buNone/>
              <a:defRPr sz="8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BBBA5E8-D434-4B94-A72D-732D6B50FE2C}" type="datetimeFigureOut">
              <a:rPr lang="en-US" smtClean="0"/>
              <a:t>12/5/2018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117C3C1-C78D-4DF6-9D45-8A792880C915}" type="slidenum">
              <a:rPr lang="en-US" smtClean="0"/>
              <a:t>‹#›</a:t>
            </a:fld>
            <a:endParaRPr lang="en-US" dirty="0"/>
          </a:p>
        </p:txBody>
      </p:sp>
    </p:spTree>
    <p:extLst>
      <p:ext uri="{BB962C8B-B14F-4D97-AF65-F5344CB8AC3E}">
        <p14:creationId xmlns:p14="http://schemas.microsoft.com/office/powerpoint/2010/main" val="33070378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DBBBA5E8-D434-4B94-A72D-732D6B50FE2C}" type="datetimeFigureOut">
              <a:rPr lang="en-US" smtClean="0"/>
              <a:t>12/5/2018</a:t>
            </a:fld>
            <a:endParaRPr lang="en-US" dirty="0"/>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3117C3C1-C78D-4DF6-9D45-8A792880C915}" type="slidenum">
              <a:rPr lang="en-US" smtClean="0"/>
              <a:t>‹#›</a:t>
            </a:fld>
            <a:endParaRPr lang="en-US" dirty="0"/>
          </a:p>
        </p:txBody>
      </p:sp>
    </p:spTree>
    <p:extLst>
      <p:ext uri="{BB962C8B-B14F-4D97-AF65-F5344CB8AC3E}">
        <p14:creationId xmlns:p14="http://schemas.microsoft.com/office/powerpoint/2010/main" val="3959847151"/>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731520"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80" indent="-182880" algn="l" defTabSz="731520"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640" indent="-182880" algn="l" defTabSz="731520"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400" indent="-182880" algn="l" defTabSz="731520"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1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92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68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44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320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960" indent="-182880" algn="l" defTabSz="731520"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520" rtl="0" eaLnBrk="1" latinLnBrk="0" hangingPunct="1">
        <a:defRPr sz="1440" kern="1200">
          <a:solidFill>
            <a:schemeClr val="tx1"/>
          </a:solidFill>
          <a:latin typeface="+mn-lt"/>
          <a:ea typeface="+mn-ea"/>
          <a:cs typeface="+mn-cs"/>
        </a:defRPr>
      </a:lvl1pPr>
      <a:lvl2pPr marL="365760" algn="l" defTabSz="731520" rtl="0" eaLnBrk="1" latinLnBrk="0" hangingPunct="1">
        <a:defRPr sz="1440" kern="1200">
          <a:solidFill>
            <a:schemeClr val="tx1"/>
          </a:solidFill>
          <a:latin typeface="+mn-lt"/>
          <a:ea typeface="+mn-ea"/>
          <a:cs typeface="+mn-cs"/>
        </a:defRPr>
      </a:lvl2pPr>
      <a:lvl3pPr marL="731520" algn="l" defTabSz="731520" rtl="0" eaLnBrk="1" latinLnBrk="0" hangingPunct="1">
        <a:defRPr sz="1440" kern="1200">
          <a:solidFill>
            <a:schemeClr val="tx1"/>
          </a:solidFill>
          <a:latin typeface="+mn-lt"/>
          <a:ea typeface="+mn-ea"/>
          <a:cs typeface="+mn-cs"/>
        </a:defRPr>
      </a:lvl3pPr>
      <a:lvl4pPr marL="1097280" algn="l" defTabSz="731520" rtl="0" eaLnBrk="1" latinLnBrk="0" hangingPunct="1">
        <a:defRPr sz="1440" kern="1200">
          <a:solidFill>
            <a:schemeClr val="tx1"/>
          </a:solidFill>
          <a:latin typeface="+mn-lt"/>
          <a:ea typeface="+mn-ea"/>
          <a:cs typeface="+mn-cs"/>
        </a:defRPr>
      </a:lvl4pPr>
      <a:lvl5pPr marL="1463040" algn="l" defTabSz="731520" rtl="0" eaLnBrk="1" latinLnBrk="0" hangingPunct="1">
        <a:defRPr sz="1440" kern="1200">
          <a:solidFill>
            <a:schemeClr val="tx1"/>
          </a:solidFill>
          <a:latin typeface="+mn-lt"/>
          <a:ea typeface="+mn-ea"/>
          <a:cs typeface="+mn-cs"/>
        </a:defRPr>
      </a:lvl5pPr>
      <a:lvl6pPr marL="1828800" algn="l" defTabSz="731520" rtl="0" eaLnBrk="1" latinLnBrk="0" hangingPunct="1">
        <a:defRPr sz="1440" kern="1200">
          <a:solidFill>
            <a:schemeClr val="tx1"/>
          </a:solidFill>
          <a:latin typeface="+mn-lt"/>
          <a:ea typeface="+mn-ea"/>
          <a:cs typeface="+mn-cs"/>
        </a:defRPr>
      </a:lvl6pPr>
      <a:lvl7pPr marL="2194560" algn="l" defTabSz="731520" rtl="0" eaLnBrk="1" latinLnBrk="0" hangingPunct="1">
        <a:defRPr sz="1440" kern="1200">
          <a:solidFill>
            <a:schemeClr val="tx1"/>
          </a:solidFill>
          <a:latin typeface="+mn-lt"/>
          <a:ea typeface="+mn-ea"/>
          <a:cs typeface="+mn-cs"/>
        </a:defRPr>
      </a:lvl7pPr>
      <a:lvl8pPr marL="2560320" algn="l" defTabSz="731520" rtl="0" eaLnBrk="1" latinLnBrk="0" hangingPunct="1">
        <a:defRPr sz="1440" kern="1200">
          <a:solidFill>
            <a:schemeClr val="tx1"/>
          </a:solidFill>
          <a:latin typeface="+mn-lt"/>
          <a:ea typeface="+mn-ea"/>
          <a:cs typeface="+mn-cs"/>
        </a:defRPr>
      </a:lvl8pPr>
      <a:lvl9pPr marL="2926080" algn="l" defTabSz="731520"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38544" y="8980439"/>
            <a:ext cx="7065819" cy="1015663"/>
          </a:xfrm>
          <a:prstGeom prst="rect">
            <a:avLst/>
          </a:prstGeom>
          <a:noFill/>
        </p:spPr>
        <p:txBody>
          <a:bodyPr wrap="square" lIns="0" rIns="0" rtlCol="0">
            <a:spAutoFit/>
          </a:bodyPr>
          <a:lstStyle/>
          <a:p>
            <a:r>
              <a:rPr lang="en-US" sz="1000" dirty="0">
                <a:latin typeface="Plantagenet Cherokee" panose="02020602070100000000" pitchFamily="18" charset="0"/>
              </a:rPr>
              <a:t>Persons with disabilities who may need auxiliary aids or services are requested to contact Josie Martinez at least 24 hours prior to this seminar so that appropriate arrangements can be made.</a:t>
            </a:r>
          </a:p>
          <a:p>
            <a:endParaRPr lang="en-US" sz="800" dirty="0">
              <a:latin typeface="Plantagenet Cherokee" panose="02020602070100000000" pitchFamily="18" charset="0"/>
            </a:endParaRPr>
          </a:p>
          <a:p>
            <a:r>
              <a:rPr lang="en-US" sz="1000" dirty="0">
                <a:latin typeface="Plantagenet Cherokee" panose="02020602070100000000" pitchFamily="18" charset="0"/>
              </a:rPr>
              <a:t>Clinical Research Institute</a:t>
            </a:r>
          </a:p>
          <a:p>
            <a:r>
              <a:rPr lang="en-US" sz="1000" dirty="0">
                <a:latin typeface="Plantagenet Cherokee" panose="02020602070100000000" pitchFamily="18" charset="0"/>
              </a:rPr>
              <a:t>Josie Martinez</a:t>
            </a:r>
          </a:p>
          <a:p>
            <a:r>
              <a:rPr lang="en-US" sz="1000" dirty="0">
                <a:latin typeface="Plantagenet Cherokee" panose="02020602070100000000" pitchFamily="18" charset="0"/>
              </a:rPr>
              <a:t>806-743-4967, STOP 8183</a:t>
            </a:r>
          </a:p>
        </p:txBody>
      </p:sp>
      <p:sp>
        <p:nvSpPr>
          <p:cNvPr id="10" name="TextBox 9"/>
          <p:cNvSpPr txBox="1"/>
          <p:nvPr/>
        </p:nvSpPr>
        <p:spPr>
          <a:xfrm>
            <a:off x="930351" y="2030194"/>
            <a:ext cx="5621903" cy="461665"/>
          </a:xfrm>
          <a:prstGeom prst="rect">
            <a:avLst/>
          </a:prstGeom>
          <a:noFill/>
        </p:spPr>
        <p:txBody>
          <a:bodyPr wrap="square" rtlCol="0">
            <a:spAutoFit/>
          </a:bodyPr>
          <a:lstStyle/>
          <a:p>
            <a:pPr algn="ctr"/>
            <a:r>
              <a:rPr lang="en-US" sz="2400" b="1" dirty="0">
                <a:solidFill>
                  <a:srgbClr val="FF0000"/>
                </a:solidFill>
                <a:latin typeface="Plantagenet Cherokee" panose="02020602070100000000" pitchFamily="18" charset="0"/>
              </a:rPr>
              <a:t>Monthly Research Workshop</a:t>
            </a:r>
          </a:p>
        </p:txBody>
      </p:sp>
      <p:sp>
        <p:nvSpPr>
          <p:cNvPr id="11" name="TextBox 10"/>
          <p:cNvSpPr txBox="1"/>
          <p:nvPr/>
        </p:nvSpPr>
        <p:spPr>
          <a:xfrm>
            <a:off x="152973" y="4540815"/>
            <a:ext cx="6912846" cy="1631216"/>
          </a:xfrm>
          <a:prstGeom prst="rect">
            <a:avLst/>
          </a:prstGeom>
          <a:noFill/>
        </p:spPr>
        <p:txBody>
          <a:bodyPr wrap="square" lIns="0" rIns="0" rtlCol="0">
            <a:spAutoFit/>
          </a:bodyPr>
          <a:lstStyle/>
          <a:p>
            <a:pPr algn="ctr"/>
            <a:r>
              <a:rPr lang="en-US" sz="2400" dirty="0" smtClean="0">
                <a:latin typeface="Plantagenet Cherokee" panose="02020602070100000000" pitchFamily="18" charset="0"/>
              </a:rPr>
              <a:t>Chip Shaw, EdD</a:t>
            </a:r>
            <a:endParaRPr lang="en-US" sz="2400" dirty="0">
              <a:latin typeface="Plantagenet Cherokee" panose="02020602070100000000" pitchFamily="18" charset="0"/>
            </a:endParaRPr>
          </a:p>
          <a:p>
            <a:pPr algn="ctr"/>
            <a:r>
              <a:rPr lang="en-US" sz="1900" dirty="0" smtClean="0">
                <a:latin typeface="Plantagenet Cherokee" panose="02020602070100000000" pitchFamily="18" charset="0"/>
              </a:rPr>
              <a:t>Executive Director</a:t>
            </a:r>
          </a:p>
          <a:p>
            <a:pPr algn="ctr"/>
            <a:r>
              <a:rPr lang="en-US" sz="1900" dirty="0" smtClean="0">
                <a:latin typeface="Plantagenet Cherokee" panose="02020602070100000000" pitchFamily="18" charset="0"/>
              </a:rPr>
              <a:t>Clinical Research Data Warehouse</a:t>
            </a:r>
          </a:p>
          <a:p>
            <a:pPr algn="ctr"/>
            <a:r>
              <a:rPr lang="en-US" sz="1900" dirty="0" smtClean="0">
                <a:latin typeface="Plantagenet Cherokee" panose="02020602070100000000" pitchFamily="18" charset="0"/>
              </a:rPr>
              <a:t>Texas </a:t>
            </a:r>
            <a:r>
              <a:rPr lang="en-US" sz="1900" dirty="0">
                <a:latin typeface="Plantagenet Cherokee" panose="02020602070100000000" pitchFamily="18" charset="0"/>
              </a:rPr>
              <a:t>Tech </a:t>
            </a:r>
            <a:r>
              <a:rPr lang="en-US" sz="1900" dirty="0" smtClean="0">
                <a:latin typeface="Plantagenet Cherokee" panose="02020602070100000000" pitchFamily="18" charset="0"/>
              </a:rPr>
              <a:t>University Health Sciences Center</a:t>
            </a:r>
          </a:p>
          <a:p>
            <a:pPr algn="ctr"/>
            <a:r>
              <a:rPr lang="en-US" sz="1900" dirty="0" smtClean="0">
                <a:latin typeface="Plantagenet Cherokee" panose="02020602070100000000" pitchFamily="18" charset="0"/>
              </a:rPr>
              <a:t>Lubbock, TX</a:t>
            </a:r>
            <a:endParaRPr lang="en-US" sz="1900" dirty="0">
              <a:latin typeface="Plantagenet Cherokee" panose="02020602070100000000" pitchFamily="18" charset="0"/>
            </a:endParaRPr>
          </a:p>
        </p:txBody>
      </p:sp>
      <p:sp>
        <p:nvSpPr>
          <p:cNvPr id="12" name="TextBox 11"/>
          <p:cNvSpPr txBox="1"/>
          <p:nvPr/>
        </p:nvSpPr>
        <p:spPr>
          <a:xfrm>
            <a:off x="401203" y="6269898"/>
            <a:ext cx="6540500" cy="2431435"/>
          </a:xfrm>
          <a:prstGeom prst="rect">
            <a:avLst/>
          </a:prstGeom>
          <a:noFill/>
        </p:spPr>
        <p:txBody>
          <a:bodyPr wrap="square" rtlCol="0">
            <a:spAutoFit/>
          </a:bodyPr>
          <a:lstStyle/>
          <a:p>
            <a:pPr algn="ctr"/>
            <a:r>
              <a:rPr lang="en-US" sz="2200" b="1" dirty="0">
                <a:latin typeface="Plantagenet Cherokee" panose="02020602070100000000" pitchFamily="18" charset="0"/>
              </a:rPr>
              <a:t>Wednesday, </a:t>
            </a:r>
            <a:r>
              <a:rPr lang="en-US" sz="2200" b="1" dirty="0" smtClean="0">
                <a:latin typeface="Plantagenet Cherokee" panose="02020602070100000000" pitchFamily="18" charset="0"/>
              </a:rPr>
              <a:t>December 12, 2018</a:t>
            </a:r>
            <a:endParaRPr lang="en-US" sz="2200" b="1" dirty="0">
              <a:latin typeface="Plantagenet Cherokee" panose="02020602070100000000" pitchFamily="18" charset="0"/>
            </a:endParaRPr>
          </a:p>
          <a:p>
            <a:pPr algn="ctr"/>
            <a:r>
              <a:rPr lang="en-US" sz="2200" b="1" dirty="0">
                <a:latin typeface="Plantagenet Cherokee" panose="02020602070100000000" pitchFamily="18" charset="0"/>
              </a:rPr>
              <a:t>4:00pm</a:t>
            </a:r>
          </a:p>
          <a:p>
            <a:pPr algn="ctr"/>
            <a:r>
              <a:rPr lang="en-US" sz="2200" dirty="0" smtClean="0">
                <a:latin typeface="Plantagenet Cherokee" panose="02020602070100000000" pitchFamily="18" charset="0"/>
              </a:rPr>
              <a:t>Room: 1C100</a:t>
            </a:r>
            <a:endParaRPr lang="en-US" sz="2200" dirty="0">
              <a:latin typeface="Plantagenet Cherokee" panose="02020602070100000000" pitchFamily="18" charset="0"/>
            </a:endParaRPr>
          </a:p>
          <a:p>
            <a:pPr algn="ctr"/>
            <a:endParaRPr lang="en-US" sz="800" dirty="0">
              <a:latin typeface="Plantagenet Cherokee" panose="02020602070100000000" pitchFamily="18" charset="0"/>
            </a:endParaRPr>
          </a:p>
          <a:p>
            <a:pPr algn="ctr"/>
            <a:r>
              <a:rPr lang="en-US" sz="1800" dirty="0">
                <a:latin typeface="Plantagenet Cherokee" panose="02020602070100000000" pitchFamily="18" charset="0"/>
              </a:rPr>
              <a:t>TechLink</a:t>
            </a:r>
          </a:p>
          <a:p>
            <a:pPr algn="ctr"/>
            <a:r>
              <a:rPr lang="en-US" sz="2000" dirty="0">
                <a:latin typeface="Plantagenet Cherokee" panose="02020602070100000000" pitchFamily="18" charset="0"/>
              </a:rPr>
              <a:t>Amarillo HSC 4713; Dallas </a:t>
            </a:r>
            <a:r>
              <a:rPr lang="en-US" sz="2000" dirty="0" smtClean="0">
                <a:latin typeface="Plantagenet Cherokee" panose="02020602070100000000" pitchFamily="18" charset="0"/>
              </a:rPr>
              <a:t>SPSW433; SPVA109AB;</a:t>
            </a:r>
            <a:endParaRPr lang="en-US" sz="2000" dirty="0">
              <a:latin typeface="Plantagenet Cherokee" panose="02020602070100000000" pitchFamily="18" charset="0"/>
            </a:endParaRPr>
          </a:p>
          <a:p>
            <a:pPr algn="ctr"/>
            <a:r>
              <a:rPr lang="en-US" sz="2000" dirty="0">
                <a:latin typeface="Plantagenet Cherokee" panose="02020602070100000000" pitchFamily="18" charset="0"/>
              </a:rPr>
              <a:t>Odessa </a:t>
            </a:r>
            <a:r>
              <a:rPr lang="en-US" sz="2000" dirty="0" smtClean="0">
                <a:latin typeface="Plantagenet Cherokee" panose="02020602070100000000" pitchFamily="18" charset="0"/>
              </a:rPr>
              <a:t>2C41; </a:t>
            </a:r>
            <a:r>
              <a:rPr lang="en-US" sz="2000" dirty="0">
                <a:latin typeface="Plantagenet Cherokee" panose="02020602070100000000" pitchFamily="18" charset="0"/>
              </a:rPr>
              <a:t>Odessa MCH Endo 21101; </a:t>
            </a:r>
          </a:p>
          <a:p>
            <a:pPr algn="ctr"/>
            <a:r>
              <a:rPr lang="en-US" sz="2000" dirty="0" smtClean="0">
                <a:latin typeface="Plantagenet Cherokee" panose="02020602070100000000" pitchFamily="18" charset="0"/>
              </a:rPr>
              <a:t>Midland TTPM 210B; SECOR 202</a:t>
            </a:r>
            <a:endParaRPr lang="en-US" sz="2000" dirty="0">
              <a:latin typeface="Plantagenet Cherokee" panose="02020602070100000000" pitchFamily="18" charset="0"/>
            </a:endParaRPr>
          </a:p>
        </p:txBody>
      </p:sp>
      <p:sp>
        <p:nvSpPr>
          <p:cNvPr id="15" name="TextBox 14"/>
          <p:cNvSpPr txBox="1"/>
          <p:nvPr/>
        </p:nvSpPr>
        <p:spPr>
          <a:xfrm>
            <a:off x="138544" y="2687091"/>
            <a:ext cx="6927275" cy="1538883"/>
          </a:xfrm>
          <a:prstGeom prst="rect">
            <a:avLst/>
          </a:prstGeom>
          <a:noFill/>
        </p:spPr>
        <p:txBody>
          <a:bodyPr wrap="square" lIns="0" rIns="0" rtlCol="0">
            <a:spAutoFit/>
          </a:bodyPr>
          <a:lstStyle/>
          <a:p>
            <a:pPr algn="ctr"/>
            <a:r>
              <a:rPr lang="en-US" sz="2400" b="1" i="1" dirty="0">
                <a:solidFill>
                  <a:schemeClr val="accent1">
                    <a:lumMod val="50000"/>
                  </a:schemeClr>
                </a:solidFill>
                <a:latin typeface="Times New Roman" panose="02020603050405020304" pitchFamily="18" charset="0"/>
                <a:cs typeface="Times New Roman" panose="02020603050405020304" pitchFamily="18" charset="0"/>
              </a:rPr>
              <a:t>Discuss and develop </a:t>
            </a:r>
            <a:r>
              <a:rPr lang="en-US" sz="2400" b="1" i="1" dirty="0" smtClean="0">
                <a:solidFill>
                  <a:schemeClr val="accent1">
                    <a:lumMod val="50000"/>
                  </a:schemeClr>
                </a:solidFill>
                <a:latin typeface="Times New Roman" panose="02020603050405020304" pitchFamily="18" charset="0"/>
                <a:cs typeface="Times New Roman" panose="02020603050405020304" pitchFamily="18" charset="0"/>
              </a:rPr>
              <a:t>student research ideas</a:t>
            </a:r>
            <a:endParaRPr lang="en-US" sz="2400" b="1" i="1" dirty="0">
              <a:solidFill>
                <a:schemeClr val="accent1">
                  <a:lumMod val="50000"/>
                </a:schemeClr>
              </a:solidFill>
              <a:latin typeface="Times New Roman" panose="02020603050405020304" pitchFamily="18" charset="0"/>
              <a:cs typeface="Times New Roman" panose="02020603050405020304" pitchFamily="18" charset="0"/>
            </a:endParaRPr>
          </a:p>
          <a:p>
            <a:pPr algn="ctr"/>
            <a:r>
              <a:rPr lang="en-US" sz="2200" b="1" i="1" dirty="0">
                <a:solidFill>
                  <a:schemeClr val="accent1">
                    <a:lumMod val="50000"/>
                  </a:schemeClr>
                </a:solidFill>
                <a:latin typeface="Times New Roman" panose="02020603050405020304" pitchFamily="18" charset="0"/>
                <a:cs typeface="Times New Roman" panose="02020603050405020304" pitchFamily="18" charset="0"/>
              </a:rPr>
              <a:t>&amp;</a:t>
            </a:r>
          </a:p>
          <a:p>
            <a:pPr algn="ctr"/>
            <a:r>
              <a:rPr lang="en-US" sz="2400" b="1" i="1" dirty="0" smtClean="0">
                <a:solidFill>
                  <a:schemeClr val="accent1">
                    <a:lumMod val="50000"/>
                  </a:schemeClr>
                </a:solidFill>
                <a:latin typeface="Times New Roman" panose="02020603050405020304" pitchFamily="18" charset="0"/>
                <a:cs typeface="Times New Roman" panose="02020603050405020304" pitchFamily="18" charset="0"/>
              </a:rPr>
              <a:t>“</a:t>
            </a:r>
            <a:r>
              <a:rPr lang="en-US" sz="2400" b="1" dirty="0">
                <a:solidFill>
                  <a:schemeClr val="accent1">
                    <a:lumMod val="50000"/>
                  </a:schemeClr>
                </a:solidFill>
                <a:latin typeface="Times New Roman" panose="02020603050405020304" pitchFamily="18" charset="0"/>
                <a:cs typeface="Times New Roman" panose="02020603050405020304" pitchFamily="18" charset="0"/>
              </a:rPr>
              <a:t>Secondary Use of Data Resources for Research </a:t>
            </a:r>
            <a:r>
              <a:rPr lang="en-US" sz="2400" b="1" dirty="0" smtClean="0">
                <a:solidFill>
                  <a:schemeClr val="accent1">
                    <a:lumMod val="50000"/>
                  </a:schemeClr>
                </a:solidFill>
                <a:latin typeface="Times New Roman" panose="02020603050405020304" pitchFamily="18" charset="0"/>
                <a:cs typeface="Times New Roman" panose="02020603050405020304" pitchFamily="18" charset="0"/>
              </a:rPr>
              <a:t>         and </a:t>
            </a:r>
            <a:r>
              <a:rPr lang="en-US" sz="2400" b="1" dirty="0">
                <a:solidFill>
                  <a:schemeClr val="accent1">
                    <a:lumMod val="50000"/>
                  </a:schemeClr>
                </a:solidFill>
                <a:latin typeface="Times New Roman" panose="02020603050405020304" pitchFamily="18" charset="0"/>
                <a:cs typeface="Times New Roman" panose="02020603050405020304" pitchFamily="18" charset="0"/>
              </a:rPr>
              <a:t>Education</a:t>
            </a:r>
            <a:r>
              <a:rPr lang="en-US" sz="2400" b="1" i="1" dirty="0" smtClean="0">
                <a:solidFill>
                  <a:schemeClr val="accent1">
                    <a:lumMod val="50000"/>
                  </a:schemeClr>
                </a:solidFill>
                <a:latin typeface="Times New Roman" panose="02020603050405020304" pitchFamily="18" charset="0"/>
                <a:cs typeface="Times New Roman" panose="02020603050405020304" pitchFamily="18" charset="0"/>
              </a:rPr>
              <a:t>”</a:t>
            </a:r>
            <a:endParaRPr lang="en-US" sz="2400" b="1" i="1"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Rounded Rectangle 2"/>
          <p:cNvSpPr/>
          <p:nvPr/>
        </p:nvSpPr>
        <p:spPr>
          <a:xfrm>
            <a:off x="152973" y="2478004"/>
            <a:ext cx="6912846" cy="1900032"/>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30207" y="242315"/>
            <a:ext cx="3822192" cy="1792224"/>
          </a:xfrm>
          <a:prstGeom prst="rect">
            <a:avLst/>
          </a:prstGeom>
        </p:spPr>
      </p:pic>
    </p:spTree>
    <p:extLst>
      <p:ext uri="{BB962C8B-B14F-4D97-AF65-F5344CB8AC3E}">
        <p14:creationId xmlns:p14="http://schemas.microsoft.com/office/powerpoint/2010/main" val="312845276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761</TotalTime>
  <Words>115</Words>
  <Application>Microsoft Office PowerPoint</Application>
  <PresentationFormat>Custom</PresentationFormat>
  <Paragraphs>22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Plantagenet Cherokee</vt:lpstr>
      <vt:lpstr>Times New Roman</vt:lpstr>
      <vt:lpstr>Office Theme</vt:lpstr>
      <vt:lpstr>PowerPoint Presentation</vt:lpstr>
    </vt:vector>
  </TitlesOfParts>
  <Company>Texas Tech University Health Sciences Center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Monthly Research December 12 Announcement</dc:title>
  <dc:creator>Martinez, Josie</dc:creator>
  <cp:lastModifiedBy>Martinez, Josie</cp:lastModifiedBy>
  <cp:revision>53</cp:revision>
  <cp:lastPrinted>2018-12-05T16:59:48Z</cp:lastPrinted>
  <dcterms:created xsi:type="dcterms:W3CDTF">2017-03-22T16:14:50Z</dcterms:created>
  <dcterms:modified xsi:type="dcterms:W3CDTF">2018-12-05T17:00:29Z</dcterms:modified>
</cp:coreProperties>
</file>