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257" r:id="rId3"/>
    <p:sldId id="258" r:id="rId4"/>
    <p:sldId id="259" r:id="rId5"/>
    <p:sldId id="260" r:id="rId6"/>
    <p:sldId id="261" r:id="rId7"/>
    <p:sldId id="262" r:id="rId8"/>
    <p:sldId id="263" r:id="rId9"/>
    <p:sldId id="264" r:id="rId10"/>
    <p:sldId id="265" r:id="rId11"/>
    <p:sldId id="269" r:id="rId12"/>
    <p:sldId id="303" r:id="rId13"/>
    <p:sldId id="306" r:id="rId14"/>
    <p:sldId id="270" r:id="rId15"/>
    <p:sldId id="302" r:id="rId16"/>
    <p:sldId id="267" r:id="rId17"/>
    <p:sldId id="304" r:id="rId18"/>
    <p:sldId id="268" r:id="rId19"/>
    <p:sldId id="295" r:id="rId20"/>
    <p:sldId id="298" r:id="rId21"/>
    <p:sldId id="296" r:id="rId22"/>
    <p:sldId id="300" r:id="rId23"/>
    <p:sldId id="305" r:id="rId24"/>
    <p:sldId id="297" r:id="rId25"/>
    <p:sldId id="307" r:id="rId26"/>
    <p:sldId id="299" r:id="rId27"/>
    <p:sldId id="301" r:id="rId28"/>
    <p:sldId id="272" r:id="rId29"/>
    <p:sldId id="273" r:id="rId30"/>
  </p:sldIdLst>
  <p:sldSz cx="12192000" cy="6858000"/>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452" autoAdjust="0"/>
    <p:restoredTop sz="69410" autoAdjust="0"/>
  </p:normalViewPr>
  <p:slideViewPr>
    <p:cSldViewPr snapToGrid="0">
      <p:cViewPr varScale="1">
        <p:scale>
          <a:sx n="57" d="100"/>
          <a:sy n="57" d="100"/>
        </p:scale>
        <p:origin x="850" y="58"/>
      </p:cViewPr>
      <p:guideLst/>
    </p:cSldViewPr>
  </p:slideViewPr>
  <p:outlineViewPr>
    <p:cViewPr>
      <p:scale>
        <a:sx n="33" d="100"/>
        <a:sy n="33" d="100"/>
      </p:scale>
      <p:origin x="0" y="-2074"/>
    </p:cViewPr>
  </p:outlineViewPr>
  <p:notesTextViewPr>
    <p:cViewPr>
      <p:scale>
        <a:sx n="1" d="1"/>
        <a:sy n="1" d="1"/>
      </p:scale>
      <p:origin x="0" y="0"/>
    </p:cViewPr>
  </p:notesTextViewPr>
  <p:notesViewPr>
    <p:cSldViewPr snapToGrid="0">
      <p:cViewPr varScale="1">
        <p:scale>
          <a:sx n="85" d="100"/>
          <a:sy n="85" d="100"/>
        </p:scale>
        <p:origin x="2035" y="5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5179484" y="0"/>
            <a:ext cx="3962400" cy="344091"/>
          </a:xfrm>
          <a:prstGeom prst="rect">
            <a:avLst/>
          </a:prstGeom>
        </p:spPr>
        <p:txBody>
          <a:bodyPr vert="horz" lIns="91440" tIns="45720" rIns="91440" bIns="45720" rtlCol="0"/>
          <a:lstStyle>
            <a:lvl1pPr algn="r">
              <a:defRPr sz="1200"/>
            </a:lvl1pPr>
          </a:lstStyle>
          <a:p>
            <a:fld id="{4CA70CE7-1EAE-46EB-BA7D-6BD66662FC8D}" type="datetimeFigureOut">
              <a:rPr lang="en-US" smtClean="0"/>
              <a:t>5/12/2023</a:t>
            </a:fld>
            <a:endParaRPr lang="en-US" dirty="0"/>
          </a:p>
        </p:txBody>
      </p:sp>
      <p:sp>
        <p:nvSpPr>
          <p:cNvPr id="4" name="Slide Image Placeholder 3"/>
          <p:cNvSpPr>
            <a:spLocks noGrp="1" noRot="1" noChangeAspect="1"/>
          </p:cNvSpPr>
          <p:nvPr>
            <p:ph type="sldImg" idx="2"/>
          </p:nvPr>
        </p:nvSpPr>
        <p:spPr>
          <a:xfrm>
            <a:off x="2514600" y="857250"/>
            <a:ext cx="4114800" cy="2314575"/>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914400" y="3300412"/>
            <a:ext cx="7315200" cy="2700338"/>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513910"/>
            <a:ext cx="3962400" cy="34409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5179484" y="6513910"/>
            <a:ext cx="3962400" cy="344090"/>
          </a:xfrm>
          <a:prstGeom prst="rect">
            <a:avLst/>
          </a:prstGeom>
        </p:spPr>
        <p:txBody>
          <a:bodyPr vert="horz" lIns="91440" tIns="45720" rIns="91440" bIns="45720" rtlCol="0" anchor="b"/>
          <a:lstStyle>
            <a:lvl1pPr algn="r">
              <a:defRPr sz="1200"/>
            </a:lvl1pPr>
          </a:lstStyle>
          <a:p>
            <a:fld id="{AAF30A43-85B7-4F3B-98E7-2A94BDE80639}" type="slidenum">
              <a:rPr lang="en-US" smtClean="0"/>
              <a:t>‹#›</a:t>
            </a:fld>
            <a:endParaRPr lang="en-US" dirty="0"/>
          </a:p>
        </p:txBody>
      </p:sp>
    </p:spTree>
    <p:extLst>
      <p:ext uri="{BB962C8B-B14F-4D97-AF65-F5344CB8AC3E}">
        <p14:creationId xmlns:p14="http://schemas.microsoft.com/office/powerpoint/2010/main" val="15719857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AAF30A43-85B7-4F3B-98E7-2A94BDE80639}" type="slidenum">
              <a:rPr lang="en-US" smtClean="0"/>
              <a:t>1</a:t>
            </a:fld>
            <a:endParaRPr lang="en-US" dirty="0"/>
          </a:p>
        </p:txBody>
      </p:sp>
    </p:spTree>
    <p:extLst>
      <p:ext uri="{BB962C8B-B14F-4D97-AF65-F5344CB8AC3E}">
        <p14:creationId xmlns:p14="http://schemas.microsoft.com/office/powerpoint/2010/main" val="34108088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During the PHE</a:t>
            </a:r>
            <a:r>
              <a:rPr lang="en-US" baseline="0" dirty="0" smtClean="0"/>
              <a:t>, virtual check ins were allowed for new patients as well as established.</a:t>
            </a:r>
            <a:endParaRPr lang="en-US" dirty="0"/>
          </a:p>
        </p:txBody>
      </p:sp>
      <p:sp>
        <p:nvSpPr>
          <p:cNvPr id="4" name="Slide Number Placeholder 3"/>
          <p:cNvSpPr>
            <a:spLocks noGrp="1"/>
          </p:cNvSpPr>
          <p:nvPr>
            <p:ph type="sldNum" sz="quarter" idx="10"/>
          </p:nvPr>
        </p:nvSpPr>
        <p:spPr/>
        <p:txBody>
          <a:bodyPr/>
          <a:lstStyle/>
          <a:p>
            <a:fld id="{AAF30A43-85B7-4F3B-98E7-2A94BDE80639}" type="slidenum">
              <a:rPr lang="en-US" smtClean="0"/>
              <a:t>10</a:t>
            </a:fld>
            <a:endParaRPr lang="en-US" dirty="0"/>
          </a:p>
        </p:txBody>
      </p:sp>
    </p:spTree>
    <p:extLst>
      <p:ext uri="{BB962C8B-B14F-4D97-AF65-F5344CB8AC3E}">
        <p14:creationId xmlns:p14="http://schemas.microsoft.com/office/powerpoint/2010/main" val="39957241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Zoom is our face-to-face</a:t>
            </a:r>
            <a:r>
              <a:rPr lang="en-US" baseline="0" dirty="0" smtClean="0"/>
              <a:t> interactive </a:t>
            </a:r>
            <a:r>
              <a:rPr lang="en-US" dirty="0" smtClean="0"/>
              <a:t>audio-visual telecomm</a:t>
            </a:r>
            <a:r>
              <a:rPr lang="en-US" baseline="0" dirty="0" smtClean="0"/>
              <a:t> system and is HIPAA compliant </a:t>
            </a:r>
            <a:endParaRPr lang="en-US" dirty="0"/>
          </a:p>
        </p:txBody>
      </p:sp>
      <p:sp>
        <p:nvSpPr>
          <p:cNvPr id="4" name="Slide Number Placeholder 3"/>
          <p:cNvSpPr>
            <a:spLocks noGrp="1"/>
          </p:cNvSpPr>
          <p:nvPr>
            <p:ph type="sldNum" sz="quarter" idx="10"/>
          </p:nvPr>
        </p:nvSpPr>
        <p:spPr/>
        <p:txBody>
          <a:bodyPr/>
          <a:lstStyle/>
          <a:p>
            <a:fld id="{AAF30A43-85B7-4F3B-98E7-2A94BDE80639}" type="slidenum">
              <a:rPr lang="en-US" smtClean="0"/>
              <a:t>14</a:t>
            </a:fld>
            <a:endParaRPr lang="en-US" dirty="0"/>
          </a:p>
        </p:txBody>
      </p:sp>
    </p:spTree>
    <p:extLst>
      <p:ext uri="{BB962C8B-B14F-4D97-AF65-F5344CB8AC3E}">
        <p14:creationId xmlns:p14="http://schemas.microsoft.com/office/powerpoint/2010/main" val="22442885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a:t>
            </a:r>
            <a:r>
              <a:rPr lang="en-US" baseline="0" dirty="0" smtClean="0"/>
              <a:t> 2023, continue to use POS 11 for an office visit with modifier 95 for telemed visit.  If </a:t>
            </a:r>
            <a:r>
              <a:rPr lang="en-US" dirty="0" smtClean="0"/>
              <a:t>use POS 2 or 10 before 2024</a:t>
            </a:r>
            <a:r>
              <a:rPr lang="en-US" baseline="0" dirty="0" smtClean="0"/>
              <a:t> instead of 95, will leave money on the table because of lower payment rate in 2023 for POS 02 / 10 vs 11 with 95 modifier</a:t>
            </a:r>
            <a:endParaRPr lang="en-US" dirty="0"/>
          </a:p>
        </p:txBody>
      </p:sp>
      <p:sp>
        <p:nvSpPr>
          <p:cNvPr id="4" name="Slide Number Placeholder 3"/>
          <p:cNvSpPr>
            <a:spLocks noGrp="1"/>
          </p:cNvSpPr>
          <p:nvPr>
            <p:ph type="sldNum" sz="quarter" idx="10"/>
          </p:nvPr>
        </p:nvSpPr>
        <p:spPr/>
        <p:txBody>
          <a:bodyPr/>
          <a:lstStyle/>
          <a:p>
            <a:fld id="{AAF30A43-85B7-4F3B-98E7-2A94BDE80639}" type="slidenum">
              <a:rPr lang="en-US" smtClean="0"/>
              <a:t>20</a:t>
            </a:fld>
            <a:endParaRPr lang="en-US" dirty="0"/>
          </a:p>
        </p:txBody>
      </p:sp>
    </p:spTree>
    <p:extLst>
      <p:ext uri="{BB962C8B-B14F-4D97-AF65-F5344CB8AC3E}">
        <p14:creationId xmlns:p14="http://schemas.microsoft.com/office/powerpoint/2010/main" val="16924737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Modifier</a:t>
            </a:r>
            <a:r>
              <a:rPr lang="en-US" baseline="0" dirty="0" smtClean="0"/>
              <a:t> 93 is use of telephone or other real-time audio only telecomm system.</a:t>
            </a:r>
            <a:endParaRPr lang="en-US" dirty="0"/>
          </a:p>
        </p:txBody>
      </p:sp>
      <p:sp>
        <p:nvSpPr>
          <p:cNvPr id="4" name="Slide Number Placeholder 3"/>
          <p:cNvSpPr>
            <a:spLocks noGrp="1"/>
          </p:cNvSpPr>
          <p:nvPr>
            <p:ph type="sldNum" sz="quarter" idx="10"/>
          </p:nvPr>
        </p:nvSpPr>
        <p:spPr/>
        <p:txBody>
          <a:bodyPr/>
          <a:lstStyle/>
          <a:p>
            <a:fld id="{AAF30A43-85B7-4F3B-98E7-2A94BDE80639}" type="slidenum">
              <a:rPr lang="en-US" smtClean="0"/>
              <a:t>24</a:t>
            </a:fld>
            <a:endParaRPr lang="en-US" dirty="0"/>
          </a:p>
        </p:txBody>
      </p:sp>
    </p:spTree>
    <p:extLst>
      <p:ext uri="{BB962C8B-B14F-4D97-AF65-F5344CB8AC3E}">
        <p14:creationId xmlns:p14="http://schemas.microsoft.com/office/powerpoint/2010/main" val="37652676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Clinics should</a:t>
            </a:r>
            <a:r>
              <a:rPr lang="en-US" baseline="0" dirty="0" smtClean="0"/>
              <a:t> have copies of the governing law form </a:t>
            </a:r>
            <a:endParaRPr lang="en-US" dirty="0"/>
          </a:p>
        </p:txBody>
      </p:sp>
      <p:sp>
        <p:nvSpPr>
          <p:cNvPr id="4" name="Slide Number Placeholder 3"/>
          <p:cNvSpPr>
            <a:spLocks noGrp="1"/>
          </p:cNvSpPr>
          <p:nvPr>
            <p:ph type="sldNum" sz="quarter" idx="10"/>
          </p:nvPr>
        </p:nvSpPr>
        <p:spPr/>
        <p:txBody>
          <a:bodyPr/>
          <a:lstStyle/>
          <a:p>
            <a:fld id="{AAF30A43-85B7-4F3B-98E7-2A94BDE80639}" type="slidenum">
              <a:rPr lang="en-US" smtClean="0"/>
              <a:t>27</a:t>
            </a:fld>
            <a:endParaRPr lang="en-US" dirty="0"/>
          </a:p>
        </p:txBody>
      </p:sp>
    </p:spTree>
    <p:extLst>
      <p:ext uri="{BB962C8B-B14F-4D97-AF65-F5344CB8AC3E}">
        <p14:creationId xmlns:p14="http://schemas.microsoft.com/office/powerpoint/2010/main" val="39342095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t>There has been a lot of information issued on the end of PHE.    Objective</a:t>
            </a:r>
            <a:r>
              <a:rPr lang="en-US" sz="1200" baseline="0" dirty="0" smtClean="0"/>
              <a:t> of today’s presentation is to distill down to those waiver/flexibilities that more directly impact TTUHSC.   What waivers/flexibilities have changed effective now and those extended to the end of the year and into 2024, 2025 or permanently.</a:t>
            </a:r>
          </a:p>
          <a:p>
            <a:endParaRPr lang="en-US" dirty="0"/>
          </a:p>
        </p:txBody>
      </p:sp>
      <p:sp>
        <p:nvSpPr>
          <p:cNvPr id="4" name="Slide Number Placeholder 3"/>
          <p:cNvSpPr>
            <a:spLocks noGrp="1"/>
          </p:cNvSpPr>
          <p:nvPr>
            <p:ph type="sldNum" sz="quarter" idx="10"/>
          </p:nvPr>
        </p:nvSpPr>
        <p:spPr/>
        <p:txBody>
          <a:bodyPr/>
          <a:lstStyle/>
          <a:p>
            <a:fld id="{AAF30A43-85B7-4F3B-98E7-2A94BDE80639}" type="slidenum">
              <a:rPr lang="en-US" smtClean="0"/>
              <a:t>2</a:t>
            </a:fld>
            <a:endParaRPr lang="en-US" dirty="0"/>
          </a:p>
        </p:txBody>
      </p:sp>
    </p:spTree>
    <p:extLst>
      <p:ext uri="{BB962C8B-B14F-4D97-AF65-F5344CB8AC3E}">
        <p14:creationId xmlns:p14="http://schemas.microsoft.com/office/powerpoint/2010/main" val="1996981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Going back to the old rules.   I think for most of the clinics,</a:t>
            </a:r>
            <a:r>
              <a:rPr lang="en-US" sz="1400" baseline="0" dirty="0" smtClean="0"/>
              <a:t> there wasn’t much virtual supervision of residents so there wasn’t really a change.</a:t>
            </a:r>
            <a:endParaRPr lang="en-US" sz="1400" dirty="0" smtClean="0"/>
          </a:p>
          <a:p>
            <a:endParaRPr lang="en-US" sz="1400" dirty="0" smtClean="0"/>
          </a:p>
          <a:p>
            <a:endParaRPr lang="en-US" sz="1400" dirty="0" smtClean="0"/>
          </a:p>
          <a:p>
            <a:r>
              <a:rPr lang="en-US" sz="1400" dirty="0" smtClean="0"/>
              <a:t>For</a:t>
            </a:r>
            <a:r>
              <a:rPr lang="en-US" sz="1400" baseline="0" dirty="0" smtClean="0"/>
              <a:t> additional information, refer to Billing Compliance policies 4.1 and 4.2 for teaching physician documentation requirements for residents, students and the Primary Care Exception</a:t>
            </a:r>
          </a:p>
          <a:p>
            <a:endParaRPr lang="en-US" sz="1400" baseline="0" dirty="0" smtClean="0"/>
          </a:p>
          <a:p>
            <a:r>
              <a:rPr lang="en-US" sz="1400" baseline="0" dirty="0" smtClean="0"/>
              <a:t>The Billing Compliance Policies are available on the Office of Institutional Compliance webpage under the Billing Compliance link</a:t>
            </a:r>
            <a:endParaRPr lang="en-US" sz="1400" dirty="0"/>
          </a:p>
        </p:txBody>
      </p:sp>
      <p:sp>
        <p:nvSpPr>
          <p:cNvPr id="4" name="Slide Number Placeholder 3"/>
          <p:cNvSpPr>
            <a:spLocks noGrp="1"/>
          </p:cNvSpPr>
          <p:nvPr>
            <p:ph type="sldNum" sz="quarter" idx="10"/>
          </p:nvPr>
        </p:nvSpPr>
        <p:spPr/>
        <p:txBody>
          <a:bodyPr/>
          <a:lstStyle/>
          <a:p>
            <a:fld id="{AAF30A43-85B7-4F3B-98E7-2A94BDE80639}" type="slidenum">
              <a:rPr lang="en-US" smtClean="0"/>
              <a:t>3</a:t>
            </a:fld>
            <a:endParaRPr lang="en-US" dirty="0"/>
          </a:p>
        </p:txBody>
      </p:sp>
    </p:spTree>
    <p:extLst>
      <p:ext uri="{BB962C8B-B14F-4D97-AF65-F5344CB8AC3E}">
        <p14:creationId xmlns:p14="http://schemas.microsoft.com/office/powerpoint/2010/main" val="37603380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r>
              <a:rPr lang="en-US" dirty="0" smtClean="0"/>
              <a:t>Again, Billing Compliance policies 4.1 and 4.2</a:t>
            </a:r>
            <a:r>
              <a:rPr lang="en-US" baseline="0" dirty="0" smtClean="0"/>
              <a:t> for more information</a:t>
            </a:r>
            <a:endParaRPr lang="en-US" dirty="0"/>
          </a:p>
        </p:txBody>
      </p:sp>
      <p:sp>
        <p:nvSpPr>
          <p:cNvPr id="4" name="Slide Number Placeholder 3"/>
          <p:cNvSpPr>
            <a:spLocks noGrp="1"/>
          </p:cNvSpPr>
          <p:nvPr>
            <p:ph type="sldNum" sz="quarter" idx="10"/>
          </p:nvPr>
        </p:nvSpPr>
        <p:spPr/>
        <p:txBody>
          <a:bodyPr/>
          <a:lstStyle/>
          <a:p>
            <a:fld id="{AAF30A43-85B7-4F3B-98E7-2A94BDE80639}" type="slidenum">
              <a:rPr lang="en-US" smtClean="0"/>
              <a:t>4</a:t>
            </a:fld>
            <a:endParaRPr lang="en-US" dirty="0"/>
          </a:p>
        </p:txBody>
      </p:sp>
    </p:spTree>
    <p:extLst>
      <p:ext uri="{BB962C8B-B14F-4D97-AF65-F5344CB8AC3E}">
        <p14:creationId xmlns:p14="http://schemas.microsoft.com/office/powerpoint/2010/main" val="12411853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Reminder that PCE</a:t>
            </a:r>
            <a:r>
              <a:rPr lang="en-US" baseline="0" dirty="0" smtClean="0"/>
              <a:t> only applies to primary care clinics.  </a:t>
            </a:r>
            <a:endParaRPr lang="en-US" dirty="0" smtClean="0"/>
          </a:p>
          <a:p>
            <a:endParaRPr lang="en-US" dirty="0" smtClean="0"/>
          </a:p>
          <a:p>
            <a:r>
              <a:rPr lang="en-US" dirty="0" smtClean="0"/>
              <a:t>Billing Compliance 4.2 teaching physician</a:t>
            </a:r>
            <a:r>
              <a:rPr lang="en-US" baseline="0" dirty="0" smtClean="0"/>
              <a:t> requirements under the PCE rule</a:t>
            </a:r>
            <a:endParaRPr lang="en-US" dirty="0"/>
          </a:p>
        </p:txBody>
      </p:sp>
      <p:sp>
        <p:nvSpPr>
          <p:cNvPr id="4" name="Slide Number Placeholder 3"/>
          <p:cNvSpPr>
            <a:spLocks noGrp="1"/>
          </p:cNvSpPr>
          <p:nvPr>
            <p:ph type="sldNum" sz="quarter" idx="10"/>
          </p:nvPr>
        </p:nvSpPr>
        <p:spPr/>
        <p:txBody>
          <a:bodyPr/>
          <a:lstStyle/>
          <a:p>
            <a:fld id="{AAF30A43-85B7-4F3B-98E7-2A94BDE80639}" type="slidenum">
              <a:rPr lang="en-US" smtClean="0"/>
              <a:t>5</a:t>
            </a:fld>
            <a:endParaRPr lang="en-US" dirty="0"/>
          </a:p>
        </p:txBody>
      </p:sp>
    </p:spTree>
    <p:extLst>
      <p:ext uri="{BB962C8B-B14F-4D97-AF65-F5344CB8AC3E}">
        <p14:creationId xmlns:p14="http://schemas.microsoft.com/office/powerpoint/2010/main" val="32162818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not to be confused</a:t>
            </a:r>
            <a:r>
              <a:rPr lang="en-US" baseline="0" dirty="0" smtClean="0"/>
              <a:t> with </a:t>
            </a:r>
            <a:r>
              <a:rPr lang="en-US" u="sng" baseline="0" dirty="0" smtClean="0"/>
              <a:t>virtual s</a:t>
            </a:r>
            <a:r>
              <a:rPr lang="en-US" u="sng" dirty="0" smtClean="0"/>
              <a:t>upervision</a:t>
            </a:r>
            <a:r>
              <a:rPr lang="en-US" u="sng" baseline="0" dirty="0" smtClean="0"/>
              <a:t> of residents </a:t>
            </a:r>
            <a:r>
              <a:rPr lang="en-US" baseline="0" dirty="0" smtClean="0"/>
              <a:t>as explained in slides 3 and 4, which is only allowed in rural areas (non-metropolitan statistical area).</a:t>
            </a:r>
          </a:p>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AAF30A43-85B7-4F3B-98E7-2A94BDE80639}" type="slidenum">
              <a:rPr lang="en-US" smtClean="0"/>
              <a:t>6</a:t>
            </a:fld>
            <a:endParaRPr lang="en-US" dirty="0"/>
          </a:p>
        </p:txBody>
      </p:sp>
    </p:spTree>
    <p:extLst>
      <p:ext uri="{BB962C8B-B14F-4D97-AF65-F5344CB8AC3E}">
        <p14:creationId xmlns:p14="http://schemas.microsoft.com/office/powerpoint/2010/main" val="13663669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the resident providing services via interactive audio-visual</a:t>
            </a:r>
            <a:r>
              <a:rPr lang="en-US" baseline="0" dirty="0" smtClean="0"/>
              <a:t> communication to the patient, with both in the rural area.  The supervising physician can be in a 3</a:t>
            </a:r>
            <a:r>
              <a:rPr lang="en-US" baseline="30000" dirty="0" smtClean="0"/>
              <a:t>rd</a:t>
            </a:r>
            <a:r>
              <a:rPr lang="en-US" baseline="0" dirty="0" smtClean="0"/>
              <a:t> location via interactive A/V technology.</a:t>
            </a:r>
            <a:endParaRPr lang="en-US" dirty="0"/>
          </a:p>
        </p:txBody>
      </p:sp>
      <p:sp>
        <p:nvSpPr>
          <p:cNvPr id="4" name="Slide Number Placeholder 3"/>
          <p:cNvSpPr>
            <a:spLocks noGrp="1"/>
          </p:cNvSpPr>
          <p:nvPr>
            <p:ph type="sldNum" sz="quarter" idx="10"/>
          </p:nvPr>
        </p:nvSpPr>
        <p:spPr/>
        <p:txBody>
          <a:bodyPr/>
          <a:lstStyle/>
          <a:p>
            <a:fld id="{AAF30A43-85B7-4F3B-98E7-2A94BDE80639}" type="slidenum">
              <a:rPr lang="en-US" smtClean="0"/>
              <a:t>7</a:t>
            </a:fld>
            <a:endParaRPr lang="en-US" dirty="0"/>
          </a:p>
        </p:txBody>
      </p:sp>
    </p:spTree>
    <p:extLst>
      <p:ext uri="{BB962C8B-B14F-4D97-AF65-F5344CB8AC3E}">
        <p14:creationId xmlns:p14="http://schemas.microsoft.com/office/powerpoint/2010/main" val="23924346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Institutions</a:t>
            </a:r>
            <a:r>
              <a:rPr lang="en-US" baseline="0" dirty="0" smtClean="0"/>
              <a:t> were not required to waive co-payments, deductibles during the PHE.   HSC elected not to participate in this allowance.</a:t>
            </a:r>
            <a:endParaRPr lang="en-US" dirty="0"/>
          </a:p>
        </p:txBody>
      </p:sp>
      <p:sp>
        <p:nvSpPr>
          <p:cNvPr id="4" name="Slide Number Placeholder 3"/>
          <p:cNvSpPr>
            <a:spLocks noGrp="1"/>
          </p:cNvSpPr>
          <p:nvPr>
            <p:ph type="sldNum" sz="quarter" idx="10"/>
          </p:nvPr>
        </p:nvSpPr>
        <p:spPr/>
        <p:txBody>
          <a:bodyPr/>
          <a:lstStyle/>
          <a:p>
            <a:fld id="{AAF30A43-85B7-4F3B-98E7-2A94BDE80639}" type="slidenum">
              <a:rPr lang="en-US" smtClean="0"/>
              <a:t>8</a:t>
            </a:fld>
            <a:endParaRPr lang="en-US" dirty="0"/>
          </a:p>
        </p:txBody>
      </p:sp>
    </p:spTree>
    <p:extLst>
      <p:ext uri="{BB962C8B-B14F-4D97-AF65-F5344CB8AC3E}">
        <p14:creationId xmlns:p14="http://schemas.microsoft.com/office/powerpoint/2010/main" val="20380276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RPM</a:t>
            </a:r>
            <a:r>
              <a:rPr lang="en-US" baseline="0" dirty="0" smtClean="0"/>
              <a:t> services are new to TTUHSC, beginning in 4</a:t>
            </a:r>
            <a:r>
              <a:rPr lang="en-US" baseline="30000" dirty="0" smtClean="0"/>
              <a:t>th</a:t>
            </a:r>
            <a:r>
              <a:rPr lang="en-US" baseline="0" dirty="0" smtClean="0"/>
              <a:t> quarter of 2022.   </a:t>
            </a:r>
            <a:r>
              <a:rPr lang="en-US" dirty="0" smtClean="0"/>
              <a:t>During</a:t>
            </a:r>
            <a:r>
              <a:rPr lang="en-US" baseline="0" dirty="0" smtClean="0"/>
              <a:t> the PHE, could bill for as few as two days of monitoring IF the patient was diagnosed with or suspected of having COVID 19 – that allowance has ended.</a:t>
            </a:r>
            <a:endParaRPr lang="en-US" dirty="0"/>
          </a:p>
        </p:txBody>
      </p:sp>
      <p:sp>
        <p:nvSpPr>
          <p:cNvPr id="4" name="Slide Number Placeholder 3"/>
          <p:cNvSpPr>
            <a:spLocks noGrp="1"/>
          </p:cNvSpPr>
          <p:nvPr>
            <p:ph type="sldNum" sz="quarter" idx="10"/>
          </p:nvPr>
        </p:nvSpPr>
        <p:spPr/>
        <p:txBody>
          <a:bodyPr/>
          <a:lstStyle/>
          <a:p>
            <a:fld id="{AAF30A43-85B7-4F3B-98E7-2A94BDE80639}" type="slidenum">
              <a:rPr lang="en-US" smtClean="0"/>
              <a:t>9</a:t>
            </a:fld>
            <a:endParaRPr lang="en-US" dirty="0"/>
          </a:p>
        </p:txBody>
      </p:sp>
    </p:spTree>
    <p:extLst>
      <p:ext uri="{BB962C8B-B14F-4D97-AF65-F5344CB8AC3E}">
        <p14:creationId xmlns:p14="http://schemas.microsoft.com/office/powerpoint/2010/main" val="15406606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4589FC1-B5A9-42C5-93CD-8D85EEDF7E47}" type="datetime4">
              <a:rPr lang="en-US" smtClean="0"/>
              <a:t>May 12, 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E28FBE8-6258-4FE5-AFD2-ED41233F1DB7}" type="slidenum">
              <a:rPr lang="en-US" smtClean="0"/>
              <a:t>‹#›</a:t>
            </a:fld>
            <a:endParaRPr lang="en-US" dirty="0"/>
          </a:p>
        </p:txBody>
      </p:sp>
    </p:spTree>
    <p:extLst>
      <p:ext uri="{BB962C8B-B14F-4D97-AF65-F5344CB8AC3E}">
        <p14:creationId xmlns:p14="http://schemas.microsoft.com/office/powerpoint/2010/main" val="26628836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2D1F07-822C-4646-9B88-B01F0DA91819}" type="datetime4">
              <a:rPr lang="en-US" smtClean="0"/>
              <a:t>May 12, 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E28FBE8-6258-4FE5-AFD2-ED41233F1DB7}" type="slidenum">
              <a:rPr lang="en-US" smtClean="0"/>
              <a:t>‹#›</a:t>
            </a:fld>
            <a:endParaRPr lang="en-US" dirty="0"/>
          </a:p>
        </p:txBody>
      </p:sp>
    </p:spTree>
    <p:extLst>
      <p:ext uri="{BB962C8B-B14F-4D97-AF65-F5344CB8AC3E}">
        <p14:creationId xmlns:p14="http://schemas.microsoft.com/office/powerpoint/2010/main" val="40477490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247995-1A0A-465C-A056-FDD1849E5540}" type="datetime4">
              <a:rPr lang="en-US" smtClean="0"/>
              <a:t>May 12, 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E28FBE8-6258-4FE5-AFD2-ED41233F1DB7}" type="slidenum">
              <a:rPr lang="en-US" smtClean="0"/>
              <a:t>‹#›</a:t>
            </a:fld>
            <a:endParaRPr lang="en-US" dirty="0"/>
          </a:p>
        </p:txBody>
      </p:sp>
    </p:spTree>
    <p:extLst>
      <p:ext uri="{BB962C8B-B14F-4D97-AF65-F5344CB8AC3E}">
        <p14:creationId xmlns:p14="http://schemas.microsoft.com/office/powerpoint/2010/main" val="29047943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0DCCAF-AF90-418F-B198-1CF64D958813}" type="datetime4">
              <a:rPr lang="en-US" smtClean="0"/>
              <a:t>May 12, 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E28FBE8-6258-4FE5-AFD2-ED41233F1DB7}" type="slidenum">
              <a:rPr lang="en-US" smtClean="0"/>
              <a:t>‹#›</a:t>
            </a:fld>
            <a:endParaRPr lang="en-US" dirty="0"/>
          </a:p>
        </p:txBody>
      </p:sp>
    </p:spTree>
    <p:extLst>
      <p:ext uri="{BB962C8B-B14F-4D97-AF65-F5344CB8AC3E}">
        <p14:creationId xmlns:p14="http://schemas.microsoft.com/office/powerpoint/2010/main" val="8477362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649C999-EA9B-4DCD-A3A5-A68286233663}" type="datetime4">
              <a:rPr lang="en-US" smtClean="0"/>
              <a:t>May 12, 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E28FBE8-6258-4FE5-AFD2-ED41233F1DB7}" type="slidenum">
              <a:rPr lang="en-US" smtClean="0"/>
              <a:t>‹#›</a:t>
            </a:fld>
            <a:endParaRPr lang="en-US" dirty="0"/>
          </a:p>
        </p:txBody>
      </p:sp>
    </p:spTree>
    <p:extLst>
      <p:ext uri="{BB962C8B-B14F-4D97-AF65-F5344CB8AC3E}">
        <p14:creationId xmlns:p14="http://schemas.microsoft.com/office/powerpoint/2010/main" val="5200157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184B55F-3E73-4EE5-99BC-F3740E67003F}" type="datetime4">
              <a:rPr lang="en-US" smtClean="0"/>
              <a:t>May 12, 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E28FBE8-6258-4FE5-AFD2-ED41233F1DB7}" type="slidenum">
              <a:rPr lang="en-US" smtClean="0"/>
              <a:t>‹#›</a:t>
            </a:fld>
            <a:endParaRPr lang="en-US" dirty="0"/>
          </a:p>
        </p:txBody>
      </p:sp>
    </p:spTree>
    <p:extLst>
      <p:ext uri="{BB962C8B-B14F-4D97-AF65-F5344CB8AC3E}">
        <p14:creationId xmlns:p14="http://schemas.microsoft.com/office/powerpoint/2010/main" val="1775933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B4D2FA2-C0F3-4A74-8728-66A7FDBD36D3}" type="datetime4">
              <a:rPr lang="en-US" smtClean="0"/>
              <a:t>May 12, 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E28FBE8-6258-4FE5-AFD2-ED41233F1DB7}" type="slidenum">
              <a:rPr lang="en-US" smtClean="0"/>
              <a:t>‹#›</a:t>
            </a:fld>
            <a:endParaRPr lang="en-US" dirty="0"/>
          </a:p>
        </p:txBody>
      </p:sp>
    </p:spTree>
    <p:extLst>
      <p:ext uri="{BB962C8B-B14F-4D97-AF65-F5344CB8AC3E}">
        <p14:creationId xmlns:p14="http://schemas.microsoft.com/office/powerpoint/2010/main" val="36357989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3A598B3-F246-4D61-804B-70704140C791}" type="datetime4">
              <a:rPr lang="en-US" smtClean="0"/>
              <a:t>May 12, 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E28FBE8-6258-4FE5-AFD2-ED41233F1DB7}" type="slidenum">
              <a:rPr lang="en-US" smtClean="0"/>
              <a:t>‹#›</a:t>
            </a:fld>
            <a:endParaRPr lang="en-US" dirty="0"/>
          </a:p>
        </p:txBody>
      </p:sp>
    </p:spTree>
    <p:extLst>
      <p:ext uri="{BB962C8B-B14F-4D97-AF65-F5344CB8AC3E}">
        <p14:creationId xmlns:p14="http://schemas.microsoft.com/office/powerpoint/2010/main" val="17531385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C3EF2D-3B67-4651-857A-2090ECF870B2}" type="datetime4">
              <a:rPr lang="en-US" smtClean="0"/>
              <a:t>May 12, 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E28FBE8-6258-4FE5-AFD2-ED41233F1DB7}" type="slidenum">
              <a:rPr lang="en-US" smtClean="0"/>
              <a:t>‹#›</a:t>
            </a:fld>
            <a:endParaRPr lang="en-US" dirty="0"/>
          </a:p>
        </p:txBody>
      </p:sp>
    </p:spTree>
    <p:extLst>
      <p:ext uri="{BB962C8B-B14F-4D97-AF65-F5344CB8AC3E}">
        <p14:creationId xmlns:p14="http://schemas.microsoft.com/office/powerpoint/2010/main" val="34691352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2B07931-FC14-4218-BED3-D01417E81B50}" type="datetime4">
              <a:rPr lang="en-US" smtClean="0"/>
              <a:t>May 12, 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E28FBE8-6258-4FE5-AFD2-ED41233F1DB7}" type="slidenum">
              <a:rPr lang="en-US" smtClean="0"/>
              <a:t>‹#›</a:t>
            </a:fld>
            <a:endParaRPr lang="en-US" dirty="0"/>
          </a:p>
        </p:txBody>
      </p:sp>
    </p:spTree>
    <p:extLst>
      <p:ext uri="{BB962C8B-B14F-4D97-AF65-F5344CB8AC3E}">
        <p14:creationId xmlns:p14="http://schemas.microsoft.com/office/powerpoint/2010/main" val="33353611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4A0EBD0-B728-45D2-9293-3C85772DB110}" type="datetime4">
              <a:rPr lang="en-US" smtClean="0"/>
              <a:t>May 12, 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E28FBE8-6258-4FE5-AFD2-ED41233F1DB7}" type="slidenum">
              <a:rPr lang="en-US" smtClean="0"/>
              <a:t>‹#›</a:t>
            </a:fld>
            <a:endParaRPr lang="en-US" dirty="0"/>
          </a:p>
        </p:txBody>
      </p:sp>
    </p:spTree>
    <p:extLst>
      <p:ext uri="{BB962C8B-B14F-4D97-AF65-F5344CB8AC3E}">
        <p14:creationId xmlns:p14="http://schemas.microsoft.com/office/powerpoint/2010/main" val="778468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21A554-91D8-479A-8B21-00484A371FA7}" type="datetime4">
              <a:rPr lang="en-US" smtClean="0"/>
              <a:t>May 12, 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28FBE8-6258-4FE5-AFD2-ED41233F1DB7}" type="slidenum">
              <a:rPr lang="en-US" smtClean="0"/>
              <a:t>‹#›</a:t>
            </a:fld>
            <a:endParaRPr lang="en-US" dirty="0"/>
          </a:p>
        </p:txBody>
      </p:sp>
    </p:spTree>
    <p:extLst>
      <p:ext uri="{BB962C8B-B14F-4D97-AF65-F5344CB8AC3E}">
        <p14:creationId xmlns:p14="http://schemas.microsoft.com/office/powerpoint/2010/main" val="31659952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cid:5ecf9bca-25f4-430e-92af-98cc1309e824@default.ttu.edu"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cid:5ecf9bca-25f4-430e-92af-98cc1309e824@default.ttu.edu"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cid:5ecf9bca-25f4-430e-92af-98cc1309e824@default.ttu.edu"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cid:5ecf9bca-25f4-430e-92af-98cc1309e824@default.ttu.edu"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www.cms.gov/files/document/inpatient-rehabilitation-facilities-cms-flexibilities-fight-covid-19.pdf" TargetMode="External"/><Relationship Id="rId1" Type="http://schemas.openxmlformats.org/officeDocument/2006/relationships/slideLayout" Target="../slideLayouts/slideLayout2.xml"/><Relationship Id="rId4" Type="http://schemas.openxmlformats.org/officeDocument/2006/relationships/image" Target="cid:5ecf9bca-25f4-430e-92af-98cc1309e824@default.ttu.edu"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cid:5ecf9bca-25f4-430e-92af-98cc1309e824@default.ttu.edu"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cid:5ecf9bca-25f4-430e-92af-98cc1309e824@default.ttu.edu"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www.cms.gov/files/document/teaching-hospitals-physicians-medical-residents-cms-flexibilities-fight-covid-19.pdf" TargetMode="External"/><Relationship Id="rId1" Type="http://schemas.openxmlformats.org/officeDocument/2006/relationships/slideLayout" Target="../slideLayouts/slideLayout2.xml"/><Relationship Id="rId4" Type="http://schemas.openxmlformats.org/officeDocument/2006/relationships/image" Target="cid:5ecf9bca-25f4-430e-92af-98cc1309e824@default.ttu.edu"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www.cms.gov/files/document/mm12982-medicare-physician-fee-schedule-final-rule-summary-cy-2023.pdf" TargetMode="External"/><Relationship Id="rId1" Type="http://schemas.openxmlformats.org/officeDocument/2006/relationships/slideLayout" Target="../slideLayouts/slideLayout2.xml"/><Relationship Id="rId4" Type="http://schemas.openxmlformats.org/officeDocument/2006/relationships/image" Target="cid:5ecf9bca-25f4-430e-92af-98cc1309e824@default.ttu.edu"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www.appropriations.senate.gov/imo/media/doc/JRQ121922.PDF" TargetMode="External"/><Relationship Id="rId1" Type="http://schemas.openxmlformats.org/officeDocument/2006/relationships/slideLayout" Target="../slideLayouts/slideLayout2.xml"/><Relationship Id="rId4" Type="http://schemas.openxmlformats.org/officeDocument/2006/relationships/image" Target="cid:5ecf9bca-25f4-430e-92af-98cc1309e824@default.ttu.edu"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cid:5ecf9bca-25f4-430e-92af-98cc1309e824@default.ttu.edu"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cid:5ecf9bca-25f4-430e-92af-98cc1309e824@default.ttu.edu"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www.cms.gov/files/document/mm12982-medicare-physician-fee-schedule-final-rule-summary-cy-2023.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cid:5ecf9bca-25f4-430e-92af-98cc1309e824@default.ttu.edu" TargetMode="External"/><Relationship Id="rId4" Type="http://schemas.openxmlformats.org/officeDocument/2006/relationships/image" Target="../media/image1.jpeg"/></Relationships>
</file>

<file path=ppt/slides/_rels/slide21.xml.rels><?xml version="1.0" encoding="UTF-8" standalone="yes"?>
<Relationships xmlns="http://schemas.openxmlformats.org/package/2006/relationships"><Relationship Id="rId3" Type="http://schemas.openxmlformats.org/officeDocument/2006/relationships/image" Target="cid:5ecf9bca-25f4-430e-92af-98cc1309e824@default.ttu.edu"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www.dea.gov/press-releases/2023/05/09/dea-samhsa-extend-covid-19-telemedicine-flexibilities-prescribing?utm_campaign=TMT&amp;utm_medium=email&amp;_hsmi=257626025&amp;_hsenc=p2ANqtz--EU1rIAXgKh6uvz16NsLRABuHcRpCtIeaRncaqn45sGpeoSrBD6-dMDZvJxaFDR_0nkhMHWxvwwZAFhGLFcrNohh71kg&amp;utm_content=257626025&amp;utm_source=hs_email" TargetMode="External"/><Relationship Id="rId1" Type="http://schemas.openxmlformats.org/officeDocument/2006/relationships/slideLayout" Target="../slideLayouts/slideLayout2.xml"/><Relationship Id="rId4" Type="http://schemas.openxmlformats.org/officeDocument/2006/relationships/image" Target="cid:5ecf9bca-25f4-430e-92af-98cc1309e824@default.ttu.edu" TargetMode="External"/></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www.cms.gov/files/document/mm12982-medicare-physician-fee-schedule-final-rule-summary-cy-2023.pdf" TargetMode="External"/><Relationship Id="rId1" Type="http://schemas.openxmlformats.org/officeDocument/2006/relationships/slideLayout" Target="../slideLayouts/slideLayout2.xml"/><Relationship Id="rId4" Type="http://schemas.openxmlformats.org/officeDocument/2006/relationships/image" Target="cid:5ecf9bca-25f4-430e-92af-98cc1309e824@default.ttu.edu"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www.cms.gov/files/document/physicians-and-other-clinicians-cms-flexibilities-fight-covid-19.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cid:5ecf9bca-25f4-430e-92af-98cc1309e824@default.ttu.edu" TargetMode="External"/><Relationship Id="rId4" Type="http://schemas.openxmlformats.org/officeDocument/2006/relationships/image" Target="../media/image1.jpeg"/></Relationships>
</file>

<file path=ppt/slides/_rels/slide25.xml.rels><?xml version="1.0" encoding="UTF-8" standalone="yes"?>
<Relationships xmlns="http://schemas.openxmlformats.org/package/2006/relationships"><Relationship Id="rId3" Type="http://schemas.openxmlformats.org/officeDocument/2006/relationships/image" Target="cid:5ecf9bca-25f4-430e-92af-98cc1309e824@default.ttu.edu"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cid:5ecf9bca-25f4-430e-92af-98cc1309e824@default.ttu.edu"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cid:5ecf9bca-25f4-430e-92af-98cc1309e824@default.ttu.edu" TargetMode="External"/></Relationships>
</file>

<file path=ppt/slides/_rels/slide28.xml.rels><?xml version="1.0" encoding="UTF-8" standalone="yes"?>
<Relationships xmlns="http://schemas.openxmlformats.org/package/2006/relationships"><Relationship Id="rId3" Type="http://schemas.openxmlformats.org/officeDocument/2006/relationships/image" Target="cid:5ecf9bca-25f4-430e-92af-98cc1309e824@default.ttu.edu"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www.ttuhsc.edu/compliance/covid_compliance_updates.aspx" TargetMode="External"/><Relationship Id="rId1" Type="http://schemas.openxmlformats.org/officeDocument/2006/relationships/slideLayout" Target="../slideLayouts/slideLayout2.xml"/><Relationship Id="rId4" Type="http://schemas.openxmlformats.org/officeDocument/2006/relationships/image" Target="cid:5ecf9bca-25f4-430e-92af-98cc1309e824@default.ttu.edu"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cms.gov/files/document/teaching-hospitals-physicians-medical-residents-cms-flexibilities-fight-covid-19.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cid:5ecf9bca-25f4-430e-92af-98cc1309e824@default.ttu.edu" TargetMode="External"/><Relationship Id="rId4" Type="http://schemas.openxmlformats.org/officeDocument/2006/relationships/image" Target="../media/image1.jpe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cid:5ecf9bca-25f4-430e-92af-98cc1309e824@default.ttu.edu"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cms.gov/files/document/teaching-hospitals-physicians-medical-residents-cms-flexibilities-fight-covid-19.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cid:5ecf9bca-25f4-430e-92af-98cc1309e824@default.ttu.edu" TargetMode="External"/><Relationship Id="rId5" Type="http://schemas.openxmlformats.org/officeDocument/2006/relationships/image" Target="../media/image1.jpeg"/><Relationship Id="rId4" Type="http://schemas.openxmlformats.org/officeDocument/2006/relationships/hyperlink" Target="https://www.govinfo.gov/content/pkg/FR-2021-11-19/pdf/2021-23972.pdf"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cms.gov/files/document/what-do-i-need-know-cms-waivers-flexibilities-and-transition-forward-covid-19-public-health.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cid:5ecf9bca-25f4-430e-92af-98cc1309e824@default.ttu.edu" TargetMode="External"/><Relationship Id="rId5" Type="http://schemas.openxmlformats.org/officeDocument/2006/relationships/image" Target="../media/image1.jpeg"/><Relationship Id="rId4" Type="http://schemas.openxmlformats.org/officeDocument/2006/relationships/hyperlink" Target="https://www.govinfo.gov/content/pkg/FR-2021-11-19/pdf/2021-23972.pdf"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govinfo.gov/content/pkg/FR-2021-11-19/pdf/2021-23972.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cid:5ecf9bca-25f4-430e-92af-98cc1309e824@default.ttu.edu" TargetMode="External"/><Relationship Id="rId4" Type="http://schemas.openxmlformats.org/officeDocument/2006/relationships/image" Target="../media/image1.jpeg"/></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cid:5ecf9bca-25f4-430e-92af-98cc1309e824@default.ttu.edu"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cms.gov/files/document/physicians-and-other-clinicians-cms-flexibilities-fight-covid-19.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cid:5ecf9bca-25f4-430e-92af-98cc1309e824@default.ttu.edu" TargetMode="External"/><Relationship Id="rId4"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311656"/>
            <a:ext cx="9144000" cy="2387600"/>
          </a:xfrm>
        </p:spPr>
        <p:txBody>
          <a:bodyPr/>
          <a:lstStyle/>
          <a:p>
            <a:endParaRPr lang="en-US" dirty="0"/>
          </a:p>
        </p:txBody>
      </p:sp>
      <p:sp>
        <p:nvSpPr>
          <p:cNvPr id="3" name="Subtitle 2"/>
          <p:cNvSpPr>
            <a:spLocks noGrp="1"/>
          </p:cNvSpPr>
          <p:nvPr>
            <p:ph type="subTitle" idx="1"/>
          </p:nvPr>
        </p:nvSpPr>
        <p:spPr>
          <a:xfrm>
            <a:off x="1524000" y="3602038"/>
            <a:ext cx="9144000" cy="2396426"/>
          </a:xfrm>
        </p:spPr>
        <p:txBody>
          <a:bodyPr/>
          <a:lstStyle/>
          <a:p>
            <a:endParaRPr lang="en-US" dirty="0" smtClean="0"/>
          </a:p>
          <a:p>
            <a:r>
              <a:rPr lang="en-US" sz="3600" b="1" dirty="0" smtClean="0"/>
              <a:t>End of COVID-19 Public Health Emergency</a:t>
            </a:r>
          </a:p>
          <a:p>
            <a:endParaRPr lang="en-US" b="1" dirty="0" smtClean="0"/>
          </a:p>
          <a:p>
            <a:r>
              <a:rPr lang="en-US" sz="3600" b="1" dirty="0" smtClean="0"/>
              <a:t>Status of CMS Waivers and Flexibilities</a:t>
            </a:r>
            <a:endParaRPr lang="en-US" sz="3600" b="1" dirty="0"/>
          </a:p>
        </p:txBody>
      </p:sp>
      <p:pic>
        <p:nvPicPr>
          <p:cNvPr id="5" name="Picture 4" descr="cid:5ecf9bca-25f4-430e-92af-98cc1309e824@default.ttu.edu"/>
          <p:cNvPicPr/>
          <p:nvPr/>
        </p:nvPicPr>
        <p:blipFill rotWithShape="1">
          <a:blip r:embed="rId3" r:link="rId4" cstate="print">
            <a:extLst>
              <a:ext uri="{28A0092B-C50C-407E-A947-70E740481C1C}">
                <a14:useLocalDpi xmlns:a14="http://schemas.microsoft.com/office/drawing/2010/main" val="0"/>
              </a:ext>
            </a:extLst>
          </a:blip>
          <a:srcRect l="5877" t="28438" r="6149" b="24242"/>
          <a:stretch/>
        </p:blipFill>
        <p:spPr bwMode="auto">
          <a:xfrm>
            <a:off x="2450592" y="1618488"/>
            <a:ext cx="7187184" cy="1983550"/>
          </a:xfrm>
          <a:prstGeom prst="rect">
            <a:avLst/>
          </a:prstGeom>
          <a:noFill/>
          <a:ln>
            <a:noFill/>
          </a:ln>
          <a:extLst>
            <a:ext uri="{53640926-AAD7-44D8-BBD7-CCE9431645EC}">
              <a14:shadowObscured xmlns:a14="http://schemas.microsoft.com/office/drawing/2010/main"/>
            </a:ext>
          </a:extLst>
        </p:spPr>
      </p:pic>
      <p:sp>
        <p:nvSpPr>
          <p:cNvPr id="4" name="Slide Number Placeholder 3"/>
          <p:cNvSpPr>
            <a:spLocks noGrp="1"/>
          </p:cNvSpPr>
          <p:nvPr>
            <p:ph type="sldNum" sz="quarter" idx="12"/>
          </p:nvPr>
        </p:nvSpPr>
        <p:spPr/>
        <p:txBody>
          <a:bodyPr/>
          <a:lstStyle/>
          <a:p>
            <a:fld id="{2E28FBE8-6258-4FE5-AFD2-ED41233F1DB7}" type="slidenum">
              <a:rPr lang="en-US" smtClean="0"/>
              <a:t>1</a:t>
            </a:fld>
            <a:endParaRPr lang="en-US" dirty="0"/>
          </a:p>
        </p:txBody>
      </p:sp>
    </p:spTree>
    <p:extLst>
      <p:ext uri="{BB962C8B-B14F-4D97-AF65-F5344CB8AC3E}">
        <p14:creationId xmlns:p14="http://schemas.microsoft.com/office/powerpoint/2010/main" val="41283662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85750"/>
            <a:ext cx="10515600" cy="1002029"/>
          </a:xfrm>
        </p:spPr>
        <p:txBody>
          <a:bodyPr/>
          <a:lstStyle/>
          <a:p>
            <a:pPr algn="ctr"/>
            <a:endParaRPr lang="en-US" dirty="0"/>
          </a:p>
        </p:txBody>
      </p:sp>
      <p:sp>
        <p:nvSpPr>
          <p:cNvPr id="3" name="Content Placeholder 2"/>
          <p:cNvSpPr>
            <a:spLocks noGrp="1"/>
          </p:cNvSpPr>
          <p:nvPr>
            <p:ph idx="1"/>
          </p:nvPr>
        </p:nvSpPr>
        <p:spPr>
          <a:xfrm>
            <a:off x="838200" y="1413827"/>
            <a:ext cx="10515600" cy="4351338"/>
          </a:xfrm>
        </p:spPr>
        <p:txBody>
          <a:bodyPr/>
          <a:lstStyle/>
          <a:p>
            <a:pPr marL="0" indent="0">
              <a:buNone/>
            </a:pPr>
            <a:endParaRPr lang="en-US" sz="1000" dirty="0" smtClean="0"/>
          </a:p>
          <a:p>
            <a:pPr marL="0" indent="0" algn="ctr">
              <a:buNone/>
            </a:pPr>
            <a:endParaRPr lang="en-US" sz="1000" b="1" dirty="0" smtClean="0">
              <a:solidFill>
                <a:schemeClr val="accent2">
                  <a:lumMod val="75000"/>
                </a:schemeClr>
              </a:solidFill>
            </a:endParaRPr>
          </a:p>
          <a:p>
            <a:pPr marL="0" indent="0" algn="ctr">
              <a:buNone/>
            </a:pPr>
            <a:r>
              <a:rPr lang="en-US" b="1" dirty="0" smtClean="0">
                <a:solidFill>
                  <a:schemeClr val="accent2">
                    <a:lumMod val="75000"/>
                  </a:schemeClr>
                </a:solidFill>
              </a:rPr>
              <a:t>Virtual Check-In’s</a:t>
            </a:r>
          </a:p>
          <a:p>
            <a:pPr marL="0" indent="0" algn="ctr">
              <a:buNone/>
            </a:pPr>
            <a:endParaRPr lang="en-US" sz="1000" b="1" dirty="0">
              <a:solidFill>
                <a:schemeClr val="accent2">
                  <a:lumMod val="75000"/>
                </a:schemeClr>
              </a:solidFill>
            </a:endParaRPr>
          </a:p>
          <a:p>
            <a:pPr marL="0" indent="0">
              <a:buNone/>
            </a:pPr>
            <a:r>
              <a:rPr lang="en-US" dirty="0" smtClean="0"/>
              <a:t>Virtual check-ins are brief communications with providers via various technologies, including telephone, secure text messages, email, patient portal, audio-visual (Zoom).</a:t>
            </a:r>
          </a:p>
          <a:p>
            <a:pPr marL="0" indent="0">
              <a:buNone/>
            </a:pPr>
            <a:endParaRPr lang="en-US" sz="1000" dirty="0"/>
          </a:p>
          <a:p>
            <a:pPr marL="0" indent="0">
              <a:buNone/>
            </a:pPr>
            <a:r>
              <a:rPr lang="en-US" dirty="0" smtClean="0"/>
              <a:t>After the PHE ended on </a:t>
            </a:r>
            <a:r>
              <a:rPr lang="en-US" b="1" dirty="0" smtClean="0">
                <a:solidFill>
                  <a:schemeClr val="accent2">
                    <a:lumMod val="75000"/>
                  </a:schemeClr>
                </a:solidFill>
              </a:rPr>
              <a:t>May 11, 2023</a:t>
            </a:r>
            <a:r>
              <a:rPr lang="en-US" dirty="0" smtClean="0"/>
              <a:t>, virtual check-in codes are allowed for </a:t>
            </a:r>
            <a:r>
              <a:rPr lang="en-US" u="sng" dirty="0" smtClean="0"/>
              <a:t>established</a:t>
            </a:r>
            <a:r>
              <a:rPr lang="en-US" dirty="0" smtClean="0"/>
              <a:t> patients only.</a:t>
            </a:r>
            <a:endParaRPr lang="en-US" dirty="0"/>
          </a:p>
        </p:txBody>
      </p:sp>
      <p:pic>
        <p:nvPicPr>
          <p:cNvPr id="4" name="Picture 3" descr="cid:5ecf9bca-25f4-430e-92af-98cc1309e824@default.ttu.edu"/>
          <p:cNvPicPr/>
          <p:nvPr/>
        </p:nvPicPr>
        <p:blipFill rotWithShape="1">
          <a:blip r:embed="rId3" r:link="rId4" cstate="print">
            <a:extLst>
              <a:ext uri="{28A0092B-C50C-407E-A947-70E740481C1C}">
                <a14:useLocalDpi xmlns:a14="http://schemas.microsoft.com/office/drawing/2010/main" val="0"/>
              </a:ext>
            </a:extLst>
          </a:blip>
          <a:srcRect l="5877" t="28438" r="6149" b="24242"/>
          <a:stretch/>
        </p:blipFill>
        <p:spPr bwMode="auto">
          <a:xfrm>
            <a:off x="4152900" y="361950"/>
            <a:ext cx="3819525" cy="799782"/>
          </a:xfrm>
          <a:prstGeom prst="rect">
            <a:avLst/>
          </a:prstGeom>
          <a:noFill/>
          <a:ln>
            <a:noFill/>
          </a:ln>
          <a:extLst>
            <a:ext uri="{53640926-AAD7-44D8-BBD7-CCE9431645EC}">
              <a14:shadowObscured xmlns:a14="http://schemas.microsoft.com/office/drawing/2010/main"/>
            </a:ext>
          </a:extLst>
        </p:spPr>
      </p:pic>
      <p:sp>
        <p:nvSpPr>
          <p:cNvPr id="5" name="Slide Number Placeholder 4"/>
          <p:cNvSpPr>
            <a:spLocks noGrp="1"/>
          </p:cNvSpPr>
          <p:nvPr>
            <p:ph type="sldNum" sz="quarter" idx="12"/>
          </p:nvPr>
        </p:nvSpPr>
        <p:spPr/>
        <p:txBody>
          <a:bodyPr/>
          <a:lstStyle/>
          <a:p>
            <a:fld id="{2E28FBE8-6258-4FE5-AFD2-ED41233F1DB7}" type="slidenum">
              <a:rPr lang="en-US" smtClean="0"/>
              <a:t>10</a:t>
            </a:fld>
            <a:endParaRPr lang="en-US" dirty="0"/>
          </a:p>
        </p:txBody>
      </p:sp>
    </p:spTree>
    <p:extLst>
      <p:ext uri="{BB962C8B-B14F-4D97-AF65-F5344CB8AC3E}">
        <p14:creationId xmlns:p14="http://schemas.microsoft.com/office/powerpoint/2010/main" val="6787364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85750"/>
            <a:ext cx="10515600" cy="1002029"/>
          </a:xfrm>
        </p:spPr>
        <p:txBody>
          <a:bodyPr/>
          <a:lstStyle/>
          <a:p>
            <a:pPr algn="ctr"/>
            <a:endParaRPr lang="en-US" dirty="0"/>
          </a:p>
        </p:txBody>
      </p:sp>
      <p:sp>
        <p:nvSpPr>
          <p:cNvPr id="3" name="Content Placeholder 2"/>
          <p:cNvSpPr>
            <a:spLocks noGrp="1"/>
          </p:cNvSpPr>
          <p:nvPr>
            <p:ph idx="1"/>
          </p:nvPr>
        </p:nvSpPr>
        <p:spPr>
          <a:xfrm>
            <a:off x="838200" y="1413827"/>
            <a:ext cx="10515600" cy="4351338"/>
          </a:xfrm>
        </p:spPr>
        <p:txBody>
          <a:bodyPr>
            <a:normAutofit/>
          </a:bodyPr>
          <a:lstStyle/>
          <a:p>
            <a:pPr marL="0" indent="0">
              <a:buNone/>
            </a:pPr>
            <a:endParaRPr lang="en-US" sz="1000" dirty="0" smtClean="0"/>
          </a:p>
          <a:p>
            <a:pPr marL="0" indent="0" algn="ctr">
              <a:buNone/>
            </a:pPr>
            <a:r>
              <a:rPr lang="en-US" b="1" dirty="0" smtClean="0">
                <a:solidFill>
                  <a:schemeClr val="accent6">
                    <a:lumMod val="75000"/>
                  </a:schemeClr>
                </a:solidFill>
              </a:rPr>
              <a:t>E-Visits</a:t>
            </a:r>
          </a:p>
          <a:p>
            <a:pPr marL="0" indent="0" algn="ctr">
              <a:buNone/>
            </a:pPr>
            <a:endParaRPr lang="en-US" sz="1000" b="1" dirty="0">
              <a:solidFill>
                <a:schemeClr val="accent6"/>
              </a:solidFill>
            </a:endParaRPr>
          </a:p>
          <a:p>
            <a:pPr marL="0" indent="0">
              <a:buNone/>
            </a:pPr>
            <a:r>
              <a:rPr lang="en-US" dirty="0" smtClean="0"/>
              <a:t>An e-visit is a non-face-to-face communication between a patient and their provider through an </a:t>
            </a:r>
            <a:r>
              <a:rPr lang="en-US" u="sng" dirty="0" smtClean="0"/>
              <a:t>online patient portal</a:t>
            </a:r>
            <a:r>
              <a:rPr lang="en-US" dirty="0" smtClean="0"/>
              <a:t>.   </a:t>
            </a:r>
          </a:p>
          <a:p>
            <a:pPr marL="0" indent="0">
              <a:buNone/>
            </a:pPr>
            <a:endParaRPr lang="en-US" sz="1000" dirty="0" smtClean="0"/>
          </a:p>
          <a:p>
            <a:pPr marL="0" indent="0">
              <a:buNone/>
            </a:pPr>
            <a:r>
              <a:rPr lang="en-US" dirty="0" smtClean="0"/>
              <a:t>In additional to physicians and other non-physician providers, PTs, OTs, and speech language pathologists can provide e-visits.   </a:t>
            </a:r>
          </a:p>
          <a:p>
            <a:pPr marL="0" indent="0">
              <a:buNone/>
            </a:pPr>
            <a:endParaRPr lang="en-US" sz="1000" dirty="0"/>
          </a:p>
          <a:p>
            <a:pPr marL="0" indent="0">
              <a:buNone/>
            </a:pPr>
            <a:r>
              <a:rPr lang="en-US" dirty="0" smtClean="0"/>
              <a:t>This policy was made </a:t>
            </a:r>
            <a:r>
              <a:rPr lang="en-US" b="1" dirty="0" smtClean="0">
                <a:solidFill>
                  <a:schemeClr val="accent6">
                    <a:lumMod val="75000"/>
                  </a:schemeClr>
                </a:solidFill>
              </a:rPr>
              <a:t>permanent</a:t>
            </a:r>
            <a:r>
              <a:rPr lang="en-US" dirty="0" smtClean="0"/>
              <a:t> in the 2021 Physician Fee Schedule final rule.</a:t>
            </a:r>
            <a:endParaRPr lang="en-US" dirty="0"/>
          </a:p>
        </p:txBody>
      </p:sp>
      <p:pic>
        <p:nvPicPr>
          <p:cNvPr id="4" name="Picture 3" descr="cid:5ecf9bca-25f4-430e-92af-98cc1309e824@default.ttu.edu"/>
          <p:cNvPicPr/>
          <p:nvPr/>
        </p:nvPicPr>
        <p:blipFill rotWithShape="1">
          <a:blip r:embed="rId2" r:link="rId3" cstate="print">
            <a:extLst>
              <a:ext uri="{28A0092B-C50C-407E-A947-70E740481C1C}">
                <a14:useLocalDpi xmlns:a14="http://schemas.microsoft.com/office/drawing/2010/main" val="0"/>
              </a:ext>
            </a:extLst>
          </a:blip>
          <a:srcRect l="5877" t="28438" r="6149" b="24242"/>
          <a:stretch/>
        </p:blipFill>
        <p:spPr bwMode="auto">
          <a:xfrm>
            <a:off x="4152900" y="361950"/>
            <a:ext cx="3819525" cy="799782"/>
          </a:xfrm>
          <a:prstGeom prst="rect">
            <a:avLst/>
          </a:prstGeom>
          <a:noFill/>
          <a:ln>
            <a:noFill/>
          </a:ln>
          <a:extLst>
            <a:ext uri="{53640926-AAD7-44D8-BBD7-CCE9431645EC}">
              <a14:shadowObscured xmlns:a14="http://schemas.microsoft.com/office/drawing/2010/main"/>
            </a:ext>
          </a:extLst>
        </p:spPr>
      </p:pic>
      <p:sp>
        <p:nvSpPr>
          <p:cNvPr id="5" name="Slide Number Placeholder 4"/>
          <p:cNvSpPr>
            <a:spLocks noGrp="1"/>
          </p:cNvSpPr>
          <p:nvPr>
            <p:ph type="sldNum" sz="quarter" idx="12"/>
          </p:nvPr>
        </p:nvSpPr>
        <p:spPr/>
        <p:txBody>
          <a:bodyPr/>
          <a:lstStyle/>
          <a:p>
            <a:fld id="{2E28FBE8-6258-4FE5-AFD2-ED41233F1DB7}" type="slidenum">
              <a:rPr lang="en-US" smtClean="0"/>
              <a:t>11</a:t>
            </a:fld>
            <a:endParaRPr lang="en-US" dirty="0"/>
          </a:p>
        </p:txBody>
      </p:sp>
    </p:spTree>
    <p:extLst>
      <p:ext uri="{BB962C8B-B14F-4D97-AF65-F5344CB8AC3E}">
        <p14:creationId xmlns:p14="http://schemas.microsoft.com/office/powerpoint/2010/main" val="41754390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85750"/>
            <a:ext cx="10515600" cy="1002029"/>
          </a:xfrm>
        </p:spPr>
        <p:txBody>
          <a:bodyPr/>
          <a:lstStyle/>
          <a:p>
            <a:pPr algn="ctr"/>
            <a:endParaRPr lang="en-US" dirty="0"/>
          </a:p>
        </p:txBody>
      </p:sp>
      <p:sp>
        <p:nvSpPr>
          <p:cNvPr id="3" name="Content Placeholder 2"/>
          <p:cNvSpPr>
            <a:spLocks noGrp="1"/>
          </p:cNvSpPr>
          <p:nvPr>
            <p:ph idx="1"/>
          </p:nvPr>
        </p:nvSpPr>
        <p:spPr>
          <a:xfrm>
            <a:off x="838200" y="1413826"/>
            <a:ext cx="10515600" cy="4602925"/>
          </a:xfrm>
        </p:spPr>
        <p:txBody>
          <a:bodyPr/>
          <a:lstStyle/>
          <a:p>
            <a:endParaRPr lang="en-US" dirty="0" smtClean="0"/>
          </a:p>
          <a:p>
            <a:pPr marL="0" indent="0" algn="ctr">
              <a:buNone/>
            </a:pPr>
            <a:r>
              <a:rPr lang="en-US" b="1" dirty="0" smtClean="0">
                <a:solidFill>
                  <a:schemeClr val="accent2">
                    <a:lumMod val="75000"/>
                  </a:schemeClr>
                </a:solidFill>
              </a:rPr>
              <a:t>CR Modifier and DR Condition Code After PHE Ends</a:t>
            </a:r>
          </a:p>
          <a:p>
            <a:pPr marL="0" indent="0" algn="ctr">
              <a:buNone/>
            </a:pPr>
            <a:endParaRPr lang="en-US" sz="1000" b="1" dirty="0">
              <a:solidFill>
                <a:schemeClr val="accent2">
                  <a:lumMod val="75000"/>
                </a:schemeClr>
              </a:solidFill>
            </a:endParaRPr>
          </a:p>
          <a:p>
            <a:pPr marL="0" indent="0">
              <a:buNone/>
            </a:pPr>
            <a:r>
              <a:rPr lang="en-US" dirty="0" smtClean="0"/>
              <a:t>After </a:t>
            </a:r>
            <a:r>
              <a:rPr lang="en-US" b="1" dirty="0" smtClean="0">
                <a:solidFill>
                  <a:schemeClr val="accent2">
                    <a:lumMod val="75000"/>
                  </a:schemeClr>
                </a:solidFill>
              </a:rPr>
              <a:t>May 11, 2023</a:t>
            </a:r>
            <a:r>
              <a:rPr lang="en-US" dirty="0" smtClean="0"/>
              <a:t>, neither the CR modifier or DR condition should be reported:</a:t>
            </a:r>
          </a:p>
          <a:p>
            <a:pPr marL="0" indent="0">
              <a:buNone/>
            </a:pPr>
            <a:r>
              <a:rPr lang="en-US" dirty="0" smtClean="0"/>
              <a:t>CR: disaster-related (indicates services were rendered to victim of a declared disaster).</a:t>
            </a:r>
          </a:p>
          <a:p>
            <a:pPr marL="0" indent="0">
              <a:buNone/>
            </a:pPr>
            <a:r>
              <a:rPr lang="en-US" dirty="0" smtClean="0"/>
              <a:t>DR: disaster-related claim covered by blanket waivers </a:t>
            </a:r>
            <a:endParaRPr lang="en-US" dirty="0"/>
          </a:p>
        </p:txBody>
      </p:sp>
      <p:pic>
        <p:nvPicPr>
          <p:cNvPr id="4" name="Picture 3" descr="cid:5ecf9bca-25f4-430e-92af-98cc1309e824@default.ttu.edu"/>
          <p:cNvPicPr/>
          <p:nvPr/>
        </p:nvPicPr>
        <p:blipFill rotWithShape="1">
          <a:blip r:embed="rId2" r:link="rId3" cstate="print">
            <a:extLst>
              <a:ext uri="{28A0092B-C50C-407E-A947-70E740481C1C}">
                <a14:useLocalDpi xmlns:a14="http://schemas.microsoft.com/office/drawing/2010/main" val="0"/>
              </a:ext>
            </a:extLst>
          </a:blip>
          <a:srcRect l="5877" t="28438" r="6149" b="24242"/>
          <a:stretch/>
        </p:blipFill>
        <p:spPr bwMode="auto">
          <a:xfrm>
            <a:off x="4152900" y="361950"/>
            <a:ext cx="3819525" cy="799782"/>
          </a:xfrm>
          <a:prstGeom prst="rect">
            <a:avLst/>
          </a:prstGeom>
          <a:noFill/>
          <a:ln>
            <a:noFill/>
          </a:ln>
          <a:extLst>
            <a:ext uri="{53640926-AAD7-44D8-BBD7-CCE9431645EC}">
              <a14:shadowObscured xmlns:a14="http://schemas.microsoft.com/office/drawing/2010/main"/>
            </a:ext>
          </a:extLst>
        </p:spPr>
      </p:pic>
      <p:sp>
        <p:nvSpPr>
          <p:cNvPr id="5" name="Slide Number Placeholder 4"/>
          <p:cNvSpPr>
            <a:spLocks noGrp="1"/>
          </p:cNvSpPr>
          <p:nvPr>
            <p:ph type="sldNum" sz="quarter" idx="12"/>
          </p:nvPr>
        </p:nvSpPr>
        <p:spPr/>
        <p:txBody>
          <a:bodyPr/>
          <a:lstStyle/>
          <a:p>
            <a:fld id="{2E28FBE8-6258-4FE5-AFD2-ED41233F1DB7}" type="slidenum">
              <a:rPr lang="en-US" smtClean="0"/>
              <a:t>12</a:t>
            </a:fld>
            <a:endParaRPr lang="en-US" dirty="0"/>
          </a:p>
        </p:txBody>
      </p:sp>
    </p:spTree>
    <p:extLst>
      <p:ext uri="{BB962C8B-B14F-4D97-AF65-F5344CB8AC3E}">
        <p14:creationId xmlns:p14="http://schemas.microsoft.com/office/powerpoint/2010/main" val="7655006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85750"/>
            <a:ext cx="10515600" cy="1002029"/>
          </a:xfrm>
        </p:spPr>
        <p:txBody>
          <a:bodyPr/>
          <a:lstStyle/>
          <a:p>
            <a:pPr algn="ctr"/>
            <a:endParaRPr lang="en-US" dirty="0"/>
          </a:p>
        </p:txBody>
      </p:sp>
      <p:sp>
        <p:nvSpPr>
          <p:cNvPr id="3" name="Content Placeholder 2"/>
          <p:cNvSpPr>
            <a:spLocks noGrp="1"/>
          </p:cNvSpPr>
          <p:nvPr>
            <p:ph idx="1"/>
          </p:nvPr>
        </p:nvSpPr>
        <p:spPr>
          <a:xfrm>
            <a:off x="838200" y="1413826"/>
            <a:ext cx="10515600" cy="4602925"/>
          </a:xfrm>
        </p:spPr>
        <p:txBody>
          <a:bodyPr>
            <a:normAutofit fontScale="92500" lnSpcReduction="10000"/>
          </a:bodyPr>
          <a:lstStyle/>
          <a:p>
            <a:endParaRPr lang="en-US" dirty="0" smtClean="0"/>
          </a:p>
          <a:p>
            <a:pPr marL="0" indent="0" algn="ctr">
              <a:buNone/>
            </a:pPr>
            <a:r>
              <a:rPr lang="en-US" b="1" dirty="0" smtClean="0">
                <a:solidFill>
                  <a:schemeClr val="accent2">
                    <a:lumMod val="75000"/>
                  </a:schemeClr>
                </a:solidFill>
              </a:rPr>
              <a:t>Inpatient Rehabilitation Facility (IRF)</a:t>
            </a:r>
          </a:p>
          <a:p>
            <a:pPr marL="0" indent="0" algn="ctr">
              <a:buNone/>
            </a:pPr>
            <a:endParaRPr lang="en-US" sz="1000" b="1" dirty="0">
              <a:solidFill>
                <a:schemeClr val="accent2">
                  <a:lumMod val="75000"/>
                </a:schemeClr>
              </a:solidFill>
            </a:endParaRPr>
          </a:p>
          <a:p>
            <a:pPr marL="0" indent="0">
              <a:buNone/>
            </a:pPr>
            <a:r>
              <a:rPr lang="en-US" dirty="0" smtClean="0"/>
              <a:t>After </a:t>
            </a:r>
            <a:r>
              <a:rPr lang="en-US" b="1" dirty="0" smtClean="0">
                <a:solidFill>
                  <a:schemeClr val="accent2">
                    <a:lumMod val="75000"/>
                  </a:schemeClr>
                </a:solidFill>
              </a:rPr>
              <a:t>May 11, 2023</a:t>
            </a:r>
            <a:r>
              <a:rPr lang="en-US" dirty="0" smtClean="0"/>
              <a:t>, rehab physicians are required to visit IRF patients face-to-face at least three times per week, and are no longer allowed to be performed as telehealth.</a:t>
            </a:r>
          </a:p>
          <a:p>
            <a:pPr marL="0" indent="0">
              <a:buNone/>
            </a:pPr>
            <a:endParaRPr lang="en-US" sz="1000" dirty="0"/>
          </a:p>
          <a:p>
            <a:pPr marL="0" indent="0">
              <a:buNone/>
            </a:pPr>
            <a:r>
              <a:rPr lang="en-US" dirty="0" smtClean="0"/>
              <a:t>In-person, weekly interdisciplinary team meetings are expected.   Rehab physicians may lead remotely using video, telephone conferencing, or other technology.</a:t>
            </a:r>
          </a:p>
          <a:p>
            <a:pPr marL="0" indent="0">
              <a:buNone/>
            </a:pPr>
            <a:endParaRPr lang="en-US" dirty="0"/>
          </a:p>
          <a:p>
            <a:pPr marL="0" indent="0">
              <a:buNone/>
            </a:pPr>
            <a:r>
              <a:rPr lang="en-US" sz="1700" dirty="0">
                <a:hlinkClick r:id="rId2"/>
              </a:rPr>
              <a:t>https://www.cms.gov/files/document/inpatient-rehabilitation-facilities-cms-flexibilities-fight-covid-19.pdf</a:t>
            </a:r>
            <a:endParaRPr lang="en-US" sz="1700" dirty="0" smtClean="0"/>
          </a:p>
        </p:txBody>
      </p:sp>
      <p:pic>
        <p:nvPicPr>
          <p:cNvPr id="4" name="Picture 3" descr="cid:5ecf9bca-25f4-430e-92af-98cc1309e824@default.ttu.edu"/>
          <p:cNvPicPr/>
          <p:nvPr/>
        </p:nvPicPr>
        <p:blipFill rotWithShape="1">
          <a:blip r:embed="rId3" r:link="rId4" cstate="print">
            <a:extLst>
              <a:ext uri="{28A0092B-C50C-407E-A947-70E740481C1C}">
                <a14:useLocalDpi xmlns:a14="http://schemas.microsoft.com/office/drawing/2010/main" val="0"/>
              </a:ext>
            </a:extLst>
          </a:blip>
          <a:srcRect l="5877" t="28438" r="6149" b="24242"/>
          <a:stretch/>
        </p:blipFill>
        <p:spPr bwMode="auto">
          <a:xfrm>
            <a:off x="4152900" y="361950"/>
            <a:ext cx="3819525" cy="799782"/>
          </a:xfrm>
          <a:prstGeom prst="rect">
            <a:avLst/>
          </a:prstGeom>
          <a:noFill/>
          <a:ln>
            <a:noFill/>
          </a:ln>
          <a:extLst>
            <a:ext uri="{53640926-AAD7-44D8-BBD7-CCE9431645EC}">
              <a14:shadowObscured xmlns:a14="http://schemas.microsoft.com/office/drawing/2010/main"/>
            </a:ext>
          </a:extLst>
        </p:spPr>
      </p:pic>
      <p:sp>
        <p:nvSpPr>
          <p:cNvPr id="5" name="Slide Number Placeholder 4"/>
          <p:cNvSpPr>
            <a:spLocks noGrp="1"/>
          </p:cNvSpPr>
          <p:nvPr>
            <p:ph type="sldNum" sz="quarter" idx="12"/>
          </p:nvPr>
        </p:nvSpPr>
        <p:spPr/>
        <p:txBody>
          <a:bodyPr/>
          <a:lstStyle/>
          <a:p>
            <a:fld id="{2E28FBE8-6258-4FE5-AFD2-ED41233F1DB7}" type="slidenum">
              <a:rPr lang="en-US" smtClean="0"/>
              <a:t>13</a:t>
            </a:fld>
            <a:endParaRPr lang="en-US" dirty="0"/>
          </a:p>
        </p:txBody>
      </p:sp>
    </p:spTree>
    <p:extLst>
      <p:ext uri="{BB962C8B-B14F-4D97-AF65-F5344CB8AC3E}">
        <p14:creationId xmlns:p14="http://schemas.microsoft.com/office/powerpoint/2010/main" val="25652455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85750"/>
            <a:ext cx="10515600" cy="1002029"/>
          </a:xfrm>
        </p:spPr>
        <p:txBody>
          <a:bodyPr/>
          <a:lstStyle/>
          <a:p>
            <a:pPr algn="ctr"/>
            <a:endParaRPr lang="en-US" dirty="0"/>
          </a:p>
        </p:txBody>
      </p:sp>
      <p:sp>
        <p:nvSpPr>
          <p:cNvPr id="3" name="Content Placeholder 2"/>
          <p:cNvSpPr>
            <a:spLocks noGrp="1"/>
          </p:cNvSpPr>
          <p:nvPr>
            <p:ph idx="1"/>
          </p:nvPr>
        </p:nvSpPr>
        <p:spPr>
          <a:xfrm>
            <a:off x="838200" y="1413827"/>
            <a:ext cx="10515600" cy="4351338"/>
          </a:xfrm>
        </p:spPr>
        <p:txBody>
          <a:bodyPr>
            <a:normAutofit/>
          </a:bodyPr>
          <a:lstStyle/>
          <a:p>
            <a:pPr marL="0" indent="0">
              <a:buNone/>
            </a:pPr>
            <a:endParaRPr lang="en-US" sz="1000" dirty="0" smtClean="0"/>
          </a:p>
          <a:p>
            <a:pPr marL="0" indent="0" algn="ctr">
              <a:buNone/>
            </a:pPr>
            <a:r>
              <a:rPr lang="en-US" b="1" dirty="0" smtClean="0">
                <a:solidFill>
                  <a:schemeClr val="accent4">
                    <a:lumMod val="75000"/>
                  </a:schemeClr>
                </a:solidFill>
              </a:rPr>
              <a:t>HIPAA Compliance</a:t>
            </a:r>
          </a:p>
          <a:p>
            <a:pPr marL="0" indent="0" algn="ctr">
              <a:buNone/>
            </a:pPr>
            <a:endParaRPr lang="en-US" sz="1000" b="1" dirty="0">
              <a:solidFill>
                <a:schemeClr val="accent4">
                  <a:lumMod val="75000"/>
                </a:schemeClr>
              </a:solidFill>
            </a:endParaRPr>
          </a:p>
          <a:p>
            <a:pPr marL="0" indent="0">
              <a:buNone/>
            </a:pPr>
            <a:r>
              <a:rPr lang="en-US" dirty="0"/>
              <a:t>B</a:t>
            </a:r>
            <a:r>
              <a:rPr lang="en-US" dirty="0" smtClean="0"/>
              <a:t>eginning </a:t>
            </a:r>
            <a:r>
              <a:rPr lang="en-US" b="1" dirty="0">
                <a:solidFill>
                  <a:schemeClr val="accent4">
                    <a:lumMod val="75000"/>
                  </a:schemeClr>
                </a:solidFill>
              </a:rPr>
              <a:t>August 10, 2023</a:t>
            </a:r>
            <a:r>
              <a:rPr lang="en-US" dirty="0"/>
              <a:t>, telehealth platforms must be </a:t>
            </a:r>
            <a:r>
              <a:rPr lang="en-US" dirty="0" smtClean="0"/>
              <a:t>HIPAA</a:t>
            </a:r>
          </a:p>
          <a:p>
            <a:pPr marL="0" indent="0">
              <a:buNone/>
            </a:pPr>
            <a:r>
              <a:rPr lang="en-US" dirty="0" smtClean="0"/>
              <a:t> </a:t>
            </a:r>
            <a:r>
              <a:rPr lang="en-US" dirty="0"/>
              <a:t>compliant. Until that date OCR will continue to exercise its </a:t>
            </a:r>
            <a:endParaRPr lang="en-US" dirty="0" smtClean="0"/>
          </a:p>
          <a:p>
            <a:pPr marL="0" indent="0">
              <a:buNone/>
            </a:pPr>
            <a:r>
              <a:rPr lang="en-US" dirty="0" smtClean="0"/>
              <a:t>enforcement </a:t>
            </a:r>
            <a:r>
              <a:rPr lang="en-US" dirty="0"/>
              <a:t>discretion and will not impose penalties on </a:t>
            </a:r>
            <a:endParaRPr lang="en-US" dirty="0" smtClean="0"/>
          </a:p>
          <a:p>
            <a:pPr marL="0" indent="0">
              <a:buNone/>
            </a:pPr>
            <a:r>
              <a:rPr lang="en-US" dirty="0" smtClean="0"/>
              <a:t>covered </a:t>
            </a:r>
            <a:r>
              <a:rPr lang="en-US" dirty="0"/>
              <a:t>health care providers that make good faith </a:t>
            </a:r>
            <a:endParaRPr lang="en-US" dirty="0" smtClean="0"/>
          </a:p>
          <a:p>
            <a:pPr marL="0" indent="0">
              <a:buNone/>
            </a:pPr>
            <a:r>
              <a:rPr lang="en-US" dirty="0" smtClean="0"/>
              <a:t>provisions </a:t>
            </a:r>
            <a:r>
              <a:rPr lang="en-US" dirty="0"/>
              <a:t>of telehealth. </a:t>
            </a:r>
            <a:endParaRPr lang="en-US" b="1" dirty="0">
              <a:solidFill>
                <a:schemeClr val="accent4">
                  <a:lumMod val="75000"/>
                </a:schemeClr>
              </a:solidFill>
            </a:endParaRPr>
          </a:p>
        </p:txBody>
      </p:sp>
      <p:pic>
        <p:nvPicPr>
          <p:cNvPr id="4" name="Picture 3" descr="cid:5ecf9bca-25f4-430e-92af-98cc1309e824@default.ttu.edu"/>
          <p:cNvPicPr/>
          <p:nvPr/>
        </p:nvPicPr>
        <p:blipFill rotWithShape="1">
          <a:blip r:embed="rId3" r:link="rId4" cstate="print">
            <a:extLst>
              <a:ext uri="{28A0092B-C50C-407E-A947-70E740481C1C}">
                <a14:useLocalDpi xmlns:a14="http://schemas.microsoft.com/office/drawing/2010/main" val="0"/>
              </a:ext>
            </a:extLst>
          </a:blip>
          <a:srcRect l="5877" t="28438" r="6149" b="24242"/>
          <a:stretch/>
        </p:blipFill>
        <p:spPr bwMode="auto">
          <a:xfrm>
            <a:off x="4152900" y="361950"/>
            <a:ext cx="3819525" cy="799782"/>
          </a:xfrm>
          <a:prstGeom prst="rect">
            <a:avLst/>
          </a:prstGeom>
          <a:noFill/>
          <a:ln>
            <a:noFill/>
          </a:ln>
          <a:extLst>
            <a:ext uri="{53640926-AAD7-44D8-BBD7-CCE9431645EC}">
              <a14:shadowObscured xmlns:a14="http://schemas.microsoft.com/office/drawing/2010/main"/>
            </a:ext>
          </a:extLst>
        </p:spPr>
      </p:pic>
      <p:sp>
        <p:nvSpPr>
          <p:cNvPr id="5" name="Slide Number Placeholder 4"/>
          <p:cNvSpPr>
            <a:spLocks noGrp="1"/>
          </p:cNvSpPr>
          <p:nvPr>
            <p:ph type="sldNum" sz="quarter" idx="12"/>
          </p:nvPr>
        </p:nvSpPr>
        <p:spPr/>
        <p:txBody>
          <a:bodyPr/>
          <a:lstStyle/>
          <a:p>
            <a:fld id="{2E28FBE8-6258-4FE5-AFD2-ED41233F1DB7}" type="slidenum">
              <a:rPr lang="en-US" smtClean="0"/>
              <a:t>14</a:t>
            </a:fld>
            <a:endParaRPr lang="en-US" dirty="0"/>
          </a:p>
        </p:txBody>
      </p:sp>
    </p:spTree>
    <p:extLst>
      <p:ext uri="{BB962C8B-B14F-4D97-AF65-F5344CB8AC3E}">
        <p14:creationId xmlns:p14="http://schemas.microsoft.com/office/powerpoint/2010/main" val="19371899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85750"/>
            <a:ext cx="10515600" cy="1002029"/>
          </a:xfrm>
        </p:spPr>
        <p:txBody>
          <a:bodyPr/>
          <a:lstStyle/>
          <a:p>
            <a:pPr algn="ctr"/>
            <a:endParaRPr lang="en-US" dirty="0"/>
          </a:p>
        </p:txBody>
      </p:sp>
      <p:sp>
        <p:nvSpPr>
          <p:cNvPr id="3" name="Content Placeholder 2"/>
          <p:cNvSpPr>
            <a:spLocks noGrp="1"/>
          </p:cNvSpPr>
          <p:nvPr>
            <p:ph idx="1"/>
          </p:nvPr>
        </p:nvSpPr>
        <p:spPr>
          <a:xfrm>
            <a:off x="838200" y="1541843"/>
            <a:ext cx="10515600" cy="4351338"/>
          </a:xfrm>
        </p:spPr>
        <p:txBody>
          <a:bodyPr>
            <a:normAutofit/>
          </a:bodyPr>
          <a:lstStyle/>
          <a:p>
            <a:pPr marL="0" indent="0">
              <a:buNone/>
            </a:pPr>
            <a:endParaRPr lang="en-US" sz="1000" dirty="0" smtClean="0"/>
          </a:p>
          <a:p>
            <a:pPr marL="0" indent="0" algn="ctr">
              <a:buNone/>
            </a:pPr>
            <a:r>
              <a:rPr lang="en-US" b="1" dirty="0" smtClean="0">
                <a:solidFill>
                  <a:schemeClr val="accent6">
                    <a:lumMod val="75000"/>
                  </a:schemeClr>
                </a:solidFill>
              </a:rPr>
              <a:t>Who Can Provide Telehealth Services?</a:t>
            </a:r>
          </a:p>
          <a:p>
            <a:pPr marL="0" indent="0">
              <a:buNone/>
            </a:pPr>
            <a:r>
              <a:rPr lang="en-US" sz="2400" b="1" u="sng" dirty="0">
                <a:solidFill>
                  <a:schemeClr val="accent6">
                    <a:lumMod val="75000"/>
                  </a:schemeClr>
                </a:solidFill>
              </a:rPr>
              <a:t>Permanent: </a:t>
            </a:r>
            <a:endParaRPr lang="en-US" sz="2400" b="1" u="sng" dirty="0" smtClean="0">
              <a:solidFill>
                <a:schemeClr val="accent6">
                  <a:lumMod val="75000"/>
                </a:schemeClr>
              </a:solidFill>
            </a:endParaRPr>
          </a:p>
          <a:p>
            <a:pPr marL="0" indent="0">
              <a:buNone/>
            </a:pPr>
            <a:r>
              <a:rPr lang="en-US" sz="2400" dirty="0" smtClean="0"/>
              <a:t>• </a:t>
            </a:r>
            <a:r>
              <a:rPr lang="en-US" sz="2400" dirty="0"/>
              <a:t>Physicians, nurse practitioners, physician’s assistants, nurse midwives, certified nurse anesthetists, clinical psychologists, social workers, registered dieticians, and nutrition </a:t>
            </a:r>
            <a:r>
              <a:rPr lang="en-US" sz="2400" dirty="0" smtClean="0"/>
              <a:t>professionals</a:t>
            </a:r>
          </a:p>
          <a:p>
            <a:pPr marL="0" indent="0">
              <a:buNone/>
            </a:pPr>
            <a:endParaRPr lang="en-US" sz="1050" dirty="0" smtClean="0"/>
          </a:p>
          <a:p>
            <a:pPr marL="0" indent="0">
              <a:buNone/>
            </a:pPr>
            <a:r>
              <a:rPr lang="en-US" sz="2400" b="1" u="sng" dirty="0" smtClean="0"/>
              <a:t>May </a:t>
            </a:r>
            <a:r>
              <a:rPr lang="en-US" sz="2400" b="1" u="sng" dirty="0"/>
              <a:t>Provide Telehealth Services </a:t>
            </a:r>
            <a:r>
              <a:rPr lang="en-US" sz="2400" b="1" u="sng" dirty="0" smtClean="0"/>
              <a:t>Until </a:t>
            </a:r>
            <a:r>
              <a:rPr lang="en-US" sz="2400" b="1" u="sng" dirty="0">
                <a:solidFill>
                  <a:srgbClr val="00B0F0"/>
                </a:solidFill>
              </a:rPr>
              <a:t>December 31, 2024</a:t>
            </a:r>
            <a:r>
              <a:rPr lang="en-US" sz="2400" b="1" u="sng" dirty="0"/>
              <a:t>: </a:t>
            </a:r>
            <a:endParaRPr lang="en-US" sz="2400" b="1" u="sng" dirty="0" smtClean="0"/>
          </a:p>
          <a:p>
            <a:pPr marL="0" indent="0">
              <a:buNone/>
            </a:pPr>
            <a:r>
              <a:rPr lang="en-US" sz="2400" dirty="0" smtClean="0"/>
              <a:t>• </a:t>
            </a:r>
            <a:r>
              <a:rPr lang="en-US" sz="2400" dirty="0"/>
              <a:t>Physical therapists, occupational therapists, audiologists, and speech language pathologists</a:t>
            </a:r>
            <a:endParaRPr lang="en-US" sz="2400" b="1" dirty="0">
              <a:solidFill>
                <a:schemeClr val="accent6"/>
              </a:solidFill>
            </a:endParaRPr>
          </a:p>
        </p:txBody>
      </p:sp>
      <p:pic>
        <p:nvPicPr>
          <p:cNvPr id="4" name="Picture 3" descr="cid:5ecf9bca-25f4-430e-92af-98cc1309e824@default.ttu.edu"/>
          <p:cNvPicPr/>
          <p:nvPr/>
        </p:nvPicPr>
        <p:blipFill rotWithShape="1">
          <a:blip r:embed="rId2" r:link="rId3" cstate="print">
            <a:extLst>
              <a:ext uri="{28A0092B-C50C-407E-A947-70E740481C1C}">
                <a14:useLocalDpi xmlns:a14="http://schemas.microsoft.com/office/drawing/2010/main" val="0"/>
              </a:ext>
            </a:extLst>
          </a:blip>
          <a:srcRect l="5877" t="28438" r="6149" b="24242"/>
          <a:stretch/>
        </p:blipFill>
        <p:spPr bwMode="auto">
          <a:xfrm>
            <a:off x="4152900" y="361950"/>
            <a:ext cx="3819525" cy="799782"/>
          </a:xfrm>
          <a:prstGeom prst="rect">
            <a:avLst/>
          </a:prstGeom>
          <a:noFill/>
          <a:ln>
            <a:noFill/>
          </a:ln>
          <a:extLst>
            <a:ext uri="{53640926-AAD7-44D8-BBD7-CCE9431645EC}">
              <a14:shadowObscured xmlns:a14="http://schemas.microsoft.com/office/drawing/2010/main"/>
            </a:ext>
          </a:extLst>
        </p:spPr>
      </p:pic>
      <p:sp>
        <p:nvSpPr>
          <p:cNvPr id="5" name="Slide Number Placeholder 4"/>
          <p:cNvSpPr>
            <a:spLocks noGrp="1"/>
          </p:cNvSpPr>
          <p:nvPr>
            <p:ph type="sldNum" sz="quarter" idx="12"/>
          </p:nvPr>
        </p:nvSpPr>
        <p:spPr/>
        <p:txBody>
          <a:bodyPr/>
          <a:lstStyle/>
          <a:p>
            <a:fld id="{2E28FBE8-6258-4FE5-AFD2-ED41233F1DB7}" type="slidenum">
              <a:rPr lang="en-US" smtClean="0"/>
              <a:t>15</a:t>
            </a:fld>
            <a:endParaRPr lang="en-US" dirty="0"/>
          </a:p>
        </p:txBody>
      </p:sp>
    </p:spTree>
    <p:extLst>
      <p:ext uri="{BB962C8B-B14F-4D97-AF65-F5344CB8AC3E}">
        <p14:creationId xmlns:p14="http://schemas.microsoft.com/office/powerpoint/2010/main" val="38881630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85750"/>
            <a:ext cx="10515600" cy="1002029"/>
          </a:xfrm>
        </p:spPr>
        <p:txBody>
          <a:bodyPr/>
          <a:lstStyle/>
          <a:p>
            <a:pPr algn="ctr"/>
            <a:endParaRPr lang="en-US" dirty="0"/>
          </a:p>
        </p:txBody>
      </p:sp>
      <p:sp>
        <p:nvSpPr>
          <p:cNvPr id="3" name="Content Placeholder 2"/>
          <p:cNvSpPr>
            <a:spLocks noGrp="1"/>
          </p:cNvSpPr>
          <p:nvPr>
            <p:ph idx="1"/>
          </p:nvPr>
        </p:nvSpPr>
        <p:spPr>
          <a:xfrm>
            <a:off x="838200" y="1413827"/>
            <a:ext cx="10515600" cy="4351338"/>
          </a:xfrm>
        </p:spPr>
        <p:txBody>
          <a:bodyPr/>
          <a:lstStyle/>
          <a:p>
            <a:pPr marL="0" indent="0">
              <a:buNone/>
            </a:pPr>
            <a:endParaRPr lang="en-US" sz="1000" dirty="0" smtClean="0">
              <a:solidFill>
                <a:srgbClr val="7030A0"/>
              </a:solidFill>
            </a:endParaRPr>
          </a:p>
          <a:p>
            <a:pPr marL="0" indent="0" algn="ctr">
              <a:buNone/>
            </a:pPr>
            <a:r>
              <a:rPr lang="en-US" b="1" dirty="0" smtClean="0">
                <a:solidFill>
                  <a:srgbClr val="7030A0"/>
                </a:solidFill>
              </a:rPr>
              <a:t>Reporting Address of the Location of Provider</a:t>
            </a:r>
          </a:p>
          <a:p>
            <a:pPr marL="0" indent="0" algn="ctr">
              <a:buNone/>
            </a:pPr>
            <a:endParaRPr lang="en-US" sz="1000" b="1" dirty="0" smtClean="0">
              <a:solidFill>
                <a:srgbClr val="7030A0"/>
              </a:solidFill>
            </a:endParaRPr>
          </a:p>
          <a:p>
            <a:pPr marL="0" indent="0">
              <a:lnSpc>
                <a:spcPct val="100000"/>
              </a:lnSpc>
              <a:buNone/>
            </a:pPr>
            <a:r>
              <a:rPr lang="en-US" dirty="0" smtClean="0"/>
              <a:t>Beginning </a:t>
            </a:r>
            <a:r>
              <a:rPr lang="en-US" b="1" dirty="0" smtClean="0">
                <a:solidFill>
                  <a:srgbClr val="7030A0"/>
                </a:solidFill>
              </a:rPr>
              <a:t>January 1, 2024</a:t>
            </a:r>
            <a:r>
              <a:rPr lang="en-US" dirty="0" smtClean="0"/>
              <a:t>,</a:t>
            </a:r>
            <a:r>
              <a:rPr lang="en-US" dirty="0" smtClean="0">
                <a:solidFill>
                  <a:srgbClr val="7030A0"/>
                </a:solidFill>
              </a:rPr>
              <a:t> </a:t>
            </a:r>
            <a:r>
              <a:rPr lang="en-US" dirty="0" smtClean="0"/>
              <a:t>Practitioners who render telehealth services from their home will be required to report their home address on the Medicare enrollment.</a:t>
            </a:r>
            <a:endParaRPr lang="en-US" dirty="0"/>
          </a:p>
          <a:p>
            <a:pPr marL="0" indent="0" algn="ctr">
              <a:buNone/>
            </a:pPr>
            <a:endParaRPr lang="en-US" dirty="0" smtClean="0"/>
          </a:p>
          <a:p>
            <a:pPr marL="0" indent="0" algn="ctr">
              <a:buNone/>
            </a:pPr>
            <a:endParaRPr lang="en-US" dirty="0"/>
          </a:p>
          <a:p>
            <a:pPr marL="0" indent="0">
              <a:buNone/>
            </a:pPr>
            <a:r>
              <a:rPr lang="en-US" sz="1600" dirty="0">
                <a:hlinkClick r:id="rId2"/>
              </a:rPr>
              <a:t>https://www.cms.gov/files/document/teaching-hospitals-physicians-medical-residents-cms-flexibilities-fight-covid-19.pdf</a:t>
            </a:r>
            <a:endParaRPr lang="en-US" sz="1600" dirty="0" smtClean="0"/>
          </a:p>
          <a:p>
            <a:pPr marL="0" indent="0" algn="ctr">
              <a:buNone/>
            </a:pPr>
            <a:endParaRPr lang="en-US" dirty="0"/>
          </a:p>
          <a:p>
            <a:pPr marL="0" indent="0" algn="ctr">
              <a:buNone/>
            </a:pPr>
            <a:endParaRPr lang="en-US" dirty="0"/>
          </a:p>
        </p:txBody>
      </p:sp>
      <p:pic>
        <p:nvPicPr>
          <p:cNvPr id="4" name="Picture 3" descr="cid:5ecf9bca-25f4-430e-92af-98cc1309e824@default.ttu.edu"/>
          <p:cNvPicPr/>
          <p:nvPr/>
        </p:nvPicPr>
        <p:blipFill rotWithShape="1">
          <a:blip r:embed="rId3" r:link="rId4" cstate="print">
            <a:extLst>
              <a:ext uri="{28A0092B-C50C-407E-A947-70E740481C1C}">
                <a14:useLocalDpi xmlns:a14="http://schemas.microsoft.com/office/drawing/2010/main" val="0"/>
              </a:ext>
            </a:extLst>
          </a:blip>
          <a:srcRect l="5877" t="28438" r="6149" b="24242"/>
          <a:stretch/>
        </p:blipFill>
        <p:spPr bwMode="auto">
          <a:xfrm>
            <a:off x="4152900" y="361950"/>
            <a:ext cx="3819525" cy="799782"/>
          </a:xfrm>
          <a:prstGeom prst="rect">
            <a:avLst/>
          </a:prstGeom>
          <a:noFill/>
          <a:ln>
            <a:noFill/>
          </a:ln>
          <a:extLst>
            <a:ext uri="{53640926-AAD7-44D8-BBD7-CCE9431645EC}">
              <a14:shadowObscured xmlns:a14="http://schemas.microsoft.com/office/drawing/2010/main"/>
            </a:ext>
          </a:extLst>
        </p:spPr>
      </p:pic>
      <p:sp>
        <p:nvSpPr>
          <p:cNvPr id="5" name="Slide Number Placeholder 4"/>
          <p:cNvSpPr>
            <a:spLocks noGrp="1"/>
          </p:cNvSpPr>
          <p:nvPr>
            <p:ph type="sldNum" sz="quarter" idx="12"/>
          </p:nvPr>
        </p:nvSpPr>
        <p:spPr/>
        <p:txBody>
          <a:bodyPr/>
          <a:lstStyle/>
          <a:p>
            <a:fld id="{2E28FBE8-6258-4FE5-AFD2-ED41233F1DB7}" type="slidenum">
              <a:rPr lang="en-US" smtClean="0"/>
              <a:t>16</a:t>
            </a:fld>
            <a:endParaRPr lang="en-US" dirty="0"/>
          </a:p>
        </p:txBody>
      </p:sp>
    </p:spTree>
    <p:extLst>
      <p:ext uri="{BB962C8B-B14F-4D97-AF65-F5344CB8AC3E}">
        <p14:creationId xmlns:p14="http://schemas.microsoft.com/office/powerpoint/2010/main" val="41647473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85750"/>
            <a:ext cx="10515600" cy="1002029"/>
          </a:xfrm>
        </p:spPr>
        <p:txBody>
          <a:bodyPr/>
          <a:lstStyle/>
          <a:p>
            <a:pPr algn="ctr"/>
            <a:endParaRPr lang="en-US" dirty="0"/>
          </a:p>
        </p:txBody>
      </p:sp>
      <p:sp>
        <p:nvSpPr>
          <p:cNvPr id="3" name="Content Placeholder 2"/>
          <p:cNvSpPr>
            <a:spLocks noGrp="1"/>
          </p:cNvSpPr>
          <p:nvPr>
            <p:ph idx="1"/>
          </p:nvPr>
        </p:nvSpPr>
        <p:spPr>
          <a:xfrm>
            <a:off x="838200" y="1413826"/>
            <a:ext cx="10515600" cy="4685221"/>
          </a:xfrm>
        </p:spPr>
        <p:txBody>
          <a:bodyPr>
            <a:normAutofit/>
          </a:bodyPr>
          <a:lstStyle/>
          <a:p>
            <a:pPr marL="0" indent="0" algn="ctr">
              <a:buNone/>
            </a:pPr>
            <a:endParaRPr lang="en-US" sz="1000" b="1" dirty="0" smtClean="0">
              <a:solidFill>
                <a:srgbClr val="7030A0"/>
              </a:solidFill>
            </a:endParaRPr>
          </a:p>
          <a:p>
            <a:pPr marL="0" indent="0" algn="ctr">
              <a:buNone/>
            </a:pPr>
            <a:r>
              <a:rPr lang="en-US" b="1" dirty="0" smtClean="0">
                <a:solidFill>
                  <a:srgbClr val="7030A0"/>
                </a:solidFill>
              </a:rPr>
              <a:t>Telehealth Services - Medicare</a:t>
            </a:r>
          </a:p>
          <a:p>
            <a:pPr marL="0" indent="0" algn="ctr">
              <a:buNone/>
            </a:pPr>
            <a:endParaRPr lang="en-US" sz="900" b="1" dirty="0"/>
          </a:p>
          <a:p>
            <a:pPr marL="0" indent="0">
              <a:buNone/>
            </a:pPr>
            <a:r>
              <a:rPr lang="en-US" dirty="0" smtClean="0"/>
              <a:t>Through </a:t>
            </a:r>
            <a:r>
              <a:rPr lang="en-US" b="1" dirty="0" smtClean="0">
                <a:solidFill>
                  <a:srgbClr val="7030A0"/>
                </a:solidFill>
              </a:rPr>
              <a:t>December 31, 2024</a:t>
            </a:r>
            <a:r>
              <a:rPr lang="en-US" dirty="0" smtClean="0"/>
              <a:t>, people with </a:t>
            </a:r>
            <a:r>
              <a:rPr lang="en-US" u="sng" dirty="0" smtClean="0"/>
              <a:t>Medicare</a:t>
            </a:r>
            <a:r>
              <a:rPr lang="en-US" dirty="0" smtClean="0"/>
              <a:t> can access telehealth services in any geographic area in the United States, i.e., does not have to be in a rural area/non-MSA, including in their homes.</a:t>
            </a:r>
          </a:p>
          <a:p>
            <a:pPr marL="0" indent="0">
              <a:buNone/>
            </a:pPr>
            <a:endParaRPr lang="en-US" dirty="0"/>
          </a:p>
          <a:p>
            <a:pPr marL="0" indent="0">
              <a:buNone/>
            </a:pPr>
            <a:endParaRPr lang="en-US" dirty="0" smtClean="0"/>
          </a:p>
          <a:p>
            <a:pPr marL="0" indent="0">
              <a:buNone/>
            </a:pPr>
            <a:r>
              <a:rPr lang="en-US" sz="1600" dirty="0">
                <a:hlinkClick r:id="rId2"/>
              </a:rPr>
              <a:t>https://www.cms.gov/files/document/mm12982-medicare-physician-fee-schedule-final-rule-summary-cy-2023.pdf</a:t>
            </a:r>
            <a:endParaRPr lang="en-US" sz="1600" dirty="0" smtClean="0"/>
          </a:p>
        </p:txBody>
      </p:sp>
      <p:pic>
        <p:nvPicPr>
          <p:cNvPr id="4" name="Picture 3" descr="cid:5ecf9bca-25f4-430e-92af-98cc1309e824@default.ttu.edu"/>
          <p:cNvPicPr/>
          <p:nvPr/>
        </p:nvPicPr>
        <p:blipFill rotWithShape="1">
          <a:blip r:embed="rId3" r:link="rId4" cstate="print">
            <a:extLst>
              <a:ext uri="{28A0092B-C50C-407E-A947-70E740481C1C}">
                <a14:useLocalDpi xmlns:a14="http://schemas.microsoft.com/office/drawing/2010/main" val="0"/>
              </a:ext>
            </a:extLst>
          </a:blip>
          <a:srcRect l="5877" t="28438" r="6149" b="24242"/>
          <a:stretch/>
        </p:blipFill>
        <p:spPr bwMode="auto">
          <a:xfrm>
            <a:off x="4152900" y="361950"/>
            <a:ext cx="3819525" cy="799782"/>
          </a:xfrm>
          <a:prstGeom prst="rect">
            <a:avLst/>
          </a:prstGeom>
          <a:noFill/>
          <a:ln>
            <a:noFill/>
          </a:ln>
          <a:extLst>
            <a:ext uri="{53640926-AAD7-44D8-BBD7-CCE9431645EC}">
              <a14:shadowObscured xmlns:a14="http://schemas.microsoft.com/office/drawing/2010/main"/>
            </a:ext>
          </a:extLst>
        </p:spPr>
      </p:pic>
      <p:sp>
        <p:nvSpPr>
          <p:cNvPr id="5" name="Slide Number Placeholder 4"/>
          <p:cNvSpPr>
            <a:spLocks noGrp="1"/>
          </p:cNvSpPr>
          <p:nvPr>
            <p:ph type="sldNum" sz="quarter" idx="12"/>
          </p:nvPr>
        </p:nvSpPr>
        <p:spPr/>
        <p:txBody>
          <a:bodyPr/>
          <a:lstStyle/>
          <a:p>
            <a:fld id="{2E28FBE8-6258-4FE5-AFD2-ED41233F1DB7}" type="slidenum">
              <a:rPr lang="en-US" smtClean="0"/>
              <a:t>17</a:t>
            </a:fld>
            <a:endParaRPr lang="en-US" dirty="0"/>
          </a:p>
        </p:txBody>
      </p:sp>
    </p:spTree>
    <p:extLst>
      <p:ext uri="{BB962C8B-B14F-4D97-AF65-F5344CB8AC3E}">
        <p14:creationId xmlns:p14="http://schemas.microsoft.com/office/powerpoint/2010/main" val="11410949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85750"/>
            <a:ext cx="10515600" cy="1002029"/>
          </a:xfrm>
        </p:spPr>
        <p:txBody>
          <a:bodyPr/>
          <a:lstStyle/>
          <a:p>
            <a:pPr algn="ctr"/>
            <a:endParaRPr lang="en-US" dirty="0"/>
          </a:p>
        </p:txBody>
      </p:sp>
      <p:sp>
        <p:nvSpPr>
          <p:cNvPr id="3" name="Content Placeholder 2"/>
          <p:cNvSpPr>
            <a:spLocks noGrp="1"/>
          </p:cNvSpPr>
          <p:nvPr>
            <p:ph idx="1"/>
          </p:nvPr>
        </p:nvSpPr>
        <p:spPr>
          <a:xfrm>
            <a:off x="995082" y="1413826"/>
            <a:ext cx="10233212" cy="5224717"/>
          </a:xfrm>
        </p:spPr>
        <p:txBody>
          <a:bodyPr>
            <a:normAutofit/>
          </a:bodyPr>
          <a:lstStyle/>
          <a:p>
            <a:pPr marL="0" indent="0">
              <a:buNone/>
            </a:pPr>
            <a:endParaRPr lang="en-US" sz="1000" dirty="0" smtClean="0"/>
          </a:p>
          <a:p>
            <a:pPr marL="0" indent="0" algn="ctr">
              <a:buNone/>
            </a:pPr>
            <a:r>
              <a:rPr lang="en-US" b="1" dirty="0" smtClean="0">
                <a:solidFill>
                  <a:srgbClr val="00B0F0"/>
                </a:solidFill>
              </a:rPr>
              <a:t>Patient Location for Telehealth Services</a:t>
            </a:r>
          </a:p>
          <a:p>
            <a:pPr marL="0" indent="0" algn="ctr">
              <a:buNone/>
            </a:pPr>
            <a:endParaRPr lang="en-US" sz="1000" b="1" dirty="0" smtClean="0">
              <a:solidFill>
                <a:schemeClr val="accent5"/>
              </a:solidFill>
            </a:endParaRPr>
          </a:p>
          <a:p>
            <a:pPr marL="0" indent="0">
              <a:buNone/>
            </a:pPr>
            <a:r>
              <a:rPr lang="en-US" dirty="0" smtClean="0">
                <a:solidFill>
                  <a:schemeClr val="tx2"/>
                </a:solidFill>
              </a:rPr>
              <a:t>Beginning </a:t>
            </a:r>
            <a:r>
              <a:rPr lang="en-US" b="1" dirty="0">
                <a:solidFill>
                  <a:srgbClr val="00B0F0"/>
                </a:solidFill>
              </a:rPr>
              <a:t>J</a:t>
            </a:r>
            <a:r>
              <a:rPr lang="en-US" b="1" dirty="0" smtClean="0">
                <a:solidFill>
                  <a:srgbClr val="00B0F0"/>
                </a:solidFill>
              </a:rPr>
              <a:t>anuary 1, 2025</a:t>
            </a:r>
            <a:r>
              <a:rPr lang="en-US" dirty="0" smtClean="0">
                <a:solidFill>
                  <a:schemeClr val="tx2"/>
                </a:solidFill>
              </a:rPr>
              <a:t>, telehealth will only be covered in rural areas (non-metropolitan statistical areas^) and the patient may not be in his/hers home, i.e., must be at an originating site (hospital, clinic, physician office, etc.)</a:t>
            </a:r>
          </a:p>
          <a:p>
            <a:pPr marL="0" indent="0" algn="ctr">
              <a:buNone/>
            </a:pPr>
            <a:endParaRPr lang="en-US" dirty="0">
              <a:solidFill>
                <a:schemeClr val="tx2"/>
              </a:solidFill>
            </a:endParaRPr>
          </a:p>
          <a:p>
            <a:pPr marL="0" indent="0" algn="ctr">
              <a:lnSpc>
                <a:spcPct val="100000"/>
              </a:lnSpc>
              <a:buNone/>
            </a:pPr>
            <a:r>
              <a:rPr lang="en-US" sz="1800" dirty="0"/>
              <a:t>^MSA is a geographic entity based on a county or a group of counties with at least one </a:t>
            </a:r>
            <a:endParaRPr lang="en-US" sz="1800" dirty="0" smtClean="0"/>
          </a:p>
          <a:p>
            <a:pPr marL="0" indent="0" algn="ctr">
              <a:lnSpc>
                <a:spcPct val="100000"/>
              </a:lnSpc>
              <a:buNone/>
            </a:pPr>
            <a:r>
              <a:rPr lang="en-US" sz="1800" dirty="0" smtClean="0"/>
              <a:t>urbanized </a:t>
            </a:r>
            <a:r>
              <a:rPr lang="en-US" sz="1800" dirty="0"/>
              <a:t>area with a population of at least 50,000 and adjacent counties with economic </a:t>
            </a:r>
            <a:endParaRPr lang="en-US" sz="1800" dirty="0" smtClean="0"/>
          </a:p>
          <a:p>
            <a:pPr marL="0" indent="0" algn="ctr">
              <a:lnSpc>
                <a:spcPct val="100000"/>
              </a:lnSpc>
              <a:buNone/>
            </a:pPr>
            <a:r>
              <a:rPr lang="en-US" sz="1800" dirty="0" smtClean="0"/>
              <a:t>ties </a:t>
            </a:r>
            <a:r>
              <a:rPr lang="en-US" sz="1800" dirty="0"/>
              <a:t>to the central area, e.g., Lubbock, Amarillo, Midland, Odessa</a:t>
            </a:r>
            <a:r>
              <a:rPr lang="en-US" sz="1800" dirty="0" smtClean="0"/>
              <a:t>.</a:t>
            </a:r>
          </a:p>
          <a:p>
            <a:pPr marL="0" indent="0" algn="ctr">
              <a:lnSpc>
                <a:spcPct val="100000"/>
              </a:lnSpc>
              <a:buNone/>
            </a:pPr>
            <a:endParaRPr lang="en-US" sz="1800" dirty="0"/>
          </a:p>
          <a:p>
            <a:pPr marL="0" indent="0" algn="ctr">
              <a:buNone/>
            </a:pPr>
            <a:r>
              <a:rPr lang="en-US" sz="1600" dirty="0">
                <a:solidFill>
                  <a:schemeClr val="tx2"/>
                </a:solidFill>
                <a:hlinkClick r:id="rId2"/>
              </a:rPr>
              <a:t>https://www.appropriations.senate.gov/imo/media/doc/JRQ121922.PDF</a:t>
            </a:r>
            <a:endParaRPr lang="en-US" sz="1600" dirty="0" smtClean="0">
              <a:solidFill>
                <a:schemeClr val="tx2"/>
              </a:solidFill>
            </a:endParaRPr>
          </a:p>
          <a:p>
            <a:pPr marL="0" indent="0" algn="ctr">
              <a:buNone/>
            </a:pPr>
            <a:endParaRPr lang="en-US" dirty="0">
              <a:solidFill>
                <a:schemeClr val="tx2"/>
              </a:solidFill>
            </a:endParaRPr>
          </a:p>
          <a:p>
            <a:pPr marL="0" indent="0" algn="ctr">
              <a:buNone/>
            </a:pPr>
            <a:endParaRPr lang="en-US" dirty="0">
              <a:solidFill>
                <a:schemeClr val="tx2"/>
              </a:solidFill>
            </a:endParaRPr>
          </a:p>
        </p:txBody>
      </p:sp>
      <p:pic>
        <p:nvPicPr>
          <p:cNvPr id="4" name="Picture 3" descr="cid:5ecf9bca-25f4-430e-92af-98cc1309e824@default.ttu.edu"/>
          <p:cNvPicPr/>
          <p:nvPr/>
        </p:nvPicPr>
        <p:blipFill rotWithShape="1">
          <a:blip r:embed="rId3" r:link="rId4" cstate="print">
            <a:extLst>
              <a:ext uri="{28A0092B-C50C-407E-A947-70E740481C1C}">
                <a14:useLocalDpi xmlns:a14="http://schemas.microsoft.com/office/drawing/2010/main" val="0"/>
              </a:ext>
            </a:extLst>
          </a:blip>
          <a:srcRect l="5877" t="28438" r="6149" b="24242"/>
          <a:stretch/>
        </p:blipFill>
        <p:spPr bwMode="auto">
          <a:xfrm>
            <a:off x="4152900" y="361950"/>
            <a:ext cx="3819525" cy="799782"/>
          </a:xfrm>
          <a:prstGeom prst="rect">
            <a:avLst/>
          </a:prstGeom>
          <a:noFill/>
          <a:ln>
            <a:noFill/>
          </a:ln>
          <a:extLst>
            <a:ext uri="{53640926-AAD7-44D8-BBD7-CCE9431645EC}">
              <a14:shadowObscured xmlns:a14="http://schemas.microsoft.com/office/drawing/2010/main"/>
            </a:ext>
          </a:extLst>
        </p:spPr>
      </p:pic>
      <p:sp>
        <p:nvSpPr>
          <p:cNvPr id="5" name="Slide Number Placeholder 4"/>
          <p:cNvSpPr>
            <a:spLocks noGrp="1"/>
          </p:cNvSpPr>
          <p:nvPr>
            <p:ph type="sldNum" sz="quarter" idx="12"/>
          </p:nvPr>
        </p:nvSpPr>
        <p:spPr/>
        <p:txBody>
          <a:bodyPr/>
          <a:lstStyle/>
          <a:p>
            <a:fld id="{2E28FBE8-6258-4FE5-AFD2-ED41233F1DB7}" type="slidenum">
              <a:rPr lang="en-US" smtClean="0"/>
              <a:t>18</a:t>
            </a:fld>
            <a:endParaRPr lang="en-US" dirty="0"/>
          </a:p>
        </p:txBody>
      </p:sp>
    </p:spTree>
    <p:extLst>
      <p:ext uri="{BB962C8B-B14F-4D97-AF65-F5344CB8AC3E}">
        <p14:creationId xmlns:p14="http://schemas.microsoft.com/office/powerpoint/2010/main" val="29806509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85750"/>
            <a:ext cx="10515600" cy="1002029"/>
          </a:xfrm>
        </p:spPr>
        <p:txBody>
          <a:bodyPr/>
          <a:lstStyle/>
          <a:p>
            <a:pPr algn="ctr"/>
            <a:endParaRPr lang="en-US" dirty="0"/>
          </a:p>
        </p:txBody>
      </p:sp>
      <p:sp>
        <p:nvSpPr>
          <p:cNvPr id="3" name="Content Placeholder 2"/>
          <p:cNvSpPr>
            <a:spLocks noGrp="1"/>
          </p:cNvSpPr>
          <p:nvPr>
            <p:ph idx="1"/>
          </p:nvPr>
        </p:nvSpPr>
        <p:spPr>
          <a:xfrm>
            <a:off x="1075765" y="1413827"/>
            <a:ext cx="10278035" cy="4351338"/>
          </a:xfrm>
        </p:spPr>
        <p:txBody>
          <a:bodyPr>
            <a:normAutofit/>
          </a:bodyPr>
          <a:lstStyle/>
          <a:p>
            <a:pPr marL="0" indent="0">
              <a:buNone/>
            </a:pPr>
            <a:endParaRPr lang="en-US" sz="1000" dirty="0" smtClean="0"/>
          </a:p>
          <a:p>
            <a:pPr marL="0" indent="0" algn="ctr">
              <a:buNone/>
            </a:pPr>
            <a:r>
              <a:rPr lang="en-US" b="1" dirty="0" smtClean="0">
                <a:solidFill>
                  <a:schemeClr val="accent6">
                    <a:lumMod val="75000"/>
                  </a:schemeClr>
                </a:solidFill>
              </a:rPr>
              <a:t>Patient Location for Telehealth Services -  </a:t>
            </a:r>
          </a:p>
          <a:p>
            <a:pPr marL="0" indent="0" algn="ctr">
              <a:buNone/>
            </a:pPr>
            <a:r>
              <a:rPr lang="en-US" b="1" dirty="0" smtClean="0">
                <a:solidFill>
                  <a:schemeClr val="accent6">
                    <a:lumMod val="75000"/>
                  </a:schemeClr>
                </a:solidFill>
              </a:rPr>
              <a:t>Mental  Health Services and Substance Use Disorder </a:t>
            </a:r>
          </a:p>
          <a:p>
            <a:pPr marL="0" indent="0" algn="ctr">
              <a:buNone/>
            </a:pPr>
            <a:endParaRPr lang="en-US" sz="1000" b="1" dirty="0" smtClean="0">
              <a:solidFill>
                <a:schemeClr val="accent5"/>
              </a:solidFill>
            </a:endParaRPr>
          </a:p>
          <a:p>
            <a:pPr marL="0" indent="0">
              <a:buNone/>
            </a:pPr>
            <a:r>
              <a:rPr lang="en-US" dirty="0" smtClean="0"/>
              <a:t>Treatment for substance use disorder and mental health services can be provided in any geographic region and in the patient’s home </a:t>
            </a:r>
            <a:r>
              <a:rPr lang="en-US" b="1" dirty="0" smtClean="0">
                <a:solidFill>
                  <a:schemeClr val="accent6">
                    <a:lumMod val="75000"/>
                  </a:schemeClr>
                </a:solidFill>
              </a:rPr>
              <a:t>permanently</a:t>
            </a:r>
            <a:r>
              <a:rPr lang="en-US" dirty="0" smtClean="0"/>
              <a:t>.</a:t>
            </a:r>
          </a:p>
          <a:p>
            <a:pPr marL="0" indent="0" algn="ctr">
              <a:buNone/>
            </a:pPr>
            <a:endParaRPr lang="en-US" dirty="0">
              <a:solidFill>
                <a:schemeClr val="tx2"/>
              </a:solidFill>
            </a:endParaRPr>
          </a:p>
          <a:p>
            <a:pPr marL="0" indent="0" algn="ctr">
              <a:buNone/>
            </a:pPr>
            <a:endParaRPr lang="en-US" dirty="0">
              <a:solidFill>
                <a:schemeClr val="tx2"/>
              </a:solidFill>
            </a:endParaRPr>
          </a:p>
        </p:txBody>
      </p:sp>
      <p:pic>
        <p:nvPicPr>
          <p:cNvPr id="4" name="Picture 3" descr="cid:5ecf9bca-25f4-430e-92af-98cc1309e824@default.ttu.edu"/>
          <p:cNvPicPr/>
          <p:nvPr/>
        </p:nvPicPr>
        <p:blipFill rotWithShape="1">
          <a:blip r:embed="rId2" r:link="rId3" cstate="print">
            <a:extLst>
              <a:ext uri="{28A0092B-C50C-407E-A947-70E740481C1C}">
                <a14:useLocalDpi xmlns:a14="http://schemas.microsoft.com/office/drawing/2010/main" val="0"/>
              </a:ext>
            </a:extLst>
          </a:blip>
          <a:srcRect l="5877" t="28438" r="6149" b="24242"/>
          <a:stretch/>
        </p:blipFill>
        <p:spPr bwMode="auto">
          <a:xfrm>
            <a:off x="4152900" y="361950"/>
            <a:ext cx="3819525" cy="799782"/>
          </a:xfrm>
          <a:prstGeom prst="rect">
            <a:avLst/>
          </a:prstGeom>
          <a:noFill/>
          <a:ln>
            <a:noFill/>
          </a:ln>
          <a:extLst>
            <a:ext uri="{53640926-AAD7-44D8-BBD7-CCE9431645EC}">
              <a14:shadowObscured xmlns:a14="http://schemas.microsoft.com/office/drawing/2010/main"/>
            </a:ext>
          </a:extLst>
        </p:spPr>
      </p:pic>
      <p:sp>
        <p:nvSpPr>
          <p:cNvPr id="5" name="Slide Number Placeholder 4"/>
          <p:cNvSpPr>
            <a:spLocks noGrp="1"/>
          </p:cNvSpPr>
          <p:nvPr>
            <p:ph type="sldNum" sz="quarter" idx="12"/>
          </p:nvPr>
        </p:nvSpPr>
        <p:spPr/>
        <p:txBody>
          <a:bodyPr/>
          <a:lstStyle/>
          <a:p>
            <a:fld id="{2E28FBE8-6258-4FE5-AFD2-ED41233F1DB7}" type="slidenum">
              <a:rPr lang="en-US" smtClean="0"/>
              <a:t>19</a:t>
            </a:fld>
            <a:endParaRPr lang="en-US" dirty="0"/>
          </a:p>
        </p:txBody>
      </p:sp>
    </p:spTree>
    <p:extLst>
      <p:ext uri="{BB962C8B-B14F-4D97-AF65-F5344CB8AC3E}">
        <p14:creationId xmlns:p14="http://schemas.microsoft.com/office/powerpoint/2010/main" val="33737785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85750"/>
            <a:ext cx="10515600" cy="1002029"/>
          </a:xfrm>
        </p:spPr>
        <p:txBody>
          <a:bodyPr/>
          <a:lstStyle/>
          <a:p>
            <a:pPr algn="ctr"/>
            <a:endParaRPr lang="en-US" dirty="0"/>
          </a:p>
        </p:txBody>
      </p:sp>
      <p:sp>
        <p:nvSpPr>
          <p:cNvPr id="3" name="Content Placeholder 2"/>
          <p:cNvSpPr>
            <a:spLocks noGrp="1"/>
          </p:cNvSpPr>
          <p:nvPr>
            <p:ph idx="1"/>
          </p:nvPr>
        </p:nvSpPr>
        <p:spPr>
          <a:xfrm>
            <a:off x="838200" y="1413827"/>
            <a:ext cx="10515600" cy="4351338"/>
          </a:xfrm>
        </p:spPr>
        <p:txBody>
          <a:bodyPr>
            <a:normAutofit lnSpcReduction="10000"/>
          </a:bodyPr>
          <a:lstStyle/>
          <a:p>
            <a:pPr algn="ctr"/>
            <a:endParaRPr lang="en-US" dirty="0" smtClean="0"/>
          </a:p>
          <a:p>
            <a:pPr algn="ctr"/>
            <a:r>
              <a:rPr lang="en-US" dirty="0" smtClean="0"/>
              <a:t>COVID-19 public health emergency was declared January 2020 </a:t>
            </a:r>
          </a:p>
          <a:p>
            <a:pPr marL="0" indent="0" algn="ctr">
              <a:buNone/>
            </a:pPr>
            <a:r>
              <a:rPr lang="en-US" dirty="0" smtClean="0"/>
              <a:t>and extended multiple times. </a:t>
            </a:r>
          </a:p>
          <a:p>
            <a:pPr marL="0" indent="0" algn="ctr">
              <a:buNone/>
            </a:pPr>
            <a:endParaRPr lang="en-US" dirty="0" smtClean="0"/>
          </a:p>
          <a:p>
            <a:pPr algn="ctr"/>
            <a:r>
              <a:rPr lang="en-US" dirty="0" smtClean="0"/>
              <a:t>PHE allowed waivers and flexibilities of rules/policies </a:t>
            </a:r>
          </a:p>
          <a:p>
            <a:pPr marL="0" indent="0" algn="ctr">
              <a:buNone/>
            </a:pPr>
            <a:r>
              <a:rPr lang="en-US" dirty="0" smtClean="0"/>
              <a:t>to enable access to care.</a:t>
            </a:r>
          </a:p>
          <a:p>
            <a:pPr marL="0" indent="0" algn="ctr">
              <a:buNone/>
            </a:pPr>
            <a:endParaRPr lang="en-US" dirty="0" smtClean="0"/>
          </a:p>
          <a:p>
            <a:pPr algn="ctr"/>
            <a:r>
              <a:rPr lang="en-US" dirty="0" smtClean="0"/>
              <a:t> COVID-19 Public Health Emergency (PHE) Ended</a:t>
            </a:r>
          </a:p>
          <a:p>
            <a:pPr marL="0" indent="0" algn="ctr">
              <a:buNone/>
            </a:pPr>
            <a:r>
              <a:rPr lang="en-US" sz="3200" b="1" dirty="0" smtClean="0">
                <a:solidFill>
                  <a:schemeClr val="accent2">
                    <a:lumMod val="75000"/>
                  </a:schemeClr>
                </a:solidFill>
                <a:latin typeface="Arial" panose="020B0604020202020204" pitchFamily="34" charset="0"/>
                <a:cs typeface="Arial" panose="020B0604020202020204" pitchFamily="34" charset="0"/>
              </a:rPr>
              <a:t>May 11, 2023</a:t>
            </a:r>
            <a:endParaRPr lang="en-US" sz="3200" b="1" dirty="0">
              <a:solidFill>
                <a:schemeClr val="accent2">
                  <a:lumMod val="75000"/>
                </a:schemeClr>
              </a:solidFill>
              <a:latin typeface="Arial" panose="020B0604020202020204" pitchFamily="34" charset="0"/>
              <a:cs typeface="Arial" panose="020B0604020202020204" pitchFamily="34" charset="0"/>
            </a:endParaRPr>
          </a:p>
        </p:txBody>
      </p:sp>
      <p:pic>
        <p:nvPicPr>
          <p:cNvPr id="4" name="Picture 3" descr="cid:5ecf9bca-25f4-430e-92af-98cc1309e824@default.ttu.edu"/>
          <p:cNvPicPr/>
          <p:nvPr/>
        </p:nvPicPr>
        <p:blipFill rotWithShape="1">
          <a:blip r:embed="rId3" r:link="rId4" cstate="print">
            <a:extLst>
              <a:ext uri="{28A0092B-C50C-407E-A947-70E740481C1C}">
                <a14:useLocalDpi xmlns:a14="http://schemas.microsoft.com/office/drawing/2010/main" val="0"/>
              </a:ext>
            </a:extLst>
          </a:blip>
          <a:srcRect l="5877" t="28438" r="6149" b="24242"/>
          <a:stretch/>
        </p:blipFill>
        <p:spPr bwMode="auto">
          <a:xfrm>
            <a:off x="4152900" y="361950"/>
            <a:ext cx="3819525" cy="799782"/>
          </a:xfrm>
          <a:prstGeom prst="rect">
            <a:avLst/>
          </a:prstGeom>
          <a:noFill/>
          <a:ln>
            <a:noFill/>
          </a:ln>
          <a:extLst>
            <a:ext uri="{53640926-AAD7-44D8-BBD7-CCE9431645EC}">
              <a14:shadowObscured xmlns:a14="http://schemas.microsoft.com/office/drawing/2010/main"/>
            </a:ext>
          </a:extLst>
        </p:spPr>
      </p:pic>
      <p:sp>
        <p:nvSpPr>
          <p:cNvPr id="5" name="Slide Number Placeholder 4"/>
          <p:cNvSpPr>
            <a:spLocks noGrp="1"/>
          </p:cNvSpPr>
          <p:nvPr>
            <p:ph type="sldNum" sz="quarter" idx="12"/>
          </p:nvPr>
        </p:nvSpPr>
        <p:spPr/>
        <p:txBody>
          <a:bodyPr/>
          <a:lstStyle/>
          <a:p>
            <a:fld id="{2E28FBE8-6258-4FE5-AFD2-ED41233F1DB7}" type="slidenum">
              <a:rPr lang="en-US" smtClean="0"/>
              <a:t>2</a:t>
            </a:fld>
            <a:endParaRPr lang="en-US" dirty="0"/>
          </a:p>
        </p:txBody>
      </p:sp>
    </p:spTree>
    <p:extLst>
      <p:ext uri="{BB962C8B-B14F-4D97-AF65-F5344CB8AC3E}">
        <p14:creationId xmlns:p14="http://schemas.microsoft.com/office/powerpoint/2010/main" val="390412180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85750"/>
            <a:ext cx="10515600" cy="1002029"/>
          </a:xfrm>
        </p:spPr>
        <p:txBody>
          <a:bodyPr/>
          <a:lstStyle/>
          <a:p>
            <a:pPr algn="ctr"/>
            <a:endParaRPr lang="en-US" dirty="0"/>
          </a:p>
        </p:txBody>
      </p:sp>
      <p:sp>
        <p:nvSpPr>
          <p:cNvPr id="3" name="Content Placeholder 2"/>
          <p:cNvSpPr>
            <a:spLocks noGrp="1"/>
          </p:cNvSpPr>
          <p:nvPr>
            <p:ph idx="1"/>
          </p:nvPr>
        </p:nvSpPr>
        <p:spPr>
          <a:xfrm>
            <a:off x="838200" y="1413826"/>
            <a:ext cx="10515600" cy="4685221"/>
          </a:xfrm>
        </p:spPr>
        <p:txBody>
          <a:bodyPr>
            <a:normAutofit lnSpcReduction="10000"/>
          </a:bodyPr>
          <a:lstStyle/>
          <a:p>
            <a:pPr marL="0" indent="0" algn="ctr">
              <a:buNone/>
            </a:pPr>
            <a:endParaRPr lang="en-US" sz="1000" b="1" dirty="0" smtClean="0">
              <a:solidFill>
                <a:srgbClr val="7030A0"/>
              </a:solidFill>
            </a:endParaRPr>
          </a:p>
          <a:p>
            <a:pPr marL="0" indent="0" algn="ctr">
              <a:buNone/>
            </a:pPr>
            <a:r>
              <a:rPr lang="en-US" b="1" dirty="0" smtClean="0">
                <a:solidFill>
                  <a:schemeClr val="accent5">
                    <a:lumMod val="75000"/>
                  </a:schemeClr>
                </a:solidFill>
              </a:rPr>
              <a:t>Place of Service - Telemedicine</a:t>
            </a:r>
          </a:p>
          <a:p>
            <a:pPr marL="0" indent="0" algn="ctr">
              <a:buNone/>
            </a:pPr>
            <a:endParaRPr lang="en-US" sz="900" b="1" dirty="0"/>
          </a:p>
          <a:p>
            <a:pPr marL="0" indent="0">
              <a:buNone/>
            </a:pPr>
            <a:r>
              <a:rPr lang="en-US" dirty="0" smtClean="0"/>
              <a:t>Until </a:t>
            </a:r>
            <a:r>
              <a:rPr lang="en-US" b="1" dirty="0" smtClean="0">
                <a:solidFill>
                  <a:schemeClr val="accent5">
                    <a:lumMod val="75000"/>
                  </a:schemeClr>
                </a:solidFill>
              </a:rPr>
              <a:t>December 31, 2023</a:t>
            </a:r>
            <a:r>
              <a:rPr lang="en-US" dirty="0" smtClean="0"/>
              <a:t>, </a:t>
            </a:r>
            <a:r>
              <a:rPr lang="en-US" u="sng" dirty="0" smtClean="0"/>
              <a:t>use the place of service (POS) that would have been used if the patient was seen in person</a:t>
            </a:r>
            <a:r>
              <a:rPr lang="en-US" dirty="0" smtClean="0"/>
              <a:t>, and use </a:t>
            </a:r>
            <a:r>
              <a:rPr lang="en-US" u="sng" dirty="0" smtClean="0"/>
              <a:t>modifier 95 </a:t>
            </a:r>
            <a:r>
              <a:rPr lang="en-US" dirty="0" smtClean="0"/>
              <a:t>(synchronous telemedicine service rendered via real-time interactive audio and video telecommunications system, e.g., zoom)</a:t>
            </a:r>
          </a:p>
          <a:p>
            <a:pPr marL="0" indent="0">
              <a:buNone/>
            </a:pPr>
            <a:endParaRPr lang="en-US" sz="1000" dirty="0"/>
          </a:p>
          <a:p>
            <a:pPr marL="0" indent="0">
              <a:buNone/>
            </a:pPr>
            <a:r>
              <a:rPr lang="en-US" dirty="0" smtClean="0"/>
              <a:t>Starting </a:t>
            </a:r>
            <a:r>
              <a:rPr lang="en-US" b="1" dirty="0" smtClean="0">
                <a:solidFill>
                  <a:srgbClr val="7030A0"/>
                </a:solidFill>
              </a:rPr>
              <a:t>January 1, 2024</a:t>
            </a:r>
            <a:r>
              <a:rPr lang="en-US" dirty="0" smtClean="0"/>
              <a:t>, use </a:t>
            </a:r>
            <a:r>
              <a:rPr lang="en-US" u="sng" dirty="0" smtClean="0"/>
              <a:t>POS 2</a:t>
            </a:r>
            <a:r>
              <a:rPr lang="en-US" dirty="0" smtClean="0"/>
              <a:t> (telehealth provided other than in the patient’s home) or </a:t>
            </a:r>
            <a:r>
              <a:rPr lang="en-US" u="sng" dirty="0" smtClean="0"/>
              <a:t>POS 10 </a:t>
            </a:r>
            <a:r>
              <a:rPr lang="en-US" dirty="0" smtClean="0"/>
              <a:t>(telehealth provided in the patient’s home).</a:t>
            </a:r>
            <a:endParaRPr lang="en-US" dirty="0"/>
          </a:p>
          <a:p>
            <a:pPr marL="0" indent="0">
              <a:buNone/>
            </a:pPr>
            <a:endParaRPr lang="en-US" b="1" dirty="0" smtClean="0"/>
          </a:p>
          <a:p>
            <a:pPr marL="0" indent="0">
              <a:buNone/>
            </a:pPr>
            <a:r>
              <a:rPr lang="en-US" sz="1600" b="1" dirty="0">
                <a:hlinkClick r:id="rId3"/>
              </a:rPr>
              <a:t>https://www.cms.gov/files/document/mm12982-medicare-physician-fee-schedule-final-rule-summary-cy-2023.pdf</a:t>
            </a:r>
            <a:endParaRPr lang="en-US" sz="1600" b="1" dirty="0"/>
          </a:p>
        </p:txBody>
      </p:sp>
      <p:pic>
        <p:nvPicPr>
          <p:cNvPr id="4" name="Picture 3" descr="cid:5ecf9bca-25f4-430e-92af-98cc1309e824@default.ttu.edu"/>
          <p:cNvPicPr/>
          <p:nvPr/>
        </p:nvPicPr>
        <p:blipFill rotWithShape="1">
          <a:blip r:embed="rId4" r:link="rId5" cstate="print">
            <a:extLst>
              <a:ext uri="{28A0092B-C50C-407E-A947-70E740481C1C}">
                <a14:useLocalDpi xmlns:a14="http://schemas.microsoft.com/office/drawing/2010/main" val="0"/>
              </a:ext>
            </a:extLst>
          </a:blip>
          <a:srcRect l="5877" t="28438" r="6149" b="24242"/>
          <a:stretch/>
        </p:blipFill>
        <p:spPr bwMode="auto">
          <a:xfrm>
            <a:off x="4152900" y="361950"/>
            <a:ext cx="3819525" cy="799782"/>
          </a:xfrm>
          <a:prstGeom prst="rect">
            <a:avLst/>
          </a:prstGeom>
          <a:noFill/>
          <a:ln>
            <a:noFill/>
          </a:ln>
          <a:extLst>
            <a:ext uri="{53640926-AAD7-44D8-BBD7-CCE9431645EC}">
              <a14:shadowObscured xmlns:a14="http://schemas.microsoft.com/office/drawing/2010/main"/>
            </a:ext>
          </a:extLst>
        </p:spPr>
      </p:pic>
      <p:sp>
        <p:nvSpPr>
          <p:cNvPr id="5" name="Slide Number Placeholder 4"/>
          <p:cNvSpPr>
            <a:spLocks noGrp="1"/>
          </p:cNvSpPr>
          <p:nvPr>
            <p:ph type="sldNum" sz="quarter" idx="12"/>
          </p:nvPr>
        </p:nvSpPr>
        <p:spPr/>
        <p:txBody>
          <a:bodyPr/>
          <a:lstStyle/>
          <a:p>
            <a:fld id="{2E28FBE8-6258-4FE5-AFD2-ED41233F1DB7}" type="slidenum">
              <a:rPr lang="en-US" smtClean="0"/>
              <a:t>20</a:t>
            </a:fld>
            <a:endParaRPr lang="en-US" dirty="0"/>
          </a:p>
        </p:txBody>
      </p:sp>
    </p:spTree>
    <p:extLst>
      <p:ext uri="{BB962C8B-B14F-4D97-AF65-F5344CB8AC3E}">
        <p14:creationId xmlns:p14="http://schemas.microsoft.com/office/powerpoint/2010/main" val="10593210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85750"/>
            <a:ext cx="10515600" cy="1002029"/>
          </a:xfrm>
        </p:spPr>
        <p:txBody>
          <a:bodyPr/>
          <a:lstStyle/>
          <a:p>
            <a:pPr algn="ctr"/>
            <a:endParaRPr lang="en-US" dirty="0"/>
          </a:p>
        </p:txBody>
      </p:sp>
      <p:sp>
        <p:nvSpPr>
          <p:cNvPr id="3" name="Content Placeholder 2"/>
          <p:cNvSpPr>
            <a:spLocks noGrp="1"/>
          </p:cNvSpPr>
          <p:nvPr>
            <p:ph idx="1"/>
          </p:nvPr>
        </p:nvSpPr>
        <p:spPr>
          <a:xfrm>
            <a:off x="1444752" y="1413826"/>
            <a:ext cx="9838944" cy="4804093"/>
          </a:xfrm>
        </p:spPr>
        <p:txBody>
          <a:bodyPr>
            <a:normAutofit fontScale="92500" lnSpcReduction="10000"/>
          </a:bodyPr>
          <a:lstStyle/>
          <a:p>
            <a:pPr marL="0" indent="0">
              <a:buNone/>
            </a:pPr>
            <a:endParaRPr lang="en-US" sz="1000" dirty="0" smtClean="0"/>
          </a:p>
          <a:p>
            <a:pPr marL="0" indent="0" algn="ctr">
              <a:buNone/>
            </a:pPr>
            <a:r>
              <a:rPr lang="en-US" b="1" dirty="0" smtClean="0">
                <a:solidFill>
                  <a:srgbClr val="00B0F0"/>
                </a:solidFill>
              </a:rPr>
              <a:t>In-Person Visit Requirement for Mental Health Services</a:t>
            </a:r>
          </a:p>
          <a:p>
            <a:pPr marL="0" indent="0" algn="ctr">
              <a:buNone/>
            </a:pPr>
            <a:endParaRPr lang="en-US" sz="1000" b="1" dirty="0" smtClean="0">
              <a:solidFill>
                <a:schemeClr val="accent5"/>
              </a:solidFill>
            </a:endParaRPr>
          </a:p>
          <a:p>
            <a:pPr marL="0" indent="0">
              <a:buNone/>
            </a:pPr>
            <a:r>
              <a:rPr lang="en-US" dirty="0" smtClean="0">
                <a:solidFill>
                  <a:schemeClr val="tx2"/>
                </a:solidFill>
              </a:rPr>
              <a:t>Through </a:t>
            </a:r>
            <a:r>
              <a:rPr lang="en-US" b="1" dirty="0" smtClean="0">
                <a:solidFill>
                  <a:srgbClr val="7030A0"/>
                </a:solidFill>
              </a:rPr>
              <a:t>December 31, 2024</a:t>
            </a:r>
            <a:r>
              <a:rPr lang="en-US" dirty="0" smtClean="0">
                <a:solidFill>
                  <a:schemeClr val="tx2"/>
                </a:solidFill>
              </a:rPr>
              <a:t>, many behavioral health and education services can be furnished using audio-only technology.</a:t>
            </a:r>
          </a:p>
          <a:p>
            <a:pPr marL="0" indent="0">
              <a:buNone/>
            </a:pPr>
            <a:endParaRPr lang="en-US" sz="1100" dirty="0" smtClean="0">
              <a:solidFill>
                <a:schemeClr val="tx2"/>
              </a:solidFill>
            </a:endParaRPr>
          </a:p>
          <a:p>
            <a:pPr marL="0" indent="0">
              <a:buNone/>
            </a:pPr>
            <a:r>
              <a:rPr lang="en-US" dirty="0" smtClean="0">
                <a:solidFill>
                  <a:schemeClr val="tx2"/>
                </a:solidFill>
              </a:rPr>
              <a:t>Beginning </a:t>
            </a:r>
            <a:r>
              <a:rPr lang="en-US" b="1" dirty="0">
                <a:solidFill>
                  <a:srgbClr val="00B0F0"/>
                </a:solidFill>
              </a:rPr>
              <a:t>J</a:t>
            </a:r>
            <a:r>
              <a:rPr lang="en-US" b="1" dirty="0" smtClean="0">
                <a:solidFill>
                  <a:srgbClr val="00B0F0"/>
                </a:solidFill>
              </a:rPr>
              <a:t>anuary 1, 2025</a:t>
            </a:r>
            <a:r>
              <a:rPr lang="en-US" dirty="0" smtClean="0">
                <a:solidFill>
                  <a:schemeClr val="tx2"/>
                </a:solidFill>
              </a:rPr>
              <a:t>, for mental health services, the patient must be seen in </a:t>
            </a:r>
            <a:r>
              <a:rPr lang="en-US" smtClean="0">
                <a:solidFill>
                  <a:schemeClr val="tx2"/>
                </a:solidFill>
              </a:rPr>
              <a:t>person within </a:t>
            </a:r>
            <a:r>
              <a:rPr lang="en-US" dirty="0" smtClean="0">
                <a:solidFill>
                  <a:schemeClr val="tx2"/>
                </a:solidFill>
              </a:rPr>
              <a:t>6 months prior to telehealth visit.  The in-person visit can be provided by physicians in the same specialty and group practice.   </a:t>
            </a:r>
          </a:p>
          <a:p>
            <a:pPr marL="0" indent="0">
              <a:buNone/>
            </a:pPr>
            <a:endParaRPr lang="en-US" sz="1100" dirty="0">
              <a:solidFill>
                <a:schemeClr val="tx2"/>
              </a:solidFill>
            </a:endParaRPr>
          </a:p>
          <a:p>
            <a:pPr marL="0" indent="0">
              <a:buNone/>
            </a:pPr>
            <a:r>
              <a:rPr lang="en-US" dirty="0" smtClean="0">
                <a:solidFill>
                  <a:schemeClr val="tx2"/>
                </a:solidFill>
              </a:rPr>
              <a:t>A subsequent in-person visit each 12 months is required for mental health services, however, exceptions to the subsequent visit requirements are allowed.</a:t>
            </a:r>
          </a:p>
          <a:p>
            <a:pPr marL="0" indent="0">
              <a:buNone/>
            </a:pPr>
            <a:endParaRPr lang="en-US" sz="1800" dirty="0">
              <a:solidFill>
                <a:schemeClr val="tx2"/>
              </a:solidFill>
            </a:endParaRPr>
          </a:p>
          <a:p>
            <a:pPr marL="0" indent="0">
              <a:buNone/>
            </a:pPr>
            <a:endParaRPr lang="en-US" sz="1800" dirty="0"/>
          </a:p>
          <a:p>
            <a:pPr marL="0" indent="0" algn="ctr">
              <a:buNone/>
            </a:pPr>
            <a:endParaRPr lang="en-US" dirty="0" smtClean="0">
              <a:solidFill>
                <a:schemeClr val="tx2"/>
              </a:solidFill>
            </a:endParaRPr>
          </a:p>
          <a:p>
            <a:pPr marL="0" indent="0" algn="ctr">
              <a:buNone/>
            </a:pPr>
            <a:endParaRPr lang="en-US" dirty="0">
              <a:solidFill>
                <a:schemeClr val="tx2"/>
              </a:solidFill>
            </a:endParaRPr>
          </a:p>
          <a:p>
            <a:pPr marL="0" indent="0" algn="ctr">
              <a:buNone/>
            </a:pPr>
            <a:endParaRPr lang="en-US" dirty="0">
              <a:solidFill>
                <a:schemeClr val="tx2"/>
              </a:solidFill>
            </a:endParaRPr>
          </a:p>
        </p:txBody>
      </p:sp>
      <p:pic>
        <p:nvPicPr>
          <p:cNvPr id="4" name="Picture 3" descr="cid:5ecf9bca-25f4-430e-92af-98cc1309e824@default.ttu.edu"/>
          <p:cNvPicPr/>
          <p:nvPr/>
        </p:nvPicPr>
        <p:blipFill rotWithShape="1">
          <a:blip r:embed="rId2" r:link="rId3" cstate="print">
            <a:extLst>
              <a:ext uri="{28A0092B-C50C-407E-A947-70E740481C1C}">
                <a14:useLocalDpi xmlns:a14="http://schemas.microsoft.com/office/drawing/2010/main" val="0"/>
              </a:ext>
            </a:extLst>
          </a:blip>
          <a:srcRect l="5877" t="28438" r="6149" b="24242"/>
          <a:stretch/>
        </p:blipFill>
        <p:spPr bwMode="auto">
          <a:xfrm>
            <a:off x="4152900" y="361950"/>
            <a:ext cx="3819525" cy="799782"/>
          </a:xfrm>
          <a:prstGeom prst="rect">
            <a:avLst/>
          </a:prstGeom>
          <a:noFill/>
          <a:ln>
            <a:noFill/>
          </a:ln>
          <a:extLst>
            <a:ext uri="{53640926-AAD7-44D8-BBD7-CCE9431645EC}">
              <a14:shadowObscured xmlns:a14="http://schemas.microsoft.com/office/drawing/2010/main"/>
            </a:ext>
          </a:extLst>
        </p:spPr>
      </p:pic>
      <p:sp>
        <p:nvSpPr>
          <p:cNvPr id="5" name="Slide Number Placeholder 4"/>
          <p:cNvSpPr>
            <a:spLocks noGrp="1"/>
          </p:cNvSpPr>
          <p:nvPr>
            <p:ph type="sldNum" sz="quarter" idx="12"/>
          </p:nvPr>
        </p:nvSpPr>
        <p:spPr/>
        <p:txBody>
          <a:bodyPr/>
          <a:lstStyle/>
          <a:p>
            <a:fld id="{2E28FBE8-6258-4FE5-AFD2-ED41233F1DB7}" type="slidenum">
              <a:rPr lang="en-US" smtClean="0"/>
              <a:t>21</a:t>
            </a:fld>
            <a:endParaRPr lang="en-US" dirty="0"/>
          </a:p>
        </p:txBody>
      </p:sp>
    </p:spTree>
    <p:extLst>
      <p:ext uri="{BB962C8B-B14F-4D97-AF65-F5344CB8AC3E}">
        <p14:creationId xmlns:p14="http://schemas.microsoft.com/office/powerpoint/2010/main" val="142037363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85750"/>
            <a:ext cx="10515600" cy="1002029"/>
          </a:xfrm>
        </p:spPr>
        <p:txBody>
          <a:bodyPr/>
          <a:lstStyle/>
          <a:p>
            <a:pPr algn="ctr"/>
            <a:endParaRPr lang="en-US" dirty="0"/>
          </a:p>
        </p:txBody>
      </p:sp>
      <p:sp>
        <p:nvSpPr>
          <p:cNvPr id="3" name="Content Placeholder 2"/>
          <p:cNvSpPr>
            <a:spLocks noGrp="1"/>
          </p:cNvSpPr>
          <p:nvPr>
            <p:ph idx="1"/>
          </p:nvPr>
        </p:nvSpPr>
        <p:spPr>
          <a:xfrm>
            <a:off x="838200" y="1413826"/>
            <a:ext cx="10515600" cy="5161785"/>
          </a:xfrm>
        </p:spPr>
        <p:txBody>
          <a:bodyPr>
            <a:normAutofit fontScale="92500" lnSpcReduction="20000"/>
          </a:bodyPr>
          <a:lstStyle/>
          <a:p>
            <a:pPr marL="0" indent="0">
              <a:buNone/>
            </a:pPr>
            <a:endParaRPr lang="en-US" sz="1000" dirty="0" smtClean="0"/>
          </a:p>
          <a:p>
            <a:pPr marL="0" marR="0" lvl="0" indent="0" algn="ctr">
              <a:lnSpc>
                <a:spcPct val="107000"/>
              </a:lnSpc>
              <a:spcBef>
                <a:spcPts val="0"/>
              </a:spcBef>
              <a:spcAft>
                <a:spcPts val="0"/>
              </a:spcAft>
              <a:buNone/>
            </a:pPr>
            <a:r>
              <a:rPr lang="en-US" sz="3300" b="1" dirty="0" smtClean="0">
                <a:solidFill>
                  <a:schemeClr val="accent2">
                    <a:lumMod val="75000"/>
                  </a:schemeClr>
                </a:solidFill>
                <a:latin typeface="Calibri" panose="020F0502020204030204" pitchFamily="34" charset="0"/>
                <a:ea typeface="Calibri" panose="020F0502020204030204" pitchFamily="34" charset="0"/>
                <a:cs typeface="Calibri" panose="020F0502020204030204" pitchFamily="34" charset="0"/>
              </a:rPr>
              <a:t>Controlled Substance Prescribing</a:t>
            </a:r>
          </a:p>
          <a:p>
            <a:pPr marL="0" marR="0" lvl="0" indent="0" algn="ctr">
              <a:lnSpc>
                <a:spcPct val="107000"/>
              </a:lnSpc>
              <a:spcBef>
                <a:spcPts val="0"/>
              </a:spcBef>
              <a:spcAft>
                <a:spcPts val="0"/>
              </a:spcAft>
              <a:buNone/>
            </a:pPr>
            <a:endParaRPr lang="en-US" sz="1300" b="1" dirty="0" smtClean="0">
              <a:solidFill>
                <a:schemeClr val="accent2">
                  <a:lumMod val="75000"/>
                </a:schemeClr>
              </a:solidFill>
              <a:latin typeface="Calibri" panose="020F0502020204030204" pitchFamily="34" charset="0"/>
              <a:ea typeface="Calibri" panose="020F0502020204030204" pitchFamily="34" charset="0"/>
              <a:cs typeface="Calibri" panose="020F0502020204030204" pitchFamily="34" charset="0"/>
            </a:endParaRPr>
          </a:p>
          <a:p>
            <a:pPr marL="0" marR="0" lvl="0" indent="0" algn="ctr">
              <a:lnSpc>
                <a:spcPct val="107000"/>
              </a:lnSpc>
              <a:spcBef>
                <a:spcPts val="0"/>
              </a:spcBef>
              <a:spcAft>
                <a:spcPts val="0"/>
              </a:spcAft>
              <a:buNone/>
            </a:pPr>
            <a:endParaRPr lang="en-US" sz="13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pPr>
            <a:r>
              <a:rPr lang="en-US" dirty="0" smtClean="0">
                <a:solidFill>
                  <a:srgbClr val="444444"/>
                </a:solidFill>
                <a:latin typeface="Calibri" panose="020F0502020204030204" pitchFamily="34" charset="0"/>
                <a:ea typeface="Calibri" panose="020F0502020204030204" pitchFamily="34" charset="0"/>
                <a:cs typeface="Calibri" panose="020F0502020204030204" pitchFamily="34" charset="0"/>
              </a:rPr>
              <a:t>Telemedicine flexibilities for prescribing controlled medications were extended to November 11, 2023.  </a:t>
            </a:r>
          </a:p>
          <a:p>
            <a:pPr>
              <a:lnSpc>
                <a:spcPct val="107000"/>
              </a:lnSpc>
              <a:spcBef>
                <a:spcPts val="0"/>
              </a:spcBef>
            </a:pPr>
            <a:endParaRPr lang="en-US" dirty="0">
              <a:solidFill>
                <a:srgbClr val="444444"/>
              </a:solidFill>
              <a:latin typeface="Calibri" panose="020F0502020204030204" pitchFamily="34" charset="0"/>
              <a:ea typeface="Calibri" panose="020F0502020204030204" pitchFamily="34" charset="0"/>
              <a:cs typeface="Calibri" panose="020F0502020204030204" pitchFamily="34" charset="0"/>
            </a:endParaRPr>
          </a:p>
          <a:p>
            <a:pPr>
              <a:lnSpc>
                <a:spcPct val="107000"/>
              </a:lnSpc>
              <a:spcBef>
                <a:spcPts val="0"/>
              </a:spcBef>
            </a:pPr>
            <a:r>
              <a:rPr lang="en-US" dirty="0" smtClean="0">
                <a:solidFill>
                  <a:srgbClr val="444444"/>
                </a:solidFill>
                <a:latin typeface="Calibri" panose="020F0502020204030204" pitchFamily="34" charset="0"/>
                <a:ea typeface="Calibri" panose="020F0502020204030204" pitchFamily="34" charset="0"/>
                <a:cs typeface="Calibri" panose="020F0502020204030204" pitchFamily="34" charset="0"/>
              </a:rPr>
              <a:t>After November 11</a:t>
            </a:r>
            <a:r>
              <a:rPr lang="en-US" baseline="30000" dirty="0" smtClean="0">
                <a:solidFill>
                  <a:srgbClr val="444444"/>
                </a:solidFill>
                <a:latin typeface="Calibri" panose="020F0502020204030204" pitchFamily="34" charset="0"/>
                <a:ea typeface="Calibri" panose="020F0502020204030204" pitchFamily="34" charset="0"/>
                <a:cs typeface="Calibri" panose="020F0502020204030204" pitchFamily="34" charset="0"/>
              </a:rPr>
              <a:t>th</a:t>
            </a:r>
            <a:r>
              <a:rPr lang="en-US" dirty="0" smtClean="0">
                <a:solidFill>
                  <a:srgbClr val="444444"/>
                </a:solidFill>
                <a:latin typeface="Calibri" panose="020F0502020204030204" pitchFamily="34" charset="0"/>
                <a:ea typeface="Calibri" panose="020F0502020204030204" pitchFamily="34" charset="0"/>
                <a:cs typeface="Calibri" panose="020F0502020204030204" pitchFamily="34" charset="0"/>
              </a:rPr>
              <a:t>, an </a:t>
            </a:r>
            <a:r>
              <a:rPr lang="en-US" dirty="0">
                <a:solidFill>
                  <a:srgbClr val="444444"/>
                </a:solidFill>
                <a:latin typeface="Calibri" panose="020F0502020204030204" pitchFamily="34" charset="0"/>
                <a:ea typeface="Calibri" panose="020F0502020204030204" pitchFamily="34" charset="0"/>
                <a:cs typeface="Calibri" panose="020F0502020204030204" pitchFamily="34" charset="0"/>
              </a:rPr>
              <a:t>in-person visit will be required in order to prescribe controlled substances.</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pPr>
            <a:r>
              <a:rPr lang="en-US" dirty="0">
                <a:latin typeface="Calibri" panose="020F0502020204030204" pitchFamily="34" charset="0"/>
                <a:ea typeface="Calibri" panose="020F0502020204030204" pitchFamily="34" charset="0"/>
                <a:cs typeface="Calibri" panose="020F0502020204030204" pitchFamily="34" charset="0"/>
              </a:rPr>
              <a:t>The Ryan Haight Act does not limit a practitioner's ability to prescribe controlled medications for a patient after there has been at least one in-person medical evaluation</a:t>
            </a:r>
            <a:r>
              <a:rPr lang="en-US" dirty="0" smtClean="0">
                <a:latin typeface="Calibri" panose="020F0502020204030204" pitchFamily="34" charset="0"/>
                <a:ea typeface="Calibri" panose="020F0502020204030204" pitchFamily="34" charset="0"/>
                <a:cs typeface="Calibri" panose="020F0502020204030204" pitchFamily="34" charset="0"/>
              </a:rPr>
              <a:t>.</a:t>
            </a:r>
          </a:p>
          <a:p>
            <a:pPr marL="0" indent="0">
              <a:lnSpc>
                <a:spcPct val="107000"/>
              </a:lnSpc>
              <a:spcBef>
                <a:spcPts val="0"/>
              </a:spcBef>
              <a:buNone/>
            </a:pPr>
            <a:endParaRPr lang="en-US" dirty="0" smtClean="0">
              <a:latin typeface="Calibri" panose="020F0502020204030204" pitchFamily="34" charset="0"/>
              <a:ea typeface="Calibri" panose="020F0502020204030204" pitchFamily="34" charset="0"/>
              <a:cs typeface="Calibri" panose="020F0502020204030204" pitchFamily="34" charset="0"/>
            </a:endParaRPr>
          </a:p>
          <a:p>
            <a:pPr marL="0" indent="0">
              <a:lnSpc>
                <a:spcPct val="107000"/>
              </a:lnSpc>
              <a:spcBef>
                <a:spcPts val="0"/>
              </a:spcBef>
              <a:buNone/>
            </a:pPr>
            <a:r>
              <a:rPr lang="en-US" sz="1700" dirty="0">
                <a:hlinkClick r:id="rId2"/>
              </a:rPr>
              <a:t>DEA, SAMHSA Extend COVID-19 Telemedicine Flexibilities for Prescribing Controlled Medications for Six Months While Considering Comments from the Public</a:t>
            </a:r>
            <a:endParaRPr lang="en-US" sz="1700" dirty="0">
              <a:latin typeface="Calibri" panose="020F0502020204030204" pitchFamily="34" charset="0"/>
              <a:ea typeface="Calibri" panose="020F0502020204030204" pitchFamily="34" charset="0"/>
              <a:cs typeface="Calibri" panose="020F0502020204030204" pitchFamily="34" charset="0"/>
            </a:endParaRPr>
          </a:p>
          <a:p>
            <a:pPr marL="0" indent="0">
              <a:lnSpc>
                <a:spcPct val="107000"/>
              </a:lnSpc>
              <a:spcBef>
                <a:spcPts val="0"/>
              </a:spcBef>
              <a:buNone/>
            </a:pPr>
            <a:endParaRPr lang="en-US" dirty="0" smtClean="0">
              <a:latin typeface="Calibri" panose="020F0502020204030204" pitchFamily="34" charset="0"/>
              <a:ea typeface="Calibri" panose="020F0502020204030204" pitchFamily="34" charset="0"/>
              <a:cs typeface="Calibri" panose="020F0502020204030204" pitchFamily="34" charset="0"/>
            </a:endParaRPr>
          </a:p>
          <a:p>
            <a:pPr>
              <a:lnSpc>
                <a:spcPct val="107000"/>
              </a:lnSpc>
              <a:spcBef>
                <a:spcPts val="0"/>
              </a:spcBef>
            </a:pP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endParaRPr lang="en-US" sz="1000" b="1" dirty="0">
              <a:solidFill>
                <a:schemeClr val="accent6"/>
              </a:solidFill>
            </a:endParaRPr>
          </a:p>
        </p:txBody>
      </p:sp>
      <p:pic>
        <p:nvPicPr>
          <p:cNvPr id="4" name="Picture 3" descr="cid:5ecf9bca-25f4-430e-92af-98cc1309e824@default.ttu.edu"/>
          <p:cNvPicPr/>
          <p:nvPr/>
        </p:nvPicPr>
        <p:blipFill rotWithShape="1">
          <a:blip r:embed="rId3" r:link="rId4" cstate="print">
            <a:extLst>
              <a:ext uri="{28A0092B-C50C-407E-A947-70E740481C1C}">
                <a14:useLocalDpi xmlns:a14="http://schemas.microsoft.com/office/drawing/2010/main" val="0"/>
              </a:ext>
            </a:extLst>
          </a:blip>
          <a:srcRect l="5877" t="28438" r="6149" b="24242"/>
          <a:stretch/>
        </p:blipFill>
        <p:spPr bwMode="auto">
          <a:xfrm>
            <a:off x="4152900" y="361950"/>
            <a:ext cx="3819525" cy="799782"/>
          </a:xfrm>
          <a:prstGeom prst="rect">
            <a:avLst/>
          </a:prstGeom>
          <a:noFill/>
          <a:ln>
            <a:noFill/>
          </a:ln>
          <a:extLst>
            <a:ext uri="{53640926-AAD7-44D8-BBD7-CCE9431645EC}">
              <a14:shadowObscured xmlns:a14="http://schemas.microsoft.com/office/drawing/2010/main"/>
            </a:ext>
          </a:extLst>
        </p:spPr>
      </p:pic>
      <p:sp>
        <p:nvSpPr>
          <p:cNvPr id="5" name="Slide Number Placeholder 4"/>
          <p:cNvSpPr>
            <a:spLocks noGrp="1"/>
          </p:cNvSpPr>
          <p:nvPr>
            <p:ph type="sldNum" sz="quarter" idx="12"/>
          </p:nvPr>
        </p:nvSpPr>
        <p:spPr/>
        <p:txBody>
          <a:bodyPr/>
          <a:lstStyle/>
          <a:p>
            <a:fld id="{2E28FBE8-6258-4FE5-AFD2-ED41233F1DB7}" type="slidenum">
              <a:rPr lang="en-US" smtClean="0"/>
              <a:t>22</a:t>
            </a:fld>
            <a:endParaRPr lang="en-US" dirty="0"/>
          </a:p>
        </p:txBody>
      </p:sp>
    </p:spTree>
    <p:extLst>
      <p:ext uri="{BB962C8B-B14F-4D97-AF65-F5344CB8AC3E}">
        <p14:creationId xmlns:p14="http://schemas.microsoft.com/office/powerpoint/2010/main" val="779288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85750"/>
            <a:ext cx="10515600" cy="1002029"/>
          </a:xfrm>
        </p:spPr>
        <p:txBody>
          <a:bodyPr/>
          <a:lstStyle/>
          <a:p>
            <a:pPr algn="ctr"/>
            <a:endParaRPr lang="en-US" dirty="0"/>
          </a:p>
        </p:txBody>
      </p:sp>
      <p:sp>
        <p:nvSpPr>
          <p:cNvPr id="3" name="Content Placeholder 2"/>
          <p:cNvSpPr>
            <a:spLocks noGrp="1"/>
          </p:cNvSpPr>
          <p:nvPr>
            <p:ph idx="1"/>
          </p:nvPr>
        </p:nvSpPr>
        <p:spPr>
          <a:xfrm>
            <a:off x="838200" y="1413826"/>
            <a:ext cx="10515600" cy="4685221"/>
          </a:xfrm>
        </p:spPr>
        <p:txBody>
          <a:bodyPr>
            <a:normAutofit/>
          </a:bodyPr>
          <a:lstStyle/>
          <a:p>
            <a:pPr marL="0" indent="0" algn="ctr">
              <a:buNone/>
            </a:pPr>
            <a:endParaRPr lang="en-US" sz="1000" b="1" dirty="0" smtClean="0">
              <a:solidFill>
                <a:srgbClr val="7030A0"/>
              </a:solidFill>
            </a:endParaRPr>
          </a:p>
          <a:p>
            <a:pPr marL="0" indent="0" algn="ctr">
              <a:buNone/>
            </a:pPr>
            <a:r>
              <a:rPr lang="en-US" b="1" dirty="0" smtClean="0">
                <a:solidFill>
                  <a:srgbClr val="7030A0"/>
                </a:solidFill>
              </a:rPr>
              <a:t>Telephone E/M Visits</a:t>
            </a:r>
          </a:p>
          <a:p>
            <a:pPr marL="0" indent="0" algn="ctr">
              <a:buNone/>
            </a:pPr>
            <a:endParaRPr lang="en-US" sz="900" b="1" dirty="0"/>
          </a:p>
          <a:p>
            <a:pPr marL="0" indent="0">
              <a:buNone/>
            </a:pPr>
            <a:r>
              <a:rPr lang="en-US" dirty="0" smtClean="0"/>
              <a:t>Through </a:t>
            </a:r>
            <a:r>
              <a:rPr lang="en-US" b="1" dirty="0" smtClean="0">
                <a:solidFill>
                  <a:srgbClr val="7030A0"/>
                </a:solidFill>
              </a:rPr>
              <a:t>December 31, 2024</a:t>
            </a:r>
            <a:r>
              <a:rPr lang="en-US" dirty="0" smtClean="0"/>
              <a:t>, Medicare payment for telephone E/M visits (CPT codes 99441-99443) is equivalent to an established office/outpatient visit.</a:t>
            </a:r>
          </a:p>
          <a:p>
            <a:pPr marL="0" indent="0" algn="ctr">
              <a:buNone/>
            </a:pPr>
            <a:endParaRPr lang="en-US" dirty="0"/>
          </a:p>
          <a:p>
            <a:pPr marL="0" indent="0" algn="ctr">
              <a:buNone/>
            </a:pPr>
            <a:endParaRPr lang="en-US" dirty="0" smtClean="0"/>
          </a:p>
          <a:p>
            <a:pPr marL="0" indent="0" algn="ctr">
              <a:buNone/>
            </a:pPr>
            <a:r>
              <a:rPr lang="en-US" sz="1600" dirty="0">
                <a:hlinkClick r:id="rId2"/>
              </a:rPr>
              <a:t>https://www.cms.gov/files/document/mm12982-medicare-physician-fee-schedule-final-rule-summary-cy-2023.pdf</a:t>
            </a:r>
            <a:endParaRPr lang="en-US" sz="1600" dirty="0" smtClean="0"/>
          </a:p>
        </p:txBody>
      </p:sp>
      <p:pic>
        <p:nvPicPr>
          <p:cNvPr id="4" name="Picture 3" descr="cid:5ecf9bca-25f4-430e-92af-98cc1309e824@default.ttu.edu"/>
          <p:cNvPicPr/>
          <p:nvPr/>
        </p:nvPicPr>
        <p:blipFill rotWithShape="1">
          <a:blip r:embed="rId3" r:link="rId4" cstate="print">
            <a:extLst>
              <a:ext uri="{28A0092B-C50C-407E-A947-70E740481C1C}">
                <a14:useLocalDpi xmlns:a14="http://schemas.microsoft.com/office/drawing/2010/main" val="0"/>
              </a:ext>
            </a:extLst>
          </a:blip>
          <a:srcRect l="5877" t="28438" r="6149" b="24242"/>
          <a:stretch/>
        </p:blipFill>
        <p:spPr bwMode="auto">
          <a:xfrm>
            <a:off x="4152900" y="361950"/>
            <a:ext cx="3819525" cy="799782"/>
          </a:xfrm>
          <a:prstGeom prst="rect">
            <a:avLst/>
          </a:prstGeom>
          <a:noFill/>
          <a:ln>
            <a:noFill/>
          </a:ln>
          <a:extLst>
            <a:ext uri="{53640926-AAD7-44D8-BBD7-CCE9431645EC}">
              <a14:shadowObscured xmlns:a14="http://schemas.microsoft.com/office/drawing/2010/main"/>
            </a:ext>
          </a:extLst>
        </p:spPr>
      </p:pic>
      <p:sp>
        <p:nvSpPr>
          <p:cNvPr id="5" name="Slide Number Placeholder 4"/>
          <p:cNvSpPr>
            <a:spLocks noGrp="1"/>
          </p:cNvSpPr>
          <p:nvPr>
            <p:ph type="sldNum" sz="quarter" idx="12"/>
          </p:nvPr>
        </p:nvSpPr>
        <p:spPr/>
        <p:txBody>
          <a:bodyPr/>
          <a:lstStyle/>
          <a:p>
            <a:fld id="{2E28FBE8-6258-4FE5-AFD2-ED41233F1DB7}" type="slidenum">
              <a:rPr lang="en-US" smtClean="0"/>
              <a:t>23</a:t>
            </a:fld>
            <a:endParaRPr lang="en-US" dirty="0"/>
          </a:p>
        </p:txBody>
      </p:sp>
    </p:spTree>
    <p:extLst>
      <p:ext uri="{BB962C8B-B14F-4D97-AF65-F5344CB8AC3E}">
        <p14:creationId xmlns:p14="http://schemas.microsoft.com/office/powerpoint/2010/main" val="58130683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85750"/>
            <a:ext cx="10515600" cy="1002029"/>
          </a:xfrm>
        </p:spPr>
        <p:txBody>
          <a:bodyPr/>
          <a:lstStyle/>
          <a:p>
            <a:pPr algn="ctr"/>
            <a:r>
              <a:rPr lang="en-US" dirty="0" smtClean="0"/>
              <a:t>93</a:t>
            </a:r>
            <a:endParaRPr lang="en-US" dirty="0"/>
          </a:p>
        </p:txBody>
      </p:sp>
      <p:sp>
        <p:nvSpPr>
          <p:cNvPr id="3" name="Content Placeholder 2"/>
          <p:cNvSpPr>
            <a:spLocks noGrp="1"/>
          </p:cNvSpPr>
          <p:nvPr>
            <p:ph idx="1"/>
          </p:nvPr>
        </p:nvSpPr>
        <p:spPr>
          <a:xfrm>
            <a:off x="1143190" y="1237932"/>
            <a:ext cx="9838944" cy="5270438"/>
          </a:xfrm>
        </p:spPr>
        <p:txBody>
          <a:bodyPr>
            <a:normAutofit/>
          </a:bodyPr>
          <a:lstStyle/>
          <a:p>
            <a:pPr marL="0" indent="0" algn="ctr">
              <a:buNone/>
            </a:pPr>
            <a:r>
              <a:rPr lang="en-US" b="1" dirty="0" smtClean="0">
                <a:solidFill>
                  <a:srgbClr val="00B0F0"/>
                </a:solidFill>
              </a:rPr>
              <a:t>Telephone E/M and Audio-Only </a:t>
            </a:r>
          </a:p>
          <a:p>
            <a:pPr marL="0" indent="0" algn="ctr">
              <a:buNone/>
            </a:pPr>
            <a:endParaRPr lang="en-US" sz="1000" b="1" dirty="0" smtClean="0">
              <a:solidFill>
                <a:schemeClr val="accent5"/>
              </a:solidFill>
            </a:endParaRPr>
          </a:p>
          <a:p>
            <a:pPr marL="0" indent="0">
              <a:buNone/>
            </a:pPr>
            <a:r>
              <a:rPr lang="en-US" dirty="0" smtClean="0">
                <a:solidFill>
                  <a:schemeClr val="tx2"/>
                </a:solidFill>
              </a:rPr>
              <a:t>Beginning </a:t>
            </a:r>
            <a:r>
              <a:rPr lang="en-US" b="1" dirty="0">
                <a:solidFill>
                  <a:srgbClr val="00B0F0"/>
                </a:solidFill>
              </a:rPr>
              <a:t>J</a:t>
            </a:r>
            <a:r>
              <a:rPr lang="en-US" b="1" dirty="0" smtClean="0">
                <a:solidFill>
                  <a:srgbClr val="00B0F0"/>
                </a:solidFill>
              </a:rPr>
              <a:t>anuary 1, 2025</a:t>
            </a:r>
            <a:r>
              <a:rPr lang="en-US" dirty="0" smtClean="0">
                <a:solidFill>
                  <a:schemeClr val="tx2"/>
                </a:solidFill>
              </a:rPr>
              <a:t>, CMS will not cover audio-only services (telephone E/M) except for mental health services.</a:t>
            </a:r>
          </a:p>
          <a:p>
            <a:pPr marL="0" indent="0">
              <a:buNone/>
            </a:pPr>
            <a:endParaRPr lang="en-US" sz="1000" dirty="0">
              <a:solidFill>
                <a:schemeClr val="tx2"/>
              </a:solidFill>
            </a:endParaRPr>
          </a:p>
          <a:p>
            <a:pPr marL="0" indent="0">
              <a:buNone/>
            </a:pPr>
            <a:r>
              <a:rPr lang="en-US" dirty="0" smtClean="0">
                <a:solidFill>
                  <a:schemeClr val="tx2"/>
                </a:solidFill>
              </a:rPr>
              <a:t>Medicare is requiring use of modifier 93 for audio-only services.</a:t>
            </a:r>
            <a:endParaRPr lang="en-US" sz="1000" dirty="0">
              <a:solidFill>
                <a:schemeClr val="tx2"/>
              </a:solidFill>
            </a:endParaRPr>
          </a:p>
          <a:p>
            <a:pPr marL="0" indent="0">
              <a:buNone/>
            </a:pPr>
            <a:r>
              <a:rPr lang="en-US" dirty="0" smtClean="0">
                <a:solidFill>
                  <a:schemeClr val="tx2"/>
                </a:solidFill>
              </a:rPr>
              <a:t>FQHCs and RHCs should use modifier 93, replacing modifier FQ.</a:t>
            </a:r>
          </a:p>
          <a:p>
            <a:pPr marL="0" indent="0">
              <a:buNone/>
            </a:pPr>
            <a:endParaRPr lang="en-US" sz="1800" dirty="0">
              <a:solidFill>
                <a:schemeClr val="tx2"/>
              </a:solidFill>
            </a:endParaRPr>
          </a:p>
          <a:p>
            <a:pPr marL="0" indent="0">
              <a:buNone/>
            </a:pPr>
            <a:r>
              <a:rPr lang="en-US" sz="1600" dirty="0">
                <a:hlinkClick r:id="rId3"/>
              </a:rPr>
              <a:t>https://www.cms.gov/files/document/physicians-and-other-clinicians-cms-flexibilities-fight-covid-19.pdf</a:t>
            </a:r>
            <a:endParaRPr lang="en-US" sz="1600" dirty="0"/>
          </a:p>
          <a:p>
            <a:pPr marL="0" indent="0" algn="ctr">
              <a:buNone/>
            </a:pPr>
            <a:endParaRPr lang="en-US" dirty="0" smtClean="0">
              <a:solidFill>
                <a:schemeClr val="tx2"/>
              </a:solidFill>
            </a:endParaRPr>
          </a:p>
          <a:p>
            <a:pPr marL="0" indent="0" algn="ctr">
              <a:buNone/>
            </a:pPr>
            <a:endParaRPr lang="en-US" dirty="0">
              <a:solidFill>
                <a:schemeClr val="tx2"/>
              </a:solidFill>
            </a:endParaRPr>
          </a:p>
          <a:p>
            <a:pPr marL="0" indent="0" algn="ctr">
              <a:buNone/>
            </a:pPr>
            <a:endParaRPr lang="en-US" dirty="0">
              <a:solidFill>
                <a:schemeClr val="tx2"/>
              </a:solidFill>
            </a:endParaRPr>
          </a:p>
        </p:txBody>
      </p:sp>
      <p:pic>
        <p:nvPicPr>
          <p:cNvPr id="4" name="Picture 3" descr="cid:5ecf9bca-25f4-430e-92af-98cc1309e824@default.ttu.edu"/>
          <p:cNvPicPr/>
          <p:nvPr/>
        </p:nvPicPr>
        <p:blipFill rotWithShape="1">
          <a:blip r:embed="rId4" r:link="rId5" cstate="print">
            <a:extLst>
              <a:ext uri="{28A0092B-C50C-407E-A947-70E740481C1C}">
                <a14:useLocalDpi xmlns:a14="http://schemas.microsoft.com/office/drawing/2010/main" val="0"/>
              </a:ext>
            </a:extLst>
          </a:blip>
          <a:srcRect l="5877" t="28438" r="6149" b="24242"/>
          <a:stretch/>
        </p:blipFill>
        <p:spPr bwMode="auto">
          <a:xfrm>
            <a:off x="4152900" y="361950"/>
            <a:ext cx="3819525" cy="799782"/>
          </a:xfrm>
          <a:prstGeom prst="rect">
            <a:avLst/>
          </a:prstGeom>
          <a:noFill/>
          <a:ln>
            <a:noFill/>
          </a:ln>
          <a:extLst>
            <a:ext uri="{53640926-AAD7-44D8-BBD7-CCE9431645EC}">
              <a14:shadowObscured xmlns:a14="http://schemas.microsoft.com/office/drawing/2010/main"/>
            </a:ext>
          </a:extLst>
        </p:spPr>
      </p:pic>
      <p:sp>
        <p:nvSpPr>
          <p:cNvPr id="5" name="Slide Number Placeholder 4"/>
          <p:cNvSpPr>
            <a:spLocks noGrp="1"/>
          </p:cNvSpPr>
          <p:nvPr>
            <p:ph type="sldNum" sz="quarter" idx="12"/>
          </p:nvPr>
        </p:nvSpPr>
        <p:spPr/>
        <p:txBody>
          <a:bodyPr/>
          <a:lstStyle/>
          <a:p>
            <a:fld id="{2E28FBE8-6258-4FE5-AFD2-ED41233F1DB7}" type="slidenum">
              <a:rPr lang="en-US" smtClean="0"/>
              <a:t>24</a:t>
            </a:fld>
            <a:endParaRPr lang="en-US" dirty="0"/>
          </a:p>
        </p:txBody>
      </p:sp>
    </p:spTree>
    <p:extLst>
      <p:ext uri="{BB962C8B-B14F-4D97-AF65-F5344CB8AC3E}">
        <p14:creationId xmlns:p14="http://schemas.microsoft.com/office/powerpoint/2010/main" val="344061856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85750"/>
            <a:ext cx="10515600" cy="1002029"/>
          </a:xfrm>
        </p:spPr>
        <p:txBody>
          <a:bodyPr/>
          <a:lstStyle/>
          <a:p>
            <a:pPr algn="ctr"/>
            <a:endParaRPr lang="en-US" dirty="0"/>
          </a:p>
        </p:txBody>
      </p:sp>
      <p:sp>
        <p:nvSpPr>
          <p:cNvPr id="3" name="Content Placeholder 2"/>
          <p:cNvSpPr>
            <a:spLocks noGrp="1"/>
          </p:cNvSpPr>
          <p:nvPr>
            <p:ph idx="1"/>
          </p:nvPr>
        </p:nvSpPr>
        <p:spPr>
          <a:xfrm>
            <a:off x="1956816" y="1413827"/>
            <a:ext cx="8540496" cy="4351338"/>
          </a:xfrm>
        </p:spPr>
        <p:txBody>
          <a:bodyPr>
            <a:normAutofit/>
          </a:bodyPr>
          <a:lstStyle/>
          <a:p>
            <a:pPr marL="0" indent="0">
              <a:buNone/>
            </a:pPr>
            <a:endParaRPr lang="en-US" sz="1000" dirty="0" smtClean="0"/>
          </a:p>
          <a:p>
            <a:pPr marL="0" indent="0" algn="ctr">
              <a:buNone/>
            </a:pPr>
            <a:r>
              <a:rPr lang="en-US" b="1" dirty="0" smtClean="0">
                <a:solidFill>
                  <a:schemeClr val="accent6">
                    <a:lumMod val="75000"/>
                  </a:schemeClr>
                </a:solidFill>
              </a:rPr>
              <a:t>Out-of-State Patients</a:t>
            </a:r>
          </a:p>
          <a:p>
            <a:pPr marL="0" indent="0" algn="ctr">
              <a:buNone/>
            </a:pPr>
            <a:endParaRPr lang="en-US" sz="1000" b="1" dirty="0">
              <a:solidFill>
                <a:schemeClr val="accent6"/>
              </a:solidFill>
            </a:endParaRPr>
          </a:p>
          <a:p>
            <a:pPr marL="0" indent="0">
              <a:buNone/>
            </a:pPr>
            <a:r>
              <a:rPr lang="en-US" dirty="0"/>
              <a:t>After the PHE ends on </a:t>
            </a:r>
            <a:r>
              <a:rPr lang="en-US" b="1" dirty="0">
                <a:solidFill>
                  <a:schemeClr val="accent6">
                    <a:lumMod val="75000"/>
                  </a:schemeClr>
                </a:solidFill>
              </a:rPr>
              <a:t>May 11, </a:t>
            </a:r>
            <a:r>
              <a:rPr lang="en-US" b="1" dirty="0" smtClean="0">
                <a:solidFill>
                  <a:schemeClr val="accent6">
                    <a:lumMod val="75000"/>
                  </a:schemeClr>
                </a:solidFill>
              </a:rPr>
              <a:t>2023</a:t>
            </a:r>
            <a:r>
              <a:rPr lang="en-US" dirty="0">
                <a:solidFill>
                  <a:schemeClr val="accent6">
                    <a:lumMod val="75000"/>
                  </a:schemeClr>
                </a:solidFill>
              </a:rPr>
              <a:t> </a:t>
            </a:r>
            <a:r>
              <a:rPr lang="en-US" b="1" dirty="0" smtClean="0">
                <a:solidFill>
                  <a:schemeClr val="accent6">
                    <a:lumMod val="75000"/>
                  </a:schemeClr>
                </a:solidFill>
              </a:rPr>
              <a:t>and permanently </a:t>
            </a:r>
          </a:p>
          <a:p>
            <a:pPr marL="0" indent="0">
              <a:buNone/>
            </a:pPr>
            <a:r>
              <a:rPr lang="en-US" b="1" dirty="0" smtClean="0">
                <a:solidFill>
                  <a:schemeClr val="accent6">
                    <a:lumMod val="75000"/>
                  </a:schemeClr>
                </a:solidFill>
              </a:rPr>
              <a:t>thereafter</a:t>
            </a:r>
            <a:r>
              <a:rPr lang="en-US" dirty="0" smtClean="0"/>
              <a:t>,  the </a:t>
            </a:r>
            <a:r>
              <a:rPr lang="en-US" dirty="0"/>
              <a:t>states will determine </a:t>
            </a:r>
            <a:r>
              <a:rPr lang="en-US" dirty="0" smtClean="0"/>
              <a:t>whether </a:t>
            </a:r>
            <a:r>
              <a:rPr lang="en-US" dirty="0"/>
              <a:t>or not a </a:t>
            </a:r>
            <a:endParaRPr lang="en-US" dirty="0" smtClean="0"/>
          </a:p>
          <a:p>
            <a:pPr marL="0" indent="0">
              <a:buNone/>
            </a:pPr>
            <a:r>
              <a:rPr lang="en-US" dirty="0" smtClean="0"/>
              <a:t>provider </a:t>
            </a:r>
            <a:r>
              <a:rPr lang="en-US" dirty="0"/>
              <a:t>is </a:t>
            </a:r>
            <a:r>
              <a:rPr lang="en-US" dirty="0" smtClean="0"/>
              <a:t>allowed </a:t>
            </a:r>
            <a:r>
              <a:rPr lang="en-US" dirty="0"/>
              <a:t>to provide services in the state. </a:t>
            </a:r>
            <a:endParaRPr lang="en-US" dirty="0" smtClean="0"/>
          </a:p>
          <a:p>
            <a:pPr marL="0" indent="0">
              <a:buNone/>
            </a:pPr>
            <a:endParaRPr lang="en-US" dirty="0" smtClean="0"/>
          </a:p>
          <a:p>
            <a:pPr marL="0" indent="0">
              <a:buNone/>
            </a:pPr>
            <a:r>
              <a:rPr lang="en-US" dirty="0" smtClean="0"/>
              <a:t>The </a:t>
            </a:r>
            <a:r>
              <a:rPr lang="en-US" dirty="0"/>
              <a:t>state laws that apply are based on where </a:t>
            </a:r>
            <a:r>
              <a:rPr lang="en-US" dirty="0" smtClean="0"/>
              <a:t>the patient</a:t>
            </a:r>
          </a:p>
          <a:p>
            <a:pPr marL="0" indent="0">
              <a:buNone/>
            </a:pPr>
            <a:r>
              <a:rPr lang="en-US" dirty="0" smtClean="0"/>
              <a:t> </a:t>
            </a:r>
            <a:r>
              <a:rPr lang="en-US" dirty="0"/>
              <a:t>is located.</a:t>
            </a:r>
          </a:p>
        </p:txBody>
      </p:sp>
      <p:pic>
        <p:nvPicPr>
          <p:cNvPr id="4" name="Picture 3" descr="cid:5ecf9bca-25f4-430e-92af-98cc1309e824@default.ttu.edu"/>
          <p:cNvPicPr/>
          <p:nvPr/>
        </p:nvPicPr>
        <p:blipFill rotWithShape="1">
          <a:blip r:embed="rId2" r:link="rId3" cstate="print">
            <a:extLst>
              <a:ext uri="{28A0092B-C50C-407E-A947-70E740481C1C}">
                <a14:useLocalDpi xmlns:a14="http://schemas.microsoft.com/office/drawing/2010/main" val="0"/>
              </a:ext>
            </a:extLst>
          </a:blip>
          <a:srcRect l="5877" t="28438" r="6149" b="24242"/>
          <a:stretch/>
        </p:blipFill>
        <p:spPr bwMode="auto">
          <a:xfrm>
            <a:off x="4152900" y="361950"/>
            <a:ext cx="3819525" cy="799782"/>
          </a:xfrm>
          <a:prstGeom prst="rect">
            <a:avLst/>
          </a:prstGeom>
          <a:noFill/>
          <a:ln>
            <a:noFill/>
          </a:ln>
          <a:extLst>
            <a:ext uri="{53640926-AAD7-44D8-BBD7-CCE9431645EC}">
              <a14:shadowObscured xmlns:a14="http://schemas.microsoft.com/office/drawing/2010/main"/>
            </a:ext>
          </a:extLst>
        </p:spPr>
      </p:pic>
      <p:sp>
        <p:nvSpPr>
          <p:cNvPr id="5" name="Slide Number Placeholder 4"/>
          <p:cNvSpPr>
            <a:spLocks noGrp="1"/>
          </p:cNvSpPr>
          <p:nvPr>
            <p:ph type="sldNum" sz="quarter" idx="12"/>
          </p:nvPr>
        </p:nvSpPr>
        <p:spPr/>
        <p:txBody>
          <a:bodyPr/>
          <a:lstStyle/>
          <a:p>
            <a:fld id="{2E28FBE8-6258-4FE5-AFD2-ED41233F1DB7}" type="slidenum">
              <a:rPr lang="en-US" smtClean="0"/>
              <a:t>25</a:t>
            </a:fld>
            <a:endParaRPr lang="en-US" dirty="0"/>
          </a:p>
        </p:txBody>
      </p:sp>
    </p:spTree>
    <p:extLst>
      <p:ext uri="{BB962C8B-B14F-4D97-AF65-F5344CB8AC3E}">
        <p14:creationId xmlns:p14="http://schemas.microsoft.com/office/powerpoint/2010/main" val="208473527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85750"/>
            <a:ext cx="10515600" cy="1002029"/>
          </a:xfrm>
        </p:spPr>
        <p:txBody>
          <a:bodyPr/>
          <a:lstStyle/>
          <a:p>
            <a:pPr algn="ctr"/>
            <a:endParaRPr lang="en-US" dirty="0"/>
          </a:p>
        </p:txBody>
      </p:sp>
      <p:sp>
        <p:nvSpPr>
          <p:cNvPr id="3" name="Content Placeholder 2"/>
          <p:cNvSpPr>
            <a:spLocks noGrp="1"/>
          </p:cNvSpPr>
          <p:nvPr>
            <p:ph idx="1"/>
          </p:nvPr>
        </p:nvSpPr>
        <p:spPr>
          <a:xfrm>
            <a:off x="838200" y="1413826"/>
            <a:ext cx="10515600" cy="5188142"/>
          </a:xfrm>
        </p:spPr>
        <p:txBody>
          <a:bodyPr>
            <a:normAutofit lnSpcReduction="10000"/>
          </a:bodyPr>
          <a:lstStyle/>
          <a:p>
            <a:pPr marL="0" indent="0">
              <a:buNone/>
            </a:pPr>
            <a:endParaRPr lang="en-US" sz="1000" dirty="0" smtClean="0"/>
          </a:p>
          <a:p>
            <a:pPr marL="0" indent="0" algn="ctr">
              <a:buNone/>
            </a:pPr>
            <a:r>
              <a:rPr lang="en-US" b="1" dirty="0" smtClean="0">
                <a:solidFill>
                  <a:schemeClr val="accent6">
                    <a:lumMod val="75000"/>
                  </a:schemeClr>
                </a:solidFill>
              </a:rPr>
              <a:t>Licensure</a:t>
            </a:r>
          </a:p>
          <a:p>
            <a:pPr marL="0" indent="0">
              <a:buNone/>
            </a:pPr>
            <a:r>
              <a:rPr lang="en-US" sz="2200" u="sng" dirty="0" smtClean="0"/>
              <a:t>New </a:t>
            </a:r>
            <a:r>
              <a:rPr lang="en-US" sz="2200" u="sng" dirty="0"/>
              <a:t>Mexico</a:t>
            </a:r>
            <a:endParaRPr lang="en-US" sz="2200" dirty="0"/>
          </a:p>
          <a:p>
            <a:r>
              <a:rPr lang="en-US" sz="2200" dirty="0" smtClean="0"/>
              <a:t>The </a:t>
            </a:r>
            <a:r>
              <a:rPr lang="en-US" sz="2200" dirty="0"/>
              <a:t>NM medical board shall issue a licenses physician a </a:t>
            </a:r>
            <a:r>
              <a:rPr lang="en-US" sz="2200" u="sng" dirty="0"/>
              <a:t>telemedicine license </a:t>
            </a:r>
            <a:r>
              <a:rPr lang="en-US" sz="2200" dirty="0"/>
              <a:t>to allow the practice of medicine across state </a:t>
            </a:r>
            <a:r>
              <a:rPr lang="en-US" sz="2200" dirty="0" smtClean="0"/>
              <a:t>lines.</a:t>
            </a:r>
            <a:endParaRPr lang="en-US" sz="2200" dirty="0"/>
          </a:p>
          <a:p>
            <a:pPr marL="0" indent="0">
              <a:buNone/>
            </a:pPr>
            <a:r>
              <a:rPr lang="en-US" sz="2200" u="sng" dirty="0" smtClean="0"/>
              <a:t>Kansas</a:t>
            </a:r>
            <a:endParaRPr lang="en-US" sz="2200" dirty="0"/>
          </a:p>
          <a:p>
            <a:pPr lvl="0"/>
            <a:r>
              <a:rPr lang="en-US" sz="2200" dirty="0" smtClean="0"/>
              <a:t>Notwithstanding </a:t>
            </a:r>
            <a:r>
              <a:rPr lang="en-US" sz="2200" dirty="0"/>
              <a:t>any other provision of law, a physician holding a license issued by the applicable licensing agency of another state or who otherwise meets the requirements of this section may practice telemedicine to treat patients located in the state of Kansas, </a:t>
            </a:r>
            <a:r>
              <a:rPr lang="en-US" sz="2200" u="sng" dirty="0"/>
              <a:t>if such physician receives a telemedicine waiver issued by the state board of healing </a:t>
            </a:r>
            <a:r>
              <a:rPr lang="en-US" sz="2200" u="sng" dirty="0" smtClean="0"/>
              <a:t>arts</a:t>
            </a:r>
            <a:endParaRPr lang="en-US" sz="2200" dirty="0"/>
          </a:p>
          <a:p>
            <a:pPr marL="0" indent="0">
              <a:buNone/>
            </a:pPr>
            <a:r>
              <a:rPr lang="en-US" sz="2200" u="sng" dirty="0"/>
              <a:t>Oklahoma</a:t>
            </a:r>
            <a:endParaRPr lang="en-US" sz="2200" dirty="0"/>
          </a:p>
          <a:p>
            <a:r>
              <a:rPr lang="en-US" sz="2200" dirty="0" smtClean="0"/>
              <a:t>Physician </a:t>
            </a:r>
            <a:r>
              <a:rPr lang="en-US" sz="2200" dirty="0"/>
              <a:t>treating patients in OK through telemedicine must be fully licensed in OK. </a:t>
            </a:r>
            <a:endParaRPr lang="en-US" sz="2200" dirty="0" smtClean="0"/>
          </a:p>
          <a:p>
            <a:pPr marL="0" indent="0">
              <a:buNone/>
            </a:pPr>
            <a:endParaRPr lang="en-US" sz="2200" dirty="0"/>
          </a:p>
          <a:p>
            <a:pPr marL="0" indent="0">
              <a:buNone/>
            </a:pPr>
            <a:r>
              <a:rPr lang="en-US" sz="1800" dirty="0">
                <a:latin typeface="Calibri" panose="020F0502020204030204" pitchFamily="34" charset="0"/>
                <a:ea typeface="Times New Roman" panose="02020603050405020304" pitchFamily="18" charset="0"/>
                <a:cs typeface="Times New Roman" panose="02020603050405020304" pitchFamily="18" charset="0"/>
              </a:rPr>
              <a:t>For more information on specific states’ licensure requirements, refer to the </a:t>
            </a:r>
            <a:r>
              <a:rPr lang="en-US" sz="1800" u="sng" dirty="0">
                <a:latin typeface="Calibri" panose="020F0502020204030204" pitchFamily="34" charset="0"/>
                <a:ea typeface="Times New Roman" panose="02020603050405020304" pitchFamily="18" charset="0"/>
                <a:cs typeface="Times New Roman" panose="02020603050405020304" pitchFamily="18" charset="0"/>
              </a:rPr>
              <a:t>Federation of State Medical Boards</a:t>
            </a:r>
            <a:r>
              <a:rPr lang="en-US" sz="1800" dirty="0">
                <a:latin typeface="Calibri" panose="020F0502020204030204" pitchFamily="34" charset="0"/>
                <a:ea typeface="Times New Roman" panose="02020603050405020304" pitchFamily="18" charset="0"/>
                <a:cs typeface="Times New Roman" panose="02020603050405020304" pitchFamily="18" charset="0"/>
              </a:rPr>
              <a:t> (last update: March 13, 2023).</a:t>
            </a:r>
            <a:endParaRPr lang="en-US" sz="1800" dirty="0">
              <a:latin typeface="Arial" panose="020B0604020202020204" pitchFamily="34" charset="0"/>
              <a:ea typeface="Times New Roman" panose="02020603050405020304" pitchFamily="18" charset="0"/>
              <a:cs typeface="Times New Roman" panose="02020603050405020304" pitchFamily="18" charset="0"/>
            </a:endParaRPr>
          </a:p>
          <a:p>
            <a:pPr marL="0" indent="0" algn="ctr">
              <a:buNone/>
            </a:pPr>
            <a:endParaRPr lang="en-US" sz="1000" b="1" dirty="0">
              <a:solidFill>
                <a:schemeClr val="accent6"/>
              </a:solidFill>
            </a:endParaRPr>
          </a:p>
        </p:txBody>
      </p:sp>
      <p:pic>
        <p:nvPicPr>
          <p:cNvPr id="4" name="Picture 3" descr="cid:5ecf9bca-25f4-430e-92af-98cc1309e824@default.ttu.edu"/>
          <p:cNvPicPr/>
          <p:nvPr/>
        </p:nvPicPr>
        <p:blipFill rotWithShape="1">
          <a:blip r:embed="rId2" r:link="rId3" cstate="print">
            <a:extLst>
              <a:ext uri="{28A0092B-C50C-407E-A947-70E740481C1C}">
                <a14:useLocalDpi xmlns:a14="http://schemas.microsoft.com/office/drawing/2010/main" val="0"/>
              </a:ext>
            </a:extLst>
          </a:blip>
          <a:srcRect l="5877" t="28438" r="6149" b="24242"/>
          <a:stretch/>
        </p:blipFill>
        <p:spPr bwMode="auto">
          <a:xfrm>
            <a:off x="4152900" y="361950"/>
            <a:ext cx="3819525" cy="799782"/>
          </a:xfrm>
          <a:prstGeom prst="rect">
            <a:avLst/>
          </a:prstGeom>
          <a:noFill/>
          <a:ln>
            <a:noFill/>
          </a:ln>
          <a:extLst>
            <a:ext uri="{53640926-AAD7-44D8-BBD7-CCE9431645EC}">
              <a14:shadowObscured xmlns:a14="http://schemas.microsoft.com/office/drawing/2010/main"/>
            </a:ext>
          </a:extLst>
        </p:spPr>
      </p:pic>
      <p:sp>
        <p:nvSpPr>
          <p:cNvPr id="5" name="Slide Number Placeholder 4"/>
          <p:cNvSpPr>
            <a:spLocks noGrp="1"/>
          </p:cNvSpPr>
          <p:nvPr>
            <p:ph type="sldNum" sz="quarter" idx="12"/>
          </p:nvPr>
        </p:nvSpPr>
        <p:spPr/>
        <p:txBody>
          <a:bodyPr/>
          <a:lstStyle/>
          <a:p>
            <a:fld id="{2E28FBE8-6258-4FE5-AFD2-ED41233F1DB7}" type="slidenum">
              <a:rPr lang="en-US" smtClean="0"/>
              <a:t>26</a:t>
            </a:fld>
            <a:endParaRPr lang="en-US" dirty="0"/>
          </a:p>
        </p:txBody>
      </p:sp>
    </p:spTree>
    <p:extLst>
      <p:ext uri="{BB962C8B-B14F-4D97-AF65-F5344CB8AC3E}">
        <p14:creationId xmlns:p14="http://schemas.microsoft.com/office/powerpoint/2010/main" val="269748608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85750"/>
            <a:ext cx="10515600" cy="1002029"/>
          </a:xfrm>
        </p:spPr>
        <p:txBody>
          <a:bodyPr/>
          <a:lstStyle/>
          <a:p>
            <a:pPr algn="ctr"/>
            <a:endParaRPr lang="en-US" dirty="0"/>
          </a:p>
        </p:txBody>
      </p:sp>
      <p:sp>
        <p:nvSpPr>
          <p:cNvPr id="3" name="Content Placeholder 2"/>
          <p:cNvSpPr>
            <a:spLocks noGrp="1"/>
          </p:cNvSpPr>
          <p:nvPr>
            <p:ph idx="1"/>
          </p:nvPr>
        </p:nvSpPr>
        <p:spPr>
          <a:xfrm>
            <a:off x="838200" y="1413826"/>
            <a:ext cx="10515600" cy="5188142"/>
          </a:xfrm>
        </p:spPr>
        <p:txBody>
          <a:bodyPr>
            <a:normAutofit/>
          </a:bodyPr>
          <a:lstStyle/>
          <a:p>
            <a:pPr marL="0" indent="0">
              <a:buNone/>
            </a:pPr>
            <a:endParaRPr lang="en-US" sz="1000" dirty="0" smtClean="0"/>
          </a:p>
          <a:p>
            <a:pPr marL="0" indent="0" algn="ctr">
              <a:buNone/>
            </a:pPr>
            <a:r>
              <a:rPr lang="en-US" b="1" dirty="0" smtClean="0">
                <a:solidFill>
                  <a:schemeClr val="accent6">
                    <a:lumMod val="75000"/>
                  </a:schemeClr>
                </a:solidFill>
              </a:rPr>
              <a:t>State Governance</a:t>
            </a:r>
          </a:p>
          <a:p>
            <a:pPr marL="0" indent="0" algn="ctr">
              <a:buNone/>
            </a:pPr>
            <a:endParaRPr lang="en-US" sz="1000" b="1" dirty="0" smtClean="0">
              <a:solidFill>
                <a:schemeClr val="accent6">
                  <a:lumMod val="75000"/>
                </a:schemeClr>
              </a:solidFill>
            </a:endParaRPr>
          </a:p>
          <a:p>
            <a:pPr marL="0" marR="0" lvl="0" indent="0" algn="ctr">
              <a:lnSpc>
                <a:spcPct val="107000"/>
              </a:lnSpc>
              <a:spcBef>
                <a:spcPts val="0"/>
              </a:spcBef>
              <a:spcAft>
                <a:spcPts val="0"/>
              </a:spcAft>
              <a:buNone/>
            </a:pPr>
            <a:r>
              <a:rPr lang="en-US" sz="2400" b="1" dirty="0" smtClean="0">
                <a:latin typeface="Calibri" panose="020F0502020204030204" pitchFamily="34" charset="0"/>
                <a:ea typeface="Calibri" panose="020F0502020204030204" pitchFamily="34" charset="0"/>
                <a:cs typeface="Calibri" panose="020F0502020204030204" pitchFamily="34" charset="0"/>
              </a:rPr>
              <a:t>Treating New Mexico patients – malpractice case brought in NM</a:t>
            </a:r>
            <a:r>
              <a:rPr lang="en-US" sz="2400" b="1" dirty="0">
                <a:latin typeface="Calibri" panose="020F0502020204030204" pitchFamily="34" charset="0"/>
                <a:ea typeface="Calibri" panose="020F0502020204030204" pitchFamily="34" charset="0"/>
                <a:cs typeface="Calibri" panose="020F0502020204030204" pitchFamily="34" charset="0"/>
              </a:rPr>
              <a:t>.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pPr>
            <a:endParaRPr lang="en-US" sz="1000" dirty="0">
              <a:latin typeface="Calibri" panose="020F0502020204030204" pitchFamily="34" charset="0"/>
              <a:ea typeface="Calibri" panose="020F0502020204030204" pitchFamily="34" charset="0"/>
              <a:cs typeface="Times New Roman" panose="02020603050405020304" pitchFamily="18" charset="0"/>
            </a:endParaRPr>
          </a:p>
          <a:p>
            <a:pPr>
              <a:spcBef>
                <a:spcPts val="0"/>
              </a:spcBef>
            </a:pPr>
            <a:r>
              <a:rPr lang="en-US" sz="2600" i="1" dirty="0" smtClean="0">
                <a:ea typeface="Times New Roman" panose="02020603050405020304" pitchFamily="18" charset="0"/>
                <a:cs typeface="Times New Roman" panose="02020603050405020304" pitchFamily="18" charset="0"/>
              </a:rPr>
              <a:t>The New Mexico Supreme </a:t>
            </a:r>
            <a:r>
              <a:rPr lang="en-US" sz="2600" i="1" dirty="0">
                <a:ea typeface="Times New Roman" panose="02020603050405020304" pitchFamily="18" charset="0"/>
                <a:cs typeface="Times New Roman" panose="02020603050405020304" pitchFamily="18" charset="0"/>
              </a:rPr>
              <a:t>Court ruled that New Mexico courts will follow Texas sovereign immunity laws, that statute was no longer needed. </a:t>
            </a:r>
            <a:endParaRPr lang="en-US" sz="2600" i="1" dirty="0" smtClean="0">
              <a:ea typeface="Times New Roman" panose="02020603050405020304" pitchFamily="18" charset="0"/>
              <a:cs typeface="Times New Roman" panose="02020603050405020304" pitchFamily="18" charset="0"/>
            </a:endParaRPr>
          </a:p>
          <a:p>
            <a:pPr marL="0" indent="0">
              <a:spcBef>
                <a:spcPts val="0"/>
              </a:spcBef>
              <a:buNone/>
            </a:pPr>
            <a:endParaRPr lang="en-US" sz="1000" i="1" dirty="0" smtClean="0">
              <a:ea typeface="Times New Roman" panose="02020603050405020304" pitchFamily="18" charset="0"/>
              <a:cs typeface="Times New Roman" panose="02020603050405020304" pitchFamily="18" charset="0"/>
            </a:endParaRPr>
          </a:p>
          <a:p>
            <a:pPr>
              <a:spcBef>
                <a:spcPts val="0"/>
              </a:spcBef>
            </a:pPr>
            <a:endParaRPr lang="en-US" sz="1000" i="1" dirty="0">
              <a:ea typeface="Times New Roman" panose="02020603050405020304" pitchFamily="18" charset="0"/>
              <a:cs typeface="Times New Roman" panose="02020603050405020304" pitchFamily="18" charset="0"/>
            </a:endParaRPr>
          </a:p>
          <a:p>
            <a:pPr>
              <a:spcBef>
                <a:spcPts val="0"/>
              </a:spcBef>
            </a:pPr>
            <a:r>
              <a:rPr lang="en-US" sz="2600" i="1" dirty="0" smtClean="0">
                <a:ea typeface="Times New Roman" panose="02020603050405020304" pitchFamily="18" charset="0"/>
                <a:cs typeface="Times New Roman" panose="02020603050405020304" pitchFamily="18" charset="0"/>
              </a:rPr>
              <a:t>New </a:t>
            </a:r>
            <a:r>
              <a:rPr lang="en-US" sz="2600" i="1" dirty="0">
                <a:ea typeface="Times New Roman" panose="02020603050405020304" pitchFamily="18" charset="0"/>
                <a:cs typeface="Times New Roman" panose="02020603050405020304" pitchFamily="18" charset="0"/>
              </a:rPr>
              <a:t>Mexico </a:t>
            </a:r>
            <a:r>
              <a:rPr lang="en-US" sz="2600" i="1" dirty="0" smtClean="0">
                <a:ea typeface="Times New Roman" panose="02020603050405020304" pitchFamily="18" charset="0"/>
                <a:cs typeface="Times New Roman" panose="02020603050405020304" pitchFamily="18" charset="0"/>
              </a:rPr>
              <a:t>residents should continue to </a:t>
            </a:r>
            <a:r>
              <a:rPr lang="en-US" sz="2600" i="1" dirty="0">
                <a:ea typeface="Times New Roman" panose="02020603050405020304" pitchFamily="18" charset="0"/>
                <a:cs typeface="Times New Roman" panose="02020603050405020304" pitchFamily="18" charset="0"/>
              </a:rPr>
              <a:t>sign the </a:t>
            </a:r>
            <a:r>
              <a:rPr lang="en-US" sz="2600" i="1" u="sng" dirty="0">
                <a:ea typeface="Times New Roman" panose="02020603050405020304" pitchFamily="18" charset="0"/>
                <a:cs typeface="Times New Roman" panose="02020603050405020304" pitchFamily="18" charset="0"/>
              </a:rPr>
              <a:t>TTUHSC Health Care Provider-Patient Contract-Governing Law and Venue</a:t>
            </a:r>
            <a:r>
              <a:rPr lang="en-US" sz="2600" i="1" dirty="0">
                <a:ea typeface="Times New Roman" panose="02020603050405020304" pitchFamily="18" charset="0"/>
                <a:cs typeface="Times New Roman" panose="02020603050405020304" pitchFamily="18" charset="0"/>
              </a:rPr>
              <a:t> </a:t>
            </a:r>
            <a:r>
              <a:rPr lang="en-US" sz="2600" i="1" dirty="0" smtClean="0">
                <a:ea typeface="Times New Roman" panose="02020603050405020304" pitchFamily="18" charset="0"/>
                <a:cs typeface="Times New Roman" panose="02020603050405020304" pitchFamily="18" charset="0"/>
              </a:rPr>
              <a:t>form so </a:t>
            </a:r>
            <a:r>
              <a:rPr lang="en-US" sz="2600" i="1" dirty="0">
                <a:ea typeface="Times New Roman" panose="02020603050405020304" pitchFamily="18" charset="0"/>
                <a:cs typeface="Times New Roman" panose="02020603050405020304" pitchFamily="18" charset="0"/>
              </a:rPr>
              <a:t>that they are aware of the fact that lawsuits regarding care will be required to be filed in Texas. </a:t>
            </a:r>
            <a:endParaRPr lang="en-US" sz="2600" dirty="0">
              <a:ea typeface="Times New Roman" panose="02020603050405020304" pitchFamily="18" charset="0"/>
              <a:cs typeface="Times New Roman" panose="02020603050405020304" pitchFamily="18" charset="0"/>
            </a:endParaRPr>
          </a:p>
          <a:p>
            <a:pPr marL="0" marR="0" indent="0">
              <a:spcBef>
                <a:spcPts val="0"/>
              </a:spcBef>
              <a:spcAft>
                <a:spcPts val="0"/>
              </a:spcAft>
              <a:buNone/>
            </a:pPr>
            <a:endParaRPr lang="en-US" sz="2400" dirty="0">
              <a:ea typeface="Times New Roman" panose="02020603050405020304" pitchFamily="18" charset="0"/>
              <a:cs typeface="Times New Roman" panose="02020603050405020304" pitchFamily="18" charset="0"/>
            </a:endParaRPr>
          </a:p>
          <a:p>
            <a:pPr marL="0" indent="0" algn="ctr">
              <a:buNone/>
            </a:pPr>
            <a:endParaRPr lang="en-US" sz="2400" b="1" dirty="0">
              <a:solidFill>
                <a:schemeClr val="accent6"/>
              </a:solidFill>
            </a:endParaRPr>
          </a:p>
        </p:txBody>
      </p:sp>
      <p:pic>
        <p:nvPicPr>
          <p:cNvPr id="4" name="Picture 3" descr="cid:5ecf9bca-25f4-430e-92af-98cc1309e824@default.ttu.edu"/>
          <p:cNvPicPr/>
          <p:nvPr/>
        </p:nvPicPr>
        <p:blipFill rotWithShape="1">
          <a:blip r:embed="rId3" r:link="rId4" cstate="print">
            <a:extLst>
              <a:ext uri="{28A0092B-C50C-407E-A947-70E740481C1C}">
                <a14:useLocalDpi xmlns:a14="http://schemas.microsoft.com/office/drawing/2010/main" val="0"/>
              </a:ext>
            </a:extLst>
          </a:blip>
          <a:srcRect l="5877" t="28438" r="6149" b="24242"/>
          <a:stretch/>
        </p:blipFill>
        <p:spPr bwMode="auto">
          <a:xfrm>
            <a:off x="4152900" y="361950"/>
            <a:ext cx="3819525" cy="799782"/>
          </a:xfrm>
          <a:prstGeom prst="rect">
            <a:avLst/>
          </a:prstGeom>
          <a:noFill/>
          <a:ln>
            <a:noFill/>
          </a:ln>
          <a:extLst>
            <a:ext uri="{53640926-AAD7-44D8-BBD7-CCE9431645EC}">
              <a14:shadowObscured xmlns:a14="http://schemas.microsoft.com/office/drawing/2010/main"/>
            </a:ext>
          </a:extLst>
        </p:spPr>
      </p:pic>
      <p:sp>
        <p:nvSpPr>
          <p:cNvPr id="5" name="Slide Number Placeholder 4"/>
          <p:cNvSpPr>
            <a:spLocks noGrp="1"/>
          </p:cNvSpPr>
          <p:nvPr>
            <p:ph type="sldNum" sz="quarter" idx="12"/>
          </p:nvPr>
        </p:nvSpPr>
        <p:spPr/>
        <p:txBody>
          <a:bodyPr/>
          <a:lstStyle/>
          <a:p>
            <a:fld id="{2E28FBE8-6258-4FE5-AFD2-ED41233F1DB7}" type="slidenum">
              <a:rPr lang="en-US" smtClean="0"/>
              <a:t>27</a:t>
            </a:fld>
            <a:endParaRPr lang="en-US" dirty="0"/>
          </a:p>
        </p:txBody>
      </p:sp>
    </p:spTree>
    <p:extLst>
      <p:ext uri="{BB962C8B-B14F-4D97-AF65-F5344CB8AC3E}">
        <p14:creationId xmlns:p14="http://schemas.microsoft.com/office/powerpoint/2010/main" val="419399963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85750"/>
            <a:ext cx="10515600" cy="1002029"/>
          </a:xfrm>
        </p:spPr>
        <p:txBody>
          <a:bodyPr/>
          <a:lstStyle/>
          <a:p>
            <a:pPr algn="ctr"/>
            <a:endParaRPr lang="en-US" dirty="0"/>
          </a:p>
        </p:txBody>
      </p:sp>
      <p:sp>
        <p:nvSpPr>
          <p:cNvPr id="3" name="Content Placeholder 2"/>
          <p:cNvSpPr>
            <a:spLocks noGrp="1"/>
          </p:cNvSpPr>
          <p:nvPr>
            <p:ph idx="1"/>
          </p:nvPr>
        </p:nvSpPr>
        <p:spPr>
          <a:xfrm>
            <a:off x="838200" y="1413826"/>
            <a:ext cx="10515600" cy="5444173"/>
          </a:xfrm>
        </p:spPr>
        <p:txBody>
          <a:bodyPr>
            <a:normAutofit/>
          </a:bodyPr>
          <a:lstStyle/>
          <a:p>
            <a:pPr marL="0" indent="0">
              <a:lnSpc>
                <a:spcPct val="100000"/>
              </a:lnSpc>
              <a:buNone/>
            </a:pPr>
            <a:r>
              <a:rPr lang="en-US" sz="2400" b="1" dirty="0" smtClean="0"/>
              <a:t>References:</a:t>
            </a:r>
          </a:p>
          <a:p>
            <a:pPr marL="0" indent="0">
              <a:lnSpc>
                <a:spcPct val="100000"/>
              </a:lnSpc>
              <a:buNone/>
            </a:pPr>
            <a:r>
              <a:rPr lang="en-US" sz="2400" dirty="0" smtClean="0"/>
              <a:t>AAMC: COVID-19 PHE Waivers and Flexibilities: Status Update April 11, 2023</a:t>
            </a:r>
          </a:p>
          <a:p>
            <a:pPr marL="0" indent="0">
              <a:lnSpc>
                <a:spcPct val="100000"/>
              </a:lnSpc>
              <a:buNone/>
            </a:pPr>
            <a:r>
              <a:rPr lang="en-US" sz="2400" dirty="0" smtClean="0"/>
              <a:t>AAMC: End of the COVID-19 PHE   April 28, 2023</a:t>
            </a:r>
          </a:p>
          <a:p>
            <a:pPr marL="0" indent="0">
              <a:lnSpc>
                <a:spcPct val="100000"/>
              </a:lnSpc>
              <a:buNone/>
            </a:pPr>
            <a:r>
              <a:rPr lang="en-US" sz="2400" dirty="0" smtClean="0"/>
              <a:t>Center for Connected Health Policy: Medicare Telehealth / Connected health Waivers Post-PHE   March 2, 2023</a:t>
            </a:r>
          </a:p>
          <a:p>
            <a:pPr marL="0" indent="0">
              <a:lnSpc>
                <a:spcPct val="100000"/>
              </a:lnSpc>
              <a:buNone/>
            </a:pPr>
            <a:r>
              <a:rPr lang="en-US" sz="2400" dirty="0" smtClean="0"/>
              <a:t>CodingIntel: Coding for Telehealth  May 1, 2023</a:t>
            </a:r>
          </a:p>
          <a:p>
            <a:pPr marL="0" indent="0">
              <a:lnSpc>
                <a:spcPct val="100000"/>
              </a:lnSpc>
              <a:buNone/>
            </a:pPr>
            <a:r>
              <a:rPr lang="en-US" sz="2400" dirty="0" smtClean="0"/>
              <a:t>Consolidated Appropriations Act, 2023</a:t>
            </a:r>
          </a:p>
          <a:p>
            <a:pPr marL="0" indent="0">
              <a:lnSpc>
                <a:spcPct val="100000"/>
              </a:lnSpc>
              <a:buNone/>
            </a:pPr>
            <a:r>
              <a:rPr lang="en-US" sz="2400" dirty="0" smtClean="0"/>
              <a:t>CMS: Physicians and Other Clinicians: CMS Flexibilities to Fight COVID-19   </a:t>
            </a:r>
          </a:p>
          <a:p>
            <a:pPr marL="0" indent="0">
              <a:lnSpc>
                <a:spcPct val="100000"/>
              </a:lnSpc>
              <a:buNone/>
            </a:pPr>
            <a:r>
              <a:rPr lang="en-US" sz="2400" dirty="0" smtClean="0"/>
              <a:t>February 24, 2023</a:t>
            </a:r>
          </a:p>
          <a:p>
            <a:pPr marL="0" indent="0">
              <a:lnSpc>
                <a:spcPct val="100000"/>
              </a:lnSpc>
              <a:buNone/>
            </a:pPr>
            <a:r>
              <a:rPr lang="en-US" sz="2400" dirty="0" smtClean="0"/>
              <a:t>Novitas Solutions: The End of the COVID-19 Public Health Emergency (PHE): What you need to know    May 10, 2023</a:t>
            </a:r>
          </a:p>
          <a:p>
            <a:pPr marL="0" indent="0">
              <a:lnSpc>
                <a:spcPct val="100000"/>
              </a:lnSpc>
              <a:buNone/>
            </a:pPr>
            <a:endParaRPr lang="en-US" sz="2400" dirty="0"/>
          </a:p>
          <a:p>
            <a:pPr marL="0" indent="0">
              <a:lnSpc>
                <a:spcPct val="100000"/>
              </a:lnSpc>
              <a:buNone/>
            </a:pPr>
            <a:endParaRPr lang="en-US" sz="2000" dirty="0"/>
          </a:p>
        </p:txBody>
      </p:sp>
      <p:pic>
        <p:nvPicPr>
          <p:cNvPr id="4" name="Picture 3" descr="cid:5ecf9bca-25f4-430e-92af-98cc1309e824@default.ttu.edu"/>
          <p:cNvPicPr/>
          <p:nvPr/>
        </p:nvPicPr>
        <p:blipFill rotWithShape="1">
          <a:blip r:embed="rId2" r:link="rId3" cstate="print">
            <a:extLst>
              <a:ext uri="{28A0092B-C50C-407E-A947-70E740481C1C}">
                <a14:useLocalDpi xmlns:a14="http://schemas.microsoft.com/office/drawing/2010/main" val="0"/>
              </a:ext>
            </a:extLst>
          </a:blip>
          <a:srcRect l="5877" t="28438" r="6149" b="24242"/>
          <a:stretch/>
        </p:blipFill>
        <p:spPr bwMode="auto">
          <a:xfrm>
            <a:off x="4152900" y="361950"/>
            <a:ext cx="3819525" cy="799782"/>
          </a:xfrm>
          <a:prstGeom prst="rect">
            <a:avLst/>
          </a:prstGeom>
          <a:noFill/>
          <a:ln>
            <a:noFill/>
          </a:ln>
          <a:extLst>
            <a:ext uri="{53640926-AAD7-44D8-BBD7-CCE9431645EC}">
              <a14:shadowObscured xmlns:a14="http://schemas.microsoft.com/office/drawing/2010/main"/>
            </a:ext>
          </a:extLst>
        </p:spPr>
      </p:pic>
      <p:sp>
        <p:nvSpPr>
          <p:cNvPr id="5" name="Slide Number Placeholder 4"/>
          <p:cNvSpPr>
            <a:spLocks noGrp="1"/>
          </p:cNvSpPr>
          <p:nvPr>
            <p:ph type="sldNum" sz="quarter" idx="12"/>
          </p:nvPr>
        </p:nvSpPr>
        <p:spPr/>
        <p:txBody>
          <a:bodyPr/>
          <a:lstStyle/>
          <a:p>
            <a:fld id="{2E28FBE8-6258-4FE5-AFD2-ED41233F1DB7}" type="slidenum">
              <a:rPr lang="en-US" smtClean="0"/>
              <a:t>28</a:t>
            </a:fld>
            <a:endParaRPr lang="en-US" dirty="0"/>
          </a:p>
        </p:txBody>
      </p:sp>
    </p:spTree>
    <p:extLst>
      <p:ext uri="{BB962C8B-B14F-4D97-AF65-F5344CB8AC3E}">
        <p14:creationId xmlns:p14="http://schemas.microsoft.com/office/powerpoint/2010/main" val="248223296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85750"/>
            <a:ext cx="10515600" cy="1002029"/>
          </a:xfrm>
        </p:spPr>
        <p:txBody>
          <a:bodyPr/>
          <a:lstStyle/>
          <a:p>
            <a:pPr algn="ctr"/>
            <a:endParaRPr lang="en-US" dirty="0"/>
          </a:p>
        </p:txBody>
      </p:sp>
      <p:sp>
        <p:nvSpPr>
          <p:cNvPr id="3" name="Content Placeholder 2"/>
          <p:cNvSpPr>
            <a:spLocks noGrp="1"/>
          </p:cNvSpPr>
          <p:nvPr>
            <p:ph idx="1"/>
          </p:nvPr>
        </p:nvSpPr>
        <p:spPr>
          <a:xfrm>
            <a:off x="838200" y="1413826"/>
            <a:ext cx="10515600" cy="4456621"/>
          </a:xfrm>
        </p:spPr>
        <p:txBody>
          <a:bodyPr>
            <a:normAutofit fontScale="92500"/>
          </a:bodyPr>
          <a:lstStyle/>
          <a:p>
            <a:pPr marL="0" indent="0">
              <a:buNone/>
            </a:pPr>
            <a:endParaRPr lang="en-US" sz="1000" dirty="0" smtClean="0"/>
          </a:p>
          <a:p>
            <a:pPr marL="0" indent="0">
              <a:lnSpc>
                <a:spcPct val="150000"/>
              </a:lnSpc>
              <a:buNone/>
            </a:pPr>
            <a:r>
              <a:rPr lang="en-US" dirty="0" smtClean="0"/>
              <a:t>This presentation and other resource information on the end of the COVID-19 Public Health Emergency (PHE) are available on </a:t>
            </a:r>
            <a:r>
              <a:rPr lang="en-US" dirty="0" smtClean="0">
                <a:hlinkClick r:id="rId2"/>
              </a:rPr>
              <a:t>TTUHSC Institutional Compliance webpage: Compliance COVID-19 Updates; End of the PHE</a:t>
            </a:r>
            <a:endParaRPr lang="en-US" dirty="0" smtClean="0"/>
          </a:p>
          <a:p>
            <a:pPr marL="0" indent="0">
              <a:lnSpc>
                <a:spcPct val="150000"/>
              </a:lnSpc>
              <a:buNone/>
            </a:pPr>
            <a:endParaRPr lang="en-US" sz="1000" dirty="0" smtClean="0"/>
          </a:p>
          <a:p>
            <a:pPr marL="0" indent="0">
              <a:lnSpc>
                <a:spcPct val="150000"/>
              </a:lnSpc>
              <a:buNone/>
            </a:pPr>
            <a:endParaRPr lang="en-US" sz="1000" dirty="0"/>
          </a:p>
          <a:p>
            <a:pPr marL="0" indent="0">
              <a:lnSpc>
                <a:spcPct val="110000"/>
              </a:lnSpc>
              <a:buNone/>
            </a:pPr>
            <a:r>
              <a:rPr lang="en-US" dirty="0" smtClean="0"/>
              <a:t>Questions can be directed to your campus’ Compliance Office or </a:t>
            </a:r>
          </a:p>
          <a:p>
            <a:pPr marL="0" indent="0">
              <a:lnSpc>
                <a:spcPct val="110000"/>
              </a:lnSpc>
              <a:buNone/>
            </a:pPr>
            <a:r>
              <a:rPr lang="en-US" dirty="0" smtClean="0"/>
              <a:t>John Geist, Managing Director Billing Compliance:  john.geist@ttuhsc.edu</a:t>
            </a:r>
            <a:endParaRPr lang="en-US" dirty="0"/>
          </a:p>
        </p:txBody>
      </p:sp>
      <p:pic>
        <p:nvPicPr>
          <p:cNvPr id="4" name="Picture 3" descr="cid:5ecf9bca-25f4-430e-92af-98cc1309e824@default.ttu.edu"/>
          <p:cNvPicPr/>
          <p:nvPr/>
        </p:nvPicPr>
        <p:blipFill rotWithShape="1">
          <a:blip r:embed="rId3" r:link="rId4" cstate="print">
            <a:extLst>
              <a:ext uri="{28A0092B-C50C-407E-A947-70E740481C1C}">
                <a14:useLocalDpi xmlns:a14="http://schemas.microsoft.com/office/drawing/2010/main" val="0"/>
              </a:ext>
            </a:extLst>
          </a:blip>
          <a:srcRect l="5877" t="28438" r="6149" b="24242"/>
          <a:stretch/>
        </p:blipFill>
        <p:spPr bwMode="auto">
          <a:xfrm>
            <a:off x="4152900" y="361950"/>
            <a:ext cx="3819525" cy="799782"/>
          </a:xfrm>
          <a:prstGeom prst="rect">
            <a:avLst/>
          </a:prstGeom>
          <a:noFill/>
          <a:ln>
            <a:noFill/>
          </a:ln>
          <a:extLst>
            <a:ext uri="{53640926-AAD7-44D8-BBD7-CCE9431645EC}">
              <a14:shadowObscured xmlns:a14="http://schemas.microsoft.com/office/drawing/2010/main"/>
            </a:ext>
          </a:extLst>
        </p:spPr>
      </p:pic>
      <p:sp>
        <p:nvSpPr>
          <p:cNvPr id="5" name="Slide Number Placeholder 4"/>
          <p:cNvSpPr>
            <a:spLocks noGrp="1"/>
          </p:cNvSpPr>
          <p:nvPr>
            <p:ph type="sldNum" sz="quarter" idx="12"/>
          </p:nvPr>
        </p:nvSpPr>
        <p:spPr/>
        <p:txBody>
          <a:bodyPr/>
          <a:lstStyle/>
          <a:p>
            <a:fld id="{2E28FBE8-6258-4FE5-AFD2-ED41233F1DB7}" type="slidenum">
              <a:rPr lang="en-US" smtClean="0"/>
              <a:t>29</a:t>
            </a:fld>
            <a:endParaRPr lang="en-US" dirty="0"/>
          </a:p>
        </p:txBody>
      </p:sp>
    </p:spTree>
    <p:extLst>
      <p:ext uri="{BB962C8B-B14F-4D97-AF65-F5344CB8AC3E}">
        <p14:creationId xmlns:p14="http://schemas.microsoft.com/office/powerpoint/2010/main" val="27412377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85750"/>
            <a:ext cx="10515600" cy="1002029"/>
          </a:xfrm>
        </p:spPr>
        <p:txBody>
          <a:bodyPr/>
          <a:lstStyle/>
          <a:p>
            <a:pPr algn="ctr"/>
            <a:endParaRPr lang="en-US" dirty="0"/>
          </a:p>
        </p:txBody>
      </p:sp>
      <p:sp>
        <p:nvSpPr>
          <p:cNvPr id="3" name="Content Placeholder 2"/>
          <p:cNvSpPr>
            <a:spLocks noGrp="1"/>
          </p:cNvSpPr>
          <p:nvPr>
            <p:ph idx="1"/>
          </p:nvPr>
        </p:nvSpPr>
        <p:spPr>
          <a:xfrm>
            <a:off x="838200" y="1413826"/>
            <a:ext cx="10515600" cy="4986974"/>
          </a:xfrm>
        </p:spPr>
        <p:txBody>
          <a:bodyPr>
            <a:normAutofit fontScale="85000" lnSpcReduction="20000"/>
          </a:bodyPr>
          <a:lstStyle/>
          <a:p>
            <a:pPr marL="0" indent="0" algn="ctr">
              <a:buNone/>
            </a:pPr>
            <a:r>
              <a:rPr lang="en-US" sz="3000" b="1" dirty="0" smtClean="0">
                <a:solidFill>
                  <a:schemeClr val="accent2">
                    <a:lumMod val="75000"/>
                  </a:schemeClr>
                </a:solidFill>
              </a:rPr>
              <a:t>Resident Supervision</a:t>
            </a:r>
          </a:p>
          <a:p>
            <a:pPr marL="0" indent="0">
              <a:buNone/>
            </a:pPr>
            <a:endParaRPr lang="en-US" sz="1100" dirty="0"/>
          </a:p>
          <a:p>
            <a:pPr marL="0" indent="0">
              <a:buNone/>
            </a:pPr>
            <a:r>
              <a:rPr lang="en-US" sz="3000" dirty="0" smtClean="0"/>
              <a:t>After </a:t>
            </a:r>
            <a:r>
              <a:rPr lang="en-US" sz="3000" b="1" dirty="0" smtClean="0">
                <a:solidFill>
                  <a:schemeClr val="accent2">
                    <a:lumMod val="75000"/>
                  </a:schemeClr>
                </a:solidFill>
              </a:rPr>
              <a:t>May 11, 2023</a:t>
            </a:r>
            <a:r>
              <a:rPr lang="en-US" sz="3000" dirty="0" smtClean="0"/>
              <a:t>, virtual supervision* of residents is only be allowed in rural areas (defined as non-metropolitan statistical areas (MSAs)^.   </a:t>
            </a:r>
          </a:p>
          <a:p>
            <a:pPr marL="0" indent="0">
              <a:buNone/>
            </a:pPr>
            <a:endParaRPr lang="en-US" sz="1200" dirty="0"/>
          </a:p>
          <a:p>
            <a:pPr marL="0" indent="0">
              <a:buNone/>
            </a:pPr>
            <a:r>
              <a:rPr lang="en-US" sz="3000" dirty="0" smtClean="0"/>
              <a:t>Only teaching physicians in residency training sites located outside of a MSA may meet the presence of the key portion requirement through audio/visual real-time communications technology.</a:t>
            </a:r>
            <a:endParaRPr lang="en-US" sz="3000" dirty="0"/>
          </a:p>
          <a:p>
            <a:pPr marL="0" indent="0">
              <a:buNone/>
            </a:pPr>
            <a:endParaRPr lang="en-US" sz="1200" dirty="0" smtClean="0"/>
          </a:p>
          <a:p>
            <a:pPr marL="0" indent="0">
              <a:buNone/>
            </a:pPr>
            <a:r>
              <a:rPr lang="en-US" sz="2400" dirty="0" smtClean="0"/>
              <a:t>*</a:t>
            </a:r>
            <a:r>
              <a:rPr lang="en-US" sz="2100" dirty="0" smtClean="0"/>
              <a:t>physician supervision provided virtually using real-time audio/video technology</a:t>
            </a:r>
          </a:p>
          <a:p>
            <a:pPr marL="0" indent="0">
              <a:buNone/>
            </a:pPr>
            <a:endParaRPr lang="en-US" sz="2100" dirty="0" smtClean="0"/>
          </a:p>
          <a:p>
            <a:pPr marL="0" indent="0">
              <a:buNone/>
            </a:pPr>
            <a:r>
              <a:rPr lang="en-US" sz="2100" dirty="0" smtClean="0"/>
              <a:t>^MSA </a:t>
            </a:r>
            <a:r>
              <a:rPr lang="en-US" sz="2100" dirty="0"/>
              <a:t>is a geographic entity based on a county or a group of counties with at least one urbanized area with a population of at least 50,000 and adjacent counties with economic ties to the central </a:t>
            </a:r>
            <a:r>
              <a:rPr lang="en-US" sz="2100" dirty="0" smtClean="0"/>
              <a:t>area, e.g., Lubbock, Amarillo, Midland, Odessa, Abilene.</a:t>
            </a:r>
            <a:endParaRPr lang="en-US" sz="2100" dirty="0"/>
          </a:p>
          <a:p>
            <a:pPr marL="0" indent="0">
              <a:buNone/>
            </a:pPr>
            <a:endParaRPr lang="en-US" sz="1000" dirty="0" smtClean="0"/>
          </a:p>
          <a:p>
            <a:pPr marL="0" indent="0">
              <a:buNone/>
            </a:pPr>
            <a:r>
              <a:rPr lang="en-US" sz="1900" dirty="0">
                <a:hlinkClick r:id="rId3"/>
              </a:rPr>
              <a:t>https://www.cms.gov/files/document/teaching-hospitals-physicians-medical-residents-cms-flexibilities-fight-covid-19.pdf</a:t>
            </a:r>
            <a:endParaRPr lang="en-US" sz="1900" dirty="0" smtClean="0"/>
          </a:p>
        </p:txBody>
      </p:sp>
      <p:pic>
        <p:nvPicPr>
          <p:cNvPr id="4" name="Picture 3" descr="cid:5ecf9bca-25f4-430e-92af-98cc1309e824@default.ttu.edu"/>
          <p:cNvPicPr/>
          <p:nvPr/>
        </p:nvPicPr>
        <p:blipFill rotWithShape="1">
          <a:blip r:embed="rId4" r:link="rId5" cstate="print">
            <a:extLst>
              <a:ext uri="{28A0092B-C50C-407E-A947-70E740481C1C}">
                <a14:useLocalDpi xmlns:a14="http://schemas.microsoft.com/office/drawing/2010/main" val="0"/>
              </a:ext>
            </a:extLst>
          </a:blip>
          <a:srcRect l="5877" t="28438" r="6149" b="24242"/>
          <a:stretch/>
        </p:blipFill>
        <p:spPr bwMode="auto">
          <a:xfrm>
            <a:off x="4152900" y="361950"/>
            <a:ext cx="3819525" cy="799782"/>
          </a:xfrm>
          <a:prstGeom prst="rect">
            <a:avLst/>
          </a:prstGeom>
          <a:noFill/>
          <a:ln>
            <a:noFill/>
          </a:ln>
          <a:extLst>
            <a:ext uri="{53640926-AAD7-44D8-BBD7-CCE9431645EC}">
              <a14:shadowObscured xmlns:a14="http://schemas.microsoft.com/office/drawing/2010/main"/>
            </a:ext>
          </a:extLst>
        </p:spPr>
      </p:pic>
      <p:sp>
        <p:nvSpPr>
          <p:cNvPr id="5" name="Slide Number Placeholder 4"/>
          <p:cNvSpPr>
            <a:spLocks noGrp="1"/>
          </p:cNvSpPr>
          <p:nvPr>
            <p:ph type="sldNum" sz="quarter" idx="12"/>
          </p:nvPr>
        </p:nvSpPr>
        <p:spPr/>
        <p:txBody>
          <a:bodyPr/>
          <a:lstStyle/>
          <a:p>
            <a:fld id="{2E28FBE8-6258-4FE5-AFD2-ED41233F1DB7}" type="slidenum">
              <a:rPr lang="en-US" smtClean="0"/>
              <a:t>3</a:t>
            </a:fld>
            <a:endParaRPr lang="en-US" dirty="0"/>
          </a:p>
        </p:txBody>
      </p:sp>
    </p:spTree>
    <p:extLst>
      <p:ext uri="{BB962C8B-B14F-4D97-AF65-F5344CB8AC3E}">
        <p14:creationId xmlns:p14="http://schemas.microsoft.com/office/powerpoint/2010/main" val="42230116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85750"/>
            <a:ext cx="10515600" cy="1002029"/>
          </a:xfrm>
        </p:spPr>
        <p:txBody>
          <a:bodyPr/>
          <a:lstStyle/>
          <a:p>
            <a:pPr algn="ctr"/>
            <a:endParaRPr lang="en-US" dirty="0"/>
          </a:p>
        </p:txBody>
      </p:sp>
      <p:sp>
        <p:nvSpPr>
          <p:cNvPr id="3" name="Content Placeholder 2"/>
          <p:cNvSpPr>
            <a:spLocks noGrp="1"/>
          </p:cNvSpPr>
          <p:nvPr>
            <p:ph idx="1"/>
          </p:nvPr>
        </p:nvSpPr>
        <p:spPr>
          <a:xfrm>
            <a:off x="838200" y="1413826"/>
            <a:ext cx="10515600" cy="4804093"/>
          </a:xfrm>
        </p:spPr>
        <p:txBody>
          <a:bodyPr>
            <a:normAutofit lnSpcReduction="10000"/>
          </a:bodyPr>
          <a:lstStyle/>
          <a:p>
            <a:pPr marL="0" indent="0" algn="ctr">
              <a:buNone/>
            </a:pPr>
            <a:r>
              <a:rPr lang="en-US" b="1" dirty="0" smtClean="0">
                <a:solidFill>
                  <a:schemeClr val="accent2">
                    <a:lumMod val="75000"/>
                  </a:schemeClr>
                </a:solidFill>
              </a:rPr>
              <a:t>Resident Supervision (cont.)</a:t>
            </a:r>
          </a:p>
          <a:p>
            <a:pPr marL="0" indent="0" algn="ctr">
              <a:buNone/>
            </a:pPr>
            <a:endParaRPr lang="en-US" sz="1100" b="1" dirty="0" smtClean="0"/>
          </a:p>
          <a:p>
            <a:pPr marL="0" lvl="0" indent="0">
              <a:buNone/>
            </a:pPr>
            <a:r>
              <a:rPr lang="en-US" dirty="0" smtClean="0"/>
              <a:t>This </a:t>
            </a:r>
            <a:r>
              <a:rPr lang="en-US" dirty="0"/>
              <a:t>means TTUHSC will revert to pre-PHE standards for resident supervision, i.e., teaching physician (TP) billing E/M services must personally </a:t>
            </a:r>
            <a:r>
              <a:rPr lang="en-US" dirty="0" smtClean="0"/>
              <a:t>document: 	</a:t>
            </a:r>
          </a:p>
          <a:p>
            <a:pPr lvl="0"/>
            <a:r>
              <a:rPr lang="en-US" dirty="0" smtClean="0"/>
              <a:t>The TP did the service or was physically present during critical or key resident-provided service and procedure portions. </a:t>
            </a:r>
          </a:p>
          <a:p>
            <a:pPr lvl="0"/>
            <a:r>
              <a:rPr lang="en-US" dirty="0" smtClean="0"/>
              <a:t> If the TP sees the patient separate from the resident, the TP must document that they saw and evaluated the patient, in addition to reviewing the resident’s note and either agreement with the note/findings, or add additional information;</a:t>
            </a:r>
          </a:p>
          <a:p>
            <a:pPr lvl="0"/>
            <a:r>
              <a:rPr lang="en-US" dirty="0" smtClean="0"/>
              <a:t>The </a:t>
            </a:r>
            <a:r>
              <a:rPr lang="en-US" dirty="0"/>
              <a:t>TP participated in patient management.</a:t>
            </a:r>
          </a:p>
          <a:p>
            <a:pPr marL="0" indent="0" algn="ctr">
              <a:buNone/>
            </a:pPr>
            <a:endParaRPr lang="en-US" b="1" dirty="0"/>
          </a:p>
        </p:txBody>
      </p:sp>
      <p:pic>
        <p:nvPicPr>
          <p:cNvPr id="4" name="Picture 3" descr="cid:5ecf9bca-25f4-430e-92af-98cc1309e824@default.ttu.edu"/>
          <p:cNvPicPr/>
          <p:nvPr/>
        </p:nvPicPr>
        <p:blipFill rotWithShape="1">
          <a:blip r:embed="rId3" r:link="rId4" cstate="print">
            <a:extLst>
              <a:ext uri="{28A0092B-C50C-407E-A947-70E740481C1C}">
                <a14:useLocalDpi xmlns:a14="http://schemas.microsoft.com/office/drawing/2010/main" val="0"/>
              </a:ext>
            </a:extLst>
          </a:blip>
          <a:srcRect l="5877" t="28438" r="6149" b="24242"/>
          <a:stretch/>
        </p:blipFill>
        <p:spPr bwMode="auto">
          <a:xfrm>
            <a:off x="4152900" y="361950"/>
            <a:ext cx="3819525" cy="799782"/>
          </a:xfrm>
          <a:prstGeom prst="rect">
            <a:avLst/>
          </a:prstGeom>
          <a:noFill/>
          <a:ln>
            <a:noFill/>
          </a:ln>
          <a:extLst>
            <a:ext uri="{53640926-AAD7-44D8-BBD7-CCE9431645EC}">
              <a14:shadowObscured xmlns:a14="http://schemas.microsoft.com/office/drawing/2010/main"/>
            </a:ext>
          </a:extLst>
        </p:spPr>
      </p:pic>
      <p:sp>
        <p:nvSpPr>
          <p:cNvPr id="5" name="Slide Number Placeholder 4"/>
          <p:cNvSpPr>
            <a:spLocks noGrp="1"/>
          </p:cNvSpPr>
          <p:nvPr>
            <p:ph type="sldNum" sz="quarter" idx="12"/>
          </p:nvPr>
        </p:nvSpPr>
        <p:spPr/>
        <p:txBody>
          <a:bodyPr/>
          <a:lstStyle/>
          <a:p>
            <a:fld id="{2E28FBE8-6258-4FE5-AFD2-ED41233F1DB7}" type="slidenum">
              <a:rPr lang="en-US" smtClean="0"/>
              <a:t>4</a:t>
            </a:fld>
            <a:endParaRPr lang="en-US" dirty="0"/>
          </a:p>
        </p:txBody>
      </p:sp>
    </p:spTree>
    <p:extLst>
      <p:ext uri="{BB962C8B-B14F-4D97-AF65-F5344CB8AC3E}">
        <p14:creationId xmlns:p14="http://schemas.microsoft.com/office/powerpoint/2010/main" val="37138884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85750"/>
            <a:ext cx="10515600" cy="1002029"/>
          </a:xfrm>
        </p:spPr>
        <p:txBody>
          <a:bodyPr/>
          <a:lstStyle/>
          <a:p>
            <a:pPr algn="ctr"/>
            <a:endParaRPr lang="en-US" dirty="0"/>
          </a:p>
        </p:txBody>
      </p:sp>
      <p:sp>
        <p:nvSpPr>
          <p:cNvPr id="3" name="Content Placeholder 2"/>
          <p:cNvSpPr>
            <a:spLocks noGrp="1"/>
          </p:cNvSpPr>
          <p:nvPr>
            <p:ph idx="1"/>
          </p:nvPr>
        </p:nvSpPr>
        <p:spPr>
          <a:xfrm>
            <a:off x="838200" y="1413826"/>
            <a:ext cx="10515600" cy="5105846"/>
          </a:xfrm>
        </p:spPr>
        <p:txBody>
          <a:bodyPr>
            <a:normAutofit fontScale="70000" lnSpcReduction="20000"/>
          </a:bodyPr>
          <a:lstStyle/>
          <a:p>
            <a:pPr marL="0" indent="0" algn="ctr">
              <a:spcBef>
                <a:spcPts val="0"/>
              </a:spcBef>
              <a:buNone/>
            </a:pPr>
            <a:r>
              <a:rPr lang="en-US" sz="3800" b="1" dirty="0" smtClean="0">
                <a:solidFill>
                  <a:schemeClr val="accent2">
                    <a:lumMod val="75000"/>
                  </a:schemeClr>
                </a:solidFill>
                <a:latin typeface="Calibri" panose="020F0502020204030204" pitchFamily="34" charset="0"/>
                <a:ea typeface="Times New Roman" panose="02020603050405020304" pitchFamily="18" charset="0"/>
                <a:cs typeface="Times New Roman" panose="02020603050405020304" pitchFamily="18" charset="0"/>
              </a:rPr>
              <a:t>Primary Care Exception (PCE)</a:t>
            </a:r>
          </a:p>
          <a:p>
            <a:pPr>
              <a:spcBef>
                <a:spcPts val="0"/>
              </a:spcBef>
            </a:pPr>
            <a:endParaRPr lang="en-US" sz="3400" dirty="0">
              <a:latin typeface="Calibri" panose="020F0502020204030204" pitchFamily="34" charset="0"/>
              <a:ea typeface="Times New Roman" panose="02020603050405020304" pitchFamily="18" charset="0"/>
              <a:cs typeface="Times New Roman" panose="02020603050405020304" pitchFamily="18" charset="0"/>
            </a:endParaRPr>
          </a:p>
          <a:p>
            <a:pPr marL="0" indent="0">
              <a:spcBef>
                <a:spcPts val="0"/>
              </a:spcBef>
              <a:buNone/>
            </a:pPr>
            <a:r>
              <a:rPr lang="en-US" sz="3400" dirty="0" smtClean="0">
                <a:latin typeface="Calibri" panose="020F0502020204030204" pitchFamily="34" charset="0"/>
                <a:ea typeface="Times New Roman" panose="02020603050405020304" pitchFamily="18" charset="0"/>
                <a:cs typeface="Times New Roman" panose="02020603050405020304" pitchFamily="18" charset="0"/>
              </a:rPr>
              <a:t>The </a:t>
            </a:r>
            <a:r>
              <a:rPr lang="en-US" sz="3400" dirty="0">
                <a:latin typeface="Calibri" panose="020F0502020204030204" pitchFamily="34" charset="0"/>
                <a:ea typeface="Times New Roman" panose="02020603050405020304" pitchFamily="18" charset="0"/>
                <a:cs typeface="Times New Roman" panose="02020603050405020304" pitchFamily="18" charset="0"/>
              </a:rPr>
              <a:t>Primary Care Exception Rule will revert to pre-PHE guidance</a:t>
            </a:r>
            <a:r>
              <a:rPr lang="en-US" sz="3400" dirty="0" smtClean="0">
                <a:latin typeface="Calibri" panose="020F0502020204030204" pitchFamily="34" charset="0"/>
                <a:ea typeface="Times New Roman" panose="02020603050405020304" pitchFamily="18" charset="0"/>
                <a:cs typeface="Times New Roman" panose="02020603050405020304" pitchFamily="18" charset="0"/>
              </a:rPr>
              <a:t>:</a:t>
            </a:r>
          </a:p>
          <a:p>
            <a:pPr marL="0" indent="0">
              <a:spcBef>
                <a:spcPts val="0"/>
              </a:spcBef>
              <a:buNone/>
            </a:pPr>
            <a:endParaRPr lang="en-US" sz="3400" dirty="0">
              <a:latin typeface="Arial" panose="020B0604020202020204" pitchFamily="34" charset="0"/>
              <a:ea typeface="Times New Roman" panose="02020603050405020304" pitchFamily="18" charset="0"/>
              <a:cs typeface="Times New Roman" panose="02020603050405020304" pitchFamily="18" charset="0"/>
            </a:endParaRPr>
          </a:p>
          <a:p>
            <a:pPr lvl="1">
              <a:lnSpc>
                <a:spcPct val="100000"/>
              </a:lnSpc>
              <a:spcBef>
                <a:spcPts val="0"/>
              </a:spcBef>
            </a:pPr>
            <a:r>
              <a:rPr lang="en-US" sz="3400" dirty="0" smtClean="0">
                <a:latin typeface="Calibri" panose="020F0502020204030204" pitchFamily="34" charset="0"/>
                <a:ea typeface="Calibri" panose="020F0502020204030204" pitchFamily="34" charset="0"/>
                <a:cs typeface="Calibri" panose="020F0502020204030204" pitchFamily="34" charset="0"/>
              </a:rPr>
              <a:t>HSC Primary Care Clinics are Family Medicine, General Internal Medicine, Pediatrics and Ob/Gyn.</a:t>
            </a:r>
          </a:p>
          <a:p>
            <a:pPr marL="457200" lvl="1" indent="0">
              <a:lnSpc>
                <a:spcPct val="100000"/>
              </a:lnSpc>
              <a:spcBef>
                <a:spcPts val="0"/>
              </a:spcBef>
              <a:buNone/>
            </a:pPr>
            <a:endParaRPr lang="en-US" sz="3400" dirty="0" smtClean="0">
              <a:latin typeface="Calibri" panose="020F0502020204030204" pitchFamily="34" charset="0"/>
              <a:ea typeface="Calibri" panose="020F0502020204030204" pitchFamily="34" charset="0"/>
              <a:cs typeface="Calibri" panose="020F0502020204030204" pitchFamily="34" charset="0"/>
            </a:endParaRPr>
          </a:p>
          <a:p>
            <a:pPr lvl="1">
              <a:lnSpc>
                <a:spcPct val="100000"/>
              </a:lnSpc>
              <a:spcBef>
                <a:spcPts val="0"/>
              </a:spcBef>
            </a:pPr>
            <a:r>
              <a:rPr lang="en-US" sz="3400" dirty="0" smtClean="0">
                <a:latin typeface="Calibri" panose="020F0502020204030204" pitchFamily="34" charset="0"/>
                <a:ea typeface="Calibri" panose="020F0502020204030204" pitchFamily="34" charset="0"/>
                <a:cs typeface="Calibri" panose="020F0502020204030204" pitchFamily="34" charset="0"/>
              </a:rPr>
              <a:t>After </a:t>
            </a:r>
            <a:r>
              <a:rPr lang="en-US" sz="3400" b="1" dirty="0" smtClean="0">
                <a:solidFill>
                  <a:schemeClr val="accent2">
                    <a:lumMod val="75000"/>
                  </a:schemeClr>
                </a:solidFill>
                <a:latin typeface="Calibri" panose="020F0502020204030204" pitchFamily="34" charset="0"/>
                <a:ea typeface="Calibri" panose="020F0502020204030204" pitchFamily="34" charset="0"/>
                <a:cs typeface="Calibri" panose="020F0502020204030204" pitchFamily="34" charset="0"/>
              </a:rPr>
              <a:t>May 11th</a:t>
            </a:r>
            <a:r>
              <a:rPr lang="en-US" sz="3400" dirty="0" smtClean="0">
                <a:latin typeface="Calibri" panose="020F0502020204030204" pitchFamily="34" charset="0"/>
                <a:ea typeface="Calibri" panose="020F0502020204030204" pitchFamily="34" charset="0"/>
                <a:cs typeface="Calibri" panose="020F0502020204030204" pitchFamily="34" charset="0"/>
              </a:rPr>
              <a:t>, </a:t>
            </a:r>
            <a:r>
              <a:rPr lang="en-US" sz="3400" dirty="0">
                <a:latin typeface="Calibri" panose="020F0502020204030204" pitchFamily="34" charset="0"/>
                <a:ea typeface="Calibri" panose="020F0502020204030204" pitchFamily="34" charset="0"/>
                <a:cs typeface="Calibri" panose="020F0502020204030204" pitchFamily="34" charset="0"/>
              </a:rPr>
              <a:t>teaching physicians can bill for levels 4-5 of an office/outpatient evaluation and management (E/M) visit furnished by residents in a primary care center only </a:t>
            </a:r>
            <a:r>
              <a:rPr lang="en-US" sz="3400" dirty="0" smtClean="0">
                <a:latin typeface="Calibri" panose="020F0502020204030204" pitchFamily="34" charset="0"/>
                <a:ea typeface="Calibri" panose="020F0502020204030204" pitchFamily="34" charset="0"/>
                <a:cs typeface="Calibri" panose="020F0502020204030204" pitchFamily="34" charset="0"/>
              </a:rPr>
              <a:t>when </a:t>
            </a:r>
            <a:r>
              <a:rPr lang="en-US" sz="3400" dirty="0">
                <a:latin typeface="Calibri" panose="020F0502020204030204" pitchFamily="34" charset="0"/>
                <a:ea typeface="Calibri" panose="020F0502020204030204" pitchFamily="34" charset="0"/>
                <a:cs typeface="Calibri" panose="020F0502020204030204" pitchFamily="34" charset="0"/>
              </a:rPr>
              <a:t>the teaching physician is </a:t>
            </a:r>
            <a:r>
              <a:rPr lang="en-US" sz="3400" u="sng" dirty="0">
                <a:latin typeface="Calibri" panose="020F0502020204030204" pitchFamily="34" charset="0"/>
                <a:ea typeface="Calibri" panose="020F0502020204030204" pitchFamily="34" charset="0"/>
                <a:cs typeface="Calibri" panose="020F0502020204030204" pitchFamily="34" charset="0"/>
              </a:rPr>
              <a:t>physically present for the key portion</a:t>
            </a:r>
            <a:r>
              <a:rPr lang="en-US" sz="3400" dirty="0">
                <a:latin typeface="Calibri" panose="020F0502020204030204" pitchFamily="34" charset="0"/>
                <a:ea typeface="Calibri" panose="020F0502020204030204" pitchFamily="34" charset="0"/>
                <a:cs typeface="Calibri" panose="020F0502020204030204" pitchFamily="34" charset="0"/>
              </a:rPr>
              <a:t> of the </a:t>
            </a:r>
            <a:r>
              <a:rPr lang="en-US" sz="3400" dirty="0" smtClean="0">
                <a:latin typeface="Calibri" panose="020F0502020204030204" pitchFamily="34" charset="0"/>
                <a:ea typeface="Calibri" panose="020F0502020204030204" pitchFamily="34" charset="0"/>
                <a:cs typeface="Calibri" panose="020F0502020204030204" pitchFamily="34" charset="0"/>
              </a:rPr>
              <a:t>service.  </a:t>
            </a:r>
          </a:p>
          <a:p>
            <a:pPr marL="457200" lvl="1" indent="0">
              <a:lnSpc>
                <a:spcPct val="100000"/>
              </a:lnSpc>
              <a:spcBef>
                <a:spcPts val="0"/>
              </a:spcBef>
              <a:buNone/>
            </a:pPr>
            <a:endParaRPr lang="en-US" sz="3400" dirty="0" smtClean="0">
              <a:latin typeface="Calibri" panose="020F0502020204030204" pitchFamily="34" charset="0"/>
              <a:ea typeface="Calibri" panose="020F0502020204030204" pitchFamily="34" charset="0"/>
              <a:cs typeface="Calibri" panose="020F0502020204030204" pitchFamily="34" charset="0"/>
            </a:endParaRPr>
          </a:p>
          <a:p>
            <a:pPr lvl="1">
              <a:lnSpc>
                <a:spcPct val="100000"/>
              </a:lnSpc>
              <a:spcBef>
                <a:spcPts val="0"/>
              </a:spcBef>
            </a:pPr>
            <a:r>
              <a:rPr lang="en-US" sz="3400" dirty="0" smtClean="0">
                <a:latin typeface="Calibri" panose="020F0502020204030204" pitchFamily="34" charset="0"/>
                <a:ea typeface="Calibri" panose="020F0502020204030204" pitchFamily="34" charset="0"/>
                <a:cs typeface="Calibri" panose="020F0502020204030204" pitchFamily="34" charset="0"/>
              </a:rPr>
              <a:t>The primary care exception includes level 1-3 E/M services, annual visits, interprofessional internet consults and virtual check-in’s.</a:t>
            </a:r>
          </a:p>
          <a:p>
            <a:pPr lvl="1">
              <a:lnSpc>
                <a:spcPct val="100000"/>
              </a:lnSpc>
              <a:spcBef>
                <a:spcPts val="0"/>
              </a:spcBef>
            </a:pPr>
            <a:endParaRPr lang="en-US" sz="3000" dirty="0" smtClean="0">
              <a:latin typeface="Calibri" panose="020F0502020204030204" pitchFamily="34" charset="0"/>
              <a:ea typeface="Calibri" panose="020F0502020204030204" pitchFamily="34" charset="0"/>
              <a:cs typeface="Calibri" panose="020F0502020204030204" pitchFamily="34" charset="0"/>
            </a:endParaRPr>
          </a:p>
          <a:p>
            <a:pPr marL="457200" lvl="1" indent="0">
              <a:lnSpc>
                <a:spcPct val="100000"/>
              </a:lnSpc>
              <a:spcBef>
                <a:spcPts val="0"/>
              </a:spcBef>
              <a:buNone/>
            </a:pPr>
            <a:r>
              <a:rPr lang="en-US" sz="2300" dirty="0">
                <a:latin typeface="Calibri" panose="020F0502020204030204" pitchFamily="34" charset="0"/>
                <a:ea typeface="Calibri" panose="020F0502020204030204" pitchFamily="34" charset="0"/>
                <a:cs typeface="Calibri" panose="020F0502020204030204" pitchFamily="34" charset="0"/>
                <a:hlinkClick r:id="rId3"/>
              </a:rPr>
              <a:t>https://www.cms.gov/files/document/teaching-hospitals-physicians-medical-residents-cms-flexibilities-fight-covid-19.pdf</a:t>
            </a:r>
            <a:endParaRPr lang="en-US" sz="2300" dirty="0">
              <a:latin typeface="Calibri" panose="020F0502020204030204" pitchFamily="34" charset="0"/>
              <a:ea typeface="Calibri" panose="020F0502020204030204" pitchFamily="34" charset="0"/>
              <a:cs typeface="Calibri" panose="020F0502020204030204" pitchFamily="34" charset="0"/>
            </a:endParaRPr>
          </a:p>
          <a:p>
            <a:pPr marL="457200" lvl="1" indent="0">
              <a:lnSpc>
                <a:spcPct val="100000"/>
              </a:lnSpc>
              <a:spcBef>
                <a:spcPts val="0"/>
              </a:spcBef>
              <a:buNone/>
            </a:pPr>
            <a:r>
              <a:rPr lang="en-US" sz="2000" dirty="0">
                <a:latin typeface="Calibri" panose="020F0502020204030204" pitchFamily="34" charset="0"/>
                <a:ea typeface="Calibri" panose="020F0502020204030204" pitchFamily="34" charset="0"/>
                <a:cs typeface="Calibri" panose="020F0502020204030204" pitchFamily="34" charset="0"/>
                <a:hlinkClick r:id="rId4"/>
              </a:rPr>
              <a:t>https://</a:t>
            </a:r>
            <a:r>
              <a:rPr lang="en-US" sz="2000" dirty="0" smtClean="0">
                <a:latin typeface="Calibri" panose="020F0502020204030204" pitchFamily="34" charset="0"/>
                <a:ea typeface="Calibri" panose="020F0502020204030204" pitchFamily="34" charset="0"/>
                <a:cs typeface="Calibri" panose="020F0502020204030204" pitchFamily="34" charset="0"/>
                <a:hlinkClick r:id="rId4"/>
              </a:rPr>
              <a:t>www.govinfo.gov/content/pkg/FR-2021-11-19/pdf/2021-23972.pdf</a:t>
            </a:r>
            <a:endParaRPr lang="en-US" sz="2000" dirty="0" smtClean="0">
              <a:latin typeface="Calibri" panose="020F0502020204030204" pitchFamily="34" charset="0"/>
              <a:ea typeface="Calibri" panose="020F0502020204030204" pitchFamily="34" charset="0"/>
              <a:cs typeface="Calibri" panose="020F0502020204030204" pitchFamily="34" charset="0"/>
            </a:endParaRPr>
          </a:p>
          <a:p>
            <a:pPr marL="457200" lvl="1" indent="0">
              <a:lnSpc>
                <a:spcPct val="100000"/>
              </a:lnSpc>
              <a:spcBef>
                <a:spcPts val="0"/>
              </a:spcBef>
              <a:buNone/>
            </a:pPr>
            <a:r>
              <a:rPr lang="en-US" sz="2000" dirty="0">
                <a:latin typeface="Calibri" panose="020F0502020204030204" pitchFamily="34" charset="0"/>
                <a:ea typeface="Calibri" panose="020F0502020204030204" pitchFamily="34" charset="0"/>
                <a:cs typeface="Calibri" panose="020F0502020204030204" pitchFamily="34" charset="0"/>
                <a:hlinkClick r:id="rId4"/>
              </a:rPr>
              <a:t>https://www.govinfo.gov/content/pkg/FR-2021-11-19/pdf/2021-23972.pdf</a:t>
            </a:r>
            <a:endParaRPr lang="en-US" sz="2000" dirty="0" smtClean="0">
              <a:latin typeface="Calibri" panose="020F0502020204030204" pitchFamily="34" charset="0"/>
              <a:ea typeface="Calibri" panose="020F0502020204030204" pitchFamily="34" charset="0"/>
              <a:cs typeface="Calibri" panose="020F0502020204030204" pitchFamily="34" charset="0"/>
            </a:endParaRPr>
          </a:p>
          <a:p>
            <a:pPr marL="457200" lvl="1" indent="0">
              <a:lnSpc>
                <a:spcPct val="100000"/>
              </a:lnSpc>
              <a:spcBef>
                <a:spcPts val="0"/>
              </a:spcBef>
              <a:buNone/>
            </a:pPr>
            <a:endParaRPr lang="en-US" sz="2000" dirty="0" smtClean="0">
              <a:latin typeface="Calibri" panose="020F0502020204030204" pitchFamily="34" charset="0"/>
              <a:ea typeface="Calibri" panose="020F0502020204030204" pitchFamily="34" charset="0"/>
              <a:cs typeface="Calibri" panose="020F0502020204030204" pitchFamily="34" charset="0"/>
            </a:endParaRPr>
          </a:p>
          <a:p>
            <a:pPr marL="457200" lvl="1" indent="0">
              <a:lnSpc>
                <a:spcPct val="100000"/>
              </a:lnSpc>
              <a:spcBef>
                <a:spcPts val="0"/>
              </a:spcBef>
              <a:buNone/>
            </a:pPr>
            <a:endParaRPr lang="en-US" sz="30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pic>
        <p:nvPicPr>
          <p:cNvPr id="4" name="Picture 3" descr="cid:5ecf9bca-25f4-430e-92af-98cc1309e824@default.ttu.edu"/>
          <p:cNvPicPr/>
          <p:nvPr/>
        </p:nvPicPr>
        <p:blipFill rotWithShape="1">
          <a:blip r:embed="rId5" r:link="rId6" cstate="print">
            <a:extLst>
              <a:ext uri="{28A0092B-C50C-407E-A947-70E740481C1C}">
                <a14:useLocalDpi xmlns:a14="http://schemas.microsoft.com/office/drawing/2010/main" val="0"/>
              </a:ext>
            </a:extLst>
          </a:blip>
          <a:srcRect l="5877" t="28438" r="6149" b="24242"/>
          <a:stretch/>
        </p:blipFill>
        <p:spPr bwMode="auto">
          <a:xfrm>
            <a:off x="4152900" y="361950"/>
            <a:ext cx="3819525" cy="799782"/>
          </a:xfrm>
          <a:prstGeom prst="rect">
            <a:avLst/>
          </a:prstGeom>
          <a:noFill/>
          <a:ln>
            <a:noFill/>
          </a:ln>
          <a:extLst>
            <a:ext uri="{53640926-AAD7-44D8-BBD7-CCE9431645EC}">
              <a14:shadowObscured xmlns:a14="http://schemas.microsoft.com/office/drawing/2010/main"/>
            </a:ext>
          </a:extLst>
        </p:spPr>
      </p:pic>
      <p:sp>
        <p:nvSpPr>
          <p:cNvPr id="5" name="Slide Number Placeholder 4"/>
          <p:cNvSpPr>
            <a:spLocks noGrp="1"/>
          </p:cNvSpPr>
          <p:nvPr>
            <p:ph type="sldNum" sz="quarter" idx="12"/>
          </p:nvPr>
        </p:nvSpPr>
        <p:spPr/>
        <p:txBody>
          <a:bodyPr/>
          <a:lstStyle/>
          <a:p>
            <a:fld id="{2E28FBE8-6258-4FE5-AFD2-ED41233F1DB7}" type="slidenum">
              <a:rPr lang="en-US" smtClean="0"/>
              <a:t>5</a:t>
            </a:fld>
            <a:endParaRPr lang="en-US" dirty="0"/>
          </a:p>
        </p:txBody>
      </p:sp>
    </p:spTree>
    <p:extLst>
      <p:ext uri="{BB962C8B-B14F-4D97-AF65-F5344CB8AC3E}">
        <p14:creationId xmlns:p14="http://schemas.microsoft.com/office/powerpoint/2010/main" val="2559625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85750"/>
            <a:ext cx="10515600" cy="1002029"/>
          </a:xfrm>
        </p:spPr>
        <p:txBody>
          <a:bodyPr/>
          <a:lstStyle/>
          <a:p>
            <a:pPr algn="ctr"/>
            <a:endParaRPr lang="en-US" dirty="0"/>
          </a:p>
        </p:txBody>
      </p:sp>
      <p:sp>
        <p:nvSpPr>
          <p:cNvPr id="3" name="Content Placeholder 2"/>
          <p:cNvSpPr>
            <a:spLocks noGrp="1"/>
          </p:cNvSpPr>
          <p:nvPr>
            <p:ph idx="1"/>
          </p:nvPr>
        </p:nvSpPr>
        <p:spPr>
          <a:xfrm>
            <a:off x="838200" y="1413826"/>
            <a:ext cx="10515600" cy="4685221"/>
          </a:xfrm>
        </p:spPr>
        <p:txBody>
          <a:bodyPr>
            <a:normAutofit fontScale="92500" lnSpcReduction="20000"/>
          </a:bodyPr>
          <a:lstStyle/>
          <a:p>
            <a:pPr marL="0" indent="0" algn="ctr">
              <a:buNone/>
            </a:pPr>
            <a:endParaRPr lang="en-US" sz="1000" b="1" dirty="0" smtClean="0">
              <a:solidFill>
                <a:srgbClr val="7030A0"/>
              </a:solidFill>
            </a:endParaRPr>
          </a:p>
          <a:p>
            <a:pPr marL="0" indent="0" algn="ctr">
              <a:buNone/>
            </a:pPr>
            <a:r>
              <a:rPr lang="en-US" b="1" dirty="0" smtClean="0">
                <a:solidFill>
                  <a:schemeClr val="accent5">
                    <a:lumMod val="75000"/>
                  </a:schemeClr>
                </a:solidFill>
              </a:rPr>
              <a:t>Virtual Direct Supervision</a:t>
            </a:r>
          </a:p>
          <a:p>
            <a:pPr marL="0" indent="0" algn="ctr">
              <a:buNone/>
            </a:pPr>
            <a:endParaRPr lang="en-US" sz="900" b="1" dirty="0"/>
          </a:p>
          <a:p>
            <a:pPr marL="0" indent="0">
              <a:buNone/>
            </a:pPr>
            <a:r>
              <a:rPr lang="en-US" dirty="0" smtClean="0"/>
              <a:t>Until </a:t>
            </a:r>
            <a:r>
              <a:rPr lang="en-US" b="1" dirty="0" smtClean="0">
                <a:solidFill>
                  <a:schemeClr val="accent5">
                    <a:lumMod val="75000"/>
                  </a:schemeClr>
                </a:solidFill>
              </a:rPr>
              <a:t>December 31, 2023</a:t>
            </a:r>
            <a:r>
              <a:rPr lang="en-US" dirty="0" smtClean="0"/>
              <a:t>, direct supervision may be provided using real time, interactive audio/video technology (excluding audio-only) instead of requiring their physical presence.   </a:t>
            </a:r>
            <a:endParaRPr lang="en-US" dirty="0"/>
          </a:p>
          <a:p>
            <a:pPr marL="0" indent="0">
              <a:buNone/>
            </a:pPr>
            <a:endParaRPr lang="en-US" sz="1000" dirty="0" smtClean="0"/>
          </a:p>
          <a:p>
            <a:pPr marL="0" indent="0">
              <a:buNone/>
            </a:pPr>
            <a:r>
              <a:rPr lang="en-US" dirty="0" smtClean="0"/>
              <a:t>CMS also clarified to allow immediate availability for direct supervision via virtual presence (interactive audio/video technology).</a:t>
            </a:r>
          </a:p>
          <a:p>
            <a:pPr>
              <a:buFont typeface="Wingdings" panose="05000000000000000000" pitchFamily="2" charset="2"/>
              <a:buChar char="Ø"/>
            </a:pPr>
            <a:r>
              <a:rPr lang="en-US" dirty="0" smtClean="0"/>
              <a:t>Purpose is to facilitate provision of telehealth services by clinical staff “incident to” the services by physicians and other practitioners.</a:t>
            </a:r>
          </a:p>
          <a:p>
            <a:pPr marL="0" indent="0">
              <a:buNone/>
            </a:pPr>
            <a:endParaRPr lang="en-US" dirty="0" smtClean="0"/>
          </a:p>
          <a:p>
            <a:pPr marL="0" indent="0">
              <a:buNone/>
            </a:pPr>
            <a:r>
              <a:rPr lang="en-US" sz="1700" b="1" dirty="0">
                <a:hlinkClick r:id="rId3"/>
              </a:rPr>
              <a:t>https://www.cms.gov/files/document/what-do-i-need-know-cms-waivers-flexibilities-and-transition-forward-covid-19-public-health.pdf</a:t>
            </a:r>
            <a:endParaRPr lang="en-US" sz="1700" b="1" dirty="0" smtClean="0"/>
          </a:p>
          <a:p>
            <a:pPr marL="0" indent="0">
              <a:buNone/>
            </a:pPr>
            <a:r>
              <a:rPr lang="en-US" sz="1600" b="1" dirty="0" smtClean="0">
                <a:hlinkClick r:id="rId4"/>
              </a:rPr>
              <a:t>https</a:t>
            </a:r>
            <a:r>
              <a:rPr lang="en-US" sz="1600" b="1" dirty="0">
                <a:hlinkClick r:id="rId4"/>
              </a:rPr>
              <a:t>://www.govinfo.gov/content/pkg/FR-2021-11-19/pdf/2021-23972.pdf</a:t>
            </a:r>
            <a:endParaRPr lang="en-US" sz="1600" b="1" dirty="0"/>
          </a:p>
        </p:txBody>
      </p:sp>
      <p:pic>
        <p:nvPicPr>
          <p:cNvPr id="4" name="Picture 3" descr="cid:5ecf9bca-25f4-430e-92af-98cc1309e824@default.ttu.edu"/>
          <p:cNvPicPr/>
          <p:nvPr/>
        </p:nvPicPr>
        <p:blipFill rotWithShape="1">
          <a:blip r:embed="rId5" r:link="rId6" cstate="print">
            <a:extLst>
              <a:ext uri="{28A0092B-C50C-407E-A947-70E740481C1C}">
                <a14:useLocalDpi xmlns:a14="http://schemas.microsoft.com/office/drawing/2010/main" val="0"/>
              </a:ext>
            </a:extLst>
          </a:blip>
          <a:srcRect l="5877" t="28438" r="6149" b="24242"/>
          <a:stretch/>
        </p:blipFill>
        <p:spPr bwMode="auto">
          <a:xfrm>
            <a:off x="4152900" y="361950"/>
            <a:ext cx="3819525" cy="799782"/>
          </a:xfrm>
          <a:prstGeom prst="rect">
            <a:avLst/>
          </a:prstGeom>
          <a:noFill/>
          <a:ln>
            <a:noFill/>
          </a:ln>
          <a:extLst>
            <a:ext uri="{53640926-AAD7-44D8-BBD7-CCE9431645EC}">
              <a14:shadowObscured xmlns:a14="http://schemas.microsoft.com/office/drawing/2010/main"/>
            </a:ext>
          </a:extLst>
        </p:spPr>
      </p:pic>
      <p:sp>
        <p:nvSpPr>
          <p:cNvPr id="5" name="Slide Number Placeholder 4"/>
          <p:cNvSpPr>
            <a:spLocks noGrp="1"/>
          </p:cNvSpPr>
          <p:nvPr>
            <p:ph type="sldNum" sz="quarter" idx="12"/>
          </p:nvPr>
        </p:nvSpPr>
        <p:spPr/>
        <p:txBody>
          <a:bodyPr/>
          <a:lstStyle/>
          <a:p>
            <a:fld id="{2E28FBE8-6258-4FE5-AFD2-ED41233F1DB7}" type="slidenum">
              <a:rPr lang="en-US" smtClean="0"/>
              <a:t>6</a:t>
            </a:fld>
            <a:endParaRPr lang="en-US" dirty="0"/>
          </a:p>
        </p:txBody>
      </p:sp>
    </p:spTree>
    <p:extLst>
      <p:ext uri="{BB962C8B-B14F-4D97-AF65-F5344CB8AC3E}">
        <p14:creationId xmlns:p14="http://schemas.microsoft.com/office/powerpoint/2010/main" val="23002655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85750"/>
            <a:ext cx="10515600" cy="1002029"/>
          </a:xfrm>
        </p:spPr>
        <p:txBody>
          <a:bodyPr/>
          <a:lstStyle/>
          <a:p>
            <a:pPr algn="ctr"/>
            <a:endParaRPr lang="en-US" dirty="0"/>
          </a:p>
        </p:txBody>
      </p:sp>
      <p:sp>
        <p:nvSpPr>
          <p:cNvPr id="3" name="Content Placeholder 2"/>
          <p:cNvSpPr>
            <a:spLocks noGrp="1"/>
          </p:cNvSpPr>
          <p:nvPr>
            <p:ph idx="1"/>
          </p:nvPr>
        </p:nvSpPr>
        <p:spPr>
          <a:xfrm>
            <a:off x="838200" y="1413826"/>
            <a:ext cx="10515600" cy="4831525"/>
          </a:xfrm>
        </p:spPr>
        <p:txBody>
          <a:bodyPr>
            <a:normAutofit/>
          </a:bodyPr>
          <a:lstStyle/>
          <a:p>
            <a:pPr marL="0" indent="0">
              <a:buNone/>
            </a:pPr>
            <a:endParaRPr lang="en-US" sz="1000" dirty="0" smtClean="0"/>
          </a:p>
          <a:p>
            <a:pPr marL="0" indent="0" algn="ctr">
              <a:buNone/>
            </a:pPr>
            <a:r>
              <a:rPr lang="en-US" b="1" dirty="0" smtClean="0">
                <a:solidFill>
                  <a:schemeClr val="accent2">
                    <a:lumMod val="75000"/>
                  </a:schemeClr>
                </a:solidFill>
              </a:rPr>
              <a:t>Residents Providing Telehealth Visits</a:t>
            </a:r>
          </a:p>
          <a:p>
            <a:pPr marL="0" indent="0">
              <a:buNone/>
            </a:pPr>
            <a:endParaRPr lang="en-US" sz="1000" b="1" dirty="0" smtClean="0"/>
          </a:p>
          <a:p>
            <a:pPr marL="0" indent="0">
              <a:buNone/>
            </a:pPr>
            <a:endParaRPr lang="en-US" sz="1000" b="1" dirty="0"/>
          </a:p>
          <a:p>
            <a:pPr marL="0" indent="0">
              <a:buNone/>
            </a:pPr>
            <a:r>
              <a:rPr lang="en-US" dirty="0" smtClean="0"/>
              <a:t>After </a:t>
            </a:r>
            <a:r>
              <a:rPr lang="en-US" b="1" dirty="0" smtClean="0">
                <a:solidFill>
                  <a:schemeClr val="accent2">
                    <a:lumMod val="75000"/>
                  </a:schemeClr>
                </a:solidFill>
              </a:rPr>
              <a:t>May 11, 2023</a:t>
            </a:r>
            <a:r>
              <a:rPr lang="en-US" dirty="0" smtClean="0"/>
              <a:t>, residents are only be allowed to provide telehealth visits </a:t>
            </a:r>
            <a:r>
              <a:rPr lang="en-US" u="sng" dirty="0" smtClean="0"/>
              <a:t>under virtual supervision </a:t>
            </a:r>
            <a:r>
              <a:rPr lang="en-US" dirty="0" smtClean="0"/>
              <a:t>in rural areas (defined as non- metropolitan statistical areas (MSAs). </a:t>
            </a:r>
          </a:p>
          <a:p>
            <a:pPr marL="0" indent="0">
              <a:buNone/>
            </a:pPr>
            <a:endParaRPr lang="en-US" sz="1000" dirty="0" smtClean="0"/>
          </a:p>
          <a:p>
            <a:pPr marL="0" indent="0">
              <a:buNone/>
            </a:pPr>
            <a:endParaRPr lang="en-US" dirty="0" smtClean="0"/>
          </a:p>
          <a:p>
            <a:pPr marL="0" indent="0">
              <a:buNone/>
            </a:pPr>
            <a:r>
              <a:rPr lang="en-US" sz="1600" b="1" dirty="0">
                <a:hlinkClick r:id="rId3"/>
              </a:rPr>
              <a:t>https://www.govinfo.gov/content/pkg/FR-2021-11-19/pdf/2021-23972.pdf</a:t>
            </a:r>
            <a:endParaRPr lang="en-US" sz="1600" b="1" dirty="0"/>
          </a:p>
          <a:p>
            <a:pPr marL="0" indent="0">
              <a:buNone/>
            </a:pPr>
            <a:r>
              <a:rPr lang="en-US" sz="1600" b="1" dirty="0" smtClean="0">
                <a:hlinkClick r:id="rId3"/>
              </a:rPr>
              <a:t>https</a:t>
            </a:r>
            <a:r>
              <a:rPr lang="en-US" sz="1600" b="1" dirty="0">
                <a:hlinkClick r:id="rId3"/>
              </a:rPr>
              <a:t>://www.govinfo.gov/content/pkg/FR-2020-12-28/pdf/2020-26815.pdf</a:t>
            </a:r>
            <a:endParaRPr lang="en-US" sz="1600" b="1" dirty="0"/>
          </a:p>
        </p:txBody>
      </p:sp>
      <p:pic>
        <p:nvPicPr>
          <p:cNvPr id="4" name="Picture 3" descr="cid:5ecf9bca-25f4-430e-92af-98cc1309e824@default.ttu.edu"/>
          <p:cNvPicPr/>
          <p:nvPr/>
        </p:nvPicPr>
        <p:blipFill rotWithShape="1">
          <a:blip r:embed="rId4" r:link="rId5" cstate="print">
            <a:extLst>
              <a:ext uri="{28A0092B-C50C-407E-A947-70E740481C1C}">
                <a14:useLocalDpi xmlns:a14="http://schemas.microsoft.com/office/drawing/2010/main" val="0"/>
              </a:ext>
            </a:extLst>
          </a:blip>
          <a:srcRect l="5877" t="28438" r="6149" b="24242"/>
          <a:stretch/>
        </p:blipFill>
        <p:spPr bwMode="auto">
          <a:xfrm>
            <a:off x="4152900" y="361950"/>
            <a:ext cx="3819525" cy="799782"/>
          </a:xfrm>
          <a:prstGeom prst="rect">
            <a:avLst/>
          </a:prstGeom>
          <a:noFill/>
          <a:ln>
            <a:noFill/>
          </a:ln>
          <a:extLst>
            <a:ext uri="{53640926-AAD7-44D8-BBD7-CCE9431645EC}">
              <a14:shadowObscured xmlns:a14="http://schemas.microsoft.com/office/drawing/2010/main"/>
            </a:ext>
          </a:extLst>
        </p:spPr>
      </p:pic>
      <p:sp>
        <p:nvSpPr>
          <p:cNvPr id="5" name="Slide Number Placeholder 4"/>
          <p:cNvSpPr>
            <a:spLocks noGrp="1"/>
          </p:cNvSpPr>
          <p:nvPr>
            <p:ph type="sldNum" sz="quarter" idx="12"/>
          </p:nvPr>
        </p:nvSpPr>
        <p:spPr/>
        <p:txBody>
          <a:bodyPr/>
          <a:lstStyle/>
          <a:p>
            <a:fld id="{2E28FBE8-6258-4FE5-AFD2-ED41233F1DB7}" type="slidenum">
              <a:rPr lang="en-US" smtClean="0"/>
              <a:t>7</a:t>
            </a:fld>
            <a:endParaRPr lang="en-US" dirty="0"/>
          </a:p>
        </p:txBody>
      </p:sp>
    </p:spTree>
    <p:extLst>
      <p:ext uri="{BB962C8B-B14F-4D97-AF65-F5344CB8AC3E}">
        <p14:creationId xmlns:p14="http://schemas.microsoft.com/office/powerpoint/2010/main" val="12878540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85750"/>
            <a:ext cx="10515600" cy="1002029"/>
          </a:xfrm>
        </p:spPr>
        <p:txBody>
          <a:bodyPr/>
          <a:lstStyle/>
          <a:p>
            <a:pPr algn="ctr"/>
            <a:endParaRPr lang="en-US" dirty="0"/>
          </a:p>
        </p:txBody>
      </p:sp>
      <p:sp>
        <p:nvSpPr>
          <p:cNvPr id="3" name="Content Placeholder 2"/>
          <p:cNvSpPr>
            <a:spLocks noGrp="1"/>
          </p:cNvSpPr>
          <p:nvPr>
            <p:ph idx="1"/>
          </p:nvPr>
        </p:nvSpPr>
        <p:spPr>
          <a:xfrm>
            <a:off x="838200" y="1580976"/>
            <a:ext cx="10515600" cy="4351338"/>
          </a:xfrm>
        </p:spPr>
        <p:txBody>
          <a:bodyPr/>
          <a:lstStyle/>
          <a:p>
            <a:pPr marL="0" indent="0" algn="ctr">
              <a:buNone/>
            </a:pPr>
            <a:r>
              <a:rPr lang="en-US" b="1" dirty="0" smtClean="0">
                <a:solidFill>
                  <a:schemeClr val="accent2">
                    <a:lumMod val="75000"/>
                  </a:schemeClr>
                </a:solidFill>
              </a:rPr>
              <a:t>Cost Sharing Obligations (coinsurance and deductibles)</a:t>
            </a:r>
          </a:p>
          <a:p>
            <a:pPr marL="0" indent="0" algn="ctr">
              <a:buNone/>
            </a:pPr>
            <a:endParaRPr lang="en-US" sz="1000" b="1" dirty="0"/>
          </a:p>
          <a:p>
            <a:r>
              <a:rPr lang="en-US" dirty="0" smtClean="0"/>
              <a:t>During the PHE, OIG did not enforce cost sharing requirements for telehealth services provided to Medicare beneficiaries, i.e., institutions had the option of waiving coinsurance and deductible payments by Medicare beneficiaries.</a:t>
            </a:r>
          </a:p>
          <a:p>
            <a:pPr marL="0" indent="0">
              <a:buNone/>
            </a:pPr>
            <a:endParaRPr lang="en-US" sz="1000" dirty="0"/>
          </a:p>
          <a:p>
            <a:r>
              <a:rPr lang="en-US" dirty="0" smtClean="0"/>
              <a:t>After </a:t>
            </a:r>
            <a:r>
              <a:rPr lang="en-US" b="1" dirty="0" smtClean="0">
                <a:solidFill>
                  <a:schemeClr val="accent2">
                    <a:lumMod val="75000"/>
                  </a:schemeClr>
                </a:solidFill>
              </a:rPr>
              <a:t>May 11, 2023</a:t>
            </a:r>
            <a:r>
              <a:rPr lang="en-US" dirty="0" smtClean="0"/>
              <a:t>, cost sharing requirements (e.g., coinsurance and deductible are enforced. </a:t>
            </a:r>
          </a:p>
        </p:txBody>
      </p:sp>
      <p:pic>
        <p:nvPicPr>
          <p:cNvPr id="4" name="Picture 3" descr="cid:5ecf9bca-25f4-430e-92af-98cc1309e824@default.ttu.edu"/>
          <p:cNvPicPr/>
          <p:nvPr/>
        </p:nvPicPr>
        <p:blipFill rotWithShape="1">
          <a:blip r:embed="rId3" r:link="rId4" cstate="print">
            <a:extLst>
              <a:ext uri="{28A0092B-C50C-407E-A947-70E740481C1C}">
                <a14:useLocalDpi xmlns:a14="http://schemas.microsoft.com/office/drawing/2010/main" val="0"/>
              </a:ext>
            </a:extLst>
          </a:blip>
          <a:srcRect l="5877" t="28438" r="6149" b="24242"/>
          <a:stretch/>
        </p:blipFill>
        <p:spPr bwMode="auto">
          <a:xfrm>
            <a:off x="4152900" y="361950"/>
            <a:ext cx="3819525" cy="799782"/>
          </a:xfrm>
          <a:prstGeom prst="rect">
            <a:avLst/>
          </a:prstGeom>
          <a:noFill/>
          <a:ln>
            <a:noFill/>
          </a:ln>
          <a:extLst>
            <a:ext uri="{53640926-AAD7-44D8-BBD7-CCE9431645EC}">
              <a14:shadowObscured xmlns:a14="http://schemas.microsoft.com/office/drawing/2010/main"/>
            </a:ext>
          </a:extLst>
        </p:spPr>
      </p:pic>
      <p:sp>
        <p:nvSpPr>
          <p:cNvPr id="5" name="Slide Number Placeholder 4"/>
          <p:cNvSpPr>
            <a:spLocks noGrp="1"/>
          </p:cNvSpPr>
          <p:nvPr>
            <p:ph type="sldNum" sz="quarter" idx="12"/>
          </p:nvPr>
        </p:nvSpPr>
        <p:spPr/>
        <p:txBody>
          <a:bodyPr/>
          <a:lstStyle/>
          <a:p>
            <a:fld id="{2E28FBE8-6258-4FE5-AFD2-ED41233F1DB7}" type="slidenum">
              <a:rPr lang="en-US" smtClean="0"/>
              <a:t>8</a:t>
            </a:fld>
            <a:endParaRPr lang="en-US" dirty="0"/>
          </a:p>
        </p:txBody>
      </p:sp>
    </p:spTree>
    <p:extLst>
      <p:ext uri="{BB962C8B-B14F-4D97-AF65-F5344CB8AC3E}">
        <p14:creationId xmlns:p14="http://schemas.microsoft.com/office/powerpoint/2010/main" val="23939279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85750"/>
            <a:ext cx="10515600" cy="1002029"/>
          </a:xfrm>
        </p:spPr>
        <p:txBody>
          <a:bodyPr/>
          <a:lstStyle/>
          <a:p>
            <a:pPr algn="ctr"/>
            <a:endParaRPr lang="en-US" dirty="0"/>
          </a:p>
        </p:txBody>
      </p:sp>
      <p:sp>
        <p:nvSpPr>
          <p:cNvPr id="3" name="Content Placeholder 2"/>
          <p:cNvSpPr>
            <a:spLocks noGrp="1"/>
          </p:cNvSpPr>
          <p:nvPr>
            <p:ph idx="1"/>
          </p:nvPr>
        </p:nvSpPr>
        <p:spPr>
          <a:xfrm>
            <a:off x="838200" y="1622323"/>
            <a:ext cx="10515600" cy="4142842"/>
          </a:xfrm>
        </p:spPr>
        <p:txBody>
          <a:bodyPr>
            <a:normAutofit/>
          </a:bodyPr>
          <a:lstStyle/>
          <a:p>
            <a:pPr marL="0" indent="0" algn="ctr">
              <a:buNone/>
            </a:pPr>
            <a:endParaRPr lang="en-US" sz="1000" b="1" dirty="0" smtClean="0">
              <a:solidFill>
                <a:schemeClr val="accent2">
                  <a:lumMod val="75000"/>
                </a:schemeClr>
              </a:solidFill>
            </a:endParaRPr>
          </a:p>
          <a:p>
            <a:pPr marL="0" indent="0" algn="ctr">
              <a:buNone/>
            </a:pPr>
            <a:r>
              <a:rPr lang="en-US" b="1" dirty="0" smtClean="0">
                <a:solidFill>
                  <a:schemeClr val="accent2">
                    <a:lumMod val="75000"/>
                  </a:schemeClr>
                </a:solidFill>
              </a:rPr>
              <a:t>Remote Patient Monitoring (RPM)</a:t>
            </a:r>
          </a:p>
          <a:p>
            <a:pPr marL="0" indent="0" algn="ctr">
              <a:buNone/>
            </a:pPr>
            <a:endParaRPr lang="en-US" sz="1000" b="1" dirty="0">
              <a:solidFill>
                <a:schemeClr val="accent2">
                  <a:lumMod val="75000"/>
                </a:schemeClr>
              </a:solidFill>
            </a:endParaRPr>
          </a:p>
          <a:p>
            <a:pPr marL="0" indent="0">
              <a:buNone/>
            </a:pPr>
            <a:r>
              <a:rPr lang="en-US" dirty="0" smtClean="0"/>
              <a:t>After the PHE ended on </a:t>
            </a:r>
            <a:r>
              <a:rPr lang="en-US" b="1" dirty="0" smtClean="0">
                <a:solidFill>
                  <a:schemeClr val="accent2">
                    <a:lumMod val="75000"/>
                  </a:schemeClr>
                </a:solidFill>
              </a:rPr>
              <a:t>May 11, 2023</a:t>
            </a:r>
            <a:r>
              <a:rPr lang="en-US" dirty="0" smtClean="0"/>
              <a:t>, CMS requires that </a:t>
            </a:r>
          </a:p>
          <a:p>
            <a:pPr marL="0" indent="0">
              <a:buNone/>
            </a:pPr>
            <a:r>
              <a:rPr lang="en-US" dirty="0" smtClean="0"/>
              <a:t>RPM services are furnished only to </a:t>
            </a:r>
            <a:r>
              <a:rPr lang="en-US" u="sng" dirty="0" smtClean="0"/>
              <a:t>established patients </a:t>
            </a:r>
          </a:p>
          <a:p>
            <a:pPr marL="0" indent="0">
              <a:buNone/>
            </a:pPr>
            <a:r>
              <a:rPr lang="en-US" dirty="0" smtClean="0"/>
              <a:t>and the remote monitoring must be for </a:t>
            </a:r>
            <a:r>
              <a:rPr lang="en-US" u="sng" dirty="0" smtClean="0"/>
              <a:t>16 or more days of data </a:t>
            </a:r>
          </a:p>
          <a:p>
            <a:pPr marL="0" indent="0">
              <a:buNone/>
            </a:pPr>
            <a:r>
              <a:rPr lang="en-US" dirty="0" smtClean="0"/>
              <a:t>in a 30-day period for billing.</a:t>
            </a:r>
          </a:p>
          <a:p>
            <a:pPr marL="0" indent="0">
              <a:buNone/>
            </a:pPr>
            <a:endParaRPr lang="en-US" b="1" dirty="0"/>
          </a:p>
          <a:p>
            <a:pPr marL="0" indent="0">
              <a:buNone/>
            </a:pPr>
            <a:r>
              <a:rPr lang="en-US" sz="1600" b="1" dirty="0">
                <a:hlinkClick r:id="rId3"/>
              </a:rPr>
              <a:t>https://www.cms.gov/files/document/physicians-and-other-clinicians-cms-flexibilities-fight-covid-19.pdf</a:t>
            </a:r>
            <a:endParaRPr lang="en-US" sz="1600" b="1" dirty="0"/>
          </a:p>
        </p:txBody>
      </p:sp>
      <p:pic>
        <p:nvPicPr>
          <p:cNvPr id="4" name="Picture 3" descr="cid:5ecf9bca-25f4-430e-92af-98cc1309e824@default.ttu.edu"/>
          <p:cNvPicPr/>
          <p:nvPr/>
        </p:nvPicPr>
        <p:blipFill rotWithShape="1">
          <a:blip r:embed="rId4" r:link="rId5" cstate="print">
            <a:extLst>
              <a:ext uri="{28A0092B-C50C-407E-A947-70E740481C1C}">
                <a14:useLocalDpi xmlns:a14="http://schemas.microsoft.com/office/drawing/2010/main" val="0"/>
              </a:ext>
            </a:extLst>
          </a:blip>
          <a:srcRect l="5877" t="28438" r="6149" b="24242"/>
          <a:stretch/>
        </p:blipFill>
        <p:spPr bwMode="auto">
          <a:xfrm>
            <a:off x="4152900" y="361950"/>
            <a:ext cx="3819525" cy="799782"/>
          </a:xfrm>
          <a:prstGeom prst="rect">
            <a:avLst/>
          </a:prstGeom>
          <a:noFill/>
          <a:ln>
            <a:noFill/>
          </a:ln>
          <a:extLst>
            <a:ext uri="{53640926-AAD7-44D8-BBD7-CCE9431645EC}">
              <a14:shadowObscured xmlns:a14="http://schemas.microsoft.com/office/drawing/2010/main"/>
            </a:ext>
          </a:extLst>
        </p:spPr>
      </p:pic>
      <p:sp>
        <p:nvSpPr>
          <p:cNvPr id="5" name="Slide Number Placeholder 4"/>
          <p:cNvSpPr>
            <a:spLocks noGrp="1"/>
          </p:cNvSpPr>
          <p:nvPr>
            <p:ph type="sldNum" sz="quarter" idx="12"/>
          </p:nvPr>
        </p:nvSpPr>
        <p:spPr/>
        <p:txBody>
          <a:bodyPr/>
          <a:lstStyle/>
          <a:p>
            <a:fld id="{2E28FBE8-6258-4FE5-AFD2-ED41233F1DB7}" type="slidenum">
              <a:rPr lang="en-US" smtClean="0"/>
              <a:t>9</a:t>
            </a:fld>
            <a:endParaRPr lang="en-US" dirty="0"/>
          </a:p>
        </p:txBody>
      </p:sp>
    </p:spTree>
    <p:extLst>
      <p:ext uri="{BB962C8B-B14F-4D97-AF65-F5344CB8AC3E}">
        <p14:creationId xmlns:p14="http://schemas.microsoft.com/office/powerpoint/2010/main" val="408901005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5629</TotalTime>
  <Words>2341</Words>
  <Application>Microsoft Office PowerPoint</Application>
  <PresentationFormat>Widescreen</PresentationFormat>
  <Paragraphs>306</Paragraphs>
  <Slides>29</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29</vt:i4>
      </vt:variant>
    </vt:vector>
  </HeadingPairs>
  <TitlesOfParts>
    <vt:vector size="35" baseType="lpstr">
      <vt:lpstr>Arial</vt:lpstr>
      <vt:lpstr>Calibri</vt:lpstr>
      <vt:lpstr>Calibri Light</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93</vt:lpstr>
      <vt:lpstr>PowerPoint Presentation</vt:lpstr>
      <vt:lpstr>PowerPoint Presentation</vt:lpstr>
      <vt:lpstr>PowerPoint Presentation</vt:lpstr>
      <vt:lpstr>PowerPoint Presentation</vt:lpstr>
      <vt:lpstr>PowerPoint Presentation</vt:lpstr>
    </vt:vector>
  </TitlesOfParts>
  <Company>Texas Tech University Health Sciences Center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Geist, John</dc:creator>
  <cp:lastModifiedBy>Geist, John</cp:lastModifiedBy>
  <cp:revision>88</cp:revision>
  <dcterms:created xsi:type="dcterms:W3CDTF">2023-05-02T18:05:06Z</dcterms:created>
  <dcterms:modified xsi:type="dcterms:W3CDTF">2023-05-12T20:02:57Z</dcterms:modified>
</cp:coreProperties>
</file>