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3" r:id="rId2"/>
    <p:sldId id="284" r:id="rId3"/>
    <p:sldId id="276" r:id="rId4"/>
    <p:sldId id="287" r:id="rId5"/>
    <p:sldId id="259" r:id="rId6"/>
    <p:sldId id="268" r:id="rId7"/>
    <p:sldId id="260" r:id="rId8"/>
    <p:sldId id="264" r:id="rId9"/>
    <p:sldId id="292" r:id="rId10"/>
    <p:sldId id="293" r:id="rId11"/>
    <p:sldId id="294" r:id="rId12"/>
    <p:sldId id="295" r:id="rId13"/>
    <p:sldId id="297" r:id="rId14"/>
    <p:sldId id="299" r:id="rId15"/>
    <p:sldId id="298" r:id="rId16"/>
    <p:sldId id="300" r:id="rId17"/>
    <p:sldId id="28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E29"/>
    <a:srgbClr val="AAAAAA"/>
    <a:srgbClr val="777777"/>
    <a:srgbClr val="5F5F5F"/>
    <a:srgbClr val="C80000"/>
    <a:srgbClr val="FFFFFF"/>
    <a:srgbClr val="F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08" d="100"/>
          <a:sy n="108" d="100"/>
        </p:scale>
        <p:origin x="1386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5960FD-AD09-46D2-B814-BF5AEE23AFB9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0B8373-2558-49D7-AF6E-9C57E9E33E0B}">
      <dgm:prSet phldrT="[Text]" custT="1"/>
      <dgm:spPr/>
      <dgm:t>
        <a:bodyPr/>
        <a:lstStyle/>
        <a:p>
          <a:r>
            <a:rPr lang="en-US" sz="1200" dirty="0" smtClean="0"/>
            <a:t>Household Size/Number in College</a:t>
          </a:r>
          <a:endParaRPr lang="en-US" sz="1200" dirty="0"/>
        </a:p>
      </dgm:t>
    </dgm:pt>
    <dgm:pt modelId="{ADA3E2F4-3652-46F4-9A3A-D27A3B5F0997}" type="parTrans" cxnId="{64C5086B-208B-44EB-942E-0BBE92891088}">
      <dgm:prSet/>
      <dgm:spPr/>
      <dgm:t>
        <a:bodyPr/>
        <a:lstStyle/>
        <a:p>
          <a:endParaRPr lang="en-US"/>
        </a:p>
      </dgm:t>
    </dgm:pt>
    <dgm:pt modelId="{C145E046-C4AD-40F1-821F-B3131D95A7F4}" type="sibTrans" cxnId="{64C5086B-208B-44EB-942E-0BBE92891088}">
      <dgm:prSet/>
      <dgm:spPr/>
      <dgm:t>
        <a:bodyPr/>
        <a:lstStyle/>
        <a:p>
          <a:endParaRPr lang="en-US"/>
        </a:p>
      </dgm:t>
    </dgm:pt>
    <dgm:pt modelId="{E3ACDDB9-7A72-4AAE-80F3-804C8D9055F9}">
      <dgm:prSet phldrT="[Text]" custT="1"/>
      <dgm:spPr/>
      <dgm:t>
        <a:bodyPr/>
        <a:lstStyle/>
        <a:p>
          <a:r>
            <a:rPr lang="en-US" sz="1200" dirty="0" smtClean="0"/>
            <a:t>Income &amp; Tax Information</a:t>
          </a:r>
          <a:endParaRPr lang="en-US" sz="1200" dirty="0"/>
        </a:p>
      </dgm:t>
    </dgm:pt>
    <dgm:pt modelId="{E24CE5E2-9401-4CBA-9841-F1759CB1B53B}" type="parTrans" cxnId="{A40B2F7C-ABD5-4AD9-9894-72AECF033C03}">
      <dgm:prSet/>
      <dgm:spPr/>
      <dgm:t>
        <a:bodyPr/>
        <a:lstStyle/>
        <a:p>
          <a:endParaRPr lang="en-US"/>
        </a:p>
      </dgm:t>
    </dgm:pt>
    <dgm:pt modelId="{AFA72309-2A69-4BC4-A212-3E9ADF2FC55C}" type="sibTrans" cxnId="{A40B2F7C-ABD5-4AD9-9894-72AECF033C03}">
      <dgm:prSet/>
      <dgm:spPr/>
      <dgm:t>
        <a:bodyPr/>
        <a:lstStyle/>
        <a:p>
          <a:endParaRPr lang="en-US"/>
        </a:p>
      </dgm:t>
    </dgm:pt>
    <dgm:pt modelId="{E0F31F13-77D2-4487-B43A-195F6FA21447}">
      <dgm:prSet phldrT="[Text]" custT="1"/>
      <dgm:spPr/>
      <dgm:t>
        <a:bodyPr/>
        <a:lstStyle/>
        <a:p>
          <a:pPr algn="ctr"/>
          <a:r>
            <a:rPr lang="en-US" sz="1200" dirty="0" smtClean="0"/>
            <a:t>Parent Information</a:t>
          </a:r>
          <a:endParaRPr lang="en-US" sz="1200" dirty="0"/>
        </a:p>
      </dgm:t>
    </dgm:pt>
    <dgm:pt modelId="{C277A397-EA67-4266-90DD-F7766FD325A7}" type="parTrans" cxnId="{44EDFD67-9136-473A-99CE-97FCEA41AD56}">
      <dgm:prSet/>
      <dgm:spPr/>
      <dgm:t>
        <a:bodyPr/>
        <a:lstStyle/>
        <a:p>
          <a:endParaRPr lang="en-US"/>
        </a:p>
      </dgm:t>
    </dgm:pt>
    <dgm:pt modelId="{EC45919E-F9E8-4E3B-AE9D-12E324806CA7}" type="sibTrans" cxnId="{44EDFD67-9136-473A-99CE-97FCEA41AD56}">
      <dgm:prSet/>
      <dgm:spPr/>
      <dgm:t>
        <a:bodyPr/>
        <a:lstStyle/>
        <a:p>
          <a:endParaRPr lang="en-US"/>
        </a:p>
      </dgm:t>
    </dgm:pt>
    <dgm:pt modelId="{40A18CDE-D248-4F6D-9378-513A8C8A2C4C}">
      <dgm:prSet phldrT="[Text]" custT="1"/>
      <dgm:spPr/>
      <dgm:t>
        <a:bodyPr/>
        <a:lstStyle/>
        <a:p>
          <a:pPr algn="ctr"/>
          <a:r>
            <a:rPr lang="en-US" sz="1200" dirty="0" smtClean="0"/>
            <a:t>Until student is 24 years old, married, has a dependent, or is in a graduate program</a:t>
          </a:r>
          <a:endParaRPr lang="en-US" sz="1200" dirty="0"/>
        </a:p>
      </dgm:t>
    </dgm:pt>
    <dgm:pt modelId="{8FA126EA-206E-4E94-B937-F21778901082}" type="sibTrans" cxnId="{CDAE6F0B-7AD2-48E9-8F41-DE3B5AE72538}">
      <dgm:prSet/>
      <dgm:spPr/>
      <dgm:t>
        <a:bodyPr/>
        <a:lstStyle/>
        <a:p>
          <a:endParaRPr lang="en-US"/>
        </a:p>
      </dgm:t>
    </dgm:pt>
    <dgm:pt modelId="{A56FFBA9-EC28-48C3-BBC0-2982CC594F64}" type="parTrans" cxnId="{CDAE6F0B-7AD2-48E9-8F41-DE3B5AE72538}">
      <dgm:prSet/>
      <dgm:spPr/>
      <dgm:t>
        <a:bodyPr/>
        <a:lstStyle/>
        <a:p>
          <a:endParaRPr lang="en-US"/>
        </a:p>
      </dgm:t>
    </dgm:pt>
    <dgm:pt modelId="{BEC47FB6-990B-4784-B75D-9FF2A61ADA73}" type="pres">
      <dgm:prSet presAssocID="{465960FD-AD09-46D2-B814-BF5AEE23AF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9BCDE-A62E-4CE3-B021-1F80AE35BC5E}" type="pres">
      <dgm:prSet presAssocID="{2B0B8373-2558-49D7-AF6E-9C57E9E33E0B}" presName="composite" presStyleCnt="0"/>
      <dgm:spPr/>
    </dgm:pt>
    <dgm:pt modelId="{2CB7CF5A-6163-4EC2-BEBF-CFE1DBAE42D1}" type="pres">
      <dgm:prSet presAssocID="{2B0B8373-2558-49D7-AF6E-9C57E9E33E0B}" presName="bgChev" presStyleLbl="node1" presStyleIdx="0" presStyleCnt="3"/>
      <dgm:spPr/>
    </dgm:pt>
    <dgm:pt modelId="{94BE6B7F-B0C2-463B-89B8-8F0E96780AFC}" type="pres">
      <dgm:prSet presAssocID="{2B0B8373-2558-49D7-AF6E-9C57E9E33E0B}" presName="txNode" presStyleLbl="fgAcc1" presStyleIdx="0" presStyleCnt="3" custScaleX="67994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78114-3AB2-405C-8133-FC45737B0D3A}" type="pres">
      <dgm:prSet presAssocID="{C145E046-C4AD-40F1-821F-B3131D95A7F4}" presName="compositeSpace" presStyleCnt="0"/>
      <dgm:spPr/>
    </dgm:pt>
    <dgm:pt modelId="{368A4AB0-64AF-490D-A981-7EB9DFBF25F7}" type="pres">
      <dgm:prSet presAssocID="{E3ACDDB9-7A72-4AAE-80F3-804C8D9055F9}" presName="composite" presStyleCnt="0"/>
      <dgm:spPr/>
    </dgm:pt>
    <dgm:pt modelId="{17EF870A-46D0-4A16-B725-AA3492DD39E6}" type="pres">
      <dgm:prSet presAssocID="{E3ACDDB9-7A72-4AAE-80F3-804C8D9055F9}" presName="bgChev" presStyleLbl="node1" presStyleIdx="1" presStyleCnt="3"/>
      <dgm:spPr/>
    </dgm:pt>
    <dgm:pt modelId="{F4693E19-6586-40FF-B1E0-9DFC8C17920D}" type="pres">
      <dgm:prSet presAssocID="{E3ACDDB9-7A72-4AAE-80F3-804C8D9055F9}" presName="txNode" presStyleLbl="fgAcc1" presStyleIdx="1" presStyleCnt="3" custScaleX="69657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E72F7-285D-4028-ADC6-FA32BF322D7C}" type="pres">
      <dgm:prSet presAssocID="{AFA72309-2A69-4BC4-A212-3E9ADF2FC55C}" presName="compositeSpace" presStyleCnt="0"/>
      <dgm:spPr/>
    </dgm:pt>
    <dgm:pt modelId="{9C3931AF-6EA1-4300-BC29-FE4DB889FCC6}" type="pres">
      <dgm:prSet presAssocID="{E0F31F13-77D2-4487-B43A-195F6FA21447}" presName="composite" presStyleCnt="0"/>
      <dgm:spPr/>
    </dgm:pt>
    <dgm:pt modelId="{A7A392DE-D0BC-4132-B56C-B430741A8C22}" type="pres">
      <dgm:prSet presAssocID="{E0F31F13-77D2-4487-B43A-195F6FA21447}" presName="bgChev" presStyleLbl="node1" presStyleIdx="2" presStyleCnt="3"/>
      <dgm:spPr/>
    </dgm:pt>
    <dgm:pt modelId="{0F6D78E6-4343-4A72-856E-42755C5EC846}" type="pres">
      <dgm:prSet presAssocID="{E0F31F13-77D2-4487-B43A-195F6FA21447}" presName="txNode" presStyleLbl="fgAcc1" presStyleIdx="2" presStyleCnt="3" custScaleX="96124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8239FF-ECF7-4CB6-A788-AEC981B08006}" type="presOf" srcId="{2B0B8373-2558-49D7-AF6E-9C57E9E33E0B}" destId="{94BE6B7F-B0C2-463B-89B8-8F0E96780AFC}" srcOrd="0" destOrd="0" presId="urn:microsoft.com/office/officeart/2005/8/layout/chevronAccent+Icon"/>
    <dgm:cxn modelId="{44EDFD67-9136-473A-99CE-97FCEA41AD56}" srcId="{465960FD-AD09-46D2-B814-BF5AEE23AFB9}" destId="{E0F31F13-77D2-4487-B43A-195F6FA21447}" srcOrd="2" destOrd="0" parTransId="{C277A397-EA67-4266-90DD-F7766FD325A7}" sibTransId="{EC45919E-F9E8-4E3B-AE9D-12E324806CA7}"/>
    <dgm:cxn modelId="{CDAE6F0B-7AD2-48E9-8F41-DE3B5AE72538}" srcId="{E0F31F13-77D2-4487-B43A-195F6FA21447}" destId="{40A18CDE-D248-4F6D-9378-513A8C8A2C4C}" srcOrd="0" destOrd="0" parTransId="{A56FFBA9-EC28-48C3-BBC0-2982CC594F64}" sibTransId="{8FA126EA-206E-4E94-B937-F21778901082}"/>
    <dgm:cxn modelId="{3B41E54A-E29F-453B-A34E-E0AA80A01F80}" type="presOf" srcId="{40A18CDE-D248-4F6D-9378-513A8C8A2C4C}" destId="{0F6D78E6-4343-4A72-856E-42755C5EC846}" srcOrd="0" destOrd="1" presId="urn:microsoft.com/office/officeart/2005/8/layout/chevronAccent+Icon"/>
    <dgm:cxn modelId="{A40B2F7C-ABD5-4AD9-9894-72AECF033C03}" srcId="{465960FD-AD09-46D2-B814-BF5AEE23AFB9}" destId="{E3ACDDB9-7A72-4AAE-80F3-804C8D9055F9}" srcOrd="1" destOrd="0" parTransId="{E24CE5E2-9401-4CBA-9841-F1759CB1B53B}" sibTransId="{AFA72309-2A69-4BC4-A212-3E9ADF2FC55C}"/>
    <dgm:cxn modelId="{1359D4BB-37E3-453C-AFCD-BC6E080CEB0D}" type="presOf" srcId="{465960FD-AD09-46D2-B814-BF5AEE23AFB9}" destId="{BEC47FB6-990B-4784-B75D-9FF2A61ADA73}" srcOrd="0" destOrd="0" presId="urn:microsoft.com/office/officeart/2005/8/layout/chevronAccent+Icon"/>
    <dgm:cxn modelId="{3EA57282-64D8-48FA-BF9A-D8C2D692630D}" type="presOf" srcId="{E3ACDDB9-7A72-4AAE-80F3-804C8D9055F9}" destId="{F4693E19-6586-40FF-B1E0-9DFC8C17920D}" srcOrd="0" destOrd="0" presId="urn:microsoft.com/office/officeart/2005/8/layout/chevronAccent+Icon"/>
    <dgm:cxn modelId="{3447C3A0-3C78-4777-880C-84C2393759AA}" type="presOf" srcId="{E0F31F13-77D2-4487-B43A-195F6FA21447}" destId="{0F6D78E6-4343-4A72-856E-42755C5EC846}" srcOrd="0" destOrd="0" presId="urn:microsoft.com/office/officeart/2005/8/layout/chevronAccent+Icon"/>
    <dgm:cxn modelId="{64C5086B-208B-44EB-942E-0BBE92891088}" srcId="{465960FD-AD09-46D2-B814-BF5AEE23AFB9}" destId="{2B0B8373-2558-49D7-AF6E-9C57E9E33E0B}" srcOrd="0" destOrd="0" parTransId="{ADA3E2F4-3652-46F4-9A3A-D27A3B5F0997}" sibTransId="{C145E046-C4AD-40F1-821F-B3131D95A7F4}"/>
    <dgm:cxn modelId="{0436A3B2-746E-4DE6-A6E5-7A5A9819E4FB}" type="presParOf" srcId="{BEC47FB6-990B-4784-B75D-9FF2A61ADA73}" destId="{11A9BCDE-A62E-4CE3-B021-1F80AE35BC5E}" srcOrd="0" destOrd="0" presId="urn:microsoft.com/office/officeart/2005/8/layout/chevronAccent+Icon"/>
    <dgm:cxn modelId="{0724D6AE-3A06-4F61-92D6-474DDDB57EC7}" type="presParOf" srcId="{11A9BCDE-A62E-4CE3-B021-1F80AE35BC5E}" destId="{2CB7CF5A-6163-4EC2-BEBF-CFE1DBAE42D1}" srcOrd="0" destOrd="0" presId="urn:microsoft.com/office/officeart/2005/8/layout/chevronAccent+Icon"/>
    <dgm:cxn modelId="{A728D29E-C6D4-403F-BC87-4E2D2593A790}" type="presParOf" srcId="{11A9BCDE-A62E-4CE3-B021-1F80AE35BC5E}" destId="{94BE6B7F-B0C2-463B-89B8-8F0E96780AFC}" srcOrd="1" destOrd="0" presId="urn:microsoft.com/office/officeart/2005/8/layout/chevronAccent+Icon"/>
    <dgm:cxn modelId="{445F1AE3-7C08-4272-BD9B-2811B3AD27D2}" type="presParOf" srcId="{BEC47FB6-990B-4784-B75D-9FF2A61ADA73}" destId="{A1578114-3AB2-405C-8133-FC45737B0D3A}" srcOrd="1" destOrd="0" presId="urn:microsoft.com/office/officeart/2005/8/layout/chevronAccent+Icon"/>
    <dgm:cxn modelId="{760BD58B-49DE-4D08-ABC6-21DEF2F09328}" type="presParOf" srcId="{BEC47FB6-990B-4784-B75D-9FF2A61ADA73}" destId="{368A4AB0-64AF-490D-A981-7EB9DFBF25F7}" srcOrd="2" destOrd="0" presId="urn:microsoft.com/office/officeart/2005/8/layout/chevronAccent+Icon"/>
    <dgm:cxn modelId="{581D09C5-4830-4BE1-9600-C7708E9406CD}" type="presParOf" srcId="{368A4AB0-64AF-490D-A981-7EB9DFBF25F7}" destId="{17EF870A-46D0-4A16-B725-AA3492DD39E6}" srcOrd="0" destOrd="0" presId="urn:microsoft.com/office/officeart/2005/8/layout/chevronAccent+Icon"/>
    <dgm:cxn modelId="{30D88B75-39E6-4DC8-8F52-CA7649B40867}" type="presParOf" srcId="{368A4AB0-64AF-490D-A981-7EB9DFBF25F7}" destId="{F4693E19-6586-40FF-B1E0-9DFC8C17920D}" srcOrd="1" destOrd="0" presId="urn:microsoft.com/office/officeart/2005/8/layout/chevronAccent+Icon"/>
    <dgm:cxn modelId="{CC9F62D0-1574-4F88-9E82-FA6C141CF453}" type="presParOf" srcId="{BEC47FB6-990B-4784-B75D-9FF2A61ADA73}" destId="{29EE72F7-285D-4028-ADC6-FA32BF322D7C}" srcOrd="3" destOrd="0" presId="urn:microsoft.com/office/officeart/2005/8/layout/chevronAccent+Icon"/>
    <dgm:cxn modelId="{BB91702E-A7E7-4036-937B-AE6DEF5CFFA3}" type="presParOf" srcId="{BEC47FB6-990B-4784-B75D-9FF2A61ADA73}" destId="{9C3931AF-6EA1-4300-BC29-FE4DB889FCC6}" srcOrd="4" destOrd="0" presId="urn:microsoft.com/office/officeart/2005/8/layout/chevronAccent+Icon"/>
    <dgm:cxn modelId="{08B28EBA-5BA7-4C25-8B10-5CB277B695E8}" type="presParOf" srcId="{9C3931AF-6EA1-4300-BC29-FE4DB889FCC6}" destId="{A7A392DE-D0BC-4132-B56C-B430741A8C22}" srcOrd="0" destOrd="0" presId="urn:microsoft.com/office/officeart/2005/8/layout/chevronAccent+Icon"/>
    <dgm:cxn modelId="{28A574DC-E62B-48E3-A270-90DB5F8F0B98}" type="presParOf" srcId="{9C3931AF-6EA1-4300-BC29-FE4DB889FCC6}" destId="{0F6D78E6-4343-4A72-856E-42755C5EC846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7CF5A-6163-4EC2-BEBF-CFE1DBAE42D1}">
      <dsp:nvSpPr>
        <dsp:cNvPr id="0" name=""/>
        <dsp:cNvSpPr/>
      </dsp:nvSpPr>
      <dsp:spPr>
        <a:xfrm>
          <a:off x="4605" y="0"/>
          <a:ext cx="2612436" cy="90533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E6B7F-B0C2-463B-89B8-8F0E96780AFC}">
      <dsp:nvSpPr>
        <dsp:cNvPr id="0" name=""/>
        <dsp:cNvSpPr/>
      </dsp:nvSpPr>
      <dsp:spPr>
        <a:xfrm>
          <a:off x="1054290" y="226332"/>
          <a:ext cx="1499986" cy="90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Household Size/Number in College</a:t>
          </a:r>
          <a:endParaRPr lang="en-US" sz="1200" kern="1200" dirty="0"/>
        </a:p>
      </dsp:txBody>
      <dsp:txXfrm>
        <a:off x="1080806" y="252848"/>
        <a:ext cx="1446954" cy="852298"/>
      </dsp:txXfrm>
    </dsp:sp>
    <dsp:sp modelId="{17EF870A-46D0-4A16-B725-AA3492DD39E6}">
      <dsp:nvSpPr>
        <dsp:cNvPr id="0" name=""/>
        <dsp:cNvSpPr/>
      </dsp:nvSpPr>
      <dsp:spPr>
        <a:xfrm>
          <a:off x="2698317" y="0"/>
          <a:ext cx="2612436" cy="90533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93E19-6586-40FF-B1E0-9DFC8C17920D}">
      <dsp:nvSpPr>
        <dsp:cNvPr id="0" name=""/>
        <dsp:cNvSpPr/>
      </dsp:nvSpPr>
      <dsp:spPr>
        <a:xfrm>
          <a:off x="3729658" y="226332"/>
          <a:ext cx="1536673" cy="90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Income &amp; Tax Information</a:t>
          </a:r>
          <a:endParaRPr lang="en-US" sz="1200" kern="1200" dirty="0"/>
        </a:p>
      </dsp:txBody>
      <dsp:txXfrm>
        <a:off x="3756174" y="252848"/>
        <a:ext cx="1483641" cy="852298"/>
      </dsp:txXfrm>
    </dsp:sp>
    <dsp:sp modelId="{A7A392DE-D0BC-4132-B56C-B430741A8C22}">
      <dsp:nvSpPr>
        <dsp:cNvPr id="0" name=""/>
        <dsp:cNvSpPr/>
      </dsp:nvSpPr>
      <dsp:spPr>
        <a:xfrm>
          <a:off x="5392029" y="0"/>
          <a:ext cx="2612436" cy="90533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D78E6-4343-4A72-856E-42755C5EC846}">
      <dsp:nvSpPr>
        <dsp:cNvPr id="0" name=""/>
        <dsp:cNvSpPr/>
      </dsp:nvSpPr>
      <dsp:spPr>
        <a:xfrm>
          <a:off x="6131432" y="226332"/>
          <a:ext cx="2120550" cy="90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Parent Information</a:t>
          </a:r>
          <a:endParaRPr lang="en-US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Until student is 24 years old, married, has a dependent, or is in a graduate program</a:t>
          </a:r>
          <a:endParaRPr lang="en-US" sz="1200" kern="1200" dirty="0"/>
        </a:p>
      </dsp:txBody>
      <dsp:txXfrm>
        <a:off x="6157948" y="252848"/>
        <a:ext cx="2067518" cy="852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AD5E88-7A44-984B-A7EE-A271784B5C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788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5</a:t>
            </a:fld>
            <a:endParaRPr lang="en-US" alt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422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D910458-D817-3B44-B08E-1CC38865DBA5}" type="slidenum">
              <a:rPr lang="en-US" altLang="en-US" sz="1200"/>
              <a:pPr eaLnBrk="1" hangingPunct="1"/>
              <a:t>6</a:t>
            </a:fld>
            <a:endParaRPr lang="en-US" altLang="en-US" sz="1200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7590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E94A0AE-C61D-F242-A6E7-8CC58C819512}" type="slidenum">
              <a:rPr lang="en-US" altLang="en-US" sz="1200"/>
              <a:pPr eaLnBrk="1" hangingPunct="1"/>
              <a:t>7</a:t>
            </a:fld>
            <a:endParaRPr lang="en-US" altLang="en-US" sz="1200" dirty="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492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23AA386-15E2-F849-9123-02C7862CE30F}" type="slidenum">
              <a:rPr lang="en-US" altLang="en-US" sz="1200"/>
              <a:pPr eaLnBrk="1" hangingPunct="1"/>
              <a:t>8</a:t>
            </a:fld>
            <a:endParaRPr lang="en-US" altLang="en-US" sz="1200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3529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23AA386-15E2-F849-9123-02C7862CE30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4784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23AA386-15E2-F849-9123-02C7862CE30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25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18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4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04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25" y="1476375"/>
            <a:ext cx="4051300" cy="4959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476375"/>
            <a:ext cx="4052888" cy="4959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1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3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0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9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2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08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50000">
              <a:srgbClr val="FFFFFF"/>
            </a:gs>
            <a:gs pos="100000">
              <a:srgbClr val="DDDD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-25400"/>
            <a:ext cx="7515225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476375"/>
            <a:ext cx="825658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2" descr="SON-side-02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8385" r="80428" b="14478"/>
          <a:stretch>
            <a:fillRect/>
          </a:stretch>
        </p:blipFill>
        <p:spPr bwMode="auto">
          <a:xfrm>
            <a:off x="8394700" y="6008688"/>
            <a:ext cx="5461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5000"/>
        </a:spcAft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000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742950" indent="-228600" algn="l" rtl="0" eaLnBrk="0" fontAlgn="base" hangingPunct="0">
        <a:spcBef>
          <a:spcPct val="4000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258888" indent="-228600" algn="l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422400" indent="406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1879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6pPr>
      <a:lvl7pPr marL="23368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7pPr>
      <a:lvl8pPr marL="27940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8pPr>
      <a:lvl9pPr marL="32512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afsa.ed.gov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goarmy.com/amedd/hpsp.jsp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airforce.com/education/ongoing-edu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ralhealthinfo.org/funding" TargetMode="External"/><Relationship Id="rId5" Type="http://schemas.openxmlformats.org/officeDocument/2006/relationships/hyperlink" Target="https://.nhsc.hrsa.gov/scholarships/index.html" TargetMode="External"/><Relationship Id="rId4" Type="http://schemas.openxmlformats.org/officeDocument/2006/relationships/hyperlink" Target="http://www.navy.com/careers/healthcare/physician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naid.org/" TargetMode="External"/><Relationship Id="rId13" Type="http://schemas.openxmlformats.org/officeDocument/2006/relationships/hyperlink" Target="http://www.naahp.org/" TargetMode="External"/><Relationship Id="rId3" Type="http://schemas.openxmlformats.org/officeDocument/2006/relationships/hyperlink" Target="http://www.ttuhsc.edu/financial-aid" TargetMode="External"/><Relationship Id="rId7" Type="http://schemas.openxmlformats.org/officeDocument/2006/relationships/hyperlink" Target="http://www.nslds.ed.gov/" TargetMode="External"/><Relationship Id="rId12" Type="http://schemas.openxmlformats.org/officeDocument/2006/relationships/hyperlink" Target="http://www.apha.org/" TargetMode="External"/><Relationship Id="rId2" Type="http://schemas.openxmlformats.org/officeDocument/2006/relationships/image" Target="../media/image14.jpg"/><Relationship Id="rId16" Type="http://schemas.openxmlformats.org/officeDocument/2006/relationships/hyperlink" Target="http://www.pharmacist.com/apha-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llegeforalltexans.com/" TargetMode="External"/><Relationship Id="rId11" Type="http://schemas.openxmlformats.org/officeDocument/2006/relationships/hyperlink" Target="http://www.aacp.org/" TargetMode="External"/><Relationship Id="rId5" Type="http://schemas.openxmlformats.org/officeDocument/2006/relationships/hyperlink" Target="http://www.studentloans.gov/" TargetMode="External"/><Relationship Id="rId15" Type="http://schemas.openxmlformats.org/officeDocument/2006/relationships/hyperlink" Target="http://www.collegeboard.org/" TargetMode="External"/><Relationship Id="rId10" Type="http://schemas.openxmlformats.org/officeDocument/2006/relationships/hyperlink" Target="http://www.nsna.org/" TargetMode="External"/><Relationship Id="rId4" Type="http://schemas.openxmlformats.org/officeDocument/2006/relationships/hyperlink" Target="http://www.studentaid.ed.gov/" TargetMode="External"/><Relationship Id="rId9" Type="http://schemas.openxmlformats.org/officeDocument/2006/relationships/hyperlink" Target="http://www.aamc.org/" TargetMode="External"/><Relationship Id="rId14" Type="http://schemas.openxmlformats.org/officeDocument/2006/relationships/hyperlink" Target="http://www.fastweb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tuhsc.edu/financial-aid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inancial.aid@ttuhsc.ed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9.jpeg"/><Relationship Id="rId10" Type="http://schemas.microsoft.com/office/2007/relationships/diagramDrawing" Target="../diagrams/drawing1.xml"/><Relationship Id="rId4" Type="http://schemas.openxmlformats.org/officeDocument/2006/relationships/hyperlink" Target="https://fafsa.ed.gov/" TargetMode="External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our life our purpose logo-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40" y="1522200"/>
            <a:ext cx="6556800" cy="327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endParaRPr lang="en-US" altLang="en-US" sz="2000" dirty="0" smtClean="0">
              <a:solidFill>
                <a:srgbClr val="404040"/>
              </a:solidFill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</a:rPr>
              <a:t>FAFSA application is used to determine federal and state grant eligibility</a:t>
            </a:r>
            <a:endParaRPr lang="en-US" altLang="en-US" sz="2000" dirty="0">
              <a:solidFill>
                <a:srgbClr val="404040"/>
              </a:solidFill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</a:rPr>
              <a:t>Institutional scholarship applications require a completed FAFSA on file</a:t>
            </a:r>
            <a:endParaRPr lang="en-US" altLang="en-US" sz="2000" dirty="0">
              <a:solidFill>
                <a:srgbClr val="404040"/>
              </a:solidFill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</a:rPr>
              <a:t>Access to federal and state loan programs, that offer certain benefits 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 smtClean="0">
                <a:solidFill>
                  <a:srgbClr val="404040"/>
                </a:solidFill>
              </a:rPr>
              <a:t>Fixed interest rate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 smtClean="0">
                <a:solidFill>
                  <a:srgbClr val="404040"/>
                </a:solidFill>
              </a:rPr>
              <a:t>Payment deferment and grace period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 smtClean="0">
                <a:solidFill>
                  <a:srgbClr val="404040"/>
                </a:solidFill>
              </a:rPr>
              <a:t>Flexible repayment options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 smtClean="0">
                <a:solidFill>
                  <a:srgbClr val="404040"/>
                </a:solidFill>
              </a:rPr>
              <a:t>Federal Loan Consolidation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 smtClean="0">
                <a:solidFill>
                  <a:srgbClr val="404040"/>
                </a:solidFill>
              </a:rPr>
              <a:t>Public Service Loan Forgiveness Program for federal loans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 smtClean="0">
                <a:solidFill>
                  <a:srgbClr val="404040"/>
                </a:solidFill>
              </a:rPr>
              <a:t>Disability and death benefits – loan cancellation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000" y="311150"/>
            <a:ext cx="804703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 smtClean="0"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rPr>
              <a:t>Why Should I Use The FAFSA?</a:t>
            </a:r>
            <a:endParaRPr lang="en-US" sz="3200" b="1" spc="300" dirty="0">
              <a:solidFill>
                <a:srgbClr val="FFFFFF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26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599"/>
            <a:ext cx="7572375" cy="1175797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400" spc="600" dirty="0" smtClean="0">
                <a:solidFill>
                  <a:schemeClr val="accent3">
                    <a:lumMod val="85000"/>
                  </a:schemeClr>
                </a:solidFill>
                <a:latin typeface="Calibri"/>
                <a:cs typeface="Calibri"/>
              </a:rPr>
              <a:t>Federal Grant &amp; Loan Limits</a:t>
            </a:r>
            <a:endParaRPr lang="en-US" sz="2400" dirty="0">
              <a:solidFill>
                <a:schemeClr val="accent3">
                  <a:lumMod val="8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1225117"/>
            <a:ext cx="8975324" cy="8522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00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742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25888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422400" indent="406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879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368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940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512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600" kern="0" dirty="0" smtClean="0">
                <a:solidFill>
                  <a:srgbClr val="777777"/>
                </a:solidFill>
                <a:latin typeface="Calibri" charset="0"/>
                <a:ea typeface="ＭＳ Ｐゴシック" charset="-128"/>
              </a:rPr>
              <a:t>Pell Grant Awards for 19-20 – The maximum Pell Grant award is $6195. (Only for eligible undergraduates)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900" kern="0" dirty="0" smtClean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600" kern="0" dirty="0" smtClean="0">
                <a:solidFill>
                  <a:srgbClr val="777777"/>
                </a:solidFill>
                <a:latin typeface="Calibri" charset="0"/>
                <a:ea typeface="ＭＳ Ｐゴシック" charset="-128"/>
              </a:rPr>
              <a:t>Undergraduate and Graduate Nursing, Health Professions, and GSBS/MPH Loan Limits: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600" kern="0" dirty="0" smtClean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837" y="2148394"/>
            <a:ext cx="63627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599"/>
            <a:ext cx="7572375" cy="1175797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400" spc="600" dirty="0" smtClean="0">
                <a:solidFill>
                  <a:schemeClr val="accent3">
                    <a:lumMod val="85000"/>
                  </a:schemeClr>
                </a:solidFill>
                <a:latin typeface="Calibri"/>
                <a:cs typeface="Calibri"/>
              </a:rPr>
              <a:t>Financial Aid Annual Process</a:t>
            </a:r>
            <a:endParaRPr lang="en-US" sz="2400" dirty="0">
              <a:solidFill>
                <a:schemeClr val="accent3">
                  <a:lumMod val="8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1225117"/>
            <a:ext cx="8975324" cy="48205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00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742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25888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422400" indent="406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879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368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940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512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600" b="1" dirty="0" smtClean="0"/>
              <a:t>October 1st </a:t>
            </a:r>
            <a:r>
              <a:rPr lang="en-US" sz="1600" b="1" dirty="0"/>
              <a:t>of </a:t>
            </a:r>
            <a:r>
              <a:rPr lang="en-US" sz="1600" b="1" u="sng" dirty="0"/>
              <a:t>each</a:t>
            </a:r>
            <a:r>
              <a:rPr lang="en-US" sz="1600" b="1" dirty="0"/>
              <a:t> </a:t>
            </a:r>
            <a:r>
              <a:rPr lang="en-US" sz="1600" b="1" dirty="0" smtClean="0"/>
              <a:t>year; new year’s FAFSA becomes available</a:t>
            </a:r>
            <a:endParaRPr lang="en-US" sz="1600" dirty="0"/>
          </a:p>
          <a:p>
            <a:pPr>
              <a:spcAft>
                <a:spcPts val="0"/>
              </a:spcAft>
            </a:pPr>
            <a:r>
              <a:rPr lang="en-US" sz="1600" dirty="0"/>
              <a:t>Student completes Free Application for Federal Student Aid (FAFSA) </a:t>
            </a:r>
            <a:r>
              <a:rPr lang="en-US" sz="1600" dirty="0" smtClean="0">
                <a:hlinkClick r:id="rId3"/>
              </a:rPr>
              <a:t>https://fafsa.ed.gov</a:t>
            </a:r>
            <a:r>
              <a:rPr lang="en-US" sz="1600" dirty="0" smtClean="0"/>
              <a:t> </a:t>
            </a:r>
            <a:r>
              <a:rPr lang="en-US" sz="1600" u="sng" dirty="0" smtClean="0"/>
              <a:t> </a:t>
            </a:r>
            <a:endParaRPr lang="en-US" sz="1600" dirty="0"/>
          </a:p>
          <a:p>
            <a:pPr>
              <a:spcAft>
                <a:spcPts val="0"/>
              </a:spcAft>
            </a:pPr>
            <a:r>
              <a:rPr lang="en-US" sz="1600" dirty="0"/>
              <a:t>	TTUHSC receives FAFSA data from the Federal processor electronically.</a:t>
            </a:r>
          </a:p>
          <a:p>
            <a:pPr>
              <a:spcAft>
                <a:spcPts val="0"/>
              </a:spcAft>
            </a:pPr>
            <a:r>
              <a:rPr lang="en-US" sz="1600" b="1" dirty="0"/>
              <a:t>March: </a:t>
            </a:r>
            <a:r>
              <a:rPr lang="en-US" sz="1600" dirty="0"/>
              <a:t>TTUHSC begins sending missing information emails to the student if additional documents are </a:t>
            </a:r>
            <a:r>
              <a:rPr lang="en-US" sz="1600" dirty="0" smtClean="0"/>
              <a:t>needed.  Student </a:t>
            </a:r>
            <a:r>
              <a:rPr lang="en-US" sz="1600" dirty="0"/>
              <a:t>returns those necessary documents to complete the financial aid file.</a:t>
            </a:r>
          </a:p>
          <a:p>
            <a:pPr>
              <a:spcAft>
                <a:spcPts val="0"/>
              </a:spcAft>
            </a:pPr>
            <a:r>
              <a:rPr lang="en-US" sz="1600" b="1" dirty="0"/>
              <a:t>May:  </a:t>
            </a:r>
            <a:r>
              <a:rPr lang="en-US" sz="1600" dirty="0"/>
              <a:t>TTUHSC emails award notice to the student. </a:t>
            </a:r>
            <a:r>
              <a:rPr lang="en-US" sz="1600" dirty="0" smtClean="0"/>
              <a:t>The </a:t>
            </a:r>
            <a:r>
              <a:rPr lang="en-US" sz="1600" dirty="0"/>
              <a:t>award offer outlines the programs and funding the student is eligible to receive for the school year.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Student completes the Federal Direct Loan Application process for the year. (only for students borrowing Federal Direct Loans).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Student completes Grad Plus/Alternative loan application (only for students borrowing one of these loans)</a:t>
            </a:r>
          </a:p>
          <a:p>
            <a:pPr>
              <a:spcAft>
                <a:spcPts val="0"/>
              </a:spcAft>
            </a:pPr>
            <a:r>
              <a:rPr lang="en-US" sz="1600" b="1" dirty="0" smtClean="0"/>
              <a:t>10 </a:t>
            </a:r>
            <a:r>
              <a:rPr lang="en-US" sz="1600" b="1" dirty="0"/>
              <a:t>days prior to the start of each semester:</a:t>
            </a:r>
            <a:endParaRPr lang="en-US" sz="1600" dirty="0"/>
          </a:p>
          <a:p>
            <a:pPr>
              <a:spcAft>
                <a:spcPts val="0"/>
              </a:spcAft>
            </a:pPr>
            <a:r>
              <a:rPr lang="en-US" sz="1600" dirty="0"/>
              <a:t>SBS Tuition Due date—ONLY for students not receiving Financial Aid</a:t>
            </a:r>
          </a:p>
          <a:p>
            <a:pPr>
              <a:spcAft>
                <a:spcPts val="0"/>
              </a:spcAft>
            </a:pPr>
            <a:r>
              <a:rPr lang="en-US" sz="1600" b="1" u="sng" dirty="0" smtClean="0"/>
              <a:t>10 </a:t>
            </a:r>
            <a:r>
              <a:rPr lang="en-US" sz="1600" b="1" u="sng" dirty="0"/>
              <a:t>days prior to the start of each semester:</a:t>
            </a:r>
            <a:endParaRPr lang="en-US" sz="1600" u="sng" dirty="0"/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/>
              <a:t>Federal Direct Loan processing service electronically sends loan funds to the school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/>
              <a:t>Financial aid funds (loans, grants, &amp; scholarships) are posted towards student’s tuition accounts</a:t>
            </a:r>
          </a:p>
          <a:p>
            <a:pPr>
              <a:spcAft>
                <a:spcPts val="0"/>
              </a:spcAft>
            </a:pPr>
            <a:r>
              <a:rPr lang="en-US" sz="1600" b="1" u="sng" dirty="0"/>
              <a:t>The week before the start of each semester:</a:t>
            </a:r>
            <a:endParaRPr lang="en-US" sz="1600" u="sng" dirty="0"/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/>
              <a:t>	</a:t>
            </a:r>
            <a:r>
              <a:rPr lang="en-US" sz="1600" b="1" u="sng" dirty="0"/>
              <a:t>TTUHSC SBS Office </a:t>
            </a:r>
            <a:r>
              <a:rPr lang="en-US" sz="1600" dirty="0"/>
              <a:t>sends any refunds to student based on student’s refund preference.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600" kern="0" dirty="0" smtClean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72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599"/>
            <a:ext cx="7572375" cy="1175797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400" spc="600" dirty="0" smtClean="0">
                <a:solidFill>
                  <a:schemeClr val="accent3">
                    <a:lumMod val="85000"/>
                  </a:schemeClr>
                </a:solidFill>
                <a:latin typeface="Calibri"/>
                <a:cs typeface="Calibri"/>
              </a:rPr>
              <a:t>Student Business Services</a:t>
            </a:r>
            <a:endParaRPr lang="en-US" sz="2400" dirty="0">
              <a:solidFill>
                <a:schemeClr val="accent3">
                  <a:lumMod val="8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994299" y="1562469"/>
            <a:ext cx="7340076" cy="24768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00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742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25888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422400" indent="406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879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368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940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512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kern="0" dirty="0" smtClean="0">
                <a:latin typeface="Calibri" charset="0"/>
                <a:ea typeface="ＭＳ Ｐゴシック" charset="-128"/>
              </a:rPr>
              <a:t>Please contact Student Business Services (SBS) at       (806) 743-7867 for questions regarding: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600" kern="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 kern="0" dirty="0" smtClean="0">
                <a:latin typeface="Calibri" charset="0"/>
                <a:ea typeface="ＭＳ Ｐゴシック" charset="-128"/>
              </a:rPr>
              <a:t>Tuition and fee information, tuition payment options, and payment plans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 kern="0" dirty="0" smtClean="0">
                <a:latin typeface="Calibri" charset="0"/>
                <a:ea typeface="ＭＳ Ｐゴシック" charset="-128"/>
              </a:rPr>
              <a:t>How refunds are processed or how to set up direct deposit information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 kern="0" dirty="0" smtClean="0">
                <a:latin typeface="Calibri" charset="0"/>
                <a:ea typeface="ＭＳ Ｐゴシック" charset="-128"/>
              </a:rPr>
              <a:t>How to submit 3</a:t>
            </a:r>
            <a:r>
              <a:rPr lang="en-US" altLang="en-US" sz="1800" kern="0" baseline="30000" dirty="0" smtClean="0">
                <a:latin typeface="Calibri" charset="0"/>
                <a:ea typeface="ＭＳ Ｐゴシック" charset="-128"/>
              </a:rPr>
              <a:t>rd</a:t>
            </a:r>
            <a:r>
              <a:rPr lang="en-US" altLang="en-US" sz="1800" kern="0" dirty="0" smtClean="0">
                <a:latin typeface="Calibri" charset="0"/>
                <a:ea typeface="ＭＳ Ｐゴシック" charset="-128"/>
              </a:rPr>
              <a:t> party payments, such as Texas Tomorrow Fund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600" kern="0" dirty="0" smtClean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99" y="4129920"/>
            <a:ext cx="19716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4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sz="3600" dirty="0" smtClean="0"/>
              <a:t>Other Types of Financial Assistance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18" y="1476375"/>
            <a:ext cx="8611340" cy="4489419"/>
          </a:xfrm>
        </p:spPr>
        <p:txBody>
          <a:bodyPr numCol="2"/>
          <a:lstStyle/>
          <a:p>
            <a:r>
              <a:rPr lang="en-US" dirty="0" smtClean="0"/>
              <a:t>Armed Forces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Air Force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2"/>
              </a:rPr>
              <a:t>www.airforce.com/education/ongoing-education</a:t>
            </a:r>
            <a:r>
              <a:rPr lang="en-US" sz="14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Army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3"/>
              </a:rPr>
              <a:t>www.goarmy.com/amedd/hpsp.jsp</a:t>
            </a:r>
            <a:r>
              <a:rPr lang="en-US" sz="14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Navy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4"/>
              </a:rPr>
              <a:t>www.navy.com/careers/healthcare/physicians</a:t>
            </a:r>
            <a:r>
              <a:rPr lang="en-US" sz="1400" dirty="0" smtClean="0"/>
              <a:t> 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Rural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National Health Service Corps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5"/>
              </a:rPr>
              <a:t>https://.nhsc.hrsa.gov/scholarships/index.html</a:t>
            </a:r>
            <a:r>
              <a:rPr lang="en-US" sz="1400" dirty="0" smtClean="0"/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Rural Health Information Hub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6"/>
              </a:rPr>
              <a:t>www.ruralhealthinfo.org/funding</a:t>
            </a:r>
            <a:r>
              <a:rPr lang="en-US" sz="1400" dirty="0" smtClean="0"/>
              <a:t> </a:t>
            </a:r>
          </a:p>
          <a:p>
            <a:pPr marL="57150" lvl="1" indent="0">
              <a:buNone/>
            </a:pPr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68" y="4655125"/>
            <a:ext cx="2790825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724" y="4665996"/>
            <a:ext cx="2709308" cy="19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2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 smtClean="0"/>
              <a:t>Web Resources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38" y="3038964"/>
            <a:ext cx="2590800" cy="1655064"/>
          </a:xfrm>
        </p:spPr>
      </p:pic>
      <p:sp>
        <p:nvSpPr>
          <p:cNvPr id="10" name="TextBox 9"/>
          <p:cNvSpPr txBox="1"/>
          <p:nvPr/>
        </p:nvSpPr>
        <p:spPr>
          <a:xfrm>
            <a:off x="1637652" y="1902179"/>
            <a:ext cx="5468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TTUHSC Financial Aid </a:t>
            </a:r>
            <a:r>
              <a:rPr lang="en-US" sz="1400" dirty="0" smtClean="0">
                <a:hlinkClick r:id="rId3"/>
              </a:rPr>
              <a:t>www.ttuhsc.edu/financial-aid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3021" y="2361460"/>
            <a:ext cx="4385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 Department of Education </a:t>
            </a:r>
            <a:r>
              <a:rPr lang="en-US" sz="1400" dirty="0" smtClean="0">
                <a:hlinkClick r:id="rId4"/>
              </a:rPr>
              <a:t>www.studentaid.ed.gov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814602" y="2299342"/>
            <a:ext cx="256140" cy="9676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6169981" y="2796466"/>
            <a:ext cx="585926" cy="332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12946" y="2515348"/>
            <a:ext cx="3624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Federal Student Aid </a:t>
            </a:r>
            <a:r>
              <a:rPr lang="en-US" sz="1400" dirty="0" smtClean="0">
                <a:hlinkClick r:id="rId5"/>
              </a:rPr>
              <a:t>www.studentloans.gov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3125026" y="2887339"/>
            <a:ext cx="381652" cy="6548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12946" y="6068054"/>
            <a:ext cx="5007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Texas Financial Aid Information </a:t>
            </a:r>
            <a:r>
              <a:rPr lang="en-US" sz="1400" dirty="0" smtClean="0">
                <a:hlinkClick r:id="rId6"/>
              </a:rPr>
              <a:t>www.collegeforalltexans.com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28" name="Straight Connector 27"/>
          <p:cNvCxnSpPr/>
          <p:nvPr/>
        </p:nvCxnSpPr>
        <p:spPr bwMode="auto">
          <a:xfrm flipH="1">
            <a:off x="2986275" y="4936526"/>
            <a:ext cx="1607589" cy="10147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5810104" y="3932063"/>
            <a:ext cx="30666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National Student Loan Data System</a:t>
            </a:r>
          </a:p>
          <a:p>
            <a:pPr algn="ctr"/>
            <a:r>
              <a:rPr lang="en-US" sz="1200" dirty="0" smtClean="0">
                <a:hlinkClick r:id="rId7"/>
              </a:rPr>
              <a:t>www.nslds.ed.gov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cxnSp>
        <p:nvCxnSpPr>
          <p:cNvPr id="31" name="Straight Connector 30"/>
          <p:cNvCxnSpPr/>
          <p:nvPr/>
        </p:nvCxnSpPr>
        <p:spPr bwMode="auto">
          <a:xfrm flipH="1">
            <a:off x="5521911" y="4314548"/>
            <a:ext cx="807868" cy="88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43772" y="3228363"/>
            <a:ext cx="3142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FinAid-Student Guide to Financial Aid</a:t>
            </a:r>
          </a:p>
          <a:p>
            <a:pPr algn="ctr"/>
            <a:r>
              <a:rPr lang="en-US" sz="1400" dirty="0" smtClean="0">
                <a:hlinkClick r:id="rId8"/>
              </a:rPr>
              <a:t>www.finaid.org</a:t>
            </a:r>
            <a:r>
              <a:rPr lang="en-US" sz="1400" dirty="0" smtClean="0"/>
              <a:t>  </a:t>
            </a:r>
            <a:endParaRPr lang="en-US" sz="1400" dirty="0"/>
          </a:p>
        </p:txBody>
      </p:sp>
      <p:cxnSp>
        <p:nvCxnSpPr>
          <p:cNvPr id="34" name="Straight Connector 33"/>
          <p:cNvCxnSpPr/>
          <p:nvPr/>
        </p:nvCxnSpPr>
        <p:spPr bwMode="auto">
          <a:xfrm flipV="1">
            <a:off x="3125026" y="4048218"/>
            <a:ext cx="381652" cy="1086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84196" y="4875181"/>
            <a:ext cx="3029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Association of American Medical Colleges </a:t>
            </a:r>
            <a:r>
              <a:rPr lang="en-US" sz="1200" dirty="0" smtClean="0">
                <a:hlinkClick r:id="rId9"/>
              </a:rPr>
              <a:t>www.aamc.org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cxnSp>
        <p:nvCxnSpPr>
          <p:cNvPr id="38" name="Straight Connector 37"/>
          <p:cNvCxnSpPr/>
          <p:nvPr/>
        </p:nvCxnSpPr>
        <p:spPr bwMode="auto">
          <a:xfrm flipV="1">
            <a:off x="3178206" y="4509882"/>
            <a:ext cx="435006" cy="273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329779" y="3128518"/>
            <a:ext cx="2698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National Student Nurses’ Association </a:t>
            </a:r>
            <a:r>
              <a:rPr lang="en-US" sz="1200" dirty="0" smtClean="0">
                <a:hlinkClick r:id="rId10"/>
              </a:rPr>
              <a:t>www.nsna.org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6249880" y="3462291"/>
            <a:ext cx="506027" cy="1278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112946" y="4125030"/>
            <a:ext cx="287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American Association of Colleges of Pharmacy </a:t>
            </a:r>
            <a:r>
              <a:rPr lang="en-US" sz="1200" dirty="0" smtClean="0">
                <a:hlinkClick r:id="rId11"/>
              </a:rPr>
              <a:t>www.aacp.org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659333" y="5318829"/>
            <a:ext cx="2601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American Public Health Association </a:t>
            </a:r>
            <a:r>
              <a:rPr lang="en-US" sz="1200" dirty="0" smtClean="0">
                <a:hlinkClick r:id="rId12"/>
              </a:rPr>
              <a:t>www.apha.org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cxnSp>
        <p:nvCxnSpPr>
          <p:cNvPr id="49" name="Straight Connector 48"/>
          <p:cNvCxnSpPr/>
          <p:nvPr/>
        </p:nvCxnSpPr>
        <p:spPr bwMode="auto">
          <a:xfrm flipV="1">
            <a:off x="3286468" y="4944862"/>
            <a:ext cx="784274" cy="391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6226793" y="4561453"/>
            <a:ext cx="29189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National Association of Advisors for the Health Professions, Inc. </a:t>
            </a:r>
            <a:r>
              <a:rPr lang="en-US" sz="1200" dirty="0" smtClean="0">
                <a:hlinkClick r:id="rId13"/>
              </a:rPr>
              <a:t>www.naahp.org</a:t>
            </a:r>
            <a:r>
              <a:rPr lang="en-US" sz="1400" dirty="0" smtClean="0"/>
              <a:t>	</a:t>
            </a:r>
            <a:endParaRPr lang="en-US" sz="1400" dirty="0"/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5122416" y="4586695"/>
            <a:ext cx="896635" cy="1742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5878471" y="5125462"/>
            <a:ext cx="277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FastWeb Scholarship Search </a:t>
            </a:r>
            <a:r>
              <a:rPr lang="en-US" sz="1200" dirty="0" smtClean="0">
                <a:hlinkClick r:id="rId14"/>
              </a:rPr>
              <a:t>www.fastweb.com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1" name="Freeform 60"/>
          <p:cNvSpPr/>
          <p:nvPr/>
        </p:nvSpPr>
        <p:spPr bwMode="auto">
          <a:xfrm flipH="1">
            <a:off x="4914674" y="4731798"/>
            <a:ext cx="136720" cy="701852"/>
          </a:xfrm>
          <a:custGeom>
            <a:avLst/>
            <a:gdLst>
              <a:gd name="connsiteX0" fmla="*/ 0 w 2688252"/>
              <a:gd name="connsiteY0" fmla="*/ 0 h 1473693"/>
              <a:gd name="connsiteX1" fmla="*/ 798990 w 2688252"/>
              <a:gd name="connsiteY1" fmla="*/ 781235 h 1473693"/>
              <a:gd name="connsiteX2" fmla="*/ 2530136 w 2688252"/>
              <a:gd name="connsiteY2" fmla="*/ 932155 h 1473693"/>
              <a:gd name="connsiteX3" fmla="*/ 2503503 w 2688252"/>
              <a:gd name="connsiteY3" fmla="*/ 1473693 h 147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8252" h="1473693">
                <a:moveTo>
                  <a:pt x="0" y="0"/>
                </a:moveTo>
                <a:cubicBezTo>
                  <a:pt x="188650" y="312938"/>
                  <a:pt x="377301" y="625876"/>
                  <a:pt x="798990" y="781235"/>
                </a:cubicBezTo>
                <a:cubicBezTo>
                  <a:pt x="1220679" y="936594"/>
                  <a:pt x="2246051" y="816745"/>
                  <a:pt x="2530136" y="932155"/>
                </a:cubicBezTo>
                <a:cubicBezTo>
                  <a:pt x="2814221" y="1047565"/>
                  <a:pt x="2658862" y="1260629"/>
                  <a:pt x="2503503" y="147369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5122416" y="4694028"/>
            <a:ext cx="1120222" cy="544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3920491" y="5453655"/>
            <a:ext cx="2693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CollegeBoard </a:t>
            </a:r>
            <a:r>
              <a:rPr lang="en-US" sz="1200" dirty="0" smtClean="0">
                <a:hlinkClick r:id="rId15"/>
              </a:rPr>
              <a:t>www.collegeboard.org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8" name="Freeform 7"/>
          <p:cNvSpPr/>
          <p:nvPr/>
        </p:nvSpPr>
        <p:spPr bwMode="auto">
          <a:xfrm>
            <a:off x="5308847" y="4989250"/>
            <a:ext cx="1867095" cy="1083213"/>
          </a:xfrm>
          <a:custGeom>
            <a:avLst/>
            <a:gdLst>
              <a:gd name="connsiteX0" fmla="*/ 0 w 1867095"/>
              <a:gd name="connsiteY0" fmla="*/ 0 h 1083213"/>
              <a:gd name="connsiteX1" fmla="*/ 905522 w 1867095"/>
              <a:gd name="connsiteY1" fmla="*/ 443884 h 1083213"/>
              <a:gd name="connsiteX2" fmla="*/ 1748901 w 1867095"/>
              <a:gd name="connsiteY2" fmla="*/ 736847 h 1083213"/>
              <a:gd name="connsiteX3" fmla="*/ 1855433 w 1867095"/>
              <a:gd name="connsiteY3" fmla="*/ 1038688 h 1083213"/>
              <a:gd name="connsiteX4" fmla="*/ 1864310 w 1867095"/>
              <a:gd name="connsiteY4" fmla="*/ 1074199 h 1083213"/>
              <a:gd name="connsiteX5" fmla="*/ 1855433 w 1867095"/>
              <a:gd name="connsiteY5" fmla="*/ 1038688 h 1083213"/>
              <a:gd name="connsiteX6" fmla="*/ 1864310 w 1867095"/>
              <a:gd name="connsiteY6" fmla="*/ 1083076 h 108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7095" h="1083213">
                <a:moveTo>
                  <a:pt x="0" y="0"/>
                </a:moveTo>
                <a:cubicBezTo>
                  <a:pt x="307019" y="160538"/>
                  <a:pt x="614039" y="321076"/>
                  <a:pt x="905522" y="443884"/>
                </a:cubicBezTo>
                <a:cubicBezTo>
                  <a:pt x="1197006" y="566692"/>
                  <a:pt x="1590583" y="637713"/>
                  <a:pt x="1748901" y="736847"/>
                </a:cubicBezTo>
                <a:cubicBezTo>
                  <a:pt x="1907220" y="835981"/>
                  <a:pt x="1836198" y="982463"/>
                  <a:pt x="1855433" y="1038688"/>
                </a:cubicBezTo>
                <a:cubicBezTo>
                  <a:pt x="1874668" y="1094913"/>
                  <a:pt x="1864310" y="1074199"/>
                  <a:pt x="1864310" y="1074199"/>
                </a:cubicBezTo>
                <a:cubicBezTo>
                  <a:pt x="1864310" y="1074199"/>
                  <a:pt x="1855433" y="1037209"/>
                  <a:pt x="1855433" y="1038688"/>
                </a:cubicBezTo>
                <a:cubicBezTo>
                  <a:pt x="1855433" y="1040167"/>
                  <a:pt x="1862831" y="1086035"/>
                  <a:pt x="1864310" y="108307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8847" y="6143348"/>
            <a:ext cx="2974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APhA Academy of Student Pharmacists </a:t>
            </a:r>
            <a:r>
              <a:rPr lang="en-US" sz="1200" dirty="0" smtClean="0">
                <a:hlinkClick r:id="rId16"/>
              </a:rPr>
              <a:t>www.pharmacist.com/apha-asp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866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6" grpId="0"/>
      <p:bldP spid="29" grpId="0"/>
      <p:bldP spid="32" grpId="0"/>
      <p:bldP spid="36" grpId="0"/>
      <p:bldP spid="39" grpId="0"/>
      <p:bldP spid="43" grpId="0"/>
      <p:bldP spid="45" grpId="0"/>
      <p:bldP spid="50" grpId="0"/>
      <p:bldP spid="53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Aid 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82" y="1587623"/>
            <a:ext cx="3000652" cy="2190627"/>
          </a:xfrm>
        </p:spPr>
      </p:pic>
      <p:sp>
        <p:nvSpPr>
          <p:cNvPr id="3" name="TextBox 2"/>
          <p:cNvSpPr txBox="1"/>
          <p:nvPr/>
        </p:nvSpPr>
        <p:spPr>
          <a:xfrm>
            <a:off x="3504534" y="3642360"/>
            <a:ext cx="445074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TTUHSC Financial Aid Office</a:t>
            </a:r>
          </a:p>
          <a:p>
            <a:pPr algn="r"/>
            <a:r>
              <a:rPr lang="en-US" dirty="0" smtClean="0"/>
              <a:t>3601 4</a:t>
            </a:r>
            <a:r>
              <a:rPr lang="en-US" baseline="30000" dirty="0" smtClean="0"/>
              <a:t>th</a:t>
            </a:r>
            <a:r>
              <a:rPr lang="en-US" dirty="0" smtClean="0"/>
              <a:t> Street, MS 8310</a:t>
            </a:r>
          </a:p>
          <a:p>
            <a:pPr algn="r"/>
            <a:r>
              <a:rPr lang="en-US" dirty="0" smtClean="0"/>
              <a:t>Lubbock, TX 79430</a:t>
            </a:r>
          </a:p>
          <a:p>
            <a:pPr algn="r"/>
            <a:r>
              <a:rPr lang="en-US" dirty="0" smtClean="0"/>
              <a:t>806.743.3025</a:t>
            </a:r>
          </a:p>
          <a:p>
            <a:pPr algn="r"/>
            <a:endParaRPr lang="en-US" dirty="0" smtClean="0"/>
          </a:p>
          <a:p>
            <a:pPr algn="r"/>
            <a:r>
              <a:rPr lang="en-US" sz="1400" dirty="0" smtClean="0"/>
              <a:t>website:</a:t>
            </a:r>
          </a:p>
          <a:p>
            <a:pPr algn="r"/>
            <a:r>
              <a:rPr lang="en-US" dirty="0" smtClean="0">
                <a:hlinkClick r:id="rId3"/>
              </a:rPr>
              <a:t>www.ttuhsc.edu/financial-aid</a:t>
            </a:r>
            <a:endParaRPr lang="en-US" dirty="0" smtClean="0"/>
          </a:p>
          <a:p>
            <a:pPr algn="r"/>
            <a:r>
              <a:rPr lang="en-US" sz="1400" dirty="0" smtClean="0"/>
              <a:t>Email:</a:t>
            </a:r>
            <a:r>
              <a:rPr lang="en-US" dirty="0" smtClean="0"/>
              <a:t> </a:t>
            </a:r>
            <a:endParaRPr lang="en-US" dirty="0"/>
          </a:p>
          <a:p>
            <a:pPr algn="r"/>
            <a:r>
              <a:rPr lang="en-US" dirty="0" smtClean="0">
                <a:hlinkClick r:id="rId4"/>
              </a:rPr>
              <a:t>financial.aid@ttuhsc.edu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23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94" y="1828661"/>
            <a:ext cx="5950212" cy="3200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7841" y="988198"/>
            <a:ext cx="3968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Thank you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722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747203" y="3460750"/>
            <a:ext cx="6516687" cy="1752600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defRPr/>
            </a:pP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Garamond"/>
                <a:ea typeface="+mn-ea"/>
                <a:cs typeface="Garamond"/>
              </a:rPr>
              <a:t>Nikki Sosa</a:t>
            </a:r>
            <a:endParaRPr lang="en-US" sz="2000" dirty="0">
              <a:solidFill>
                <a:schemeClr val="accent4">
                  <a:lumMod val="75000"/>
                  <a:lumOff val="25000"/>
                </a:schemeClr>
              </a:solidFill>
              <a:latin typeface="Garamond"/>
              <a:ea typeface="+mn-ea"/>
              <a:cs typeface="Garamond"/>
            </a:endParaRPr>
          </a:p>
          <a:p>
            <a:pPr marL="0" indent="0" eaLnBrk="1" hangingPunct="1">
              <a:lnSpc>
                <a:spcPct val="70000"/>
              </a:lnSpc>
              <a:defRPr/>
            </a:pP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Garamond"/>
                <a:ea typeface="+mn-ea"/>
                <a:cs typeface="Garamond"/>
              </a:rPr>
              <a:t>Student Financial Aid</a:t>
            </a:r>
            <a:endParaRPr lang="en-US" sz="2000" dirty="0">
              <a:solidFill>
                <a:schemeClr val="accent4">
                  <a:lumMod val="75000"/>
                  <a:lumOff val="25000"/>
                </a:schemeClr>
              </a:solidFill>
              <a:latin typeface="Garamond"/>
              <a:ea typeface="+mn-ea"/>
              <a:cs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111" y="1743357"/>
            <a:ext cx="83537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600" b="1" spc="300" dirty="0" smtClean="0">
                <a:solidFill>
                  <a:srgbClr val="CC0000"/>
                </a:solidFill>
                <a:latin typeface="Calibri"/>
                <a:ea typeface="ＭＳ Ｐゴシック" charset="0"/>
                <a:cs typeface="Calibri"/>
              </a:rPr>
              <a:t>Financial Aid For Future Health Care Providers</a:t>
            </a:r>
            <a:endParaRPr lang="en-US" sz="2600" b="1" spc="300" dirty="0">
              <a:solidFill>
                <a:srgbClr val="CC0000"/>
              </a:solidFill>
              <a:latin typeface="Calibri"/>
              <a:ea typeface="ＭＳ Ｐゴシック" charset="0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n-US" sz="2400" dirty="0" smtClean="0">
                <a:solidFill>
                  <a:srgbClr val="777777"/>
                </a:solidFill>
                <a:latin typeface="Calibri"/>
                <a:ea typeface="ＭＳ Ｐゴシック" charset="0"/>
                <a:cs typeface="Calibri"/>
              </a:rPr>
              <a:t>How Can I Pay for School?</a:t>
            </a:r>
            <a:endParaRPr lang="en-US" sz="2400" spc="300" dirty="0">
              <a:solidFill>
                <a:srgbClr val="CC0000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29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600"/>
            <a:ext cx="7572375" cy="1470025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pc="600" dirty="0" smtClean="0">
                <a:solidFill>
                  <a:schemeClr val="accent3">
                    <a:lumMod val="85000"/>
                  </a:schemeClr>
                </a:solidFill>
                <a:latin typeface="Calibri"/>
                <a:cs typeface="Calibri"/>
              </a:rPr>
              <a:t>How Much Will it Cost?</a:t>
            </a:r>
            <a:endParaRPr lang="en-US" dirty="0">
              <a:solidFill>
                <a:schemeClr val="accent3">
                  <a:lumMod val="8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771525" y="1533525"/>
            <a:ext cx="7085542" cy="55491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dirty="0" smtClean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Estimated Financial Aid Student Budgets – </a:t>
            </a:r>
            <a:r>
              <a:rPr lang="en-US" altLang="en-US" sz="2000" dirty="0" smtClean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“Sticker Shock”</a:t>
            </a:r>
            <a:endParaRPr lang="en-US" altLang="en-US" sz="2000" dirty="0">
              <a:solidFill>
                <a:schemeClr val="bg2"/>
              </a:solidFill>
              <a:latin typeface="Calibri" charset="0"/>
              <a:ea typeface="ＭＳ Ｐゴシック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007283"/>
              </p:ext>
            </p:extLst>
          </p:nvPr>
        </p:nvGraphicFramePr>
        <p:xfrm>
          <a:off x="417688" y="2201330"/>
          <a:ext cx="8240890" cy="3954007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422401"/>
                <a:gridCol w="1049867"/>
                <a:gridCol w="982133"/>
                <a:gridCol w="1254679"/>
                <a:gridCol w="1177270"/>
                <a:gridCol w="1177270"/>
                <a:gridCol w="1177270"/>
              </a:tblGrid>
              <a:tr h="36124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r>
                        <a:rPr lang="en-US" sz="1200" baseline="30000" dirty="0" smtClean="0"/>
                        <a:t>st</a:t>
                      </a:r>
                      <a:r>
                        <a:rPr lang="en-US" sz="1200" dirty="0" smtClean="0"/>
                        <a:t> yr (10 mo)</a:t>
                      </a:r>
                      <a:endParaRPr lang="en-US" sz="12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r>
                        <a:rPr lang="en-US" sz="1200" baseline="30000" dirty="0" smtClean="0"/>
                        <a:t>st</a:t>
                      </a:r>
                      <a:r>
                        <a:rPr lang="en-US" sz="1200" dirty="0" smtClean="0"/>
                        <a:t> yr</a:t>
                      </a:r>
                      <a:r>
                        <a:rPr lang="en-US" sz="1200" baseline="0" dirty="0" smtClean="0"/>
                        <a:t> (9 mo)</a:t>
                      </a:r>
                      <a:endParaRPr lang="en-US" sz="12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r>
                        <a:rPr lang="en-US" sz="1200" baseline="30000" dirty="0" smtClean="0"/>
                        <a:t>st</a:t>
                      </a:r>
                      <a:r>
                        <a:rPr lang="en-US" sz="1200" dirty="0" smtClean="0"/>
                        <a:t> yr</a:t>
                      </a:r>
                      <a:r>
                        <a:rPr lang="en-US" sz="1200" baseline="0" dirty="0" smtClean="0"/>
                        <a:t>  (9 mo)</a:t>
                      </a:r>
                      <a:endParaRPr lang="en-US" sz="12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</a:t>
                      </a:r>
                      <a:r>
                        <a:rPr lang="en-US" sz="1200" baseline="30000" dirty="0" smtClean="0"/>
                        <a:t>st</a:t>
                      </a:r>
                      <a:r>
                        <a:rPr lang="en-US" sz="1200" dirty="0" smtClean="0"/>
                        <a:t> yr</a:t>
                      </a:r>
                      <a:r>
                        <a:rPr lang="en-US" sz="1200" baseline="0" dirty="0" smtClean="0"/>
                        <a:t>  (9 mo)</a:t>
                      </a:r>
                      <a:endParaRPr lang="en-US" sz="12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r>
                        <a:rPr lang="en-US" sz="1200" baseline="30000" dirty="0" smtClean="0"/>
                        <a:t>st</a:t>
                      </a:r>
                      <a:r>
                        <a:rPr lang="en-US" sz="1200" dirty="0" smtClean="0"/>
                        <a:t> yr (12 mo)</a:t>
                      </a:r>
                      <a:endParaRPr lang="en-US" sz="12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</a:t>
                      </a:r>
                      <a:r>
                        <a:rPr lang="en-US" sz="1200" baseline="30000" dirty="0" smtClean="0"/>
                        <a:t>st</a:t>
                      </a:r>
                      <a:r>
                        <a:rPr lang="en-US" sz="1200" dirty="0" smtClean="0"/>
                        <a:t> yr</a:t>
                      </a:r>
                      <a:r>
                        <a:rPr lang="en-US" sz="1200" baseline="0" dirty="0" smtClean="0"/>
                        <a:t>  (9 mo)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</a:tr>
              <a:tr h="42552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Medicine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Pharmacy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Trad. UG Nurs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</a:t>
                      </a:r>
                      <a:r>
                        <a:rPr lang="en-US" sz="1200" dirty="0" smtClean="0"/>
                        <a:t>Undergrad HP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Grad</a:t>
                      </a:r>
                      <a:r>
                        <a:rPr lang="en-US" sz="1400" baseline="0" dirty="0" smtClean="0"/>
                        <a:t> HP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GSBS/MPH</a:t>
                      </a:r>
                      <a:endParaRPr lang="en-US" sz="1400" dirty="0"/>
                    </a:p>
                  </a:txBody>
                  <a:tcPr/>
                </a:tc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Tuition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15,616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13,794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6,400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5,600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3,042</a:t>
                      </a:r>
                      <a:endParaRPr lang="en-US" sz="1400" dirty="0"/>
                    </a:p>
                  </a:txBody>
                  <a:tcPr/>
                </a:tc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3,192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2,768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4,666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2,244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2,826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3,206</a:t>
                      </a:r>
                      <a:endParaRPr lang="en-US" sz="1400" dirty="0"/>
                    </a:p>
                  </a:txBody>
                  <a:tcPr/>
                </a:tc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Bks/Supplies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1,800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1,900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1,600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1,400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900</a:t>
                      </a:r>
                      <a:endParaRPr lang="en-US" sz="1400" dirty="0"/>
                    </a:p>
                  </a:txBody>
                  <a:tcPr/>
                </a:tc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Housing/food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12,798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10,400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11,050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17,065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12,088</a:t>
                      </a:r>
                      <a:endParaRPr lang="en-US" sz="1400" dirty="0"/>
                    </a:p>
                  </a:txBody>
                  <a:tcPr/>
                </a:tc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Transportation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4,500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4,250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4,250</a:t>
                      </a:r>
                      <a:endParaRPr lang="en-US" sz="1400" dirty="0"/>
                    </a:p>
                  </a:txBody>
                  <a:tcPr/>
                </a:tc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Personal/Misc.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7,146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6,352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6,750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9,529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6,750</a:t>
                      </a:r>
                      <a:endParaRPr lang="en-US" sz="1400" dirty="0"/>
                    </a:p>
                  </a:txBody>
                  <a:tcPr/>
                </a:tc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Est. Total Budget</a:t>
                      </a:r>
                      <a:endParaRPr lang="en-US" sz="1400" b="1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46,608</a:t>
                      </a:r>
                      <a:endParaRPr lang="en-US" sz="14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42,906</a:t>
                      </a:r>
                      <a:endParaRPr lang="en-US" sz="14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33,418</a:t>
                      </a:r>
                      <a:endParaRPr lang="en-US" sz="14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31,294</a:t>
                      </a:r>
                      <a:endParaRPr lang="en-US" sz="14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47,420</a:t>
                      </a:r>
                      <a:endParaRPr lang="en-US" sz="14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29,336</a:t>
                      </a:r>
                      <a:endParaRPr lang="en-US" sz="14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DDDD"/>
            </a:gs>
            <a:gs pos="50000">
              <a:srgbClr val="FFFFFF"/>
            </a:gs>
            <a:gs pos="100000">
              <a:srgbClr val="DDDD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599"/>
            <a:ext cx="7572375" cy="1122532"/>
          </a:xfrm>
          <a:solidFill>
            <a:schemeClr val="tx1">
              <a:lumMod val="50000"/>
              <a:lumOff val="50000"/>
            </a:schemeClr>
          </a:solidFill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pc="600" dirty="0" smtClean="0">
                <a:solidFill>
                  <a:schemeClr val="accent3">
                    <a:lumMod val="85000"/>
                  </a:schemeClr>
                </a:solidFill>
                <a:latin typeface="Calibri"/>
                <a:cs typeface="Calibri"/>
              </a:rPr>
              <a:t>How Much Will it Cost?</a:t>
            </a:r>
            <a:endParaRPr lang="en-US" dirty="0">
              <a:solidFill>
                <a:schemeClr val="accent3">
                  <a:lumMod val="8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" y="1098519"/>
            <a:ext cx="7085542" cy="55491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dirty="0" smtClean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Estimated total for the entire programs:</a:t>
            </a:r>
            <a:endParaRPr lang="en-US" altLang="en-US" sz="2000" dirty="0">
              <a:solidFill>
                <a:schemeClr val="bg2"/>
              </a:solidFill>
              <a:latin typeface="Calibri" charset="0"/>
              <a:ea typeface="ＭＳ Ｐゴシック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150492"/>
              </p:ext>
            </p:extLst>
          </p:nvPr>
        </p:nvGraphicFramePr>
        <p:xfrm>
          <a:off x="355109" y="1731025"/>
          <a:ext cx="8087556" cy="4206983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5113312"/>
                <a:gridCol w="1542516"/>
                <a:gridCol w="1431728"/>
              </a:tblGrid>
              <a:tr h="40981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Program</a:t>
                      </a:r>
                      <a:endParaRPr lang="en-US" sz="14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r>
                        <a:rPr lang="en-US" sz="1200" baseline="0" dirty="0" smtClean="0"/>
                        <a:t> Estimated Cost</a:t>
                      </a:r>
                      <a:endParaRPr lang="en-US" sz="12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17-18 Average</a:t>
                      </a:r>
                      <a:r>
                        <a:rPr lang="en-US" sz="1200" baseline="0" dirty="0" smtClean="0"/>
                        <a:t> Student Loan Debt</a:t>
                      </a:r>
                      <a:endParaRPr lang="en-US" sz="12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</a:tr>
              <a:tr h="3774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Medicine</a:t>
                      </a:r>
                      <a:r>
                        <a:rPr lang="en-US" sz="1400" baseline="0" dirty="0" smtClean="0"/>
                        <a:t> – 4 years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$199,852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$150,266</a:t>
                      </a:r>
                      <a:endParaRPr lang="en-US" sz="1400" dirty="0"/>
                    </a:p>
                  </a:txBody>
                  <a:tcPr/>
                </a:tc>
              </a:tr>
              <a:tr h="3107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Pharmacy – 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$185,423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$120,498</a:t>
                      </a:r>
                      <a:endParaRPr lang="en-US" sz="1400" dirty="0"/>
                    </a:p>
                  </a:txBody>
                  <a:tcPr/>
                </a:tc>
              </a:tr>
              <a:tr h="6125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Trad.</a:t>
                      </a:r>
                      <a:r>
                        <a:rPr lang="en-US" sz="1400" baseline="0" dirty="0" smtClean="0"/>
                        <a:t> UG Nursing – 2 years (1 year for RN to BSN and Accelerated</a:t>
                      </a:r>
                    </a:p>
                    <a:p>
                      <a:r>
                        <a:rPr lang="en-US" sz="1400" baseline="0" dirty="0" smtClean="0"/>
                        <a:t>                                 Nursing programs)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$66,522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$9,842 to $25,392</a:t>
                      </a:r>
                      <a:endParaRPr lang="en-US" sz="1400" dirty="0"/>
                    </a:p>
                  </a:txBody>
                  <a:tcPr/>
                </a:tc>
              </a:tr>
              <a:tr h="4827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Grad Nursing – 2 to 4 years depending</a:t>
                      </a:r>
                      <a:r>
                        <a:rPr lang="en-US" sz="1400" baseline="0" dirty="0" smtClean="0"/>
                        <a:t> on pace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$118,392 (3 years)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$47,474</a:t>
                      </a:r>
                      <a:endParaRPr lang="en-US" sz="1400" dirty="0"/>
                    </a:p>
                  </a:txBody>
                  <a:tcPr/>
                </a:tc>
              </a:tr>
              <a:tr h="482731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UG Health Professions – 2 years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$72,210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$19,041</a:t>
                      </a:r>
                      <a:endParaRPr lang="en-US" sz="1400" dirty="0"/>
                    </a:p>
                  </a:txBody>
                  <a:tcPr/>
                </a:tc>
              </a:tr>
              <a:tr h="5149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Grad Health Professions – 2 to 3 years depending on program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$132,432</a:t>
                      </a:r>
                      <a:r>
                        <a:rPr lang="en-US" sz="1400" baseline="0" dirty="0" smtClean="0"/>
                        <a:t> (3 years)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$57,113 to $90,983</a:t>
                      </a:r>
                      <a:endParaRPr lang="en-US" sz="1400" dirty="0"/>
                    </a:p>
                  </a:txBody>
                  <a:tcPr/>
                </a:tc>
              </a:tr>
              <a:tr h="4827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GSBS/MPH – 2 to 6 years depending on program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$82,161 (3 years)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$38,654</a:t>
                      </a:r>
                      <a:endParaRPr lang="en-US" sz="1400" dirty="0"/>
                    </a:p>
                  </a:txBody>
                  <a:tcPr/>
                </a:tc>
              </a:tr>
              <a:tr h="4827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2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32100" y="1476375"/>
            <a:ext cx="5916613" cy="49593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2600" dirty="0" smtClean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Items that may be covered by financial aid</a:t>
            </a:r>
            <a:endParaRPr lang="en-US" altLang="en-US" sz="2600" dirty="0">
              <a:solidFill>
                <a:schemeClr val="bg2"/>
              </a:solidFill>
              <a:latin typeface="Calibri" charset="0"/>
              <a:ea typeface="ＭＳ Ｐゴシック" charset="-128"/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  <a:latin typeface="Garamond" charset="0"/>
              </a:rPr>
              <a:t>Tuition &amp; fees</a:t>
            </a:r>
            <a:endParaRPr lang="en-US" altLang="en-US" sz="2000" dirty="0">
              <a:solidFill>
                <a:srgbClr val="404040"/>
              </a:solidFill>
              <a:latin typeface="Garamond" charset="0"/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  <a:latin typeface="Garamond" charset="0"/>
              </a:rPr>
              <a:t>Books &amp; supplies (including lab equipment)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  <a:latin typeface="Garamond" charset="0"/>
              </a:rPr>
              <a:t>Computer (budget adjustment form and proof of expense required; may only be submitted once)</a:t>
            </a:r>
            <a:endParaRPr lang="en-US" altLang="en-US" sz="2000" dirty="0">
              <a:solidFill>
                <a:srgbClr val="404040"/>
              </a:solidFill>
              <a:latin typeface="Garamond" charset="0"/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  <a:latin typeface="Garamond" charset="0"/>
              </a:rPr>
              <a:t>Housing &amp; food (rent, utilities, groceries)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  <a:latin typeface="Garamond" charset="0"/>
              </a:rPr>
              <a:t>Transportation (car insurance, maintenance, gas)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  <a:latin typeface="Garamond" charset="0"/>
              </a:rPr>
              <a:t>Personal/Miscellaneous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400" dirty="0" smtClean="0">
                <a:solidFill>
                  <a:srgbClr val="404040"/>
                </a:solidFill>
                <a:latin typeface="Garamond" charset="0"/>
              </a:rPr>
              <a:t>Health insurance, medical &amp; dental expenses, clothing, cleaning, entertainment, etc.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  <a:latin typeface="Garamond" charset="0"/>
              </a:rPr>
              <a:t>Transportation costs for residency interviews (Med/Pharm)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  <a:latin typeface="Garamond" charset="0"/>
              </a:rPr>
              <a:t>State professional license exam (only if incurred during final year of study)</a:t>
            </a:r>
            <a:endParaRPr lang="en-US" altLang="en-US" sz="2000" dirty="0">
              <a:solidFill>
                <a:srgbClr val="404040"/>
              </a:solidFill>
              <a:latin typeface="Garamon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338" y="311150"/>
            <a:ext cx="81819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spc="300" dirty="0" smtClean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Cost of Attendance Federal Regulations</a:t>
            </a:r>
            <a:endParaRPr lang="en-US" sz="2800" b="1" spc="300" dirty="0">
              <a:solidFill>
                <a:schemeClr val="bg1"/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13314" name="Picture 2" descr="MPj0406824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09" y="2847228"/>
            <a:ext cx="1747837" cy="221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BA475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476375"/>
            <a:ext cx="8456612" cy="49593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2800" dirty="0" smtClean="0">
                <a:solidFill>
                  <a:srgbClr val="808080"/>
                </a:solidFill>
                <a:latin typeface="Calibri" charset="0"/>
                <a:ea typeface="ＭＳ Ｐゴシック" charset="-128"/>
              </a:rPr>
              <a:t>Items that Cannot be included in the financial aid budget</a:t>
            </a:r>
            <a:endParaRPr lang="en-US" altLang="en-US" sz="2800" b="1" dirty="0">
              <a:latin typeface="Garamond" charset="0"/>
              <a:ea typeface="ＭＳ Ｐゴシック" charset="-128"/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 smtClean="0">
                <a:solidFill>
                  <a:srgbClr val="404040"/>
                </a:solidFill>
                <a:latin typeface="Garamond" charset="0"/>
              </a:rPr>
              <a:t>Automobile payments</a:t>
            </a:r>
            <a:endParaRPr lang="en-US" altLang="en-US" dirty="0">
              <a:solidFill>
                <a:srgbClr val="404040"/>
              </a:solidFill>
              <a:latin typeface="Garamond" charset="0"/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 smtClean="0">
                <a:solidFill>
                  <a:srgbClr val="404040"/>
                </a:solidFill>
                <a:latin typeface="Garamond" charset="0"/>
              </a:rPr>
              <a:t>Consumer debt (credit cards, loan payments, etc.)</a:t>
            </a:r>
            <a:endParaRPr lang="en-US" altLang="en-US" dirty="0">
              <a:solidFill>
                <a:srgbClr val="404040"/>
              </a:solidFill>
              <a:latin typeface="Garamond" charset="0"/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 smtClean="0">
                <a:solidFill>
                  <a:srgbClr val="404040"/>
                </a:solidFill>
                <a:latin typeface="Garamond" charset="0"/>
              </a:rPr>
              <a:t>Review courses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 smtClean="0">
                <a:solidFill>
                  <a:srgbClr val="404040"/>
                </a:solidFill>
                <a:latin typeface="Garamond" charset="0"/>
              </a:rPr>
              <a:t>Spouse’s expenses (such as medical expenses or insurance)</a:t>
            </a:r>
            <a:endParaRPr lang="en-US" altLang="en-US" dirty="0">
              <a:solidFill>
                <a:srgbClr val="404040"/>
              </a:solidFill>
              <a:latin typeface="Garamond" charset="0"/>
            </a:endParaRPr>
          </a:p>
          <a:p>
            <a:pPr marL="0" indent="0" eaLnBrk="1" hangingPunct="1"/>
            <a:endParaRPr lang="en-US" altLang="en-US" dirty="0">
              <a:latin typeface="Garamond" charset="0"/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350" y="311150"/>
            <a:ext cx="823595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 spc="300" dirty="0" smtClean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Cost of Attendance Federal Regulations – Continued </a:t>
            </a:r>
            <a:endParaRPr lang="en-US" sz="2600" b="1" spc="300" dirty="0">
              <a:solidFill>
                <a:schemeClr val="bg1"/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899" y="4225770"/>
            <a:ext cx="2857500" cy="2027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781606"/>
            <a:ext cx="8429117" cy="3749182"/>
          </a:xfrm>
        </p:spPr>
        <p:txBody>
          <a:bodyPr/>
          <a:lstStyle/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 smtClean="0">
                <a:solidFill>
                  <a:srgbClr val="404040"/>
                </a:solidFill>
              </a:rPr>
              <a:t>Savings – live frugally now and while in school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 smtClean="0">
                <a:solidFill>
                  <a:srgbClr val="404040"/>
                </a:solidFill>
              </a:rPr>
              <a:t>Family – use cash gifts from family and friends for school costs</a:t>
            </a:r>
            <a:endParaRPr lang="en-US" altLang="en-US" dirty="0">
              <a:solidFill>
                <a:srgbClr val="404040"/>
              </a:solidFill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 smtClean="0">
                <a:solidFill>
                  <a:srgbClr val="404040"/>
                </a:solidFill>
              </a:rPr>
              <a:t>Scholarships – School, outside organizations,</a:t>
            </a:r>
          </a:p>
          <a:p>
            <a:pPr marL="114300" lvl="1" indent="0" eaLnBrk="1" hangingPunct="1">
              <a:buSzPct val="70000"/>
              <a:buNone/>
            </a:pPr>
            <a:r>
              <a:rPr lang="en-US" altLang="en-US" dirty="0" smtClean="0">
                <a:solidFill>
                  <a:srgbClr val="404040"/>
                </a:solidFill>
              </a:rPr>
              <a:t>	web searches</a:t>
            </a:r>
            <a:endParaRPr lang="en-US" altLang="en-US" dirty="0">
              <a:solidFill>
                <a:srgbClr val="404040"/>
              </a:solidFill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 smtClean="0">
                <a:solidFill>
                  <a:srgbClr val="404040"/>
                </a:solidFill>
              </a:rPr>
              <a:t>Financial aid – Apply every year.  Financial</a:t>
            </a:r>
          </a:p>
          <a:p>
            <a:pPr marL="114300" lvl="1" indent="0" eaLnBrk="1" hangingPunct="1">
              <a:buSzPct val="70000"/>
              <a:buNone/>
            </a:pPr>
            <a:r>
              <a:rPr lang="en-US" altLang="en-US" dirty="0">
                <a:solidFill>
                  <a:srgbClr val="404040"/>
                </a:solidFill>
              </a:rPr>
              <a:t>	</a:t>
            </a:r>
            <a:r>
              <a:rPr lang="en-US" altLang="en-US" dirty="0" smtClean="0">
                <a:solidFill>
                  <a:srgbClr val="404040"/>
                </a:solidFill>
              </a:rPr>
              <a:t>aid awards vary from grants, scholarships</a:t>
            </a:r>
          </a:p>
          <a:p>
            <a:pPr marL="114300" lvl="1" indent="0" eaLnBrk="1" hangingPunct="1">
              <a:buSzPct val="70000"/>
              <a:buNone/>
            </a:pPr>
            <a:r>
              <a:rPr lang="en-US" altLang="en-US" dirty="0">
                <a:solidFill>
                  <a:srgbClr val="404040"/>
                </a:solidFill>
              </a:rPr>
              <a:t>	</a:t>
            </a:r>
            <a:r>
              <a:rPr lang="en-US" altLang="en-US" dirty="0" smtClean="0">
                <a:solidFill>
                  <a:srgbClr val="404040"/>
                </a:solidFill>
              </a:rPr>
              <a:t> to student loans</a:t>
            </a:r>
            <a:endParaRPr lang="en-US" altLang="en-US" dirty="0">
              <a:solidFill>
                <a:srgbClr val="40404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" y="311150"/>
            <a:ext cx="802005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 smtClean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How Do I Pay For School?</a:t>
            </a:r>
            <a:endParaRPr lang="en-US" sz="3200" b="1" spc="300" dirty="0">
              <a:solidFill>
                <a:schemeClr val="bg1"/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11285" name="Picture 21" descr="MPj03994780000[1]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396" y="2858608"/>
            <a:ext cx="1794954" cy="267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BA475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2400" dirty="0" smtClean="0">
                <a:solidFill>
                  <a:srgbClr val="777777"/>
                </a:solidFill>
                <a:latin typeface="Calibri" charset="0"/>
                <a:ea typeface="ＭＳ Ｐゴシック" charset="-128"/>
              </a:rPr>
              <a:t>Financial aid is defined as assistance to pay for your cost of attendance. Any assistance is considered “financial aid” regardless of the source.  These sources include:</a:t>
            </a:r>
            <a:endParaRPr lang="en-US" altLang="en-US" sz="24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</a:rPr>
              <a:t>Grants – Funds from federal and state sources that do not require repayment</a:t>
            </a:r>
            <a:endParaRPr lang="en-US" altLang="en-US" sz="2000" dirty="0">
              <a:solidFill>
                <a:srgbClr val="404040"/>
              </a:solidFill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</a:rPr>
              <a:t>Scholarships – State, institutional, organizational funds that do not require repayment</a:t>
            </a:r>
            <a:endParaRPr lang="en-US" altLang="en-US" sz="2000" dirty="0">
              <a:solidFill>
                <a:srgbClr val="404040"/>
              </a:solidFill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</a:rPr>
              <a:t>Loan Programs – Funds that must be repaid. May consist of federal and private loans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 smtClean="0">
                <a:solidFill>
                  <a:srgbClr val="404040"/>
                </a:solidFill>
              </a:rPr>
              <a:t>Federal Direct Loans - Subsidized, Unsubsidized, Parent Plus, &amp; Graduate Plus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 smtClean="0">
                <a:solidFill>
                  <a:srgbClr val="404040"/>
                </a:solidFill>
              </a:rPr>
              <a:t>State Loan – College Access Loan, Be-On-Time Loan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</a:rPr>
              <a:t>Veteran’s Benefits – Such as Hazelwood, GI Bill and Ch. 33 benefits.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 smtClean="0">
                <a:solidFill>
                  <a:srgbClr val="404040"/>
                </a:solidFill>
              </a:rPr>
              <a:t>Contact the TTUHSC VA Coordinator at 806-743-7549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000" y="311150"/>
            <a:ext cx="804703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 smtClean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What Is Financial Aid?</a:t>
            </a:r>
            <a:endParaRPr lang="en-US" sz="3200" b="1" spc="300" dirty="0">
              <a:solidFill>
                <a:schemeClr val="bg1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1600" dirty="0" smtClean="0">
                <a:solidFill>
                  <a:srgbClr val="777777"/>
                </a:solidFill>
                <a:latin typeface="Calibri" charset="0"/>
                <a:ea typeface="ＭＳ Ｐゴシック" charset="-128"/>
              </a:rPr>
              <a:t>Complete a Free Application for Federal Student Aid (FAFSA) for the appropriate aid year. For example, the 19-20 FAFSA would be used if you would be attending TTUHSC summer 2019, fall 2019 and/or spring 2020.</a:t>
            </a:r>
          </a:p>
          <a:p>
            <a:pPr marL="0" indent="0" eaLnBrk="1" hangingPunct="1">
              <a:lnSpc>
                <a:spcPct val="120000"/>
              </a:lnSpc>
            </a:pPr>
            <a:endParaRPr lang="en-US" altLang="en-US" sz="1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1800" dirty="0" smtClean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800" dirty="0" smtClean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1800" dirty="0" smtClean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en-US" sz="1600" dirty="0" smtClean="0">
                <a:solidFill>
                  <a:srgbClr val="777777"/>
                </a:solidFill>
                <a:latin typeface="Calibri" charset="0"/>
                <a:ea typeface="ＭＳ Ｐゴシック" charset="-128"/>
              </a:rPr>
              <a:t>Go to </a:t>
            </a:r>
            <a:r>
              <a:rPr lang="en-US" altLang="en-US" sz="1600" dirty="0" smtClean="0">
                <a:solidFill>
                  <a:srgbClr val="777777"/>
                </a:solidFill>
                <a:latin typeface="Calibri" charset="0"/>
                <a:ea typeface="ＭＳ Ｐゴシック" charset="-128"/>
                <a:hlinkClick r:id="rId4"/>
              </a:rPr>
              <a:t>https://fafsa.ed.gov</a:t>
            </a:r>
            <a:r>
              <a:rPr lang="en-US" altLang="en-US" sz="1600" dirty="0" smtClean="0">
                <a:solidFill>
                  <a:srgbClr val="777777"/>
                </a:solidFill>
                <a:latin typeface="Calibri" charset="0"/>
                <a:ea typeface="ＭＳ Ｐゴシック" charset="-128"/>
              </a:rPr>
              <a:t>.   TTUHSC FAFSA school code is 016024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altLang="en-US" sz="1600" dirty="0" smtClean="0">
                <a:solidFill>
                  <a:srgbClr val="777777"/>
                </a:solidFill>
                <a:latin typeface="Calibri" charset="0"/>
                <a:ea typeface="ＭＳ Ｐゴシック" charset="-128"/>
              </a:rPr>
              <a:t>You will need:</a:t>
            </a:r>
          </a:p>
          <a:p>
            <a:pPr marL="0" indent="0" eaLnBrk="1" hangingPunct="1">
              <a:lnSpc>
                <a:spcPct val="120000"/>
              </a:lnSpc>
            </a:pPr>
            <a:endParaRPr lang="en-US" altLang="en-US" sz="20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000" y="311150"/>
            <a:ext cx="804703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 smtClean="0"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rPr>
              <a:t>How Do I Apply For Financial Aid</a:t>
            </a:r>
            <a:endParaRPr lang="en-US" sz="3200" b="1" spc="300" dirty="0">
              <a:solidFill>
                <a:srgbClr val="FFFFFF"/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59" y="2405745"/>
            <a:ext cx="3198919" cy="1980349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95103387"/>
              </p:ext>
            </p:extLst>
          </p:nvPr>
        </p:nvGraphicFramePr>
        <p:xfrm>
          <a:off x="154774" y="5157925"/>
          <a:ext cx="8256588" cy="113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866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SON-HSC_PPT">
  <a:themeElements>
    <a:clrScheme name="SON-HSC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52D74"/>
      </a:accent1>
      <a:accent2>
        <a:srgbClr val="557DB9"/>
      </a:accent2>
      <a:accent3>
        <a:srgbClr val="FFFFFF"/>
      </a:accent3>
      <a:accent4>
        <a:srgbClr val="000000"/>
      </a:accent4>
      <a:accent5>
        <a:srgbClr val="AAADBC"/>
      </a:accent5>
      <a:accent6>
        <a:srgbClr val="4C71A7"/>
      </a:accent6>
      <a:hlink>
        <a:srgbClr val="286556"/>
      </a:hlink>
      <a:folHlink>
        <a:srgbClr val="28A573"/>
      </a:folHlink>
    </a:clrScheme>
    <a:fontScheme name="SON-HSC_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N-HSC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52D74"/>
        </a:accent1>
        <a:accent2>
          <a:srgbClr val="557DB9"/>
        </a:accent2>
        <a:accent3>
          <a:srgbClr val="FFFFFF"/>
        </a:accent3>
        <a:accent4>
          <a:srgbClr val="000000"/>
        </a:accent4>
        <a:accent5>
          <a:srgbClr val="AAADBC"/>
        </a:accent5>
        <a:accent6>
          <a:srgbClr val="4C71A7"/>
        </a:accent6>
        <a:hlink>
          <a:srgbClr val="286556"/>
        </a:hlink>
        <a:folHlink>
          <a:srgbClr val="28A5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N-HSC_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ED9FF"/>
        </a:accent1>
        <a:accent2>
          <a:srgbClr val="DCF2E6"/>
        </a:accent2>
        <a:accent3>
          <a:srgbClr val="FFFFFF"/>
        </a:accent3>
        <a:accent4>
          <a:srgbClr val="000000"/>
        </a:accent4>
        <a:accent5>
          <a:srgbClr val="D3E9FF"/>
        </a:accent5>
        <a:accent6>
          <a:srgbClr val="C7DBD0"/>
        </a:accent6>
        <a:hlink>
          <a:srgbClr val="AAAAAA"/>
        </a:hlink>
        <a:folHlink>
          <a:srgbClr val="6464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SON-HSC_PPT</Template>
  <TotalTime>1726</TotalTime>
  <Words>992</Words>
  <Application>Microsoft Office PowerPoint</Application>
  <PresentationFormat>On-screen Show (4:3)</PresentationFormat>
  <Paragraphs>227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Garamond</vt:lpstr>
      <vt:lpstr>Times New Roman</vt:lpstr>
      <vt:lpstr>Wingdings</vt:lpstr>
      <vt:lpstr>SON-HSC_PPT</vt:lpstr>
      <vt:lpstr>PowerPoint Presentation</vt:lpstr>
      <vt:lpstr>PowerPoint Presentation</vt:lpstr>
      <vt:lpstr>How Much Will it Cost?</vt:lpstr>
      <vt:lpstr>How Much Will it Cost?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Federal Grant &amp; Loan Limits</vt:lpstr>
      <vt:lpstr>Financial Aid Annual Process</vt:lpstr>
      <vt:lpstr>Student Business Services</vt:lpstr>
      <vt:lpstr>Other Types of Financial Assistance</vt:lpstr>
      <vt:lpstr>Web Resources</vt:lpstr>
      <vt:lpstr>Financial Aid Questions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Myers, Mia C</cp:lastModifiedBy>
  <cp:revision>73</cp:revision>
  <cp:lastPrinted>2005-06-01T14:50:58Z</cp:lastPrinted>
  <dcterms:created xsi:type="dcterms:W3CDTF">2016-02-24T20:06:27Z</dcterms:created>
  <dcterms:modified xsi:type="dcterms:W3CDTF">2019-03-22T16:12:17Z</dcterms:modified>
</cp:coreProperties>
</file>