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3" r:id="rId2"/>
    <p:sldId id="284" r:id="rId3"/>
    <p:sldId id="276" r:id="rId4"/>
    <p:sldId id="287" r:id="rId5"/>
    <p:sldId id="259" r:id="rId6"/>
    <p:sldId id="268" r:id="rId7"/>
    <p:sldId id="260" r:id="rId8"/>
    <p:sldId id="264" r:id="rId9"/>
    <p:sldId id="292" r:id="rId10"/>
    <p:sldId id="293" r:id="rId11"/>
    <p:sldId id="294" r:id="rId12"/>
    <p:sldId id="301" r:id="rId13"/>
    <p:sldId id="295" r:id="rId14"/>
    <p:sldId id="297" r:id="rId15"/>
    <p:sldId id="299" r:id="rId16"/>
    <p:sldId id="298" r:id="rId17"/>
    <p:sldId id="300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E29"/>
    <a:srgbClr val="AAAAAA"/>
    <a:srgbClr val="777777"/>
    <a:srgbClr val="5F5F5F"/>
    <a:srgbClr val="C80000"/>
    <a:srgbClr val="FFFFFF"/>
    <a:srgbClr val="F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99" d="100"/>
          <a:sy n="99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960FD-AD09-46D2-B814-BF5AEE23AFB9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B8373-2558-49D7-AF6E-9C57E9E33E0B}">
      <dgm:prSet phldrT="[Text]" custT="1"/>
      <dgm:spPr/>
      <dgm:t>
        <a:bodyPr/>
        <a:lstStyle/>
        <a:p>
          <a:r>
            <a:rPr lang="en-US" sz="1200" dirty="0"/>
            <a:t>Household Size/Number in College</a:t>
          </a:r>
        </a:p>
      </dgm:t>
    </dgm:pt>
    <dgm:pt modelId="{ADA3E2F4-3652-46F4-9A3A-D27A3B5F0997}" type="parTrans" cxnId="{64C5086B-208B-44EB-942E-0BBE92891088}">
      <dgm:prSet/>
      <dgm:spPr/>
      <dgm:t>
        <a:bodyPr/>
        <a:lstStyle/>
        <a:p>
          <a:endParaRPr lang="en-US"/>
        </a:p>
      </dgm:t>
    </dgm:pt>
    <dgm:pt modelId="{C145E046-C4AD-40F1-821F-B3131D95A7F4}" type="sibTrans" cxnId="{64C5086B-208B-44EB-942E-0BBE92891088}">
      <dgm:prSet/>
      <dgm:spPr/>
      <dgm:t>
        <a:bodyPr/>
        <a:lstStyle/>
        <a:p>
          <a:endParaRPr lang="en-US"/>
        </a:p>
      </dgm:t>
    </dgm:pt>
    <dgm:pt modelId="{E3ACDDB9-7A72-4AAE-80F3-804C8D9055F9}">
      <dgm:prSet phldrT="[Text]" custT="1"/>
      <dgm:spPr/>
      <dgm:t>
        <a:bodyPr/>
        <a:lstStyle/>
        <a:p>
          <a:r>
            <a:rPr lang="en-US" sz="1200" dirty="0"/>
            <a:t>Income &amp; Tax Information</a:t>
          </a:r>
        </a:p>
      </dgm:t>
    </dgm:pt>
    <dgm:pt modelId="{E24CE5E2-9401-4CBA-9841-F1759CB1B53B}" type="parTrans" cxnId="{A40B2F7C-ABD5-4AD9-9894-72AECF033C03}">
      <dgm:prSet/>
      <dgm:spPr/>
      <dgm:t>
        <a:bodyPr/>
        <a:lstStyle/>
        <a:p>
          <a:endParaRPr lang="en-US"/>
        </a:p>
      </dgm:t>
    </dgm:pt>
    <dgm:pt modelId="{AFA72309-2A69-4BC4-A212-3E9ADF2FC55C}" type="sibTrans" cxnId="{A40B2F7C-ABD5-4AD9-9894-72AECF033C03}">
      <dgm:prSet/>
      <dgm:spPr/>
      <dgm:t>
        <a:bodyPr/>
        <a:lstStyle/>
        <a:p>
          <a:endParaRPr lang="en-US"/>
        </a:p>
      </dgm:t>
    </dgm:pt>
    <dgm:pt modelId="{E0F31F13-77D2-4487-B43A-195F6FA21447}">
      <dgm:prSet phldrT="[Text]" custT="1"/>
      <dgm:spPr/>
      <dgm:t>
        <a:bodyPr/>
        <a:lstStyle/>
        <a:p>
          <a:pPr algn="ctr"/>
          <a:r>
            <a:rPr lang="en-US" sz="1200" dirty="0"/>
            <a:t>Parent Information</a:t>
          </a:r>
        </a:p>
      </dgm:t>
    </dgm:pt>
    <dgm:pt modelId="{C277A397-EA67-4266-90DD-F7766FD325A7}" type="parTrans" cxnId="{44EDFD67-9136-473A-99CE-97FCEA41AD56}">
      <dgm:prSet/>
      <dgm:spPr/>
      <dgm:t>
        <a:bodyPr/>
        <a:lstStyle/>
        <a:p>
          <a:endParaRPr lang="en-US"/>
        </a:p>
      </dgm:t>
    </dgm:pt>
    <dgm:pt modelId="{EC45919E-F9E8-4E3B-AE9D-12E324806CA7}" type="sibTrans" cxnId="{44EDFD67-9136-473A-99CE-97FCEA41AD56}">
      <dgm:prSet/>
      <dgm:spPr/>
      <dgm:t>
        <a:bodyPr/>
        <a:lstStyle/>
        <a:p>
          <a:endParaRPr lang="en-US"/>
        </a:p>
      </dgm:t>
    </dgm:pt>
    <dgm:pt modelId="{40A18CDE-D248-4F6D-9378-513A8C8A2C4C}">
      <dgm:prSet phldrT="[Text]" custT="1"/>
      <dgm:spPr/>
      <dgm:t>
        <a:bodyPr/>
        <a:lstStyle/>
        <a:p>
          <a:pPr algn="ctr"/>
          <a:r>
            <a:rPr lang="en-US" sz="1200" dirty="0"/>
            <a:t>Until student is 24 years old, married, has a dependent, or is in a graduate program</a:t>
          </a:r>
        </a:p>
      </dgm:t>
    </dgm:pt>
    <dgm:pt modelId="{8FA126EA-206E-4E94-B937-F21778901082}" type="sibTrans" cxnId="{CDAE6F0B-7AD2-48E9-8F41-DE3B5AE72538}">
      <dgm:prSet/>
      <dgm:spPr/>
      <dgm:t>
        <a:bodyPr/>
        <a:lstStyle/>
        <a:p>
          <a:endParaRPr lang="en-US"/>
        </a:p>
      </dgm:t>
    </dgm:pt>
    <dgm:pt modelId="{A56FFBA9-EC28-48C3-BBC0-2982CC594F64}" type="parTrans" cxnId="{CDAE6F0B-7AD2-48E9-8F41-DE3B5AE72538}">
      <dgm:prSet/>
      <dgm:spPr/>
      <dgm:t>
        <a:bodyPr/>
        <a:lstStyle/>
        <a:p>
          <a:endParaRPr lang="en-US"/>
        </a:p>
      </dgm:t>
    </dgm:pt>
    <dgm:pt modelId="{BEC47FB6-990B-4784-B75D-9FF2A61ADA73}" type="pres">
      <dgm:prSet presAssocID="{465960FD-AD09-46D2-B814-BF5AEE23AFB9}" presName="Name0" presStyleCnt="0">
        <dgm:presLayoutVars>
          <dgm:dir/>
          <dgm:resizeHandles val="exact"/>
        </dgm:presLayoutVars>
      </dgm:prSet>
      <dgm:spPr/>
    </dgm:pt>
    <dgm:pt modelId="{11A9BCDE-A62E-4CE3-B021-1F80AE35BC5E}" type="pres">
      <dgm:prSet presAssocID="{2B0B8373-2558-49D7-AF6E-9C57E9E33E0B}" presName="composite" presStyleCnt="0"/>
      <dgm:spPr/>
    </dgm:pt>
    <dgm:pt modelId="{2CB7CF5A-6163-4EC2-BEBF-CFE1DBAE42D1}" type="pres">
      <dgm:prSet presAssocID="{2B0B8373-2558-49D7-AF6E-9C57E9E33E0B}" presName="bgChev" presStyleLbl="node1" presStyleIdx="0" presStyleCnt="3"/>
      <dgm:spPr/>
    </dgm:pt>
    <dgm:pt modelId="{94BE6B7F-B0C2-463B-89B8-8F0E96780AFC}" type="pres">
      <dgm:prSet presAssocID="{2B0B8373-2558-49D7-AF6E-9C57E9E33E0B}" presName="txNode" presStyleLbl="fgAcc1" presStyleIdx="0" presStyleCnt="3" custScaleX="67994" custScaleY="100000">
        <dgm:presLayoutVars>
          <dgm:bulletEnabled val="1"/>
        </dgm:presLayoutVars>
      </dgm:prSet>
      <dgm:spPr/>
    </dgm:pt>
    <dgm:pt modelId="{A1578114-3AB2-405C-8133-FC45737B0D3A}" type="pres">
      <dgm:prSet presAssocID="{C145E046-C4AD-40F1-821F-B3131D95A7F4}" presName="compositeSpace" presStyleCnt="0"/>
      <dgm:spPr/>
    </dgm:pt>
    <dgm:pt modelId="{368A4AB0-64AF-490D-A981-7EB9DFBF25F7}" type="pres">
      <dgm:prSet presAssocID="{E3ACDDB9-7A72-4AAE-80F3-804C8D9055F9}" presName="composite" presStyleCnt="0"/>
      <dgm:spPr/>
    </dgm:pt>
    <dgm:pt modelId="{17EF870A-46D0-4A16-B725-AA3492DD39E6}" type="pres">
      <dgm:prSet presAssocID="{E3ACDDB9-7A72-4AAE-80F3-804C8D9055F9}" presName="bgChev" presStyleLbl="node1" presStyleIdx="1" presStyleCnt="3"/>
      <dgm:spPr/>
    </dgm:pt>
    <dgm:pt modelId="{F4693E19-6586-40FF-B1E0-9DFC8C17920D}" type="pres">
      <dgm:prSet presAssocID="{E3ACDDB9-7A72-4AAE-80F3-804C8D9055F9}" presName="txNode" presStyleLbl="fgAcc1" presStyleIdx="1" presStyleCnt="3" custScaleX="69657" custScaleY="100000">
        <dgm:presLayoutVars>
          <dgm:bulletEnabled val="1"/>
        </dgm:presLayoutVars>
      </dgm:prSet>
      <dgm:spPr/>
    </dgm:pt>
    <dgm:pt modelId="{29EE72F7-285D-4028-ADC6-FA32BF322D7C}" type="pres">
      <dgm:prSet presAssocID="{AFA72309-2A69-4BC4-A212-3E9ADF2FC55C}" presName="compositeSpace" presStyleCnt="0"/>
      <dgm:spPr/>
    </dgm:pt>
    <dgm:pt modelId="{9C3931AF-6EA1-4300-BC29-FE4DB889FCC6}" type="pres">
      <dgm:prSet presAssocID="{E0F31F13-77D2-4487-B43A-195F6FA21447}" presName="composite" presStyleCnt="0"/>
      <dgm:spPr/>
    </dgm:pt>
    <dgm:pt modelId="{A7A392DE-D0BC-4132-B56C-B430741A8C22}" type="pres">
      <dgm:prSet presAssocID="{E0F31F13-77D2-4487-B43A-195F6FA21447}" presName="bgChev" presStyleLbl="node1" presStyleIdx="2" presStyleCnt="3"/>
      <dgm:spPr/>
    </dgm:pt>
    <dgm:pt modelId="{0F6D78E6-4343-4A72-856E-42755C5EC846}" type="pres">
      <dgm:prSet presAssocID="{E0F31F13-77D2-4487-B43A-195F6FA21447}" presName="txNode" presStyleLbl="fgAcc1" presStyleIdx="2" presStyleCnt="3" custScaleX="96124" custScaleY="100000">
        <dgm:presLayoutVars>
          <dgm:bulletEnabled val="1"/>
        </dgm:presLayoutVars>
      </dgm:prSet>
      <dgm:spPr/>
    </dgm:pt>
  </dgm:ptLst>
  <dgm:cxnLst>
    <dgm:cxn modelId="{CDAE6F0B-7AD2-48E9-8F41-DE3B5AE72538}" srcId="{E0F31F13-77D2-4487-B43A-195F6FA21447}" destId="{40A18CDE-D248-4F6D-9378-513A8C8A2C4C}" srcOrd="0" destOrd="0" parTransId="{A56FFBA9-EC28-48C3-BBC0-2982CC594F64}" sibTransId="{8FA126EA-206E-4E94-B937-F21778901082}"/>
    <dgm:cxn modelId="{44EDFD67-9136-473A-99CE-97FCEA41AD56}" srcId="{465960FD-AD09-46D2-B814-BF5AEE23AFB9}" destId="{E0F31F13-77D2-4487-B43A-195F6FA21447}" srcOrd="2" destOrd="0" parTransId="{C277A397-EA67-4266-90DD-F7766FD325A7}" sibTransId="{EC45919E-F9E8-4E3B-AE9D-12E324806CA7}"/>
    <dgm:cxn modelId="{3B41E54A-E29F-453B-A34E-E0AA80A01F80}" type="presOf" srcId="{40A18CDE-D248-4F6D-9378-513A8C8A2C4C}" destId="{0F6D78E6-4343-4A72-856E-42755C5EC846}" srcOrd="0" destOrd="1" presId="urn:microsoft.com/office/officeart/2005/8/layout/chevronAccent+Icon"/>
    <dgm:cxn modelId="{64C5086B-208B-44EB-942E-0BBE92891088}" srcId="{465960FD-AD09-46D2-B814-BF5AEE23AFB9}" destId="{2B0B8373-2558-49D7-AF6E-9C57E9E33E0B}" srcOrd="0" destOrd="0" parTransId="{ADA3E2F4-3652-46F4-9A3A-D27A3B5F0997}" sibTransId="{C145E046-C4AD-40F1-821F-B3131D95A7F4}"/>
    <dgm:cxn modelId="{A40B2F7C-ABD5-4AD9-9894-72AECF033C03}" srcId="{465960FD-AD09-46D2-B814-BF5AEE23AFB9}" destId="{E3ACDDB9-7A72-4AAE-80F3-804C8D9055F9}" srcOrd="1" destOrd="0" parTransId="{E24CE5E2-9401-4CBA-9841-F1759CB1B53B}" sibTransId="{AFA72309-2A69-4BC4-A212-3E9ADF2FC55C}"/>
    <dgm:cxn modelId="{3EA57282-64D8-48FA-BF9A-D8C2D692630D}" type="presOf" srcId="{E3ACDDB9-7A72-4AAE-80F3-804C8D9055F9}" destId="{F4693E19-6586-40FF-B1E0-9DFC8C17920D}" srcOrd="0" destOrd="0" presId="urn:microsoft.com/office/officeart/2005/8/layout/chevronAccent+Icon"/>
    <dgm:cxn modelId="{3447C3A0-3C78-4777-880C-84C2393759AA}" type="presOf" srcId="{E0F31F13-77D2-4487-B43A-195F6FA21447}" destId="{0F6D78E6-4343-4A72-856E-42755C5EC846}" srcOrd="0" destOrd="0" presId="urn:microsoft.com/office/officeart/2005/8/layout/chevronAccent+Icon"/>
    <dgm:cxn modelId="{1359D4BB-37E3-453C-AFCD-BC6E080CEB0D}" type="presOf" srcId="{465960FD-AD09-46D2-B814-BF5AEE23AFB9}" destId="{BEC47FB6-990B-4784-B75D-9FF2A61ADA73}" srcOrd="0" destOrd="0" presId="urn:microsoft.com/office/officeart/2005/8/layout/chevronAccent+Icon"/>
    <dgm:cxn modelId="{838239FF-ECF7-4CB6-A788-AEC981B08006}" type="presOf" srcId="{2B0B8373-2558-49D7-AF6E-9C57E9E33E0B}" destId="{94BE6B7F-B0C2-463B-89B8-8F0E96780AFC}" srcOrd="0" destOrd="0" presId="urn:microsoft.com/office/officeart/2005/8/layout/chevronAccent+Icon"/>
    <dgm:cxn modelId="{0436A3B2-746E-4DE6-A6E5-7A5A9819E4FB}" type="presParOf" srcId="{BEC47FB6-990B-4784-B75D-9FF2A61ADA73}" destId="{11A9BCDE-A62E-4CE3-B021-1F80AE35BC5E}" srcOrd="0" destOrd="0" presId="urn:microsoft.com/office/officeart/2005/8/layout/chevronAccent+Icon"/>
    <dgm:cxn modelId="{0724D6AE-3A06-4F61-92D6-474DDDB57EC7}" type="presParOf" srcId="{11A9BCDE-A62E-4CE3-B021-1F80AE35BC5E}" destId="{2CB7CF5A-6163-4EC2-BEBF-CFE1DBAE42D1}" srcOrd="0" destOrd="0" presId="urn:microsoft.com/office/officeart/2005/8/layout/chevronAccent+Icon"/>
    <dgm:cxn modelId="{A728D29E-C6D4-403F-BC87-4E2D2593A790}" type="presParOf" srcId="{11A9BCDE-A62E-4CE3-B021-1F80AE35BC5E}" destId="{94BE6B7F-B0C2-463B-89B8-8F0E96780AFC}" srcOrd="1" destOrd="0" presId="urn:microsoft.com/office/officeart/2005/8/layout/chevronAccent+Icon"/>
    <dgm:cxn modelId="{445F1AE3-7C08-4272-BD9B-2811B3AD27D2}" type="presParOf" srcId="{BEC47FB6-990B-4784-B75D-9FF2A61ADA73}" destId="{A1578114-3AB2-405C-8133-FC45737B0D3A}" srcOrd="1" destOrd="0" presId="urn:microsoft.com/office/officeart/2005/8/layout/chevronAccent+Icon"/>
    <dgm:cxn modelId="{760BD58B-49DE-4D08-ABC6-21DEF2F09328}" type="presParOf" srcId="{BEC47FB6-990B-4784-B75D-9FF2A61ADA73}" destId="{368A4AB0-64AF-490D-A981-7EB9DFBF25F7}" srcOrd="2" destOrd="0" presId="urn:microsoft.com/office/officeart/2005/8/layout/chevronAccent+Icon"/>
    <dgm:cxn modelId="{581D09C5-4830-4BE1-9600-C7708E9406CD}" type="presParOf" srcId="{368A4AB0-64AF-490D-A981-7EB9DFBF25F7}" destId="{17EF870A-46D0-4A16-B725-AA3492DD39E6}" srcOrd="0" destOrd="0" presId="urn:microsoft.com/office/officeart/2005/8/layout/chevronAccent+Icon"/>
    <dgm:cxn modelId="{30D88B75-39E6-4DC8-8F52-CA7649B40867}" type="presParOf" srcId="{368A4AB0-64AF-490D-A981-7EB9DFBF25F7}" destId="{F4693E19-6586-40FF-B1E0-9DFC8C17920D}" srcOrd="1" destOrd="0" presId="urn:microsoft.com/office/officeart/2005/8/layout/chevronAccent+Icon"/>
    <dgm:cxn modelId="{CC9F62D0-1574-4F88-9E82-FA6C141CF453}" type="presParOf" srcId="{BEC47FB6-990B-4784-B75D-9FF2A61ADA73}" destId="{29EE72F7-285D-4028-ADC6-FA32BF322D7C}" srcOrd="3" destOrd="0" presId="urn:microsoft.com/office/officeart/2005/8/layout/chevronAccent+Icon"/>
    <dgm:cxn modelId="{BB91702E-A7E7-4036-937B-AE6DEF5CFFA3}" type="presParOf" srcId="{BEC47FB6-990B-4784-B75D-9FF2A61ADA73}" destId="{9C3931AF-6EA1-4300-BC29-FE4DB889FCC6}" srcOrd="4" destOrd="0" presId="urn:microsoft.com/office/officeart/2005/8/layout/chevronAccent+Icon"/>
    <dgm:cxn modelId="{08B28EBA-5BA7-4C25-8B10-5CB277B695E8}" type="presParOf" srcId="{9C3931AF-6EA1-4300-BC29-FE4DB889FCC6}" destId="{A7A392DE-D0BC-4132-B56C-B430741A8C22}" srcOrd="0" destOrd="0" presId="urn:microsoft.com/office/officeart/2005/8/layout/chevronAccent+Icon"/>
    <dgm:cxn modelId="{28A574DC-E62B-48E3-A270-90DB5F8F0B98}" type="presParOf" srcId="{9C3931AF-6EA1-4300-BC29-FE4DB889FCC6}" destId="{0F6D78E6-4343-4A72-856E-42755C5EC84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7CF5A-6163-4EC2-BEBF-CFE1DBAE42D1}">
      <dsp:nvSpPr>
        <dsp:cNvPr id="0" name=""/>
        <dsp:cNvSpPr/>
      </dsp:nvSpPr>
      <dsp:spPr>
        <a:xfrm>
          <a:off x="4605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E6B7F-B0C2-463B-89B8-8F0E96780AFC}">
      <dsp:nvSpPr>
        <dsp:cNvPr id="0" name=""/>
        <dsp:cNvSpPr/>
      </dsp:nvSpPr>
      <dsp:spPr>
        <a:xfrm>
          <a:off x="1054290" y="226332"/>
          <a:ext cx="1499986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Household Size/Number in College</a:t>
          </a:r>
        </a:p>
      </dsp:txBody>
      <dsp:txXfrm>
        <a:off x="1080806" y="252848"/>
        <a:ext cx="1446954" cy="852298"/>
      </dsp:txXfrm>
    </dsp:sp>
    <dsp:sp modelId="{17EF870A-46D0-4A16-B725-AA3492DD39E6}">
      <dsp:nvSpPr>
        <dsp:cNvPr id="0" name=""/>
        <dsp:cNvSpPr/>
      </dsp:nvSpPr>
      <dsp:spPr>
        <a:xfrm>
          <a:off x="2698317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93E19-6586-40FF-B1E0-9DFC8C17920D}">
      <dsp:nvSpPr>
        <dsp:cNvPr id="0" name=""/>
        <dsp:cNvSpPr/>
      </dsp:nvSpPr>
      <dsp:spPr>
        <a:xfrm>
          <a:off x="3729658" y="226332"/>
          <a:ext cx="1536673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&amp; Tax Information</a:t>
          </a:r>
        </a:p>
      </dsp:txBody>
      <dsp:txXfrm>
        <a:off x="3756174" y="252848"/>
        <a:ext cx="1483641" cy="852298"/>
      </dsp:txXfrm>
    </dsp:sp>
    <dsp:sp modelId="{A7A392DE-D0BC-4132-B56C-B430741A8C22}">
      <dsp:nvSpPr>
        <dsp:cNvPr id="0" name=""/>
        <dsp:cNvSpPr/>
      </dsp:nvSpPr>
      <dsp:spPr>
        <a:xfrm>
          <a:off x="5392029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D78E6-4343-4A72-856E-42755C5EC846}">
      <dsp:nvSpPr>
        <dsp:cNvPr id="0" name=""/>
        <dsp:cNvSpPr/>
      </dsp:nvSpPr>
      <dsp:spPr>
        <a:xfrm>
          <a:off x="6131432" y="226332"/>
          <a:ext cx="2120550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Parent Information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Until student is 24 years old, married, has a dependent, or is in a graduate program</a:t>
          </a:r>
        </a:p>
      </dsp:txBody>
      <dsp:txXfrm>
        <a:off x="6157948" y="252848"/>
        <a:ext cx="2067518" cy="85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5E88-7A44-984B-A7EE-A271784B5C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7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2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910458-D817-3B44-B08E-1CC38865DBA5}" type="slidenum">
              <a:rPr lang="en-US" altLang="en-US" sz="1200"/>
              <a:pPr eaLnBrk="1" hangingPunct="1"/>
              <a:t>6</a:t>
            </a:fld>
            <a:endParaRPr lang="en-US" alt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9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94A0AE-C61D-F242-A6E7-8CC58C819512}" type="slidenum">
              <a:rPr lang="en-US" altLang="en-US" sz="1200"/>
              <a:pPr eaLnBrk="1" hangingPunct="1"/>
              <a:t>7</a:t>
            </a:fld>
            <a:endParaRPr lang="en-US" altLang="en-US" sz="1200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2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52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78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5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8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476375"/>
            <a:ext cx="40513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76375"/>
            <a:ext cx="4052888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5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0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5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0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476375"/>
            <a:ext cx="82565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" descr="SON-side-0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8385" r="80428" b="14478"/>
          <a:stretch>
            <a:fillRect/>
          </a:stretch>
        </p:blipFill>
        <p:spPr bwMode="auto">
          <a:xfrm>
            <a:off x="8394700" y="6008688"/>
            <a:ext cx="546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entaid.gov/" TargetMode="Externa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bs1@ttuhsc.edu" TargetMode="External"/><Relationship Id="rId7" Type="http://schemas.openxmlformats.org/officeDocument/2006/relationships/hyperlink" Target="http://www.fiscal.ttuhsc.edu/studentbusser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iscal.ttuhsc.edu/studentbusserv/exemptionsandwaivers.aspx" TargetMode="External"/><Relationship Id="rId5" Type="http://schemas.openxmlformats.org/officeDocument/2006/relationships/hyperlink" Target="http://www.fiscal.ttuhsc.edu/studentbusserv/tuitionestimates.aspx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goarmy.com/amedd/hpsp.jsp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airforce.com/education/ongoing-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ralhealthinfo.org/funding" TargetMode="External"/><Relationship Id="rId5" Type="http://schemas.openxmlformats.org/officeDocument/2006/relationships/hyperlink" Target="https://nhsc.hrsa.gov/scholarships/index.html" TargetMode="External"/><Relationship Id="rId4" Type="http://schemas.openxmlformats.org/officeDocument/2006/relationships/hyperlink" Target="https://www.med.navy.mil/Accession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na.org/" TargetMode="External"/><Relationship Id="rId13" Type="http://schemas.openxmlformats.org/officeDocument/2006/relationships/hyperlink" Target="http://www.collegeboard.org/" TargetMode="External"/><Relationship Id="rId3" Type="http://schemas.openxmlformats.org/officeDocument/2006/relationships/hyperlink" Target="http://www.ttuhsc.edu/financial-aid" TargetMode="External"/><Relationship Id="rId7" Type="http://schemas.openxmlformats.org/officeDocument/2006/relationships/hyperlink" Target="https://students-residents.aamc.org/" TargetMode="External"/><Relationship Id="rId12" Type="http://schemas.openxmlformats.org/officeDocument/2006/relationships/hyperlink" Target="http://www.fastweb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naid.org/" TargetMode="External"/><Relationship Id="rId11" Type="http://schemas.openxmlformats.org/officeDocument/2006/relationships/hyperlink" Target="http://www.naahp.org/" TargetMode="External"/><Relationship Id="rId5" Type="http://schemas.openxmlformats.org/officeDocument/2006/relationships/hyperlink" Target="http://www.collegeforalltexans.com/" TargetMode="External"/><Relationship Id="rId15" Type="http://schemas.openxmlformats.org/officeDocument/2006/relationships/hyperlink" Target="https://www.texmed.org/MSS/" TargetMode="External"/><Relationship Id="rId10" Type="http://schemas.openxmlformats.org/officeDocument/2006/relationships/hyperlink" Target="http://www.apha.org/" TargetMode="External"/><Relationship Id="rId4" Type="http://schemas.openxmlformats.org/officeDocument/2006/relationships/hyperlink" Target="http://www.studentaid.ed.gov/" TargetMode="External"/><Relationship Id="rId9" Type="http://schemas.openxmlformats.org/officeDocument/2006/relationships/hyperlink" Target="http://www.aacp.org/" TargetMode="External"/><Relationship Id="rId14" Type="http://schemas.openxmlformats.org/officeDocument/2006/relationships/hyperlink" Target="http://www.pharmacist.com/apha-as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hflowplanningforlife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inancial.aid@ttuhsc.edu" TargetMode="External"/><Relationship Id="rId4" Type="http://schemas.openxmlformats.org/officeDocument/2006/relationships/hyperlink" Target="http://www.ttuhsc.edu/financial-ai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hyperlink" Target="https://studentaid.gov/h/apply-for-aid/fafsa" TargetMode="Externa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r life our purpose logo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40" y="1522200"/>
            <a:ext cx="6556800" cy="327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application is used to determine federal and state grant eligibility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scholarship applications require a completed FAFSA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federal and state loan programs, that offer certain benefits 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interest rate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deferment and grace period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repayment options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Loan Consolidation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 Loan Forgiveness Program for federal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and death benefits – loan cancellation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visit </a:t>
            </a: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https://studentaid.gov</a:t>
            </a: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Why Should I Use The FAFSA?</a:t>
            </a:r>
          </a:p>
        </p:txBody>
      </p:sp>
    </p:spTree>
    <p:extLst>
      <p:ext uri="{BB962C8B-B14F-4D97-AF65-F5344CB8AC3E}">
        <p14:creationId xmlns:p14="http://schemas.microsoft.com/office/powerpoint/2010/main" val="155260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Grant &amp; Loan Limits</a:t>
            </a:r>
            <a:endParaRPr lang="en-US" sz="24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852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400" kern="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Pell Grant Awards for 23-24 – The maximum Pell Grant award is $7395. (Only for eligible undergraduates)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900" kern="0" dirty="0">
              <a:solidFill>
                <a:srgbClr val="777777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400" kern="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Undergraduate and Graduate Nursing, Health Professions, and GSBS/MPH Loan Limits: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2148394"/>
            <a:ext cx="63627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Grant &amp; Loan Limits-</a:t>
            </a:r>
            <a:b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endParaRPr lang="en-US" sz="12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517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400" kern="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There are higher unsubsidized loan limits for certain health professions programs such as School of Medicine: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B196E-0153-4B7F-BB1C-34FB8F117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802" y="1627740"/>
            <a:ext cx="5606047" cy="51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Annual Process</a:t>
            </a:r>
            <a:endParaRPr lang="en-US" sz="24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4820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October 1st of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year; new year’s FAFSA becomes available (will be Dec. 1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this year)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 completes Free Application for Federal Student Aid (FAFSA)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https://studentaid.gov/h/apply-for-aid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TTUHSC receives FAFSA data from the Federal processor electronically.</a:t>
            </a:r>
          </a:p>
          <a:p>
            <a:pPr>
              <a:spcAft>
                <a:spcPts val="0"/>
              </a:spcAft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March: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TTUHSC begins sending missing information emails to the student if additional documents are needed.  Student returns those necessary documents to complete the financial aid file.</a:t>
            </a:r>
          </a:p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May: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TTUHSC emails award notice to the student. The award offer outlines the programs and funding the student is eligible to receive for the school year.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Student completes the Federal Direct Loan Application process for the year. (only for students borrowing Federal Direct Loans).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Student completes Grad Plus/Alternative loan application (only for students borrowing one of these loans)</a:t>
            </a:r>
          </a:p>
          <a:p>
            <a:pPr>
              <a:spcAft>
                <a:spcPts val="0"/>
              </a:spcAft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 days prior to the start of each semester: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SBS Tuition Due date—ONLY for students not receiving Financial Aid</a:t>
            </a:r>
          </a:p>
          <a:p>
            <a:pPr>
              <a:spcAft>
                <a:spcPts val="0"/>
              </a:spcAft>
            </a:pPr>
            <a:endParaRPr lang="en-US" sz="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10 days prior to the start of each semester: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Federal Direct Loan processing service electronically sends loan funds to the school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Financial aid funds (loans, grants, &amp; scholarships) are posted towards student’s tuition accounts</a:t>
            </a:r>
          </a:p>
          <a:p>
            <a:pPr>
              <a:spcAft>
                <a:spcPts val="0"/>
              </a:spcAft>
            </a:pPr>
            <a:endParaRPr lang="en-US" sz="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The week before the start of each semester: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TTUHSC SBS Office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sends any refunds to student based on student’s refund preference.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25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Business Services</a:t>
            </a:r>
            <a:endParaRPr lang="en-US" sz="24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994299" y="1562469"/>
            <a:ext cx="7340076" cy="30019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Please contact Student Business Services (SBS) at            (806) 743-7867, option #1 or </a:t>
            </a:r>
            <a:r>
              <a:rPr lang="en-US" altLang="en-US" sz="20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hlinkClick r:id="rId3"/>
              </a:rPr>
              <a:t>sbs1@ttuhsc.edu</a:t>
            </a:r>
            <a:r>
              <a:rPr lang="en-US" altLang="en-US" sz="20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for questions regarding: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800" kern="0" dirty="0">
              <a:solidFill>
                <a:srgbClr val="777777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Tuition and fee information, tuition payment options, and payment plans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How refunds are processed or how to set up direct deposit information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How to submit 3</a:t>
            </a:r>
            <a:r>
              <a:rPr lang="en-US" altLang="en-US" sz="1800" kern="0" baseline="30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rd</a:t>
            </a: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party payments, such as Texas Tomorrow Fund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8" y="5052714"/>
            <a:ext cx="1676114" cy="1676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149061-E267-4F52-B8E2-EE1D6CA4A142}"/>
              </a:ext>
            </a:extLst>
          </p:cNvPr>
          <p:cNvSpPr txBox="1"/>
          <p:nvPr/>
        </p:nvSpPr>
        <p:spPr>
          <a:xfrm>
            <a:off x="2440919" y="4798711"/>
            <a:ext cx="63723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Tuition Estimates - </a:t>
            </a:r>
            <a:r>
              <a:rPr lang="en-US" sz="1400" dirty="0">
                <a:hlinkClick r:id="rId5"/>
              </a:rPr>
              <a:t>http://www.fiscal.ttuhsc.edu/studentbusserv/tuitionestimates.aspx</a:t>
            </a:r>
            <a:endParaRPr lang="en-US" sz="1400" dirty="0"/>
          </a:p>
          <a:p>
            <a:endParaRPr lang="en-US" sz="800" dirty="0"/>
          </a:p>
          <a:p>
            <a:r>
              <a:rPr lang="en-US" sz="1400" dirty="0"/>
              <a:t>Exemptions and Waivers - </a:t>
            </a:r>
            <a:r>
              <a:rPr lang="en-US" sz="1400" dirty="0">
                <a:hlinkClick r:id="rId6"/>
              </a:rPr>
              <a:t>http://www.fiscal.ttuhsc.edu/studentbusserv/exemptionsandwaivers.aspx</a:t>
            </a:r>
            <a:r>
              <a:rPr lang="en-US" sz="1400" dirty="0"/>
              <a:t> </a:t>
            </a:r>
          </a:p>
          <a:p>
            <a:endParaRPr lang="en-US" sz="800" dirty="0"/>
          </a:p>
          <a:p>
            <a:r>
              <a:rPr lang="en-US" sz="1400" dirty="0"/>
              <a:t>For more information - </a:t>
            </a:r>
            <a:r>
              <a:rPr lang="en-US" sz="1400" dirty="0">
                <a:hlinkClick r:id="rId7"/>
              </a:rPr>
              <a:t>http://www.fiscal.ttuhsc.edu/studentbusserv/</a:t>
            </a:r>
            <a:r>
              <a:rPr 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93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Other Types of Financial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476375"/>
            <a:ext cx="8611340" cy="4489419"/>
          </a:xfrm>
        </p:spPr>
        <p:txBody>
          <a:bodyPr numCol="2"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Armed 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Air Force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www.airforce.com/education/ongoing-education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www.goarmy.com/amedd/hpsp.jsp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Navy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https://www.med.navy.mil/Accessions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Rural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Health Service Corps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https://nhsc.hrsa.gov/scholarships/index.html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Rural Health Information Hub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www.ruralhealthinfo.org/funding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" lvl="1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9" y="4866724"/>
            <a:ext cx="2502524" cy="1742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70" y="4866724"/>
            <a:ext cx="2426261" cy="17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Web Resources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38" y="3038964"/>
            <a:ext cx="2590800" cy="1655064"/>
          </a:xfrm>
        </p:spPr>
      </p:pic>
      <p:sp>
        <p:nvSpPr>
          <p:cNvPr id="10" name="TextBox 9"/>
          <p:cNvSpPr txBox="1"/>
          <p:nvPr/>
        </p:nvSpPr>
        <p:spPr>
          <a:xfrm>
            <a:off x="143772" y="1932434"/>
            <a:ext cx="5468645" cy="3077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TTUHSC Financial Aid </a:t>
            </a:r>
            <a:r>
              <a:rPr lang="en-US" sz="1400" dirty="0">
                <a:hlinkClick r:id="rId3"/>
              </a:rPr>
              <a:t>www.ttuhsc.edu/financial-aid</a:t>
            </a:r>
            <a:r>
              <a:rPr lang="en-US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6994" y="2344909"/>
            <a:ext cx="4385569" cy="3077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US Department of Education </a:t>
            </a:r>
            <a:r>
              <a:rPr lang="en-US" sz="1400" dirty="0">
                <a:hlinkClick r:id="rId4"/>
              </a:rPr>
              <a:t>www.studentaid.ed.gov</a:t>
            </a:r>
            <a:r>
              <a:rPr lang="en-US" sz="1400" dirty="0"/>
              <a:t> 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4602" y="2299342"/>
            <a:ext cx="256140" cy="967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6169981" y="2796466"/>
            <a:ext cx="111283" cy="332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12946" y="6068054"/>
            <a:ext cx="5007005" cy="30777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Texas Financial Aid Information </a:t>
            </a:r>
            <a:r>
              <a:rPr lang="en-US" sz="1400" dirty="0">
                <a:hlinkClick r:id="rId5"/>
              </a:rPr>
              <a:t>www.collegeforalltexans.com</a:t>
            </a:r>
            <a:r>
              <a:rPr lang="en-US" sz="1400" dirty="0"/>
              <a:t> 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 bwMode="auto">
          <a:xfrm flipH="1">
            <a:off x="3961534" y="4936526"/>
            <a:ext cx="632331" cy="1064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cxnSpLocks/>
          </p:cNvCxnSpPr>
          <p:nvPr/>
        </p:nvCxnSpPr>
        <p:spPr bwMode="auto">
          <a:xfrm flipH="1" flipV="1">
            <a:off x="5766048" y="4155261"/>
            <a:ext cx="440261" cy="8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17794" y="3130871"/>
            <a:ext cx="314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FinAid-Student Guide to Financial Aid</a:t>
            </a:r>
          </a:p>
          <a:p>
            <a:pPr algn="ctr"/>
            <a:r>
              <a:rPr lang="en-US" sz="1200" dirty="0">
                <a:hlinkClick r:id="rId6"/>
              </a:rPr>
              <a:t>www.finaid.org</a:t>
            </a:r>
            <a:r>
              <a:rPr lang="en-US" sz="1200" dirty="0"/>
              <a:t>  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3125026" y="4048218"/>
            <a:ext cx="381652" cy="1086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31907" y="4776896"/>
            <a:ext cx="3029016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Association of American Medical Colleges </a:t>
            </a:r>
            <a:r>
              <a:rPr lang="en-US" sz="1200" dirty="0">
                <a:hlinkClick r:id="rId7"/>
              </a:rPr>
              <a:t>https://students-residents.aamc.org/</a:t>
            </a:r>
            <a:r>
              <a:rPr lang="en-US" sz="1200" dirty="0"/>
              <a:t> 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3178206" y="4509882"/>
            <a:ext cx="435006" cy="27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225622" y="4010892"/>
            <a:ext cx="269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National Student Nurses’ Association </a:t>
            </a:r>
            <a:r>
              <a:rPr lang="en-US" sz="1200" dirty="0">
                <a:hlinkClick r:id="rId8"/>
              </a:rPr>
              <a:t>https://www.nsna.org</a:t>
            </a:r>
            <a:r>
              <a:rPr lang="en-US" sz="1200" dirty="0"/>
              <a:t> 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6249880" y="3462291"/>
            <a:ext cx="506027" cy="1278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12946" y="4125030"/>
            <a:ext cx="287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American Association of Colleges of Pharmacy </a:t>
            </a:r>
            <a:r>
              <a:rPr lang="en-US" sz="1200" dirty="0">
                <a:hlinkClick r:id="rId9"/>
              </a:rPr>
              <a:t>www.aacp.org</a:t>
            </a:r>
            <a:r>
              <a:rPr lang="en-US" sz="1200" dirty="0"/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333" y="5318829"/>
            <a:ext cx="260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American Public Health Association </a:t>
            </a:r>
            <a:r>
              <a:rPr lang="en-US" sz="1200" dirty="0">
                <a:hlinkClick r:id="rId10"/>
              </a:rPr>
              <a:t>www.apha.org</a:t>
            </a:r>
            <a:r>
              <a:rPr lang="en-US" sz="1200" dirty="0"/>
              <a:t> 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3286468" y="4944862"/>
            <a:ext cx="784274" cy="391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123638" y="4554712"/>
            <a:ext cx="2918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National Association of Advisors for the Health Professions, Inc. </a:t>
            </a:r>
            <a:r>
              <a:rPr lang="en-US" sz="1200" dirty="0">
                <a:hlinkClick r:id="rId11"/>
              </a:rPr>
              <a:t>www.naahp.org</a:t>
            </a:r>
            <a:r>
              <a:rPr lang="en-US" sz="1400" dirty="0"/>
              <a:t>	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226287" y="4519772"/>
            <a:ext cx="896635" cy="174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226287" y="5870196"/>
            <a:ext cx="2778710" cy="46166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FastWeb Scholarship Search </a:t>
            </a:r>
            <a:r>
              <a:rPr lang="en-US" sz="1200" dirty="0">
                <a:hlinkClick r:id="rId12"/>
              </a:rPr>
              <a:t>www.fastweb.com</a:t>
            </a:r>
            <a:r>
              <a:rPr lang="en-US" sz="1200" dirty="0"/>
              <a:t> 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5122416" y="4694028"/>
            <a:ext cx="1120222" cy="544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282404" y="3177672"/>
            <a:ext cx="2918971" cy="2769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CollegeBoard </a:t>
            </a:r>
            <a:r>
              <a:rPr lang="en-US" sz="1200" dirty="0">
                <a:hlinkClick r:id="rId13"/>
              </a:rPr>
              <a:t>www.collegeboard.org</a:t>
            </a:r>
            <a:r>
              <a:rPr lang="en-US" sz="1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7393" y="5181984"/>
            <a:ext cx="290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APhA Academy of Student Pharmacists </a:t>
            </a:r>
            <a:r>
              <a:rPr lang="en-US" sz="1200" dirty="0">
                <a:hlinkClick r:id="rId14"/>
              </a:rPr>
              <a:t>www.pharmacist.com/apha-asp</a:t>
            </a:r>
            <a:r>
              <a:rPr lang="en-US" sz="12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A40524-5CF2-4AD1-A571-BB7AC9D05601}"/>
              </a:ext>
            </a:extLst>
          </p:cNvPr>
          <p:cNvCxnSpPr>
            <a:cxnSpLocks/>
          </p:cNvCxnSpPr>
          <p:nvPr/>
        </p:nvCxnSpPr>
        <p:spPr bwMode="auto">
          <a:xfrm>
            <a:off x="2791752" y="3600872"/>
            <a:ext cx="714926" cy="194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6C6588-FCD4-4714-9455-6C8A49CB43B7}"/>
              </a:ext>
            </a:extLst>
          </p:cNvPr>
          <p:cNvCxnSpPr/>
          <p:nvPr/>
        </p:nvCxnSpPr>
        <p:spPr bwMode="auto">
          <a:xfrm>
            <a:off x="4947238" y="4900007"/>
            <a:ext cx="574673" cy="11011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0015C0-D4DE-45F6-9E87-BA9065216452}"/>
              </a:ext>
            </a:extLst>
          </p:cNvPr>
          <p:cNvSpPr txBox="1"/>
          <p:nvPr/>
        </p:nvSpPr>
        <p:spPr>
          <a:xfrm>
            <a:off x="614363" y="2652686"/>
            <a:ext cx="2764104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Texas Medical Association </a:t>
            </a:r>
            <a:r>
              <a:rPr lang="en-US" sz="1200" dirty="0">
                <a:hlinkClick r:id="rId15"/>
              </a:rPr>
              <a:t>https://www.texmed.org/MSS/</a:t>
            </a:r>
            <a:r>
              <a:rPr lang="en-US" sz="1200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290CB3-B0ED-4BB2-9806-4BFF9BB0EA8B}"/>
              </a:ext>
            </a:extLst>
          </p:cNvPr>
          <p:cNvCxnSpPr>
            <a:cxnSpLocks/>
          </p:cNvCxnSpPr>
          <p:nvPr/>
        </p:nvCxnSpPr>
        <p:spPr bwMode="auto">
          <a:xfrm>
            <a:off x="3378467" y="3128518"/>
            <a:ext cx="465011" cy="3920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86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6" grpId="0"/>
      <p:bldP spid="32" grpId="0"/>
      <p:bldP spid="36" grpId="0"/>
      <p:bldP spid="39" grpId="0"/>
      <p:bldP spid="43" grpId="0"/>
      <p:bldP spid="45" grpId="0"/>
      <p:bldP spid="50" grpId="0"/>
      <p:bldP spid="53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2399" y="1610315"/>
            <a:ext cx="2167935" cy="2167935"/>
          </a:xfrm>
        </p:spPr>
      </p:pic>
      <p:sp>
        <p:nvSpPr>
          <p:cNvPr id="3" name="TextBox 2"/>
          <p:cNvSpPr txBox="1"/>
          <p:nvPr/>
        </p:nvSpPr>
        <p:spPr>
          <a:xfrm>
            <a:off x="3504534" y="3642360"/>
            <a:ext cx="44507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TTUHSC Financial Aid Office</a:t>
            </a:r>
          </a:p>
          <a:p>
            <a:pPr algn="r"/>
            <a:r>
              <a:rPr lang="en-US" dirty="0"/>
              <a:t>3601 4</a:t>
            </a:r>
            <a:r>
              <a:rPr lang="en-US" baseline="30000" dirty="0"/>
              <a:t>th</a:t>
            </a:r>
            <a:r>
              <a:rPr lang="en-US" dirty="0"/>
              <a:t> Street, MS 8310</a:t>
            </a:r>
          </a:p>
          <a:p>
            <a:pPr algn="r"/>
            <a:r>
              <a:rPr lang="en-US" dirty="0"/>
              <a:t>Lubbock, TX 79430</a:t>
            </a:r>
          </a:p>
          <a:p>
            <a:pPr algn="r"/>
            <a:r>
              <a:rPr lang="en-US" dirty="0"/>
              <a:t>806.743.3025</a:t>
            </a:r>
          </a:p>
          <a:p>
            <a:pPr algn="r"/>
            <a:endParaRPr lang="en-US" dirty="0"/>
          </a:p>
          <a:p>
            <a:pPr algn="r"/>
            <a:r>
              <a:rPr lang="en-US" sz="1400" dirty="0"/>
              <a:t>website:</a:t>
            </a:r>
          </a:p>
          <a:p>
            <a:pPr algn="r"/>
            <a:r>
              <a:rPr lang="en-US" dirty="0">
                <a:hlinkClick r:id="rId4"/>
              </a:rPr>
              <a:t>www.ttuhsc.edu/financial-aid</a:t>
            </a:r>
            <a:endParaRPr lang="en-US" dirty="0"/>
          </a:p>
          <a:p>
            <a:pPr algn="r"/>
            <a:r>
              <a:rPr lang="en-US" sz="1400" dirty="0"/>
              <a:t>Email:</a:t>
            </a:r>
            <a:r>
              <a:rPr lang="en-US" dirty="0"/>
              <a:t> </a:t>
            </a:r>
          </a:p>
          <a:p>
            <a:pPr algn="r"/>
            <a:r>
              <a:rPr lang="en-US" dirty="0">
                <a:hlinkClick r:id="rId5"/>
              </a:rPr>
              <a:t>financial.aid@ttuhsc.edu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4" y="1828661"/>
            <a:ext cx="5950212" cy="3200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7841" y="988198"/>
            <a:ext cx="3968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72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747203" y="3460750"/>
            <a:ext cx="6516687" cy="1752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Mia Myers</a:t>
            </a: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Financial Aid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111" y="1743357"/>
            <a:ext cx="8353778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b="1" spc="300" dirty="0">
                <a:solidFill>
                  <a:srgbClr val="CC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Financial Aid For Future School of Medicine Students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How Can I Pay for a Health Professions Degree?</a:t>
            </a:r>
            <a:endParaRPr lang="en-US" sz="2400" spc="300" dirty="0">
              <a:solidFill>
                <a:srgbClr val="CC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9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600"/>
            <a:ext cx="7572375" cy="1470025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71525" y="1533525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Estimated Financial Aid Student Budgets – “Sticker Shock”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63838"/>
              </p:ext>
            </p:extLst>
          </p:nvPr>
        </p:nvGraphicFramePr>
        <p:xfrm>
          <a:off x="417688" y="2201330"/>
          <a:ext cx="8240890" cy="404664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42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124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 (10 mo)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 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(12 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(9 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 (12 mo)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(12mo)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Trad. UG Nurs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Undergrad 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GSBS/MPH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Bks/Supplies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Housing/food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Personal/Misc.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 Total Budget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51,530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46,016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55,087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42,020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48,232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42,599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22532"/>
          </a:xfrm>
          <a:solidFill>
            <a:schemeClr val="tx1">
              <a:lumMod val="50000"/>
              <a:lumOff val="50000"/>
            </a:schemeClr>
          </a:solidFill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098519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bg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Estimated total for the entire programs:</a:t>
            </a:r>
            <a:endParaRPr lang="en-US" altLang="en-US" sz="2000" dirty="0">
              <a:solidFill>
                <a:schemeClr val="bg2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33128"/>
              </p:ext>
            </p:extLst>
          </p:nvPr>
        </p:nvGraphicFramePr>
        <p:xfrm>
          <a:off x="355109" y="1731025"/>
          <a:ext cx="8087556" cy="438986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866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81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Estimated Cost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21-22 Average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 Loan Debt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4 years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$193,702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$108,878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1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 – 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$185,567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$107,503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Trad.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UG Nursing – 2 years (1 year for RN to BSN and Accelerated Nursing programs)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$66,906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$9,415 to $18,870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 Nursing – 2 to 4 years depending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$135,216 (3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$38,187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 Health Professions – 2 years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$65,712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9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 Health Professions – </a:t>
                      </a:r>
                      <a:r>
                        <a:rPr lang="en-US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to 3 years depending on program and pace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$144,015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 years)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$21,246 to $73,685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GSBS/MPH – 2 to 6 years depending on program and 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$88,008 (3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$20,428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3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32100" y="1476375"/>
            <a:ext cx="59166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1800" dirty="0">
                <a:solidFill>
                  <a:schemeClr val="bg2"/>
                </a:solidFill>
                <a:latin typeface="Arial" panose="020B0604020202020204" pitchFamily="34" charset="0"/>
                <a:ea typeface="ＭＳ Ｐゴシック" charset="-128"/>
              </a:rPr>
              <a:t>Items that may be covered by financial aid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Tuition &amp; fees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Books &amp; supplies (including lab equipment)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Computer (budget adjustment form and proof of expense required; may only be submitted once)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Housing &amp; food (rent, utilities, groceries)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Transportation (car insurance, maintenance, gas)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Personal/Miscellaneous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</a:rPr>
              <a:t>Health insurance, medical &amp; dental expenses, clothing, cleaning, entertainment, etc.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Transportation costs for residency interviews (Med/Pharm)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State professional license exam (only if incurred during final year of study)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Cost of Attendance Federal Regulations</a:t>
            </a:r>
          </a:p>
        </p:txBody>
      </p:sp>
      <p:pic>
        <p:nvPicPr>
          <p:cNvPr id="13314" name="Picture 2" descr="MPj040682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9" y="2847228"/>
            <a:ext cx="1747837" cy="22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476375"/>
            <a:ext cx="8456612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808080"/>
                </a:solidFill>
                <a:latin typeface="Arial" panose="020B0604020202020204" pitchFamily="34" charset="0"/>
                <a:ea typeface="ＭＳ Ｐゴシック" charset="-128"/>
              </a:rPr>
              <a:t>Items that Cannot be included in the financial aid budget</a:t>
            </a:r>
            <a:endParaRPr lang="en-US" altLang="en-US" sz="2400" b="1" dirty="0">
              <a:latin typeface="Arial" panose="020B0604020202020204" pitchFamily="34" charset="0"/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Automobile payments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debt (credit cards, loan payments, etc.)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courses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Spouse’s expenses (such as medical expenses or insurance)</a:t>
            </a:r>
          </a:p>
          <a:p>
            <a:pPr marL="0" indent="0" eaLnBrk="1" hangingPunct="1"/>
            <a:endParaRPr lang="en-US" altLang="en-US" dirty="0">
              <a:latin typeface="Garamond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350" y="311150"/>
            <a:ext cx="82359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Cost of Attendance Federal Regulations – Continued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99" y="4225770"/>
            <a:ext cx="2857500" cy="202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781606"/>
            <a:ext cx="8429117" cy="3749182"/>
          </a:xfrm>
        </p:spPr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– live frugally now and while in school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– use cash gifts from family and friends for school costs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 – School, outside organizations,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web searches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– Apply every year.  Financial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aid awards vary from grants, scholarships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 student loans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" y="311150"/>
            <a:ext cx="80200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How Do I Pay For School?</a:t>
            </a:r>
          </a:p>
        </p:txBody>
      </p:sp>
      <p:pic>
        <p:nvPicPr>
          <p:cNvPr id="11285" name="Picture 21" descr="MPj03994780000[1]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80" y="2858608"/>
            <a:ext cx="1759370" cy="267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Financial aid is defined as assistance to pay for your cost of attendance. Any assistance is considered “financial aid” regardless of the source.  These sources include: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– Funds from federal and state sources that do not require repayment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 – State, institutional, organizational funds that do not require repayment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Programs – Funds that must be repaid. May consist of federal and private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Direct Loans - Subsidized, Unsubsidized, Parent Plus, &amp; Graduate Plus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Loan – College Access Loan, Be-On-Time Loan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Veteran’s Benefits – Such as Hazelwood, GI Bill and Ch. 33 benefits.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TTUHSC VA Coordinator at 806-743-7549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What Is Financial Aid?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Complete a Free Application for Federal Student Aid (FAFSA) for the appropriate aid year. For example, the 2023-2024 FAFSA would be used if you would be attending TTUHSC summer 2023, fall 2023 and/or spring 2024.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en-US" sz="16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Go to </a:t>
            </a:r>
            <a:r>
              <a:rPr lang="en-US" altLang="en-US" sz="160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hlinkClick r:id="rId4"/>
              </a:rPr>
              <a:t>https://studentaid.gov/h/apply-for-aid/fafsa</a:t>
            </a:r>
            <a:r>
              <a:rPr lang="en-US" altLang="en-US" sz="160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   </a:t>
            </a:r>
            <a:r>
              <a:rPr lang="en-US" altLang="en-US" sz="1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TTUHSC FAFSA school code is 016024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You will need: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20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How Do I Apply For Financial Aid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5103387"/>
              </p:ext>
            </p:extLst>
          </p:nvPr>
        </p:nvGraphicFramePr>
        <p:xfrm>
          <a:off x="154774" y="5157925"/>
          <a:ext cx="8256588" cy="113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58E2436-22FB-4E30-90D7-402162D21D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2483" y="2494370"/>
            <a:ext cx="4094570" cy="18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2692</TotalTime>
  <Words>1471</Words>
  <Application>Microsoft Office PowerPoint</Application>
  <PresentationFormat>On-screen Show (4:3)</PresentationFormat>
  <Paragraphs>236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Garamond</vt:lpstr>
      <vt:lpstr>Times New Roman</vt:lpstr>
      <vt:lpstr>Wingdings</vt:lpstr>
      <vt:lpstr>SON-HSC_PPT</vt:lpstr>
      <vt:lpstr>PowerPoint Presentation</vt:lpstr>
      <vt:lpstr>PowerPoint Presentation</vt:lpstr>
      <vt:lpstr>How Much Will it Cost?</vt:lpstr>
      <vt:lpstr>How Much Will it Cost?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Grant &amp; Loan Limits</vt:lpstr>
      <vt:lpstr>Federal Grant &amp; Loan Limits- continued</vt:lpstr>
      <vt:lpstr>Financial Aid Annual Process</vt:lpstr>
      <vt:lpstr>Student Business Services</vt:lpstr>
      <vt:lpstr>Other Types of Financial Assistance</vt:lpstr>
      <vt:lpstr>Web Resources</vt:lpstr>
      <vt:lpstr>Financial Aid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Myers, Mia C</cp:lastModifiedBy>
  <cp:revision>124</cp:revision>
  <cp:lastPrinted>2005-06-01T14:50:58Z</cp:lastPrinted>
  <dcterms:created xsi:type="dcterms:W3CDTF">2016-02-24T20:06:27Z</dcterms:created>
  <dcterms:modified xsi:type="dcterms:W3CDTF">2023-05-08T17:20:11Z</dcterms:modified>
</cp:coreProperties>
</file>