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8"/>
  </p:notesMasterIdLst>
  <p:sldIdLst>
    <p:sldId id="256" r:id="rId2"/>
    <p:sldId id="272" r:id="rId3"/>
    <p:sldId id="264" r:id="rId4"/>
    <p:sldId id="258" r:id="rId5"/>
    <p:sldId id="257" r:id="rId6"/>
    <p:sldId id="274" r:id="rId7"/>
    <p:sldId id="279" r:id="rId8"/>
    <p:sldId id="281" r:id="rId9"/>
    <p:sldId id="273" r:id="rId10"/>
    <p:sldId id="269" r:id="rId11"/>
    <p:sldId id="261" r:id="rId12"/>
    <p:sldId id="268" r:id="rId13"/>
    <p:sldId id="280" r:id="rId14"/>
    <p:sldId id="277"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677" autoAdjust="0"/>
  </p:normalViewPr>
  <p:slideViewPr>
    <p:cSldViewPr>
      <p:cViewPr varScale="1">
        <p:scale>
          <a:sx n="75" d="100"/>
          <a:sy n="75" d="100"/>
        </p:scale>
        <p:origin x="402" y="6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7/26/2022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0734E3-24AF-426B-B5D8-437E44272DDE}"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E1113-B0C0-4C33-A504-42BD04BAC6E3}"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3A0361-35C7-42C7-81F3-B3B4FF45A545}"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A53095-8C63-4AE9-A221-F16B2E1D3A85}" type="datetime1">
              <a:rPr lang="en-US" smtClean="0"/>
              <a:t>7/26/2022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A9891-8B56-4417-953A-F29BE9CD1B85}" type="datetime1">
              <a:rPr lang="en-US" smtClean="0"/>
              <a:t>7/26/2022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7/26/2022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7/26/2022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7/26/2022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7/26/2022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7/26/2022</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financialaid"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tudentaid.gov/h/manage-loans"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ttuhsc.edu/biomedical-sciences/academics/scholarships.asp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ttuhsc.edu/financialaid"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veterans-resource-cente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xls"/></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5" Type="http://schemas.openxmlformats.org/officeDocument/2006/relationships/hyperlink" Target="http://www.finaid.org/"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ollegeforalltexans.com/index.cfm?objectid=a3119543-cbf8-c202-f1b0eefd5f4b9805"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udentaid.gov/understand-aid/types/loans/interest-rates"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a:t>GSBS Orientation</a:t>
            </a:r>
          </a:p>
          <a:p>
            <a:pPr algn="ctr"/>
            <a:r>
              <a:rPr lang="en-US" sz="5400" dirty="0"/>
              <a:t>Financial Aid</a:t>
            </a:r>
            <a:endParaRPr lang="en-US" sz="4000" dirty="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Need More Money?</a:t>
            </a:r>
          </a:p>
          <a:p>
            <a:endParaRPr lang="en-US" dirty="0"/>
          </a:p>
          <a:p>
            <a:r>
              <a:rPr lang="en-US" dirty="0"/>
              <a:t>To request any previously declined loans, logon to WebRaider and access your financial aid awards.  On the Accept Award Offer tab, enter your request in the comment box at the bottom of the screen.  Please be sure to request a specific amount for the semester or year.</a:t>
            </a:r>
          </a:p>
          <a:p>
            <a:endParaRPr lang="en-US" dirty="0"/>
          </a:p>
          <a:p>
            <a:r>
              <a:rPr lang="en-US" dirty="0"/>
              <a:t>Budget revision requests are also available to help students with unexpected expenses or increased living costs. Contact the financial aid office for more information on revision requests. </a:t>
            </a:r>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0318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chemeClr val="tx1"/>
                </a:solidFill>
              </a:rPr>
              <a:t>Financial Aid Annual Process</a:t>
            </a:r>
            <a:endParaRPr lang="en-US" b="1" u="sng" dirty="0"/>
          </a:p>
          <a:p>
            <a:r>
              <a:rPr lang="en-US" sz="1400" b="1" dirty="0"/>
              <a:t>Beginning October 1</a:t>
            </a:r>
            <a:r>
              <a:rPr lang="en-US" sz="1400" b="1" baseline="30000" dirty="0"/>
              <a:t>st</a:t>
            </a:r>
            <a:r>
              <a:rPr lang="en-US" sz="1400" b="1" dirty="0"/>
              <a:t> of </a:t>
            </a:r>
            <a:r>
              <a:rPr lang="en-US" sz="1400" b="1" u="sng" dirty="0"/>
              <a:t>each</a:t>
            </a:r>
            <a:r>
              <a:rPr lang="en-US" sz="1400" b="1" dirty="0"/>
              <a:t> year:</a:t>
            </a:r>
            <a:endParaRPr lang="en-US" sz="1400" dirty="0"/>
          </a:p>
          <a:p>
            <a:r>
              <a:rPr lang="en-US" sz="1400" dirty="0"/>
              <a:t>Student completes Free Application for Federal Student Aid (FAFSA)  </a:t>
            </a:r>
            <a:r>
              <a:rPr lang="en-US" sz="1400" u="sng" dirty="0">
                <a:hlinkClick r:id="rId2"/>
              </a:rPr>
              <a:t>www.fafsa.ed.gov</a:t>
            </a:r>
            <a:r>
              <a:rPr lang="en-US" sz="1400" u="sng" dirty="0"/>
              <a:t> </a:t>
            </a:r>
            <a:endParaRPr lang="en-US" sz="1400" dirty="0"/>
          </a:p>
          <a:p>
            <a:r>
              <a:rPr lang="en-US" sz="1400" dirty="0"/>
              <a:t>	TTUHSC receives FAFSA data from the Federal processor electronically.</a:t>
            </a:r>
          </a:p>
          <a:p>
            <a:r>
              <a:rPr lang="en-US" sz="1400" b="1" dirty="0"/>
              <a:t>March: </a:t>
            </a:r>
            <a:r>
              <a:rPr lang="en-US" sz="1400" dirty="0"/>
              <a:t>TTUHSC begins sending missing information emails to the student if additional documents are needed.  	Student returns those necessary documents to complete the financial aid file.</a:t>
            </a:r>
          </a:p>
          <a:p>
            <a:r>
              <a:rPr lang="en-US" sz="1400" b="1" dirty="0"/>
              <a:t>May:  </a:t>
            </a:r>
            <a:r>
              <a:rPr lang="en-US" sz="1400" dirty="0"/>
              <a:t>TTUHSC emails award notice to the student.  The award offer outlines the programs and funding the student is eligible to receive for the school year.</a:t>
            </a:r>
          </a:p>
          <a:p>
            <a:r>
              <a:rPr lang="en-US" sz="1400" dirty="0"/>
              <a:t>	Student completes the Federal Direct Loan Application process for the year. (only for students 	borrowing Federal Direct Loans).</a:t>
            </a:r>
          </a:p>
          <a:p>
            <a:r>
              <a:rPr lang="en-US" sz="1400" dirty="0"/>
              <a:t>	Student completes Grad Plus/Alternative loan application (only for students borrowing one of these 	loans)</a:t>
            </a:r>
          </a:p>
          <a:p>
            <a:r>
              <a:rPr lang="en-US" sz="1400" b="1" u="sng" dirty="0"/>
              <a:t>10 days prior to the start of each semester:</a:t>
            </a:r>
            <a:endParaRPr lang="en-US" sz="1400" u="sng" dirty="0"/>
          </a:p>
          <a:p>
            <a:pPr marL="285750" indent="-285750">
              <a:buFont typeface="Arial" pitchFamily="34" charset="0"/>
              <a:buChar char="•"/>
            </a:pPr>
            <a:r>
              <a:rPr lang="en-US" sz="1400" dirty="0"/>
              <a:t>Federal Direct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anose="020B0604020202020204" pitchFamily="34" charset="0"/>
              <a:buChar char="•"/>
            </a:pPr>
            <a:r>
              <a:rPr lang="en-US" sz="1400" b="1" u="sng" dirty="0"/>
              <a:t>HSC SBS Office </a:t>
            </a:r>
            <a:r>
              <a:rPr lang="en-US" sz="1400" dirty="0"/>
              <a:t>sends any refunds to student based on student’s refund preference.</a:t>
            </a:r>
          </a:p>
          <a:p>
            <a:pPr marL="285750" indent="-285750">
              <a:buFont typeface="Arial" panose="020B0604020202020204" pitchFamily="34" charset="0"/>
              <a:buChar char="•"/>
            </a:pPr>
            <a:r>
              <a:rPr lang="en-US" sz="1400" dirty="0"/>
              <a:t>Student Business Services Tuition Due date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4470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Emergency Tuition &amp; Short Term Loans</a:t>
            </a:r>
          </a:p>
          <a:p>
            <a:pPr algn="ctr"/>
            <a:endParaRPr lang="en-US" b="1" u="sng" dirty="0"/>
          </a:p>
          <a:p>
            <a:pPr marL="285750" indent="-285750">
              <a:buFont typeface="Wingdings" pitchFamily="2" charset="2"/>
              <a:buChar char="§"/>
            </a:pPr>
            <a:r>
              <a:rPr lang="en-US" sz="1600" dirty="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a:t>Short Term Loan for up to $1500 is also available to currently enrolled students for other types of emergencies. This loan has an interest rate of 5%.</a:t>
            </a:r>
          </a:p>
          <a:p>
            <a:pPr marL="285750" indent="-285750">
              <a:buFont typeface="Wingdings" pitchFamily="2" charset="2"/>
              <a:buChar char="§"/>
            </a:pPr>
            <a:endParaRPr lang="en-US" sz="1600" dirty="0"/>
          </a:p>
          <a:p>
            <a:pPr marL="285750" indent="-285750">
              <a:buFont typeface="Wingdings" pitchFamily="2" charset="2"/>
              <a:buChar char="§"/>
            </a:pPr>
            <a:r>
              <a:rPr lang="en-US" sz="1600" dirty="0"/>
              <a:t>Both types of loans must be repaid within 90 days.</a:t>
            </a:r>
          </a:p>
          <a:p>
            <a:endParaRPr lang="en-US" sz="1600" dirty="0">
              <a:hlinkClick r:id="rId2"/>
            </a:endParaRPr>
          </a:p>
          <a:p>
            <a:pPr algn="ctr"/>
            <a:r>
              <a:rPr lang="en-US" sz="1600" dirty="0">
                <a:hlinkClick r:id="rId2"/>
              </a:rPr>
              <a:t>www.ttuhsc.edu/financial-aid</a:t>
            </a:r>
            <a:endParaRPr lang="en-US" sz="1600" dirty="0"/>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Federal Loan Information</a:t>
            </a:r>
          </a:p>
        </p:txBody>
      </p:sp>
      <p:sp>
        <p:nvSpPr>
          <p:cNvPr id="3" name="Content Placeholder 2"/>
          <p:cNvSpPr>
            <a:spLocks noGrp="1"/>
          </p:cNvSpPr>
          <p:nvPr>
            <p:ph idx="1"/>
          </p:nvPr>
        </p:nvSpPr>
        <p:spPr>
          <a:xfrm>
            <a:off x="762000" y="685800"/>
            <a:ext cx="3505200" cy="3886200"/>
          </a:xfrm>
        </p:spPr>
        <p:txBody>
          <a:bodyPr>
            <a:normAutofit lnSpcReduction="10000"/>
          </a:bodyPr>
          <a:lstStyle/>
          <a:p>
            <a:r>
              <a:rPr lang="en-US" dirty="0"/>
              <a:t>You can locate loan servicer information and current federal loan totals </a:t>
            </a:r>
            <a:r>
              <a:rPr lang="en-US" dirty="0" err="1"/>
              <a:t>totals</a:t>
            </a:r>
            <a:r>
              <a:rPr lang="en-US" dirty="0"/>
              <a:t> on the Federal Student </a:t>
            </a:r>
            <a:r>
              <a:rPr lang="en-US"/>
              <a:t>Aid website: </a:t>
            </a:r>
            <a:r>
              <a:rPr lang="en-US" dirty="0">
                <a:hlinkClick r:id="rId2"/>
              </a:rPr>
              <a:t>https://studentaid.gov/h/manage-loans</a:t>
            </a:r>
            <a:r>
              <a:rPr lang="en-US" dirty="0"/>
              <a:t>.</a:t>
            </a:r>
          </a:p>
          <a:p>
            <a:r>
              <a:rPr lang="en-US" dirty="0"/>
              <a:t>You will need your FSA ID and password to access the information.</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a:extLst>
              <a:ext uri="{FF2B5EF4-FFF2-40B4-BE49-F238E27FC236}">
                <a16:creationId xmlns:a16="http://schemas.microsoft.com/office/drawing/2014/main" id="{90E83509-55D2-4C58-B83F-2BDE5142B5F8}"/>
              </a:ext>
            </a:extLst>
          </p:cNvPr>
          <p:cNvPicPr>
            <a:picLocks noChangeAspect="1"/>
          </p:cNvPicPr>
          <p:nvPr/>
        </p:nvPicPr>
        <p:blipFill>
          <a:blip r:embed="rId4"/>
          <a:stretch>
            <a:fillRect/>
          </a:stretch>
        </p:blipFill>
        <p:spPr>
          <a:xfrm>
            <a:off x="5715000" y="1671493"/>
            <a:ext cx="2590800" cy="1833707"/>
          </a:xfrm>
          <a:prstGeom prst="rect">
            <a:avLst/>
          </a:prstGeom>
        </p:spPr>
      </p:pic>
    </p:spTree>
    <p:extLst>
      <p:ext uri="{BB962C8B-B14F-4D97-AF65-F5344CB8AC3E}">
        <p14:creationId xmlns:p14="http://schemas.microsoft.com/office/powerpoint/2010/main" val="3604601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438400"/>
            <a:ext cx="8001000" cy="236988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a:t>Applying For GSBS Scholarships</a:t>
            </a:r>
          </a:p>
          <a:p>
            <a:pPr algn="ctr"/>
            <a:endParaRPr lang="en-US" sz="1000" dirty="0"/>
          </a:p>
          <a:p>
            <a:r>
              <a:rPr lang="en-US" sz="1600" dirty="0"/>
              <a:t>Scholarships are awarded by GSBS. Awards distributed through GSBS are based upon academic achievement, leadership, and financial need. Scholarship recipients are selected by the Graduate School of Biomedical Sciences Scholarship Committee. </a:t>
            </a:r>
          </a:p>
          <a:p>
            <a:endParaRPr lang="en-US" sz="1000" dirty="0"/>
          </a:p>
          <a:p>
            <a:r>
              <a:rPr lang="en-US" sz="1600" dirty="0"/>
              <a:t>Please visit </a:t>
            </a:r>
            <a:r>
              <a:rPr lang="en-US" sz="1600" dirty="0">
                <a:hlinkClick r:id="rId2"/>
              </a:rPr>
              <a:t>https://www.ttuhsc.edu/biomedical-sciences/academics/scholarships.aspx </a:t>
            </a:r>
            <a:r>
              <a:rPr lang="en-US" sz="1600" dirty="0"/>
              <a:t>             for additional scholarship information and the applications. </a:t>
            </a:r>
          </a:p>
          <a:p>
            <a:endParaRPr lang="en-US" sz="1000" dirty="0"/>
          </a:p>
          <a:p>
            <a:r>
              <a:rPr lang="en-US" sz="1600" dirty="0"/>
              <a:t> </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200400" cy="1307927"/>
          </a:xfrm>
          <a:prstGeom prst="rect">
            <a:avLst/>
          </a:prstGeom>
        </p:spPr>
      </p:pic>
    </p:spTree>
    <p:extLst>
      <p:ext uri="{BB962C8B-B14F-4D97-AF65-F5344CB8AC3E}">
        <p14:creationId xmlns:p14="http://schemas.microsoft.com/office/powerpoint/2010/main" val="2604430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Student Business Services</a:t>
            </a:r>
          </a:p>
          <a:p>
            <a:pPr algn="ctr"/>
            <a:endParaRPr lang="en-US" sz="1600" dirty="0"/>
          </a:p>
          <a:p>
            <a:r>
              <a:rPr lang="en-US" sz="1400" dirty="0"/>
              <a:t>Please contact Student Business Services (SBS) at (806) 743-7867 or at </a:t>
            </a:r>
            <a:r>
              <a:rPr lang="en-US" sz="1400" dirty="0">
                <a:hlinkClick r:id="rId2"/>
              </a:rPr>
              <a:t>SBS@ttuhsc.edu</a:t>
            </a:r>
            <a:r>
              <a:rPr lang="en-US" sz="1400" dirty="0"/>
              <a:t> for questions regarding:</a:t>
            </a:r>
          </a:p>
          <a:p>
            <a:endParaRPr lang="en-US" sz="1400" dirty="0"/>
          </a:p>
          <a:p>
            <a:pPr marL="285750" indent="-285750">
              <a:spcAft>
                <a:spcPts val="600"/>
              </a:spcAft>
              <a:buFont typeface="Wingdings" panose="05000000000000000000" pitchFamily="2" charset="2"/>
              <a:buChar char="§"/>
            </a:pPr>
            <a:r>
              <a:rPr lang="en-US" sz="1400" dirty="0"/>
              <a:t>Tuition and fee information, tuition payment options, tuition waivers and payment plans</a:t>
            </a:r>
          </a:p>
          <a:p>
            <a:pPr marL="285750" indent="-285750">
              <a:spcAft>
                <a:spcPts val="600"/>
              </a:spcAft>
              <a:buFont typeface="Wingdings" panose="05000000000000000000" pitchFamily="2" charset="2"/>
              <a:buChar char="§"/>
            </a:pPr>
            <a:r>
              <a:rPr lang="en-US" sz="1400" dirty="0"/>
              <a:t>How refunds are processed or how to set up direct deposit information</a:t>
            </a:r>
          </a:p>
          <a:p>
            <a:pPr marL="285750" indent="-285750">
              <a:spcAft>
                <a:spcPts val="600"/>
              </a:spcAft>
              <a:buFont typeface="Wingdings" panose="05000000000000000000" pitchFamily="2" charset="2"/>
              <a:buChar char="§"/>
            </a:pPr>
            <a:r>
              <a:rPr lang="en-US" sz="1400" dirty="0"/>
              <a:t>How 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1700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Office of Financial Aid </a:t>
            </a:r>
          </a:p>
          <a:p>
            <a:pPr algn="ctr"/>
            <a:r>
              <a:rPr lang="en-US" sz="1400" dirty="0"/>
              <a:t>Academic Classroom Building Room 2C400</a:t>
            </a:r>
          </a:p>
          <a:p>
            <a:pPr algn="ctr"/>
            <a:endParaRPr lang="en-US" sz="800" b="1" u="sng" dirty="0"/>
          </a:p>
          <a:p>
            <a:pPr algn="ctr"/>
            <a:r>
              <a:rPr lang="en-US" sz="1400" dirty="0"/>
              <a:t>TTUHSC Office of Financial Aid</a:t>
            </a:r>
          </a:p>
          <a:p>
            <a:pPr algn="ctr"/>
            <a:r>
              <a:rPr lang="en-US" sz="1400" dirty="0"/>
              <a:t>3601 4</a:t>
            </a:r>
            <a:r>
              <a:rPr lang="en-US" sz="1400" baseline="30000" dirty="0"/>
              <a:t>th</a:t>
            </a:r>
            <a:r>
              <a:rPr lang="en-US" sz="1400" dirty="0"/>
              <a:t> Street MS8310</a:t>
            </a:r>
          </a:p>
          <a:p>
            <a:pPr algn="ctr"/>
            <a:r>
              <a:rPr lang="en-US" sz="1400" dirty="0"/>
              <a:t>Lubbock, TX  79430-8310</a:t>
            </a:r>
          </a:p>
          <a:p>
            <a:pPr algn="ctr"/>
            <a:r>
              <a:rPr lang="en-US" sz="1400" dirty="0"/>
              <a:t>(806) 743.3025 </a:t>
            </a:r>
            <a:r>
              <a:rPr lang="en-US" sz="1200" dirty="0"/>
              <a:t>phone  </a:t>
            </a:r>
            <a:r>
              <a:rPr lang="en-US" sz="1400" dirty="0"/>
              <a:t>(806) 743.3027 </a:t>
            </a:r>
            <a:r>
              <a:rPr lang="en-US" sz="1200" dirty="0"/>
              <a:t>fax</a:t>
            </a:r>
            <a:endParaRPr lang="en-US" sz="1400" dirty="0"/>
          </a:p>
          <a:p>
            <a:pPr algn="ctr"/>
            <a:endParaRPr lang="en-US" sz="1400" dirty="0"/>
          </a:p>
          <a:p>
            <a:pPr algn="ctr"/>
            <a:r>
              <a:rPr lang="en-US" sz="1400" dirty="0">
                <a:solidFill>
                  <a:srgbClr val="FF0000"/>
                </a:solidFill>
              </a:rPr>
              <a:t> </a:t>
            </a:r>
            <a:r>
              <a:rPr lang="en-US" sz="1400" u="sng" dirty="0">
                <a:solidFill>
                  <a:srgbClr val="FF0000"/>
                </a:solidFill>
                <a:hlinkClick r:id="rId2"/>
              </a:rPr>
              <a:t>financial.aid@ttuhsc.edu</a:t>
            </a:r>
            <a:endParaRPr lang="en-US" sz="1400" u="sng" dirty="0">
              <a:solidFill>
                <a:srgbClr val="FF0000"/>
              </a:solidFill>
            </a:endParaRPr>
          </a:p>
          <a:p>
            <a:pPr algn="ctr"/>
            <a:endParaRPr lang="en-US" sz="1400" u="sng" dirty="0">
              <a:solidFill>
                <a:srgbClr val="FF0000"/>
              </a:solidFill>
            </a:endParaRPr>
          </a:p>
          <a:p>
            <a:pPr algn="ctr"/>
            <a:r>
              <a:rPr lang="en-US" sz="1400" u="sng" dirty="0">
                <a:solidFill>
                  <a:srgbClr val="FF0000"/>
                </a:solidFill>
                <a:hlinkClick r:id="rId3"/>
              </a:rPr>
              <a:t>www.ttuhsc.edu/financial-aid</a:t>
            </a:r>
            <a:r>
              <a:rPr lang="en-US" sz="1400" u="sng" dirty="0">
                <a:solidFill>
                  <a:srgbClr val="FF0000"/>
                </a:solidFill>
              </a:rPr>
              <a:t>  </a:t>
            </a:r>
            <a:r>
              <a:rPr lang="en-US" sz="1400" dirty="0">
                <a:solidFill>
                  <a:srgbClr val="FF0000"/>
                </a:solidFill>
              </a:rPr>
              <a:t> </a:t>
            </a:r>
          </a:p>
          <a:p>
            <a:pPr algn="ctr"/>
            <a:endParaRPr lang="en-US" sz="1400" dirty="0"/>
          </a:p>
          <a:p>
            <a:pPr algn="ctr"/>
            <a:r>
              <a:rPr lang="en-US" sz="1400" dirty="0"/>
              <a:t>Office hours:</a:t>
            </a:r>
          </a:p>
          <a:p>
            <a:pPr algn="ctr"/>
            <a:r>
              <a:rPr lang="en-US" sz="1400" dirty="0"/>
              <a:t>Monday-Friday 8am-5pm</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415498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What is Financial Aid</a:t>
            </a:r>
          </a:p>
          <a:p>
            <a:pPr algn="ctr"/>
            <a:endParaRPr lang="en-US" sz="1600" b="1" u="sng" dirty="0"/>
          </a:p>
          <a:p>
            <a:r>
              <a:rPr lang="en-US" sz="1600" b="1" dirty="0"/>
              <a:t>FINANCIAL AID</a:t>
            </a:r>
            <a:r>
              <a:rPr lang="en-US" sz="1600" dirty="0"/>
              <a:t> is defined as assistance to pay for your educational expenses.   These expenses include tuition, fees, books, supplies, instruments and living expenses while in school.  Any assistance is considered “financial aid” regardless of the source.  These sources are:</a:t>
            </a:r>
          </a:p>
          <a:p>
            <a:endParaRPr lang="en-US" sz="1600" dirty="0"/>
          </a:p>
          <a:p>
            <a:r>
              <a:rPr lang="en-US" sz="1600" b="1" i="1" u="sng" dirty="0"/>
              <a:t>Grants</a:t>
            </a:r>
            <a:r>
              <a:rPr lang="en-US" sz="1600" dirty="0"/>
              <a:t>—Funds from Federal and State sources that do NOT require repayment</a:t>
            </a:r>
          </a:p>
          <a:p>
            <a:endParaRPr lang="en-US" sz="1600" b="1" i="1" u="sng" dirty="0"/>
          </a:p>
          <a:p>
            <a:r>
              <a:rPr lang="en-US" sz="1600" b="1" i="1" u="sng" dirty="0"/>
              <a:t>Scholarships</a:t>
            </a:r>
            <a:r>
              <a:rPr lang="en-US" sz="1600" i="1" dirty="0"/>
              <a:t>—</a:t>
            </a:r>
            <a:r>
              <a:rPr lang="en-US" sz="1600" dirty="0"/>
              <a:t>State, Institutional, Organizational funds that do NOT require repayment</a:t>
            </a:r>
          </a:p>
          <a:p>
            <a:endParaRPr lang="en-US" sz="1600" b="1" i="1" u="sng" dirty="0"/>
          </a:p>
          <a:p>
            <a:r>
              <a:rPr lang="en-US" sz="1600" b="1" i="1" u="sng" dirty="0"/>
              <a:t>Loan Programs</a:t>
            </a:r>
            <a:r>
              <a:rPr lang="en-US" sz="1600" i="1" dirty="0"/>
              <a:t>—</a:t>
            </a:r>
            <a:r>
              <a:rPr lang="en-US" sz="1600" dirty="0"/>
              <a:t>Money that must be paid back.  May consist of Federal and Private loans</a:t>
            </a:r>
          </a:p>
          <a:p>
            <a:r>
              <a:rPr lang="en-US" sz="1600" dirty="0"/>
              <a:t>	Ex.  Federal Direct Unsubsidized Loan, Federal Direct Graduate Plus Loan</a:t>
            </a:r>
          </a:p>
          <a:p>
            <a:endParaRPr lang="en-US" sz="1600" dirty="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etc. </a:t>
            </a:r>
            <a:r>
              <a:rPr lang="en-US" sz="1400" dirty="0">
                <a:hlinkClick r:id="rId2"/>
              </a:rPr>
              <a:t>https://www.ttuhsc.edu/veterans-resource-center</a:t>
            </a:r>
            <a:r>
              <a:rPr lang="en-US" sz="1400" dirty="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38100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1085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a:t>Tuition &amp; Fees</a:t>
            </a:r>
          </a:p>
          <a:p>
            <a:pPr marL="285750" indent="-285750">
              <a:buFont typeface="Wingdings" panose="05000000000000000000" pitchFamily="2" charset="2"/>
              <a:buChar char="§"/>
            </a:pPr>
            <a:r>
              <a:rPr lang="en-US" sz="1400" dirty="0"/>
              <a:t>Books &amp; Supplies (including lab equipment)</a:t>
            </a:r>
          </a:p>
          <a:p>
            <a:pPr marL="285750" indent="-285750">
              <a:buFont typeface="Wingdings" panose="05000000000000000000" pitchFamily="2" charset="2"/>
              <a:buChar char="§"/>
            </a:pPr>
            <a:r>
              <a:rPr lang="en-US" sz="1400" dirty="0"/>
              <a:t>Housing and food (rent, utilities, phone, groceries)</a:t>
            </a:r>
          </a:p>
          <a:p>
            <a:pPr marL="285750" indent="-285750">
              <a:buFont typeface="Wingdings" panose="05000000000000000000" pitchFamily="2" charset="2"/>
              <a:buChar char="§"/>
            </a:pPr>
            <a:r>
              <a:rPr lang="en-US" sz="1400" dirty="0"/>
              <a:t>Transportation (insurance, maintenance, gasoline)</a:t>
            </a:r>
          </a:p>
          <a:p>
            <a:pPr marL="285750" indent="-285750">
              <a:buFont typeface="Wingdings" panose="05000000000000000000" pitchFamily="2" charset="2"/>
              <a:buChar char="§"/>
            </a:pPr>
            <a:r>
              <a:rPr lang="en-US" sz="1400" dirty="0"/>
              <a:t>Health Insurance</a:t>
            </a:r>
          </a:p>
          <a:p>
            <a:pPr marL="285750" indent="-285750">
              <a:buFont typeface="Wingdings" panose="05000000000000000000" pitchFamily="2" charset="2"/>
              <a:buChar char="§"/>
            </a:pPr>
            <a:r>
              <a:rPr lang="en-US" sz="1400" dirty="0"/>
              <a:t>Personal and miscellaneous (medical, dental, clothing, cleaning, etc.)</a:t>
            </a:r>
          </a:p>
          <a:p>
            <a:pPr marL="285750" indent="-285750">
              <a:buFont typeface="Wingdings" panose="05000000000000000000" pitchFamily="2" charset="2"/>
              <a:buChar char="§"/>
            </a:pPr>
            <a:r>
              <a:rPr lang="en-US" sz="1400" dirty="0"/>
              <a:t>Travel and living expenses for away rotations (budget adjustment form and proof of expenses required)</a:t>
            </a:r>
          </a:p>
          <a:p>
            <a:pPr marL="285750" indent="-285750">
              <a:buFont typeface="Wingdings" panose="05000000000000000000" pitchFamily="2" charset="2"/>
              <a:buChar char="§"/>
            </a:pPr>
            <a:r>
              <a:rPr lang="en-US" sz="1400" dirty="0"/>
              <a:t>Computer (budget adjustment form and proof of expense required; may only be submitted once during degree plan)</a:t>
            </a:r>
          </a:p>
          <a:p>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NOT Covered by Financial Aid</a:t>
            </a:r>
          </a:p>
          <a:p>
            <a:pPr algn="ctr"/>
            <a:endParaRPr lang="en-US" sz="1600" b="1" u="sng" dirty="0"/>
          </a:p>
          <a:p>
            <a:pPr marL="285750" indent="-285750">
              <a:buFont typeface="Wingdings" panose="05000000000000000000" pitchFamily="2" charset="2"/>
              <a:buChar char="§"/>
            </a:pPr>
            <a:r>
              <a:rPr lang="en-US" sz="1600" dirty="0"/>
              <a:t>Automobile payments</a:t>
            </a:r>
          </a:p>
          <a:p>
            <a:pPr marL="285750" indent="-285750">
              <a:buFont typeface="Wingdings" panose="05000000000000000000" pitchFamily="2" charset="2"/>
              <a:buChar char="§"/>
            </a:pPr>
            <a:r>
              <a:rPr lang="en-US" sz="1600" dirty="0"/>
              <a:t>Consumer debt (credit cards, loan payments)</a:t>
            </a:r>
          </a:p>
          <a:p>
            <a:pPr marL="285750" indent="-285750">
              <a:buFont typeface="Wingdings" panose="05000000000000000000" pitchFamily="2" charset="2"/>
              <a:buChar char="§"/>
            </a:pPr>
            <a:r>
              <a:rPr lang="en-US" sz="1600" dirty="0"/>
              <a:t>Review courses</a:t>
            </a:r>
          </a:p>
          <a:p>
            <a:pPr marL="285750" indent="-285750">
              <a:buFont typeface="Wingdings" panose="05000000000000000000" pitchFamily="2" charset="2"/>
              <a:buChar char="§"/>
            </a:pPr>
            <a:r>
              <a:rPr lang="en-US" sz="1600" dirty="0"/>
              <a:t>Spouse’s expenses (such as medical expenses or insurance)</a:t>
            </a:r>
          </a:p>
          <a:p>
            <a:pPr marL="285750" indent="-285750">
              <a:buFont typeface="Wingdings" panose="05000000000000000000" pitchFamily="2" charset="2"/>
              <a:buChar char="§"/>
            </a:pPr>
            <a:r>
              <a:rPr lang="en-US" sz="1600" dirty="0"/>
              <a:t>Student association costs (such as conference trips)</a:t>
            </a:r>
          </a:p>
          <a:p>
            <a:r>
              <a:rPr lang="en-US" sz="1600" dirty="0"/>
              <a:t> </a:t>
            </a:r>
          </a:p>
          <a:p>
            <a:pPr marL="285750" indent="-285750">
              <a:buFont typeface="Wingdings" pitchFamily="2" charset="2"/>
              <a:buChar char="§"/>
            </a:pPr>
            <a:endParaRPr lang="en-US" sz="1600" u="sng" dirty="0">
              <a:solidFill>
                <a:srgbClr val="FF0000"/>
              </a:solidFill>
            </a:endParaRPr>
          </a:p>
          <a:p>
            <a:endParaRPr lang="en-US" sz="1600" dirty="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124200" cy="1172750"/>
          </a:xfrm>
          <a:prstGeom prst="rect">
            <a:avLst/>
          </a:prstGeom>
        </p:spPr>
      </p:pic>
      <p:sp>
        <p:nvSpPr>
          <p:cNvPr id="3" name="Title 2"/>
          <p:cNvSpPr>
            <a:spLocks noGrp="1"/>
          </p:cNvSpPr>
          <p:nvPr>
            <p:ph type="title"/>
          </p:nvPr>
        </p:nvSpPr>
        <p:spPr>
          <a:xfrm>
            <a:off x="685800" y="5638800"/>
            <a:ext cx="7620000" cy="533400"/>
          </a:xfrm>
        </p:spPr>
        <p:txBody>
          <a:bodyPr>
            <a:normAutofit fontScale="90000"/>
          </a:bodyPr>
          <a:lstStyle/>
          <a:p>
            <a:pPr algn="ctr"/>
            <a:r>
              <a:rPr lang="en-US" sz="3000" dirty="0"/>
              <a:t>Estimated Financial Aid Budgets</a:t>
            </a:r>
          </a:p>
        </p:txBody>
      </p:sp>
      <p:graphicFrame>
        <p:nvGraphicFramePr>
          <p:cNvPr id="2" name="Object 1"/>
          <p:cNvGraphicFramePr>
            <a:graphicFrameLocks noChangeAspect="1"/>
          </p:cNvGraphicFramePr>
          <p:nvPr>
            <p:extLst>
              <p:ext uri="{D42A27DB-BD31-4B8C-83A1-F6EECF244321}">
                <p14:modId xmlns:p14="http://schemas.microsoft.com/office/powerpoint/2010/main" val="2464742604"/>
              </p:ext>
            </p:extLst>
          </p:nvPr>
        </p:nvGraphicFramePr>
        <p:xfrm>
          <a:off x="2198688" y="2624138"/>
          <a:ext cx="4594225" cy="1992312"/>
        </p:xfrm>
        <a:graphic>
          <a:graphicData uri="http://schemas.openxmlformats.org/presentationml/2006/ole">
            <mc:AlternateContent xmlns:mc="http://schemas.openxmlformats.org/markup-compatibility/2006">
              <mc:Choice xmlns:v="urn:schemas-microsoft-com:vml" Requires="v">
                <p:oleObj spid="_x0000_s1149" name="Worksheet" r:id="rId4" imgW="3345003" imgH="1478359" progId="Excel.Sheet.8">
                  <p:embed/>
                </p:oleObj>
              </mc:Choice>
              <mc:Fallback>
                <p:oleObj name="Worksheet" r:id="rId4" imgW="3345003" imgH="1478359" progId="Excel.Sheet.8">
                  <p:embed/>
                  <p:pic>
                    <p:nvPicPr>
                      <p:cNvPr id="0" name="Object 29"/>
                      <p:cNvPicPr>
                        <a:picLocks noChangeAspect="1" noChangeArrowheads="1"/>
                      </p:cNvPicPr>
                      <p:nvPr/>
                    </p:nvPicPr>
                    <p:blipFill>
                      <a:blip r:embed="rId5"/>
                      <a:srcRect/>
                      <a:stretch>
                        <a:fillRect/>
                      </a:stretch>
                    </p:blipFill>
                    <p:spPr bwMode="auto">
                      <a:xfrm>
                        <a:off x="2198688" y="2624138"/>
                        <a:ext cx="4594225" cy="19923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6444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443833"/>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Financial Aid</a:t>
            </a:r>
          </a:p>
          <a:p>
            <a:pPr algn="ctr"/>
            <a:endParaRPr lang="en-US" sz="1600" b="1" u="sng" dirty="0"/>
          </a:p>
          <a:p>
            <a:r>
              <a:rPr lang="en-US" sz="1400" b="1" dirty="0"/>
              <a:t>Complete a FAFSA (Free Application for Federal Student Aid)</a:t>
            </a:r>
            <a:endParaRPr lang="en-US" sz="1400" dirty="0"/>
          </a:p>
          <a:p>
            <a:r>
              <a:rPr lang="en-US" sz="1400" dirty="0"/>
              <a:t>Go to: </a:t>
            </a:r>
            <a:r>
              <a:rPr lang="en-US" sz="1400" u="sng" dirty="0">
                <a:hlinkClick r:id="rId2"/>
              </a:rPr>
              <a:t>www.fafsa.ed.gov</a:t>
            </a:r>
            <a:r>
              <a:rPr lang="en-US" sz="1400" u="sng" dirty="0"/>
              <a:t> </a:t>
            </a:r>
            <a:r>
              <a:rPr lang="en-US" sz="1400" dirty="0"/>
              <a:t>Follow the instructions as directed. </a:t>
            </a:r>
            <a:r>
              <a:rPr lang="en-US" sz="1400" b="1" u="sng" dirty="0"/>
              <a:t>Our FAFSA school code is: 016024</a:t>
            </a:r>
            <a:r>
              <a:rPr lang="en-US" sz="1400" b="1" dirty="0"/>
              <a:t>.</a:t>
            </a:r>
            <a:endParaRPr lang="en-US" sz="1400" dirty="0"/>
          </a:p>
          <a:p>
            <a:r>
              <a:rPr lang="en-US" sz="1400" dirty="0"/>
              <a:t>	If you need a FSA ID # go to </a:t>
            </a:r>
            <a:r>
              <a:rPr lang="en-US" sz="1400" u="sng" dirty="0">
                <a:hlinkClick r:id="rId3"/>
              </a:rPr>
              <a:t>https://studentaid.ed.gov/sa/fafsa/filling-out/fsaid</a:t>
            </a:r>
            <a:r>
              <a:rPr lang="en-US" sz="1400" dirty="0"/>
              <a:t>.</a:t>
            </a:r>
          </a:p>
          <a:p>
            <a:endParaRPr lang="en-US" sz="1400" dirty="0"/>
          </a:p>
          <a:p>
            <a:pPr marL="285750" indent="-285750">
              <a:buFont typeface="Wingdings" panose="05000000000000000000" pitchFamily="2" charset="2"/>
              <a:buChar char="§"/>
            </a:pPr>
            <a:r>
              <a:rPr lang="en-US" sz="1400" dirty="0"/>
              <a:t>As a GSBS 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a:t>Your FAFSA data will be sent to our office once it has been processed.  Please allow 5 business days for the data to be reviewed and processed.</a:t>
            </a:r>
          </a:p>
          <a:p>
            <a:pPr marL="285750" indent="-285750">
              <a:buFont typeface="Wingdings" panose="05000000000000000000" pitchFamily="2" charset="2"/>
              <a:buChar char="§"/>
            </a:pPr>
            <a:r>
              <a:rPr lang="en-US" sz="1400" dirty="0"/>
              <a:t>You will receive an email from the Student Financial Aid Office if we need any additional information to finish processing your file. </a:t>
            </a:r>
          </a:p>
          <a:p>
            <a:pPr marL="285750" indent="-285750">
              <a:buFont typeface="Wingdings" panose="05000000000000000000" pitchFamily="2" charset="2"/>
              <a:buChar char="§"/>
            </a:pPr>
            <a:r>
              <a:rPr lang="en-US" sz="1400" b="1" i="1" u="sng" dirty="0"/>
              <a:t>All Student Financial Aid emails are sent to your TTUHSC Student Email Account.</a:t>
            </a:r>
            <a:r>
              <a:rPr lang="en-US" sz="1400" dirty="0"/>
              <a:t>  </a:t>
            </a:r>
          </a:p>
          <a:p>
            <a:r>
              <a:rPr lang="en-US" sz="1400" dirty="0"/>
              <a:t>	Please be sure to check this account for correspondence from our office.</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427451"/>
            <a:ext cx="2438400" cy="867950"/>
          </a:xfrm>
          <a:prstGeom prst="rect">
            <a:avLst/>
          </a:prstGeom>
        </p:spPr>
      </p:pic>
      <p:sp>
        <p:nvSpPr>
          <p:cNvPr id="2" name="TextBox 1"/>
          <p:cNvSpPr txBox="1"/>
          <p:nvPr/>
        </p:nvSpPr>
        <p:spPr>
          <a:xfrm>
            <a:off x="609600" y="5257800"/>
            <a:ext cx="8001000" cy="1015663"/>
          </a:xfrm>
          <a:prstGeom prst="rect">
            <a:avLst/>
          </a:prstGeom>
          <a:solidFill>
            <a:schemeClr val="bg1"/>
          </a:solidFill>
          <a:ln>
            <a:solidFill>
              <a:schemeClr val="accent1"/>
            </a:solidFill>
          </a:ln>
        </p:spPr>
        <p:txBody>
          <a:bodyPr wrap="square" rtlCol="0">
            <a:spAutoFit/>
          </a:bodyPr>
          <a:lstStyle/>
          <a:p>
            <a:r>
              <a:rPr lang="en-US" sz="1450" dirty="0"/>
              <a:t>Students who are ineligible to complete the FAFSA and apply for Federal Student loans may still apply for alternative student loans.  For an inclusive list of alternative student loan lenders, please visit </a:t>
            </a:r>
            <a:r>
              <a:rPr lang="en-US" sz="1450" dirty="0">
                <a:hlinkClick r:id="rId5"/>
              </a:rPr>
              <a:t>www.finaid.org</a:t>
            </a:r>
            <a:r>
              <a:rPr lang="en-US" sz="1450" dirty="0"/>
              <a:t>.  Please note, many lenders require a US cosigner in order to apply for their alternative loans.</a:t>
            </a:r>
          </a:p>
        </p:txBody>
      </p:sp>
    </p:spTree>
    <p:extLst>
      <p:ext uri="{BB962C8B-B14F-4D97-AF65-F5344CB8AC3E}">
        <p14:creationId xmlns:p14="http://schemas.microsoft.com/office/powerpoint/2010/main" val="69291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27853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Free Application for Federal Student Aid (FAFSA)</a:t>
            </a:r>
            <a:endParaRPr lang="en-US" sz="1600" b="1" u="sng" dirty="0"/>
          </a:p>
          <a:p>
            <a:r>
              <a:rPr lang="en-US" sz="1400" b="1" dirty="0"/>
              <a:t>The FAFSA is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a:t>For example, the 2022-2023 FAFSA uses the 2020 Tax Return Information.</a:t>
            </a:r>
          </a:p>
          <a:p>
            <a:pPr marL="285750" indent="-285750">
              <a:spcAft>
                <a:spcPts val="600"/>
              </a:spcAft>
              <a:buFont typeface="Wingdings" panose="05000000000000000000" pitchFamily="2" charset="2"/>
              <a:buChar char="§"/>
            </a:pPr>
            <a:r>
              <a:rPr lang="en-US" sz="1400" dirty="0"/>
              <a:t>You will no longer have to wait until you (and your spouse if married) have completed the current year’s tax return</a:t>
            </a:r>
          </a:p>
          <a:p>
            <a:pPr marL="285750" indent="-285750">
              <a:spcAft>
                <a:spcPts val="1200"/>
              </a:spcAft>
              <a:buFont typeface="Wingdings" panose="05000000000000000000" pitchFamily="2" charset="2"/>
              <a:buChar char="§"/>
            </a:pPr>
            <a:r>
              <a:rPr lang="en-US" sz="1400" dirty="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a:t>The new year’s FAFSA becomes available October 1 of each year.</a:t>
            </a:r>
            <a:r>
              <a:rPr lang="en-US" sz="1400" dirty="0"/>
              <a:t> </a:t>
            </a:r>
          </a:p>
          <a:p>
            <a:r>
              <a:rPr lang="en-US" sz="1400" dirty="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294998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415498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Texas Application for State Financial Aid (TAFSA)</a:t>
            </a:r>
            <a:endParaRPr lang="en-US" sz="1600" b="1" u="sng" dirty="0"/>
          </a:p>
          <a:p>
            <a:endParaRPr lang="en-US" sz="1400" b="1" dirty="0"/>
          </a:p>
          <a:p>
            <a:r>
              <a:rPr lang="en-US" sz="1400" dirty="0"/>
              <a:t>Students who are not eligible to complete the FAFSA may complete and submit the Texas Application for State Financial Aid.  The TASFA asks the same information as the FAFSA and allows our office to calculate your financial need for the year.  This assists students applying for school scholarships or private student loans.</a:t>
            </a:r>
          </a:p>
          <a:p>
            <a:endParaRPr lang="en-US" sz="1400" dirty="0"/>
          </a:p>
          <a:p>
            <a:r>
              <a:rPr lang="en-US" sz="1400" dirty="0"/>
              <a:t>The TAFSA is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a:t>For example, the 2022-2023 TAFSA uses the 2020 Tax Return Information.</a:t>
            </a:r>
          </a:p>
          <a:p>
            <a:pPr marL="285750" indent="-285750">
              <a:spcAft>
                <a:spcPts val="600"/>
              </a:spcAft>
              <a:buFont typeface="Wingdings" panose="05000000000000000000" pitchFamily="2" charset="2"/>
              <a:buChar char="§"/>
            </a:pPr>
            <a:r>
              <a:rPr lang="en-US" sz="1400" dirty="0"/>
              <a:t>You will no longer have to wait until you (and your spouse if married) have completed the current year’s tax return</a:t>
            </a:r>
          </a:p>
          <a:p>
            <a:pPr marL="285750" indent="-285750">
              <a:spcAft>
                <a:spcPts val="1200"/>
              </a:spcAft>
              <a:buFont typeface="Wingdings" panose="05000000000000000000" pitchFamily="2" charset="2"/>
              <a:buChar char="§"/>
            </a:pPr>
            <a:r>
              <a:rPr lang="en-US" sz="1400" dirty="0"/>
              <a:t>More students should be eligible to use the IRS Data Retrieval Tool since many more tax returns will be on file with the IRS.</a:t>
            </a:r>
          </a:p>
          <a:p>
            <a:pPr>
              <a:spcAft>
                <a:spcPts val="1200"/>
              </a:spcAft>
            </a:pPr>
            <a:r>
              <a:rPr lang="en-US" sz="1400" dirty="0">
                <a:hlinkClick r:id="rId2"/>
              </a:rPr>
              <a:t>http://www.collegeforalltexans.com/index.cfm?objectid=a3119543-cbf8-c202-f1b0eefd5f4b9805</a:t>
            </a:r>
            <a:r>
              <a:rPr lang="en-US" sz="1400" dirty="0"/>
              <a:t> </a:t>
            </a:r>
          </a:p>
          <a:p>
            <a:r>
              <a:rPr lang="en-US" sz="1400" dirty="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533578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2057400"/>
            <a:ext cx="6790267"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66216239"/>
              </p:ext>
            </p:extLst>
          </p:nvPr>
        </p:nvGraphicFramePr>
        <p:xfrm>
          <a:off x="2624666" y="2720291"/>
          <a:ext cx="3886200" cy="2202282"/>
        </p:xfrm>
        <a:graphic>
          <a:graphicData uri="http://schemas.openxmlformats.org/drawingml/2006/table">
            <a:tbl>
              <a:tblPr/>
              <a:tblGrid>
                <a:gridCol w="1828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349103">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Loan Annual Amount</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9</a:t>
                      </a:r>
                      <a:r>
                        <a:rPr lang="en-US" sz="1200" b="1" kern="1400" baseline="0" dirty="0">
                          <a:solidFill>
                            <a:srgbClr val="FFFFFF"/>
                          </a:solidFill>
                          <a:effectLst/>
                          <a:latin typeface="Garamond"/>
                        </a:rPr>
                        <a:t> month</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12 month</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extLst>
                  <a:ext uri="{0D108BD9-81ED-4DB2-BD59-A6C34878D82A}">
                    <a16:rowId xmlns:a16="http://schemas.microsoft.com/office/drawing/2014/main" val="10000"/>
                  </a:ext>
                </a:extLst>
              </a:tr>
              <a:tr h="677597">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$20,500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$20,500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1"/>
                  </a:ext>
                </a:extLst>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Plus/Alt.</a:t>
                      </a:r>
                      <a:r>
                        <a:rPr lang="en-US" sz="1200" kern="1400" baseline="0" dirty="0">
                          <a:solidFill>
                            <a:srgbClr val="000000"/>
                          </a:solidFill>
                          <a:effectLst/>
                          <a:latin typeface="Garamond"/>
                        </a:rPr>
                        <a:t> </a:t>
                      </a:r>
                      <a:r>
                        <a:rPr lang="en-US" sz="1200" kern="1400" dirty="0">
                          <a:solidFill>
                            <a:srgbClr val="000000"/>
                          </a:solidFill>
                          <a:effectLst/>
                          <a:latin typeface="Garamond"/>
                        </a:rPr>
                        <a:t>Loan</a:t>
                      </a:r>
                    </a:p>
                    <a:p>
                      <a:pPr marR="0" indent="0" algn="l" rtl="0">
                        <a:lnSpc>
                          <a:spcPct val="110000"/>
                        </a:lnSpc>
                        <a:spcBef>
                          <a:spcPts val="0"/>
                        </a:spcBef>
                        <a:spcAft>
                          <a:spcPts val="482"/>
                        </a:spcAft>
                      </a:pPr>
                      <a:r>
                        <a:rPr lang="en-US" sz="1200" kern="1400" dirty="0">
                          <a:solidFill>
                            <a:srgbClr val="000000"/>
                          </a:solidFill>
                          <a:effectLst/>
                          <a:latin typeface="Garamond"/>
                        </a:rPr>
                        <a:t>(Cost of attendance less any other financial aid)</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$11,374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$22,099</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42919">
                <a:tc>
                  <a:txBody>
                    <a:bodyPr/>
                    <a:lstStyle/>
                    <a:p>
                      <a:pPr marR="0" indent="0" algn="l" rtl="0">
                        <a:lnSpc>
                          <a:spcPct val="110000"/>
                        </a:lnSpc>
                        <a:spcBef>
                          <a:spcPts val="0"/>
                        </a:spcBef>
                        <a:spcAft>
                          <a:spcPts val="482"/>
                        </a:spcAft>
                      </a:pPr>
                      <a:r>
                        <a:rPr lang="en-US" sz="1200" kern="1400">
                          <a:solidFill>
                            <a:srgbClr val="000000"/>
                          </a:solidFill>
                          <a:effectLst/>
                          <a:latin typeface="Garamond"/>
                        </a:rPr>
                        <a:t>Total</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$31, 874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$42,599</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3"/>
                  </a:ext>
                </a:extLst>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7" name="TextBox 6"/>
          <p:cNvSpPr txBox="1"/>
          <p:nvPr/>
        </p:nvSpPr>
        <p:spPr>
          <a:xfrm>
            <a:off x="719667" y="4953000"/>
            <a:ext cx="8119533" cy="1077218"/>
          </a:xfrm>
          <a:prstGeom prst="rect">
            <a:avLst/>
          </a:prstGeom>
          <a:noFill/>
        </p:spPr>
        <p:txBody>
          <a:bodyPr wrap="square" rtlCol="0">
            <a:spAutoFit/>
          </a:bodyPr>
          <a:lstStyle/>
          <a:p>
            <a:pPr algn="ctr"/>
            <a:r>
              <a:rPr lang="en-US" sz="1600" dirty="0"/>
              <a:t>Federal student loan interest rates are set in June of each year for the upcoming award year.  You can view the current interest rate on the Federal Student Aid website:</a:t>
            </a:r>
            <a:r>
              <a:rPr lang="en-US" sz="1600" dirty="0">
                <a:hlinkClick r:id="rId3"/>
              </a:rPr>
              <a:t> https://studentaid.gov/understand-aid/types/loans/interest-rates </a:t>
            </a:r>
            <a:r>
              <a:rPr lang="en-US" sz="1600" dirty="0"/>
              <a:t> </a:t>
            </a:r>
          </a:p>
          <a:p>
            <a:pPr algn="ctr"/>
            <a:r>
              <a:rPr lang="en-US" sz="1600" dirty="0"/>
              <a:t>Private student loan interest rates vary by lender. Check their websites for more information.</a:t>
            </a:r>
          </a:p>
        </p:txBody>
      </p:sp>
    </p:spTree>
    <p:extLst>
      <p:ext uri="{BB962C8B-B14F-4D97-AF65-F5344CB8AC3E}">
        <p14:creationId xmlns:p14="http://schemas.microsoft.com/office/powerpoint/2010/main" val="40452594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3992</TotalTime>
  <Words>1468</Words>
  <Application>Microsoft Office PowerPoint</Application>
  <PresentationFormat>On-screen Show (4:3)</PresentationFormat>
  <Paragraphs>143</Paragraphs>
  <Slides>16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Garamond</vt:lpstr>
      <vt:lpstr>Impact</vt:lpstr>
      <vt:lpstr>Times New Roman</vt:lpstr>
      <vt:lpstr>Wingdings</vt:lpstr>
      <vt:lpstr>NewsPrint</vt:lpstr>
      <vt:lpstr>Microsoft Excel 97-2003 Worksheet</vt:lpstr>
      <vt:lpstr>PowerPoint Presentation</vt:lpstr>
      <vt:lpstr>PowerPoint Presentation</vt:lpstr>
      <vt:lpstr>PowerPoint Presentation</vt:lpstr>
      <vt:lpstr>PowerPoint Presentation</vt:lpstr>
      <vt:lpstr>Estimated Financial Aid Budgets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185</cp:revision>
  <dcterms:created xsi:type="dcterms:W3CDTF">2011-12-05T20:53:00Z</dcterms:created>
  <dcterms:modified xsi:type="dcterms:W3CDTF">2022-07-26T15:01:57Z</dcterms:modified>
</cp:coreProperties>
</file>