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smtClean="0"/>
            <a:t>Mandatory Medical Residency Forbearance</a:t>
          </a:r>
          <a:endParaRPr lang="en-US" sz="1800" dirty="0"/>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smtClean="0"/>
            <a:t>Postpones loan payments in annual increments</a:t>
          </a:r>
          <a:endParaRPr lang="en-US" sz="1200" dirty="0"/>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smtClean="0"/>
            <a:t>Remember, subsidized, unsubsidized and grad plus loans will be accruing interest.</a:t>
          </a:r>
          <a:endParaRPr lang="en-US" sz="1200" dirty="0"/>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smtClean="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smtClean="0"/>
            <a:t>Loan Servicers are required (upon your request) to provide you with this forbearance for your federal student loans (excluding Perkins loans)</a:t>
          </a:r>
          <a:endParaRPr lang="en-US" sz="1200" dirty="0"/>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smtClean="0"/>
            <a:t>You must request the Medical Residency Forbearance each year</a:t>
          </a:r>
          <a:endParaRPr lang="en-US" sz="1200" dirty="0"/>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smtClean="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smtClean="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t>
        <a:bodyPr/>
        <a:lstStyle/>
        <a:p>
          <a:endParaRPr lang="en-US"/>
        </a:p>
      </dgm:t>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t>
        <a:bodyPr/>
        <a:lstStyle/>
        <a:p>
          <a:endParaRPr lang="en-US"/>
        </a:p>
      </dgm:t>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t>
        <a:bodyPr/>
        <a:lstStyle/>
        <a:p>
          <a:endParaRPr lang="en-US"/>
        </a:p>
      </dgm:t>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t>
        <a:bodyPr/>
        <a:lstStyle/>
        <a:p>
          <a:endParaRPr lang="en-US"/>
        </a:p>
      </dgm:t>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t>
        <a:bodyPr/>
        <a:lstStyle/>
        <a:p>
          <a:endParaRPr lang="en-US"/>
        </a:p>
      </dgm:t>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t>
        <a:bodyPr/>
        <a:lstStyle/>
        <a:p>
          <a:endParaRPr lang="en-US"/>
        </a:p>
      </dgm:t>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t>
        <a:bodyPr/>
        <a:lstStyle/>
        <a:p>
          <a:endParaRPr lang="en-US"/>
        </a:p>
      </dgm:t>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t>
        <a:bodyPr/>
        <a:lstStyle/>
        <a:p>
          <a:endParaRPr lang="en-US"/>
        </a:p>
      </dgm:t>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t>
        <a:bodyPr/>
        <a:lstStyle/>
        <a:p>
          <a:endParaRPr lang="en-US"/>
        </a:p>
      </dgm:t>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t>
        <a:bodyPr/>
        <a:lstStyle/>
        <a:p>
          <a:endParaRPr lang="en-US"/>
        </a:p>
      </dgm:t>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t>
        <a:bodyPr/>
        <a:lstStyle/>
        <a:p>
          <a:endParaRPr lang="en-US"/>
        </a:p>
      </dgm:t>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t>
        <a:bodyPr/>
        <a:lstStyle/>
        <a:p>
          <a:endParaRPr lang="en-US"/>
        </a:p>
      </dgm:t>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t>
        <a:bodyPr/>
        <a:lstStyle/>
        <a:p>
          <a:endParaRPr lang="en-US"/>
        </a:p>
      </dgm:t>
    </dgm:pt>
  </dgm:ptLst>
  <dgm:cxnLst>
    <dgm:cxn modelId="{CE7F7C39-EFAB-4A44-B9BE-FFDB762668D1}" type="presOf" srcId="{E958B0D5-BE44-42C5-BF7A-6613588A6781}" destId="{8CB92471-CD6D-41DA-998D-1DA272ADAD32}"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F3BFD618-35F7-431A-9E44-61E4409A0CCB}" type="presOf" srcId="{F87717CF-EF97-40E5-B044-103C9871F897}" destId="{4DD5649C-0E93-4C6B-B457-37B773CD85D7}" srcOrd="0"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981EACA6-D288-414B-BF7F-0FF294C60A28}" type="presOf" srcId="{F22A6A91-33C4-4C93-A89F-8AF4EEBBE91B}" destId="{687E1D31-68BA-4CFB-B2E3-9DB7704B55FC}" srcOrd="0" destOrd="0" presId="urn:microsoft.com/office/officeart/2005/8/layout/list1"/>
    <dgm:cxn modelId="{5748BCF4-60C4-4090-8464-866C25E27795}" type="presOf" srcId="{A874995E-7847-485E-945F-17CACBAA7657}" destId="{C3BE4054-CB8D-410D-A1A9-5F84819CBCD5}"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909EFCE8-2289-43E9-B0C6-EE6C0026A457}" srcId="{F22A6A91-33C4-4C93-A89F-8AF4EEBBE91B}" destId="{3F1A35E5-583D-4E23-8ABF-006D592B7A19}" srcOrd="0" destOrd="0" parTransId="{6693DC5A-1CD4-43C6-B2BE-982BBAE68113}" sibTransId="{A123B6DA-EF25-45E7-A85B-0C798A6D8022}"/>
    <dgm:cxn modelId="{4B521883-A7A7-4B97-A00B-392843BE8595}" type="presOf" srcId="{E0F30525-DF79-4E1A-9C9B-2C9126B2BE0D}" destId="{786C6586-E8A6-4913-A303-063CE44CD41A}"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5BEB0304-3915-4561-8DFD-B80D4FE6C4AA}" type="presOf" srcId="{E0F30525-DF79-4E1A-9C9B-2C9126B2BE0D}" destId="{FB2741C7-F61D-4DA0-8220-BE19D9F7D26B}" srcOrd="1" destOrd="0" presId="urn:microsoft.com/office/officeart/2005/8/layout/list1"/>
    <dgm:cxn modelId="{0A404CE5-98AE-459D-80D0-53C23B08BB76}" srcId="{E0F30525-DF79-4E1A-9C9B-2C9126B2BE0D}" destId="{EEA5FB8C-AF43-4211-8552-7669F790B653}" srcOrd="0" destOrd="0" parTransId="{051C8C42-5FED-45AF-A59E-8E06FF2C64F4}" sibTransId="{05A165C6-FC96-43A2-A9FD-CEDF947CE665}"/>
    <dgm:cxn modelId="{B5F99815-1681-4C8A-8D4D-60816924F781}" type="presOf" srcId="{B8C078D4-258D-4207-9B3B-B2508A231F55}" destId="{9B77ADEC-2504-486E-BA60-4BE40853C614}" srcOrd="0" destOrd="0" presId="urn:microsoft.com/office/officeart/2005/8/layout/list1"/>
    <dgm:cxn modelId="{18071DDA-74E3-47FC-B0C4-D80C561074CF}" srcId="{B8C078D4-258D-4207-9B3B-B2508A231F55}" destId="{F22A6A91-33C4-4C93-A89F-8AF4EEBBE91B}" srcOrd="1" destOrd="0" parTransId="{3FC8EB05-4950-4E4C-98A7-6C3157067C78}" sibTransId="{9547AC4A-3BF8-41B5-B3AD-A4D464905621}"/>
    <dgm:cxn modelId="{C98E1C92-31DA-47E5-83FB-9736FB640D73}" srcId="{E958B0D5-BE44-42C5-BF7A-6613588A6781}" destId="{F87717CF-EF97-40E5-B044-103C9871F897}" srcOrd="0" destOrd="0" parTransId="{2D81EDF2-B8F2-4694-B9DA-28170B530DDB}" sibTransId="{535A16D6-7129-4848-84CF-F9AC833D7D45}"/>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4054-CB8D-410D-A1A9-5F84819CBCD5}">
      <dsp:nvSpPr>
        <dsp:cNvPr id="0" name=""/>
        <dsp:cNvSpPr/>
      </dsp:nvSpPr>
      <dsp:spPr>
        <a:xfrm>
          <a:off x="0" y="277169"/>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Loan Servicers are required (upon your request) to provide you with this forbearance for your federal student loans (excluding Perkins loans)</a:t>
          </a:r>
          <a:endParaRPr lang="en-US" sz="1200" kern="1200" dirty="0"/>
        </a:p>
      </dsp:txBody>
      <dsp:txXfrm>
        <a:off x="0" y="277169"/>
        <a:ext cx="7543800" cy="779625"/>
      </dsp:txXfrm>
    </dsp:sp>
    <dsp:sp modelId="{790A67BA-F901-4436-951A-2525094E8C9F}">
      <dsp:nvSpPr>
        <dsp:cNvPr id="0" name=""/>
        <dsp:cNvSpPr/>
      </dsp:nvSpPr>
      <dsp:spPr>
        <a:xfrm>
          <a:off x="366876" y="11489"/>
          <a:ext cx="717449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800100">
            <a:lnSpc>
              <a:spcPct val="90000"/>
            </a:lnSpc>
            <a:spcBef>
              <a:spcPct val="0"/>
            </a:spcBef>
            <a:spcAft>
              <a:spcPct val="35000"/>
            </a:spcAft>
          </a:pPr>
          <a:r>
            <a:rPr lang="en-US" sz="1800" kern="1200" dirty="0" smtClean="0"/>
            <a:t>Mandatory Medical Residency Forbearance</a:t>
          </a:r>
          <a:endParaRPr lang="en-US" sz="1800" kern="1200" dirty="0"/>
        </a:p>
      </dsp:txBody>
      <dsp:txXfrm>
        <a:off x="392815" y="37428"/>
        <a:ext cx="7122613" cy="479482"/>
      </dsp:txXfrm>
    </dsp:sp>
    <dsp:sp modelId="{8BDE3DCE-08A9-47F0-AA62-7D2713AFEF0D}">
      <dsp:nvSpPr>
        <dsp:cNvPr id="0" name=""/>
        <dsp:cNvSpPr/>
      </dsp:nvSpPr>
      <dsp:spPr>
        <a:xfrm>
          <a:off x="0" y="1419674"/>
          <a:ext cx="7543800" cy="6237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You must request the Medical Residency Forbearance each year</a:t>
          </a:r>
          <a:endParaRPr lang="en-US" sz="1200" kern="1200" dirty="0"/>
        </a:p>
      </dsp:txBody>
      <dsp:txXfrm>
        <a:off x="0" y="1419674"/>
        <a:ext cx="7543800" cy="623700"/>
      </dsp:txXfrm>
    </dsp:sp>
    <dsp:sp modelId="{744FD08E-F670-4B1B-AFD7-1511F916604F}">
      <dsp:nvSpPr>
        <dsp:cNvPr id="0" name=""/>
        <dsp:cNvSpPr/>
      </dsp:nvSpPr>
      <dsp:spPr>
        <a:xfrm>
          <a:off x="377190" y="1153994"/>
          <a:ext cx="555182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533400">
            <a:lnSpc>
              <a:spcPct val="90000"/>
            </a:lnSpc>
            <a:spcBef>
              <a:spcPct val="0"/>
            </a:spcBef>
            <a:spcAft>
              <a:spcPct val="35000"/>
            </a:spcAft>
          </a:pPr>
          <a:r>
            <a:rPr lang="en-US" sz="1200" kern="1200" dirty="0" smtClean="0"/>
            <a:t>Postpones loan payments in annual increments</a:t>
          </a:r>
          <a:endParaRPr lang="en-US" sz="1200" kern="1200" dirty="0"/>
        </a:p>
      </dsp:txBody>
      <dsp:txXfrm>
        <a:off x="403129" y="1179933"/>
        <a:ext cx="5499943" cy="479482"/>
      </dsp:txXfrm>
    </dsp:sp>
    <dsp:sp modelId="{4DD5649C-0E93-4C6B-B457-37B773CD85D7}">
      <dsp:nvSpPr>
        <dsp:cNvPr id="0" name=""/>
        <dsp:cNvSpPr/>
      </dsp:nvSpPr>
      <dsp:spPr>
        <a:xfrm>
          <a:off x="0" y="2406255"/>
          <a:ext cx="7543800" cy="93555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Timely request of forbearance (30 days before each annual request) allows a continuous forbearance (without a gap between years) and will allow you to postpone capitalization until the end of your residency.</a:t>
          </a:r>
        </a:p>
      </dsp:txBody>
      <dsp:txXfrm>
        <a:off x="0" y="2406255"/>
        <a:ext cx="7543800" cy="935550"/>
      </dsp:txXfrm>
    </dsp:sp>
    <dsp:sp modelId="{1F55AECE-6B8F-4A5D-AF24-6E9D2EB1F9EE}">
      <dsp:nvSpPr>
        <dsp:cNvPr id="0" name=""/>
        <dsp:cNvSpPr/>
      </dsp:nvSpPr>
      <dsp:spPr>
        <a:xfrm>
          <a:off x="377190" y="2140575"/>
          <a:ext cx="5585459"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533400">
            <a:lnSpc>
              <a:spcPct val="90000"/>
            </a:lnSpc>
            <a:spcBef>
              <a:spcPct val="0"/>
            </a:spcBef>
            <a:spcAft>
              <a:spcPct val="35000"/>
            </a:spcAft>
          </a:pPr>
          <a:r>
            <a:rPr lang="en-US" sz="1200" kern="1200" dirty="0" smtClean="0"/>
            <a:t>Capitalization of interest may occur at end of residency</a:t>
          </a:r>
        </a:p>
      </dsp:txBody>
      <dsp:txXfrm>
        <a:off x="403129" y="2166514"/>
        <a:ext cx="5533581" cy="479482"/>
      </dsp:txXfrm>
    </dsp:sp>
    <dsp:sp modelId="{8667A7E8-8723-446E-9107-9F39C1EB657E}">
      <dsp:nvSpPr>
        <dsp:cNvPr id="0" name=""/>
        <dsp:cNvSpPr/>
      </dsp:nvSpPr>
      <dsp:spPr>
        <a:xfrm>
          <a:off x="0" y="3704685"/>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t>For a student with approximately $180,000 of loans, the amount of monthy interest is approximately $1,100  </a:t>
          </a:r>
          <a:endParaRPr lang="en-US" sz="1200" kern="1200" dirty="0"/>
        </a:p>
      </dsp:txBody>
      <dsp:txXfrm>
        <a:off x="0" y="3704685"/>
        <a:ext cx="7543800" cy="779625"/>
      </dsp:txXfrm>
    </dsp:sp>
    <dsp:sp modelId="{FB2741C7-F61D-4DA0-8220-BE19D9F7D26B}">
      <dsp:nvSpPr>
        <dsp:cNvPr id="0" name=""/>
        <dsp:cNvSpPr/>
      </dsp:nvSpPr>
      <dsp:spPr>
        <a:xfrm>
          <a:off x="377190" y="3439005"/>
          <a:ext cx="5547386"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533400">
            <a:lnSpc>
              <a:spcPct val="90000"/>
            </a:lnSpc>
            <a:spcBef>
              <a:spcPct val="0"/>
            </a:spcBef>
            <a:spcAft>
              <a:spcPct val="35000"/>
            </a:spcAft>
          </a:pPr>
          <a:r>
            <a:rPr lang="en-US" sz="1200" kern="1200" dirty="0" smtClean="0"/>
            <a:t>Remember, subsidized, unsubsidized and grad plus loans will be accruing interest.</a:t>
          </a:r>
          <a:endParaRPr lang="en-US" sz="1200" kern="1200" dirty="0"/>
        </a:p>
      </dsp:txBody>
      <dsp:txXfrm>
        <a:off x="403129" y="3464944"/>
        <a:ext cx="549550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6/7/2019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6/7/2019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6/7/2019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6/7/2019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6/7/2019</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nslds.ed.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military/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MSI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School of Medicine Scholarships</a:t>
            </a:r>
          </a:p>
          <a:p>
            <a:pPr algn="ctr"/>
            <a:endParaRPr lang="en-US" sz="2400" dirty="0" smtClean="0"/>
          </a:p>
          <a:p>
            <a:r>
              <a:rPr lang="en-US" sz="1600" dirty="0"/>
              <a:t>TTUHSC School of Medicine offers competitive scholarships to qualified medical students. </a:t>
            </a:r>
            <a:r>
              <a:rPr lang="en-US" sz="1600" dirty="0" smtClean="0"/>
              <a:t>  To </a:t>
            </a:r>
            <a:r>
              <a:rPr lang="en-US" sz="1600" dirty="0"/>
              <a:t>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a:t>
            </a:r>
            <a:r>
              <a:rPr lang="en-US" sz="1600" dirty="0" smtClean="0"/>
              <a:t>scholarship </a:t>
            </a:r>
            <a:r>
              <a:rPr lang="en-US" sz="1600" dirty="0"/>
              <a:t>application annually by April </a:t>
            </a:r>
            <a:r>
              <a:rPr lang="en-US" sz="1600" dirty="0" smtClean="0"/>
              <a:t>1st.  Applications must be submitted to the TTUHSC SOM Office of Admissions in Lubbock. </a:t>
            </a:r>
            <a:r>
              <a:rPr lang="en-US" sz="1600" dirty="0"/>
              <a:t>Students must also submit a FAFSA to the Financial Aid Office to be considered.  </a:t>
            </a:r>
          </a:p>
          <a:p>
            <a:r>
              <a:rPr lang="en-US" sz="1600" dirty="0"/>
              <a:t>For more information and to access the application, please go to </a:t>
            </a:r>
            <a:r>
              <a:rPr lang="en-US" sz="1600" u="sng" dirty="0" smtClean="0">
                <a:hlinkClick r:id="rId2"/>
              </a:rPr>
              <a:t>www.ttuhsc.edu/medicine/admissions/scholarship-information.aspx</a:t>
            </a:r>
            <a:r>
              <a:rPr lang="en-US" sz="1600" u="sng" dirty="0" smtClean="0"/>
              <a:t> </a:t>
            </a:r>
            <a:endParaRPr lang="en-US" sz="1600" dirty="0"/>
          </a:p>
          <a:p>
            <a:r>
              <a:rPr lang="en-US" sz="1600" dirty="0"/>
              <a:t> </a:t>
            </a:r>
          </a:p>
          <a:p>
            <a:pPr algn="ctr"/>
            <a:endParaRPr lang="en-US" sz="1600" b="1" u="sng"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Financial Planning Resource</a:t>
            </a:r>
          </a:p>
          <a:p>
            <a:pPr algn="ctr"/>
            <a:endParaRPr lang="en-US" b="1" u="sng" dirty="0"/>
          </a:p>
          <a:p>
            <a:r>
              <a:rPr lang="en-US" dirty="0"/>
              <a:t>The AAMC website is an excellent resource for many of your medical school needs; both academic and financial.  Some of the financial aid resources include, </a:t>
            </a:r>
            <a:r>
              <a:rPr lang="en-US" dirty="0" smtClean="0"/>
              <a:t>loan repayment </a:t>
            </a:r>
            <a:r>
              <a:rPr lang="en-US" dirty="0"/>
              <a:t>calculators, budgeting and debt management</a:t>
            </a:r>
            <a:r>
              <a:rPr lang="en-US" dirty="0" smtClean="0"/>
              <a:t>.</a:t>
            </a:r>
          </a:p>
          <a:p>
            <a:endParaRPr lang="en-US" dirty="0"/>
          </a:p>
          <a:p>
            <a:r>
              <a:rPr lang="en-US" dirty="0"/>
              <a:t>Their “Financial Aid First” website </a:t>
            </a:r>
            <a:r>
              <a:rPr lang="en-US" dirty="0" smtClean="0"/>
              <a:t>is: </a:t>
            </a:r>
            <a:r>
              <a:rPr lang="en-US" u="sng" dirty="0" smtClean="0">
                <a:hlinkClick r:id="rId2"/>
              </a:rPr>
              <a:t>https</a:t>
            </a:r>
            <a:r>
              <a:rPr lang="en-US" u="sng" dirty="0">
                <a:hlinkClick r:id="rId2"/>
              </a:rPr>
              <a:t>://www.aamc.org/services/first</a:t>
            </a:r>
            <a:r>
              <a:rPr lang="en-US" u="sng" dirty="0" smtClean="0">
                <a:hlinkClick r:id="rId2"/>
              </a:rPr>
              <a:t>/</a:t>
            </a:r>
            <a:r>
              <a:rPr lang="en-US" u="sng" dirty="0" smtClean="0"/>
              <a:t> </a:t>
            </a:r>
            <a:endParaRPr lang="en-US" dirty="0"/>
          </a:p>
          <a:p>
            <a:r>
              <a:rPr lang="en-US" dirty="0"/>
              <a:t> </a:t>
            </a:r>
          </a:p>
          <a:p>
            <a:endParaRPr lang="en-US"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normAutofit/>
          </a:bodyPr>
          <a:lstStyle/>
          <a:p>
            <a:r>
              <a:rPr lang="en-US" dirty="0" smtClean="0"/>
              <a:t>You can locate loan servicer information and current federal loan totals on the National Student Loan Database System website. </a:t>
            </a:r>
            <a:r>
              <a:rPr lang="en-US" dirty="0" smtClean="0">
                <a:hlinkClick r:id="rId2"/>
              </a:rPr>
              <a:t>https://nslds.ed.gov</a:t>
            </a:r>
            <a:endParaRPr lang="en-US" dirty="0" smtClean="0"/>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7249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Residency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Student Services Suite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smtClean="0"/>
              <a:t>Financial aid</a:t>
            </a:r>
            <a:r>
              <a:rPr lang="en-US" sz="1600" dirty="0" smtClean="0"/>
              <a:t> is </a:t>
            </a:r>
            <a:r>
              <a:rPr lang="en-US" sz="1600" dirty="0"/>
              <a:t>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smtClean="0"/>
              <a:t>Departmental Payments/Waiver</a:t>
            </a:r>
            <a:r>
              <a:rPr lang="en-US" sz="1600" dirty="0" smtClean="0"/>
              <a:t>–Assistance with tuition/fees while in school</a:t>
            </a:r>
          </a:p>
          <a:p>
            <a:endParaRPr lang="en-US" sz="1600" dirty="0"/>
          </a:p>
          <a:p>
            <a:r>
              <a:rPr lang="en-US" sz="1600" b="1" i="1" u="sng" dirty="0" smtClean="0"/>
              <a:t>Veteran’s Benefits</a:t>
            </a:r>
            <a:r>
              <a:rPr lang="en-US" sz="1600" dirty="0" smtClean="0"/>
              <a:t>–Hazelwood, GI Bill, </a:t>
            </a:r>
            <a:r>
              <a:rPr lang="en-US" sz="1600" dirty="0" smtClean="0"/>
              <a:t>Vocational Rehabilitation, </a:t>
            </a:r>
            <a:r>
              <a:rPr lang="en-US" sz="1600" dirty="0" smtClean="0"/>
              <a:t>etc</a:t>
            </a:r>
            <a:r>
              <a:rPr lang="en-US" sz="1600" dirty="0"/>
              <a:t>. </a:t>
            </a:r>
            <a:r>
              <a:rPr lang="en-US" sz="1600" dirty="0" smtClean="0"/>
              <a:t> 		</a:t>
            </a:r>
            <a:r>
              <a:rPr lang="en-US" sz="1600" dirty="0">
                <a:hlinkClick r:id="rId2"/>
              </a:rPr>
              <a:t> https://</a:t>
            </a:r>
            <a:r>
              <a:rPr lang="en-US" sz="1600" dirty="0" smtClean="0">
                <a:hlinkClick r:id="rId2"/>
              </a:rPr>
              <a:t>www.ttuhsc.edu/student-services/veterans-military/default.aspx</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rotations (4th year only)</a:t>
            </a:r>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p>
          <a:p>
            <a:pPr marL="285750" indent="-285750">
              <a:buFont typeface="Wingdings" panose="05000000000000000000" pitchFamily="2" charset="2"/>
              <a:buChar char="§"/>
            </a:pPr>
            <a:r>
              <a:rPr lang="en-US" sz="1400" dirty="0" smtClean="0"/>
              <a:t>USMLE </a:t>
            </a:r>
            <a:r>
              <a:rPr lang="en-US" sz="1400" dirty="0"/>
              <a:t>clinical skills </a:t>
            </a:r>
            <a:r>
              <a:rPr lang="en-US" sz="1400" dirty="0" smtClean="0"/>
              <a:t>exam</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smtClean="0"/>
              <a:t>USMLE </a:t>
            </a:r>
            <a:r>
              <a:rPr lang="en-US" sz="1600" dirty="0"/>
              <a:t>review </a:t>
            </a:r>
            <a:r>
              <a:rPr lang="en-US" sz="1600" dirty="0" smtClean="0"/>
              <a:t>courses</a:t>
            </a:r>
          </a:p>
          <a:p>
            <a:pPr marL="285750" indent="-285750">
              <a:buFont typeface="Wingdings" panose="05000000000000000000" pitchFamily="2" charset="2"/>
              <a:buChar char="§"/>
            </a:pPr>
            <a:r>
              <a:rPr lang="en-US" sz="1600" dirty="0" smtClean="0"/>
              <a:t>Spouse’s expenses (such as medical expenses or insurance)</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smtClean="0"/>
              <a:t>Financial Aid Budgets</a:t>
            </a:r>
            <a:endParaRPr lang="en-US" dirty="0"/>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2876437138"/>
              </p:ext>
            </p:extLst>
          </p:nvPr>
        </p:nvGraphicFramePr>
        <p:xfrm>
          <a:off x="511175" y="2362200"/>
          <a:ext cx="8045450" cy="2362200"/>
        </p:xfrm>
        <a:graphic>
          <a:graphicData uri="http://schemas.openxmlformats.org/presentationml/2006/ole">
            <mc:AlternateContent xmlns:mc="http://schemas.openxmlformats.org/markup-compatibility/2006">
              <mc:Choice xmlns:v="urn:schemas-microsoft-com:vml" Requires="v">
                <p:oleObj spid="_x0000_s1123" name="Worksheet" r:id="rId4" imgW="6067521" imgH="1752600" progId="Excel.Sheet.8">
                  <p:embed/>
                </p:oleObj>
              </mc:Choice>
              <mc:Fallback>
                <p:oleObj name="Worksheet" r:id="rId4" imgW="6067521" imgH="1752600" progId="Excel.Sheet.8">
                  <p:embed/>
                  <p:pic>
                    <p:nvPicPr>
                      <p:cNvPr id="0" name="Object 2"/>
                      <p:cNvPicPr>
                        <a:picLocks noChangeAspect="1" noChangeArrowheads="1"/>
                      </p:cNvPicPr>
                      <p:nvPr/>
                    </p:nvPicPr>
                    <p:blipFill>
                      <a:blip r:embed="rId5"/>
                      <a:srcRect/>
                      <a:stretch>
                        <a:fillRect/>
                      </a:stretch>
                    </p:blipFill>
                    <p:spPr bwMode="auto">
                      <a:xfrm>
                        <a:off x="511175" y="2362200"/>
                        <a:ext cx="8045450" cy="2362200"/>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smtClean="0"/>
              <a:t>Total for 4 years = $</a:t>
            </a:r>
            <a:r>
              <a:rPr lang="en-US" dirty="0" smtClean="0"/>
              <a:t>195,782                                 </a:t>
            </a:r>
            <a:r>
              <a:rPr lang="en-US" dirty="0" smtClean="0"/>
              <a:t>Total for FMAT 3 years = $</a:t>
            </a:r>
            <a:r>
              <a:rPr lang="en-US" dirty="0" smtClean="0"/>
              <a:t>150,022</a:t>
            </a:r>
            <a:endParaRPr lang="en-US" dirty="0"/>
          </a:p>
        </p:txBody>
      </p:sp>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2019-2020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t>
            </a:r>
            <a:r>
              <a:rPr lang="en-US" sz="1400" dirty="0"/>
              <a:t>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r>
              <a:rPr lang="en-US" sz="1400" dirty="0" smtClean="0"/>
              <a:t>                    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4624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2019-2020 </a:t>
            </a:r>
            <a:r>
              <a:rPr lang="en-US" sz="2400" dirty="0" smtClean="0"/>
              <a:t>FAFSA</a:t>
            </a:r>
          </a:p>
          <a:p>
            <a:pPr algn="ctr"/>
            <a:endParaRPr lang="en-US" sz="1600" b="1" u="sng" dirty="0" smtClean="0"/>
          </a:p>
          <a:p>
            <a:r>
              <a:rPr lang="en-US" sz="1400" b="1" dirty="0" smtClean="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Federal </a:t>
            </a:r>
            <a:r>
              <a:rPr lang="en-US" sz="1400" dirty="0" smtClean="0"/>
              <a:t>2017 </a:t>
            </a:r>
            <a:r>
              <a:rPr lang="en-US" sz="1400" dirty="0" smtClean="0"/>
              <a:t>Tax </a:t>
            </a:r>
            <a:r>
              <a:rPr lang="en-US" sz="1400" dirty="0"/>
              <a:t>R</a:t>
            </a:r>
            <a:r>
              <a:rPr lang="en-US" sz="1400" dirty="0" smtClean="0"/>
              <a:t>eturn information on your </a:t>
            </a:r>
            <a:r>
              <a:rPr lang="en-US" sz="1400" dirty="0" smtClean="0"/>
              <a:t>2019-2020  </a:t>
            </a:r>
            <a:r>
              <a:rPr lang="en-US" sz="1400" dirty="0" smtClean="0"/>
              <a:t>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2020-2021 </a:t>
            </a:r>
            <a:r>
              <a:rPr lang="en-US" sz="1400" b="1" i="1" u="sng" dirty="0" smtClean="0"/>
              <a:t>FAFSA will be available beginning October 1, </a:t>
            </a:r>
            <a:r>
              <a:rPr lang="en-US" sz="1400" b="1" i="1" u="sng" dirty="0" smtClean="0"/>
              <a:t>2019.</a:t>
            </a:r>
            <a:r>
              <a:rPr lang="en-US" sz="1400" dirty="0" smtClean="0"/>
              <a:t>                                                           This FAFSA will use your 2018 Tax Return information. </a:t>
            </a:r>
            <a:endParaRPr lang="en-US" sz="1400" dirty="0" smtClean="0"/>
          </a:p>
          <a:p>
            <a:endParaRPr lang="en-US" sz="1400" dirty="0"/>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136078573"/>
              </p:ext>
            </p:extLst>
          </p:nvPr>
        </p:nvGraphicFramePr>
        <p:xfrm>
          <a:off x="1828800" y="2672954"/>
          <a:ext cx="5609210" cy="2061407"/>
        </p:xfrm>
        <a:graphic>
          <a:graphicData uri="http://schemas.openxmlformats.org/drawingml/2006/table">
            <a:tbl>
              <a:tblPr/>
              <a:tblGrid>
                <a:gridCol w="1352414"/>
                <a:gridCol w="1038218"/>
                <a:gridCol w="1233429"/>
                <a:gridCol w="1132553"/>
                <a:gridCol w="852596"/>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a:t>
                      </a:r>
                      <a:r>
                        <a:rPr lang="en-US" sz="1200" kern="1400" dirty="0" smtClean="0">
                          <a:solidFill>
                            <a:srgbClr val="000000"/>
                          </a:solidFill>
                          <a:effectLst/>
                          <a:latin typeface="Garamond"/>
                        </a:rPr>
                        <a:t>Loan/ Alternative</a:t>
                      </a:r>
                      <a:r>
                        <a:rPr lang="en-US" sz="1200" kern="1400" baseline="0" dirty="0" smtClean="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5,782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3,870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$6,159</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$6,860</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a:t>
                      </a:r>
                      <a:r>
                        <a:rPr lang="en-US" sz="1200" kern="1400" dirty="0" smtClean="0">
                          <a:solidFill>
                            <a:srgbClr val="000000"/>
                          </a:solidFill>
                          <a:effectLst/>
                          <a:latin typeface="Garamond"/>
                        </a:rPr>
                        <a:t>46,282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44,370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53,326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51,804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smtClean="0"/>
              <a:t>Federal Loan Interest </a:t>
            </a:r>
            <a:r>
              <a:rPr lang="en-US" sz="1600" dirty="0" smtClean="0"/>
              <a:t>Rates for July 1, </a:t>
            </a:r>
            <a:r>
              <a:rPr lang="en-US" sz="1600" dirty="0" smtClean="0"/>
              <a:t>2019 </a:t>
            </a:r>
            <a:r>
              <a:rPr lang="en-US" sz="1600" dirty="0" smtClean="0"/>
              <a:t>through June 30, </a:t>
            </a:r>
            <a:r>
              <a:rPr lang="en-US" sz="1600" dirty="0" smtClean="0"/>
              <a:t>2020</a:t>
            </a:r>
            <a:endParaRPr lang="en-US" sz="1600" dirty="0" smtClean="0"/>
          </a:p>
          <a:p>
            <a:pPr algn="ctr"/>
            <a:r>
              <a:rPr lang="en-US" sz="1600" dirty="0" smtClean="0"/>
              <a:t>Unsubsidized Loan: </a:t>
            </a:r>
            <a:r>
              <a:rPr lang="en-US" sz="1600" dirty="0" smtClean="0"/>
              <a:t>6.079%	Grad </a:t>
            </a:r>
            <a:r>
              <a:rPr lang="en-US" sz="1600" dirty="0" smtClean="0"/>
              <a:t>Plus Loan: </a:t>
            </a:r>
            <a:r>
              <a:rPr lang="en-US" sz="1600" dirty="0" smtClean="0"/>
              <a:t>7.079%</a:t>
            </a:r>
          </a:p>
          <a:p>
            <a:pPr algn="ctr"/>
            <a:r>
              <a:rPr lang="en-US" sz="1600" dirty="0" smtClean="0"/>
              <a:t>Alternative </a:t>
            </a:r>
            <a:r>
              <a:rPr lang="en-US" sz="1600" dirty="0" smtClean="0"/>
              <a:t>Loan: Variable between lenders</a:t>
            </a:r>
          </a:p>
          <a:p>
            <a:pPr algn="ctr"/>
            <a:r>
              <a:rPr lang="en-US" sz="1600" dirty="0" smtClean="0"/>
              <a:t>(please note, grad plus and alternative loans require credit approval)</a:t>
            </a:r>
          </a:p>
          <a:p>
            <a:pPr algn="ctr"/>
            <a:r>
              <a:rPr lang="en-US" sz="1600" dirty="0" smtClean="0"/>
              <a:t>*new year’s interest rates are announced in June of each year</a:t>
            </a:r>
          </a:p>
          <a:p>
            <a:pPr algn="ctr"/>
            <a:endParaRPr lang="en-US" sz="1600" dirty="0" smtClean="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a:t>
            </a:r>
            <a:r>
              <a:rPr lang="en-US" sz="1400" b="1" dirty="0" smtClean="0"/>
              <a:t>year:</a:t>
            </a:r>
            <a:endParaRPr lang="en-US" sz="1400" dirty="0"/>
          </a:p>
          <a:p>
            <a:r>
              <a:rPr lang="en-US" sz="1400" dirty="0" smtClean="0"/>
              <a:t>Student </a:t>
            </a:r>
            <a:r>
              <a:rPr lang="en-US" sz="1400" dirty="0"/>
              <a:t>completes </a:t>
            </a:r>
            <a:r>
              <a:rPr lang="en-US" sz="1400" dirty="0" smtClean="0"/>
              <a:t>new year’s Free </a:t>
            </a:r>
            <a:r>
              <a:rPr lang="en-US" sz="1400" dirty="0"/>
              <a:t>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(only for students </a:t>
            </a:r>
            <a:r>
              <a:rPr lang="en-US" sz="1400" dirty="0" smtClean="0"/>
              <a:t>	borrowing </a:t>
            </a:r>
            <a:r>
              <a:rPr lang="en-US" sz="1400" dirty="0"/>
              <a:t>Federal Direct 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10 </a:t>
            </a:r>
            <a:r>
              <a:rPr lang="en-US" sz="1400" b="1" dirty="0"/>
              <a:t>days prior to the start of each semester:</a:t>
            </a:r>
            <a:endParaRPr lang="en-US" sz="1400" dirty="0"/>
          </a:p>
          <a:p>
            <a:r>
              <a:rPr lang="en-US" sz="1400" dirty="0" smtClean="0"/>
              <a:t>Student Business Services (SBS)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a:t>
            </a:r>
            <a:r>
              <a:rPr lang="en-US" sz="1400" dirty="0" smtClean="0"/>
              <a:t>Loan and alternative loan </a:t>
            </a:r>
            <a:r>
              <a:rPr lang="en-US" sz="1400" dirty="0"/>
              <a:t>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SBS </a:t>
            </a:r>
            <a:r>
              <a:rPr lang="en-US" sz="1400" b="1" u="sng" dirty="0"/>
              <a:t>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3688</TotalTime>
  <Words>968</Words>
  <Application>Microsoft Office PowerPoint</Application>
  <PresentationFormat>On-screen Show (4:3)</PresentationFormat>
  <Paragraphs>154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177</cp:revision>
  <dcterms:created xsi:type="dcterms:W3CDTF">2011-12-05T20:53:00Z</dcterms:created>
  <dcterms:modified xsi:type="dcterms:W3CDTF">2019-06-07T16:33:04Z</dcterms:modified>
</cp:coreProperties>
</file>