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6" r:id="rId8"/>
    <p:sldId id="273" r:id="rId9"/>
    <p:sldId id="261" r:id="rId10"/>
    <p:sldId id="268" r:id="rId11"/>
    <p:sldId id="275" r:id="rId12"/>
    <p:sldId id="269" r:id="rId13"/>
    <p:sldId id="278"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90" d="100"/>
          <a:sy n="90" d="100"/>
        </p:scale>
        <p:origin x="1234"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078D4-258D-4207-9B3B-B2508A231F5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3609DB-A9C2-4706-907D-32B97C1DF51D}">
      <dgm:prSet phldrT="[Text]" custT="1"/>
      <dgm:spPr/>
      <dgm:t>
        <a:bodyPr/>
        <a:lstStyle/>
        <a:p>
          <a:r>
            <a:rPr lang="en-US" sz="1800" dirty="0"/>
            <a:t>Mandatory Medical Residency Forbearance</a:t>
          </a:r>
        </a:p>
      </dgm:t>
    </dgm:pt>
    <dgm:pt modelId="{5183DDA0-0020-4051-B4C5-1050A807B775}" type="parTrans" cxnId="{4C350039-1288-4E33-AA69-F7E2D880C1DE}">
      <dgm:prSet/>
      <dgm:spPr/>
      <dgm:t>
        <a:bodyPr/>
        <a:lstStyle/>
        <a:p>
          <a:endParaRPr lang="en-US"/>
        </a:p>
      </dgm:t>
    </dgm:pt>
    <dgm:pt modelId="{F4E8C60D-9398-4654-9406-2874242835E5}" type="sibTrans" cxnId="{4C350039-1288-4E33-AA69-F7E2D880C1DE}">
      <dgm:prSet/>
      <dgm:spPr/>
      <dgm:t>
        <a:bodyPr/>
        <a:lstStyle/>
        <a:p>
          <a:endParaRPr lang="en-US"/>
        </a:p>
      </dgm:t>
    </dgm:pt>
    <dgm:pt modelId="{F22A6A91-33C4-4C93-A89F-8AF4EEBBE91B}">
      <dgm:prSet phldrT="[Text]" custT="1"/>
      <dgm:spPr/>
      <dgm:t>
        <a:bodyPr/>
        <a:lstStyle/>
        <a:p>
          <a:r>
            <a:rPr lang="en-US" sz="1200" dirty="0"/>
            <a:t>Postpones loan payments in annual increments</a:t>
          </a:r>
        </a:p>
      </dgm:t>
    </dgm:pt>
    <dgm:pt modelId="{3FC8EB05-4950-4E4C-98A7-6C3157067C78}" type="parTrans" cxnId="{18071DDA-74E3-47FC-B0C4-D80C561074CF}">
      <dgm:prSet/>
      <dgm:spPr/>
      <dgm:t>
        <a:bodyPr/>
        <a:lstStyle/>
        <a:p>
          <a:endParaRPr lang="en-US"/>
        </a:p>
      </dgm:t>
    </dgm:pt>
    <dgm:pt modelId="{9547AC4A-3BF8-41B5-B3AD-A4D464905621}" type="sibTrans" cxnId="{18071DDA-74E3-47FC-B0C4-D80C561074CF}">
      <dgm:prSet/>
      <dgm:spPr/>
      <dgm:t>
        <a:bodyPr/>
        <a:lstStyle/>
        <a:p>
          <a:endParaRPr lang="en-US"/>
        </a:p>
      </dgm:t>
    </dgm:pt>
    <dgm:pt modelId="{E0F30525-DF79-4E1A-9C9B-2C9126B2BE0D}">
      <dgm:prSet phldrT="[Text]" custT="1"/>
      <dgm:spPr/>
      <dgm:t>
        <a:bodyPr/>
        <a:lstStyle/>
        <a:p>
          <a:r>
            <a:rPr lang="en-US" sz="1200" dirty="0"/>
            <a:t>Remember, subsidized, unsubsidized and grad plus loans will be accruing interest.</a:t>
          </a:r>
        </a:p>
      </dgm:t>
    </dgm:pt>
    <dgm:pt modelId="{31C266B7-64FE-4016-B741-D49446B4AEE0}" type="parTrans" cxnId="{3EB6CBF6-87F3-4C90-8958-ED2C0D3A50FD}">
      <dgm:prSet/>
      <dgm:spPr/>
      <dgm:t>
        <a:bodyPr/>
        <a:lstStyle/>
        <a:p>
          <a:endParaRPr lang="en-US"/>
        </a:p>
      </dgm:t>
    </dgm:pt>
    <dgm:pt modelId="{625752D5-7D76-470F-83E9-96316FBA1046}" type="sibTrans" cxnId="{3EB6CBF6-87F3-4C90-8958-ED2C0D3A50FD}">
      <dgm:prSet/>
      <dgm:spPr/>
      <dgm:t>
        <a:bodyPr/>
        <a:lstStyle/>
        <a:p>
          <a:endParaRPr lang="en-US"/>
        </a:p>
      </dgm:t>
    </dgm:pt>
    <dgm:pt modelId="{E958B0D5-BE44-42C5-BF7A-6613588A6781}">
      <dgm:prSet phldrT="[Text]" custT="1"/>
      <dgm:spPr/>
      <dgm:t>
        <a:bodyPr/>
        <a:lstStyle/>
        <a:p>
          <a:r>
            <a:rPr lang="en-US" sz="1200" dirty="0"/>
            <a:t>Capitalization of interest may occur at end of residency</a:t>
          </a:r>
        </a:p>
      </dgm:t>
    </dgm:pt>
    <dgm:pt modelId="{E453C192-9DA4-491D-9092-D164B6F38460}" type="parTrans" cxnId="{E9B2E105-E5F9-4DF6-901D-95C6BEC17301}">
      <dgm:prSet/>
      <dgm:spPr/>
      <dgm:t>
        <a:bodyPr/>
        <a:lstStyle/>
        <a:p>
          <a:endParaRPr lang="en-US"/>
        </a:p>
      </dgm:t>
    </dgm:pt>
    <dgm:pt modelId="{630D1C47-F762-4E7F-9D69-3A06C321E641}" type="sibTrans" cxnId="{E9B2E105-E5F9-4DF6-901D-95C6BEC17301}">
      <dgm:prSet/>
      <dgm:spPr/>
      <dgm:t>
        <a:bodyPr/>
        <a:lstStyle/>
        <a:p>
          <a:endParaRPr lang="en-US"/>
        </a:p>
      </dgm:t>
    </dgm:pt>
    <dgm:pt modelId="{A874995E-7847-485E-945F-17CACBAA7657}">
      <dgm:prSet phldrT="[Text]" custT="1"/>
      <dgm:spPr/>
      <dgm:t>
        <a:bodyPr/>
        <a:lstStyle/>
        <a:p>
          <a:r>
            <a:rPr lang="en-US" sz="1200" dirty="0"/>
            <a:t>Loan Servicers are required (upon your request) to provide you with this forbearance for your federal student loans (excluding Perkins loans)</a:t>
          </a:r>
        </a:p>
      </dgm:t>
    </dgm:pt>
    <dgm:pt modelId="{82BB801B-7532-49B1-BC24-9E13B78DF4F8}" type="parTrans" cxnId="{FCB3D616-3D99-4A64-8B45-B9278AED191F}">
      <dgm:prSet/>
      <dgm:spPr/>
      <dgm:t>
        <a:bodyPr/>
        <a:lstStyle/>
        <a:p>
          <a:endParaRPr lang="en-US"/>
        </a:p>
      </dgm:t>
    </dgm:pt>
    <dgm:pt modelId="{E3F8864C-EC53-4274-B14F-6C0FD17A63E8}" type="sibTrans" cxnId="{FCB3D616-3D99-4A64-8B45-B9278AED191F}">
      <dgm:prSet/>
      <dgm:spPr/>
      <dgm:t>
        <a:bodyPr/>
        <a:lstStyle/>
        <a:p>
          <a:endParaRPr lang="en-US"/>
        </a:p>
      </dgm:t>
    </dgm:pt>
    <dgm:pt modelId="{3F1A35E5-583D-4E23-8ABF-006D592B7A19}">
      <dgm:prSet phldrT="[Text]" custT="1"/>
      <dgm:spPr/>
      <dgm:t>
        <a:bodyPr/>
        <a:lstStyle/>
        <a:p>
          <a:r>
            <a:rPr lang="en-US" sz="1200" dirty="0"/>
            <a:t>You must request the Medical Residency Forbearance each year</a:t>
          </a:r>
        </a:p>
      </dgm:t>
    </dgm:pt>
    <dgm:pt modelId="{6693DC5A-1CD4-43C6-B2BE-982BBAE68113}" type="parTrans" cxnId="{909EFCE8-2289-43E9-B0C6-EE6C0026A457}">
      <dgm:prSet/>
      <dgm:spPr/>
      <dgm:t>
        <a:bodyPr/>
        <a:lstStyle/>
        <a:p>
          <a:endParaRPr lang="en-US"/>
        </a:p>
      </dgm:t>
    </dgm:pt>
    <dgm:pt modelId="{A123B6DA-EF25-45E7-A85B-0C798A6D8022}" type="sibTrans" cxnId="{909EFCE8-2289-43E9-B0C6-EE6C0026A457}">
      <dgm:prSet/>
      <dgm:spPr/>
      <dgm:t>
        <a:bodyPr/>
        <a:lstStyle/>
        <a:p>
          <a:endParaRPr lang="en-US"/>
        </a:p>
      </dgm:t>
    </dgm:pt>
    <dgm:pt modelId="{F87717CF-EF97-40E5-B044-103C9871F897}">
      <dgm:prSet phldrT="[Text]" custT="1"/>
      <dgm:spPr/>
      <dgm:t>
        <a:bodyPr/>
        <a:lstStyle/>
        <a:p>
          <a:r>
            <a:rPr lang="en-US" sz="1200" dirty="0"/>
            <a:t>Timely request of forbearance (30 days before each annual request) allows a continuous forbearance (without a gap between years) and will allow you to postpone capitalization until the end of your residency.</a:t>
          </a:r>
        </a:p>
      </dgm:t>
    </dgm:pt>
    <dgm:pt modelId="{2D81EDF2-B8F2-4694-B9DA-28170B530DDB}" type="parTrans" cxnId="{C98E1C92-31DA-47E5-83FB-9736FB640D73}">
      <dgm:prSet/>
      <dgm:spPr/>
      <dgm:t>
        <a:bodyPr/>
        <a:lstStyle/>
        <a:p>
          <a:endParaRPr lang="en-US"/>
        </a:p>
      </dgm:t>
    </dgm:pt>
    <dgm:pt modelId="{535A16D6-7129-4848-84CF-F9AC833D7D45}" type="sibTrans" cxnId="{C98E1C92-31DA-47E5-83FB-9736FB640D73}">
      <dgm:prSet/>
      <dgm:spPr/>
      <dgm:t>
        <a:bodyPr/>
        <a:lstStyle/>
        <a:p>
          <a:endParaRPr lang="en-US"/>
        </a:p>
      </dgm:t>
    </dgm:pt>
    <dgm:pt modelId="{EEA5FB8C-AF43-4211-8552-7669F790B653}">
      <dgm:prSet phldrT="[Text]" custT="1"/>
      <dgm:spPr/>
      <dgm:t>
        <a:bodyPr/>
        <a:lstStyle/>
        <a:p>
          <a:r>
            <a:rPr lang="en-US" sz="1200"/>
            <a:t>For a student with approximately $180,000 of loans, the amount of monthy interest is approximately $1,100  </a:t>
          </a:r>
          <a:endParaRPr lang="en-US" sz="1200" dirty="0"/>
        </a:p>
      </dgm:t>
    </dgm:pt>
    <dgm:pt modelId="{051C8C42-5FED-45AF-A59E-8E06FF2C64F4}" type="parTrans" cxnId="{0A404CE5-98AE-459D-80D0-53C23B08BB76}">
      <dgm:prSet/>
      <dgm:spPr/>
      <dgm:t>
        <a:bodyPr/>
        <a:lstStyle/>
        <a:p>
          <a:endParaRPr lang="en-US"/>
        </a:p>
      </dgm:t>
    </dgm:pt>
    <dgm:pt modelId="{05A165C6-FC96-43A2-A9FD-CEDF947CE665}" type="sibTrans" cxnId="{0A404CE5-98AE-459D-80D0-53C23B08BB76}">
      <dgm:prSet/>
      <dgm:spPr/>
      <dgm:t>
        <a:bodyPr/>
        <a:lstStyle/>
        <a:p>
          <a:endParaRPr lang="en-US"/>
        </a:p>
      </dgm:t>
    </dgm:pt>
    <dgm:pt modelId="{9B77ADEC-2504-486E-BA60-4BE40853C614}" type="pres">
      <dgm:prSet presAssocID="{B8C078D4-258D-4207-9B3B-B2508A231F55}" presName="linear" presStyleCnt="0">
        <dgm:presLayoutVars>
          <dgm:dir/>
          <dgm:animLvl val="lvl"/>
          <dgm:resizeHandles val="exact"/>
        </dgm:presLayoutVars>
      </dgm:prSet>
      <dgm:spPr/>
    </dgm:pt>
    <dgm:pt modelId="{31ECD41B-6D6A-4DA7-99A9-12C2F4923FAF}" type="pres">
      <dgm:prSet presAssocID="{A83609DB-A9C2-4706-907D-32B97C1DF51D}" presName="parentLin" presStyleCnt="0"/>
      <dgm:spPr/>
    </dgm:pt>
    <dgm:pt modelId="{BE56CFE9-04F0-4995-A986-4EA93C15360F}" type="pres">
      <dgm:prSet presAssocID="{A83609DB-A9C2-4706-907D-32B97C1DF51D}" presName="parentLeftMargin" presStyleLbl="node1" presStyleIdx="0" presStyleCnt="4"/>
      <dgm:spPr/>
    </dgm:pt>
    <dgm:pt modelId="{790A67BA-F901-4436-951A-2525094E8C9F}" type="pres">
      <dgm:prSet presAssocID="{A83609DB-A9C2-4706-907D-32B97C1DF51D}" presName="parentText" presStyleLbl="node1" presStyleIdx="0" presStyleCnt="4" custScaleX="139683">
        <dgm:presLayoutVars>
          <dgm:chMax val="0"/>
          <dgm:bulletEnabled val="1"/>
        </dgm:presLayoutVars>
      </dgm:prSet>
      <dgm:spPr/>
    </dgm:pt>
    <dgm:pt modelId="{C06CFDED-A565-4559-910B-6BB0B954A2B4}" type="pres">
      <dgm:prSet presAssocID="{A83609DB-A9C2-4706-907D-32B97C1DF51D}" presName="negativeSpace" presStyleCnt="0"/>
      <dgm:spPr/>
    </dgm:pt>
    <dgm:pt modelId="{C3BE4054-CB8D-410D-A1A9-5F84819CBCD5}" type="pres">
      <dgm:prSet presAssocID="{A83609DB-A9C2-4706-907D-32B97C1DF51D}" presName="childText" presStyleLbl="conFgAcc1" presStyleIdx="0" presStyleCnt="4">
        <dgm:presLayoutVars>
          <dgm:bulletEnabled val="1"/>
        </dgm:presLayoutVars>
      </dgm:prSet>
      <dgm:spPr/>
    </dgm:pt>
    <dgm:pt modelId="{7389F8B5-6FE3-41FD-89CA-9C7C0DEAAFC6}" type="pres">
      <dgm:prSet presAssocID="{F4E8C60D-9398-4654-9406-2874242835E5}" presName="spaceBetweenRectangles" presStyleCnt="0"/>
      <dgm:spPr/>
    </dgm:pt>
    <dgm:pt modelId="{34E70EA4-1348-4297-9BE6-9B4EEF416C24}" type="pres">
      <dgm:prSet presAssocID="{F22A6A91-33C4-4C93-A89F-8AF4EEBBE91B}" presName="parentLin" presStyleCnt="0"/>
      <dgm:spPr/>
    </dgm:pt>
    <dgm:pt modelId="{687E1D31-68BA-4CFB-B2E3-9DB7704B55FC}" type="pres">
      <dgm:prSet presAssocID="{F22A6A91-33C4-4C93-A89F-8AF4EEBBE91B}" presName="parentLeftMargin" presStyleLbl="node1" presStyleIdx="0" presStyleCnt="4"/>
      <dgm:spPr/>
    </dgm:pt>
    <dgm:pt modelId="{744FD08E-F670-4B1B-AFD7-1511F916604F}" type="pres">
      <dgm:prSet presAssocID="{F22A6A91-33C4-4C93-A89F-8AF4EEBBE91B}" presName="parentText" presStyleLbl="node1" presStyleIdx="1" presStyleCnt="4" custScaleX="105135">
        <dgm:presLayoutVars>
          <dgm:chMax val="0"/>
          <dgm:bulletEnabled val="1"/>
        </dgm:presLayoutVars>
      </dgm:prSet>
      <dgm:spPr/>
    </dgm:pt>
    <dgm:pt modelId="{B9D2748B-A735-4C7C-93FA-52688BC91C0D}" type="pres">
      <dgm:prSet presAssocID="{F22A6A91-33C4-4C93-A89F-8AF4EEBBE91B}" presName="negativeSpace" presStyleCnt="0"/>
      <dgm:spPr/>
    </dgm:pt>
    <dgm:pt modelId="{8BDE3DCE-08A9-47F0-AA62-7D2713AFEF0D}" type="pres">
      <dgm:prSet presAssocID="{F22A6A91-33C4-4C93-A89F-8AF4EEBBE91B}" presName="childText" presStyleLbl="conFgAcc1" presStyleIdx="1" presStyleCnt="4">
        <dgm:presLayoutVars>
          <dgm:bulletEnabled val="1"/>
        </dgm:presLayoutVars>
      </dgm:prSet>
      <dgm:spPr/>
    </dgm:pt>
    <dgm:pt modelId="{93B2A688-0F87-42CC-9318-94D70E12F347}" type="pres">
      <dgm:prSet presAssocID="{9547AC4A-3BF8-41B5-B3AD-A4D464905621}" presName="spaceBetweenRectangles" presStyleCnt="0"/>
      <dgm:spPr/>
    </dgm:pt>
    <dgm:pt modelId="{7A34DE1B-A11F-47D6-8BE5-2D88F2DBA30F}" type="pres">
      <dgm:prSet presAssocID="{E958B0D5-BE44-42C5-BF7A-6613588A6781}" presName="parentLin" presStyleCnt="0"/>
      <dgm:spPr/>
    </dgm:pt>
    <dgm:pt modelId="{8CB92471-CD6D-41DA-998D-1DA272ADAD32}" type="pres">
      <dgm:prSet presAssocID="{E958B0D5-BE44-42C5-BF7A-6613588A6781}" presName="parentLeftMargin" presStyleLbl="node1" presStyleIdx="1" presStyleCnt="4"/>
      <dgm:spPr/>
    </dgm:pt>
    <dgm:pt modelId="{1F55AECE-6B8F-4A5D-AF24-6E9D2EB1F9EE}" type="pres">
      <dgm:prSet presAssocID="{E958B0D5-BE44-42C5-BF7A-6613588A6781}" presName="parentText" presStyleLbl="node1" presStyleIdx="2" presStyleCnt="4" custScaleX="105772">
        <dgm:presLayoutVars>
          <dgm:chMax val="0"/>
          <dgm:bulletEnabled val="1"/>
        </dgm:presLayoutVars>
      </dgm:prSet>
      <dgm:spPr/>
    </dgm:pt>
    <dgm:pt modelId="{031C5B6B-05F2-4E1C-8FFD-6A304230E156}" type="pres">
      <dgm:prSet presAssocID="{E958B0D5-BE44-42C5-BF7A-6613588A6781}" presName="negativeSpace" presStyleCnt="0"/>
      <dgm:spPr/>
    </dgm:pt>
    <dgm:pt modelId="{4DD5649C-0E93-4C6B-B457-37B773CD85D7}" type="pres">
      <dgm:prSet presAssocID="{E958B0D5-BE44-42C5-BF7A-6613588A6781}" presName="childText" presStyleLbl="conFgAcc1" presStyleIdx="2" presStyleCnt="4">
        <dgm:presLayoutVars>
          <dgm:bulletEnabled val="1"/>
        </dgm:presLayoutVars>
      </dgm:prSet>
      <dgm:spPr/>
    </dgm:pt>
    <dgm:pt modelId="{D66795B4-6B2E-4FC9-9ABF-5216C72D1AE7}" type="pres">
      <dgm:prSet presAssocID="{630D1C47-F762-4E7F-9D69-3A06C321E641}" presName="spaceBetweenRectangles" presStyleCnt="0"/>
      <dgm:spPr/>
    </dgm:pt>
    <dgm:pt modelId="{A223A4EA-5C5C-4C75-85DB-AA800F298511}" type="pres">
      <dgm:prSet presAssocID="{E0F30525-DF79-4E1A-9C9B-2C9126B2BE0D}" presName="parentLin" presStyleCnt="0"/>
      <dgm:spPr/>
    </dgm:pt>
    <dgm:pt modelId="{786C6586-E8A6-4913-A303-063CE44CD41A}" type="pres">
      <dgm:prSet presAssocID="{E0F30525-DF79-4E1A-9C9B-2C9126B2BE0D}" presName="parentLeftMargin" presStyleLbl="node1" presStyleIdx="2" presStyleCnt="4"/>
      <dgm:spPr/>
    </dgm:pt>
    <dgm:pt modelId="{FB2741C7-F61D-4DA0-8220-BE19D9F7D26B}" type="pres">
      <dgm:prSet presAssocID="{E0F30525-DF79-4E1A-9C9B-2C9126B2BE0D}" presName="parentText" presStyleLbl="node1" presStyleIdx="3" presStyleCnt="4" custScaleX="105051">
        <dgm:presLayoutVars>
          <dgm:chMax val="0"/>
          <dgm:bulletEnabled val="1"/>
        </dgm:presLayoutVars>
      </dgm:prSet>
      <dgm:spPr/>
    </dgm:pt>
    <dgm:pt modelId="{AFFBC05F-EC61-4D45-9858-364760E2B382}" type="pres">
      <dgm:prSet presAssocID="{E0F30525-DF79-4E1A-9C9B-2C9126B2BE0D}" presName="negativeSpace" presStyleCnt="0"/>
      <dgm:spPr/>
    </dgm:pt>
    <dgm:pt modelId="{8667A7E8-8723-446E-9107-9F39C1EB657E}" type="pres">
      <dgm:prSet presAssocID="{E0F30525-DF79-4E1A-9C9B-2C9126B2BE0D}" presName="childText" presStyleLbl="conFgAcc1" presStyleIdx="3" presStyleCnt="4">
        <dgm:presLayoutVars>
          <dgm:bulletEnabled val="1"/>
        </dgm:presLayoutVars>
      </dgm:prSet>
      <dgm:spPr/>
    </dgm:pt>
  </dgm:ptLst>
  <dgm:cxnLst>
    <dgm:cxn modelId="{5BEB0304-3915-4561-8DFD-B80D4FE6C4AA}" type="presOf" srcId="{E0F30525-DF79-4E1A-9C9B-2C9126B2BE0D}" destId="{FB2741C7-F61D-4DA0-8220-BE19D9F7D26B}" srcOrd="1" destOrd="0" presId="urn:microsoft.com/office/officeart/2005/8/layout/list1"/>
    <dgm:cxn modelId="{E9B2E105-E5F9-4DF6-901D-95C6BEC17301}" srcId="{B8C078D4-258D-4207-9B3B-B2508A231F55}" destId="{E958B0D5-BE44-42C5-BF7A-6613588A6781}" srcOrd="2" destOrd="0" parTransId="{E453C192-9DA4-491D-9092-D164B6F38460}" sibTransId="{630D1C47-F762-4E7F-9D69-3A06C321E641}"/>
    <dgm:cxn modelId="{B5F99815-1681-4C8A-8D4D-60816924F781}" type="presOf" srcId="{B8C078D4-258D-4207-9B3B-B2508A231F55}" destId="{9B77ADEC-2504-486E-BA60-4BE40853C614}" srcOrd="0" destOrd="0" presId="urn:microsoft.com/office/officeart/2005/8/layout/list1"/>
    <dgm:cxn modelId="{FCB3D616-3D99-4A64-8B45-B9278AED191F}" srcId="{A83609DB-A9C2-4706-907D-32B97C1DF51D}" destId="{A874995E-7847-485E-945F-17CACBAA7657}" srcOrd="0" destOrd="0" parTransId="{82BB801B-7532-49B1-BC24-9E13B78DF4F8}" sibTransId="{E3F8864C-EC53-4274-B14F-6C0FD17A63E8}"/>
    <dgm:cxn modelId="{F3BFD618-35F7-431A-9E44-61E4409A0CCB}" type="presOf" srcId="{F87717CF-EF97-40E5-B044-103C9871F897}" destId="{4DD5649C-0E93-4C6B-B457-37B773CD85D7}" srcOrd="0" destOrd="0" presId="urn:microsoft.com/office/officeart/2005/8/layout/list1"/>
    <dgm:cxn modelId="{4C350039-1288-4E33-AA69-F7E2D880C1DE}" srcId="{B8C078D4-258D-4207-9B3B-B2508A231F55}" destId="{A83609DB-A9C2-4706-907D-32B97C1DF51D}" srcOrd="0" destOrd="0" parTransId="{5183DDA0-0020-4051-B4C5-1050A807B775}" sibTransId="{F4E8C60D-9398-4654-9406-2874242835E5}"/>
    <dgm:cxn modelId="{CE7F7C39-EFAB-4A44-B9BE-FFDB762668D1}" type="presOf" srcId="{E958B0D5-BE44-42C5-BF7A-6613588A6781}" destId="{8CB92471-CD6D-41DA-998D-1DA272ADAD32}" srcOrd="0" destOrd="0" presId="urn:microsoft.com/office/officeart/2005/8/layout/list1"/>
    <dgm:cxn modelId="{604FA16C-2E40-44D0-9F88-B75802EC8BBB}" type="presOf" srcId="{A83609DB-A9C2-4706-907D-32B97C1DF51D}" destId="{BE56CFE9-04F0-4995-A986-4EA93C15360F}" srcOrd="0" destOrd="0" presId="urn:microsoft.com/office/officeart/2005/8/layout/list1"/>
    <dgm:cxn modelId="{84839F7B-820B-44A9-81FA-AC5DD97D0276}" type="presOf" srcId="{EEA5FB8C-AF43-4211-8552-7669F790B653}" destId="{8667A7E8-8723-446E-9107-9F39C1EB657E}" srcOrd="0" destOrd="0" presId="urn:microsoft.com/office/officeart/2005/8/layout/list1"/>
    <dgm:cxn modelId="{A308007D-CF31-4A69-A796-3BC54FFE9889}" type="presOf" srcId="{F22A6A91-33C4-4C93-A89F-8AF4EEBBE91B}" destId="{744FD08E-F670-4B1B-AFD7-1511F916604F}" srcOrd="1" destOrd="0" presId="urn:microsoft.com/office/officeart/2005/8/layout/list1"/>
    <dgm:cxn modelId="{4B521883-A7A7-4B97-A00B-392843BE8595}" type="presOf" srcId="{E0F30525-DF79-4E1A-9C9B-2C9126B2BE0D}" destId="{786C6586-E8A6-4913-A303-063CE44CD41A}" srcOrd="0" destOrd="0" presId="urn:microsoft.com/office/officeart/2005/8/layout/list1"/>
    <dgm:cxn modelId="{C98E1C92-31DA-47E5-83FB-9736FB640D73}" srcId="{E958B0D5-BE44-42C5-BF7A-6613588A6781}" destId="{F87717CF-EF97-40E5-B044-103C9871F897}" srcOrd="0" destOrd="0" parTransId="{2D81EDF2-B8F2-4694-B9DA-28170B530DDB}" sibTransId="{535A16D6-7129-4848-84CF-F9AC833D7D45}"/>
    <dgm:cxn modelId="{981EACA6-D288-414B-BF7F-0FF294C60A28}" type="presOf" srcId="{F22A6A91-33C4-4C93-A89F-8AF4EEBBE91B}" destId="{687E1D31-68BA-4CFB-B2E3-9DB7704B55FC}" srcOrd="0" destOrd="0" presId="urn:microsoft.com/office/officeart/2005/8/layout/list1"/>
    <dgm:cxn modelId="{E5D4A9B8-9CD5-4403-B528-FD6AB173608E}" type="presOf" srcId="{3F1A35E5-583D-4E23-8ABF-006D592B7A19}" destId="{8BDE3DCE-08A9-47F0-AA62-7D2713AFEF0D}" srcOrd="0" destOrd="0" presId="urn:microsoft.com/office/officeart/2005/8/layout/list1"/>
    <dgm:cxn modelId="{18071DDA-74E3-47FC-B0C4-D80C561074CF}" srcId="{B8C078D4-258D-4207-9B3B-B2508A231F55}" destId="{F22A6A91-33C4-4C93-A89F-8AF4EEBBE91B}" srcOrd="1" destOrd="0" parTransId="{3FC8EB05-4950-4E4C-98A7-6C3157067C78}" sibTransId="{9547AC4A-3BF8-41B5-B3AD-A4D464905621}"/>
    <dgm:cxn modelId="{0A404CE5-98AE-459D-80D0-53C23B08BB76}" srcId="{E0F30525-DF79-4E1A-9C9B-2C9126B2BE0D}" destId="{EEA5FB8C-AF43-4211-8552-7669F790B653}" srcOrd="0" destOrd="0" parTransId="{051C8C42-5FED-45AF-A59E-8E06FF2C64F4}" sibTransId="{05A165C6-FC96-43A2-A9FD-CEDF947CE665}"/>
    <dgm:cxn modelId="{909EFCE8-2289-43E9-B0C6-EE6C0026A457}" srcId="{F22A6A91-33C4-4C93-A89F-8AF4EEBBE91B}" destId="{3F1A35E5-583D-4E23-8ABF-006D592B7A19}" srcOrd="0" destOrd="0" parTransId="{6693DC5A-1CD4-43C6-B2BE-982BBAE68113}" sibTransId="{A123B6DA-EF25-45E7-A85B-0C798A6D8022}"/>
    <dgm:cxn modelId="{5748BCF4-60C4-4090-8464-866C25E27795}" type="presOf" srcId="{A874995E-7847-485E-945F-17CACBAA7657}" destId="{C3BE4054-CB8D-410D-A1A9-5F84819CBCD5}" srcOrd="0" destOrd="0" presId="urn:microsoft.com/office/officeart/2005/8/layout/list1"/>
    <dgm:cxn modelId="{3EB6CBF6-87F3-4C90-8958-ED2C0D3A50FD}" srcId="{B8C078D4-258D-4207-9B3B-B2508A231F55}" destId="{E0F30525-DF79-4E1A-9C9B-2C9126B2BE0D}" srcOrd="3" destOrd="0" parTransId="{31C266B7-64FE-4016-B741-D49446B4AEE0}" sibTransId="{625752D5-7D76-470F-83E9-96316FBA1046}"/>
    <dgm:cxn modelId="{82F6E5F9-CDD6-4D6F-BFBA-6509791B2BAB}" type="presOf" srcId="{A83609DB-A9C2-4706-907D-32B97C1DF51D}" destId="{790A67BA-F901-4436-951A-2525094E8C9F}" srcOrd="1" destOrd="0" presId="urn:microsoft.com/office/officeart/2005/8/layout/list1"/>
    <dgm:cxn modelId="{8D3318FE-06A7-4559-8FFA-529270830090}" type="presOf" srcId="{E958B0D5-BE44-42C5-BF7A-6613588A6781}" destId="{1F55AECE-6B8F-4A5D-AF24-6E9D2EB1F9EE}" srcOrd="1" destOrd="0" presId="urn:microsoft.com/office/officeart/2005/8/layout/list1"/>
    <dgm:cxn modelId="{BC329303-8408-4DCA-A251-63E6411A233F}" type="presParOf" srcId="{9B77ADEC-2504-486E-BA60-4BE40853C614}" destId="{31ECD41B-6D6A-4DA7-99A9-12C2F4923FAF}" srcOrd="0" destOrd="0" presId="urn:microsoft.com/office/officeart/2005/8/layout/list1"/>
    <dgm:cxn modelId="{D12D6D6F-3ECE-4B65-A140-FAF86B149266}" type="presParOf" srcId="{31ECD41B-6D6A-4DA7-99A9-12C2F4923FAF}" destId="{BE56CFE9-04F0-4995-A986-4EA93C15360F}" srcOrd="0" destOrd="0" presId="urn:microsoft.com/office/officeart/2005/8/layout/list1"/>
    <dgm:cxn modelId="{B297FF73-403C-43D1-A079-762B83724460}" type="presParOf" srcId="{31ECD41B-6D6A-4DA7-99A9-12C2F4923FAF}" destId="{790A67BA-F901-4436-951A-2525094E8C9F}" srcOrd="1" destOrd="0" presId="urn:microsoft.com/office/officeart/2005/8/layout/list1"/>
    <dgm:cxn modelId="{BB77D2E9-9EDF-4F77-A28D-94D3F14CE13C}" type="presParOf" srcId="{9B77ADEC-2504-486E-BA60-4BE40853C614}" destId="{C06CFDED-A565-4559-910B-6BB0B954A2B4}" srcOrd="1" destOrd="0" presId="urn:microsoft.com/office/officeart/2005/8/layout/list1"/>
    <dgm:cxn modelId="{E41067C3-53C2-4DE5-BDC5-CDD60621D297}" type="presParOf" srcId="{9B77ADEC-2504-486E-BA60-4BE40853C614}" destId="{C3BE4054-CB8D-410D-A1A9-5F84819CBCD5}" srcOrd="2" destOrd="0" presId="urn:microsoft.com/office/officeart/2005/8/layout/list1"/>
    <dgm:cxn modelId="{4DC2AB68-1A6A-4846-980C-88BCE4BE1495}" type="presParOf" srcId="{9B77ADEC-2504-486E-BA60-4BE40853C614}" destId="{7389F8B5-6FE3-41FD-89CA-9C7C0DEAAFC6}" srcOrd="3" destOrd="0" presId="urn:microsoft.com/office/officeart/2005/8/layout/list1"/>
    <dgm:cxn modelId="{2DA58281-2245-4EA2-AAFF-E9424C988EAD}" type="presParOf" srcId="{9B77ADEC-2504-486E-BA60-4BE40853C614}" destId="{34E70EA4-1348-4297-9BE6-9B4EEF416C24}" srcOrd="4" destOrd="0" presId="urn:microsoft.com/office/officeart/2005/8/layout/list1"/>
    <dgm:cxn modelId="{D67C3644-05C9-4A90-84BD-023DC719D5B9}" type="presParOf" srcId="{34E70EA4-1348-4297-9BE6-9B4EEF416C24}" destId="{687E1D31-68BA-4CFB-B2E3-9DB7704B55FC}" srcOrd="0" destOrd="0" presId="urn:microsoft.com/office/officeart/2005/8/layout/list1"/>
    <dgm:cxn modelId="{0695D568-B2D5-4ACF-A70B-E90845A1619A}" type="presParOf" srcId="{34E70EA4-1348-4297-9BE6-9B4EEF416C24}" destId="{744FD08E-F670-4B1B-AFD7-1511F916604F}" srcOrd="1" destOrd="0" presId="urn:microsoft.com/office/officeart/2005/8/layout/list1"/>
    <dgm:cxn modelId="{2FBC1D56-7F51-4F3B-9BD5-FDE81F749E55}" type="presParOf" srcId="{9B77ADEC-2504-486E-BA60-4BE40853C614}" destId="{B9D2748B-A735-4C7C-93FA-52688BC91C0D}" srcOrd="5" destOrd="0" presId="urn:microsoft.com/office/officeart/2005/8/layout/list1"/>
    <dgm:cxn modelId="{80AF018B-5EE4-4F5C-8712-AE6FCD392A33}" type="presParOf" srcId="{9B77ADEC-2504-486E-BA60-4BE40853C614}" destId="{8BDE3DCE-08A9-47F0-AA62-7D2713AFEF0D}" srcOrd="6" destOrd="0" presId="urn:microsoft.com/office/officeart/2005/8/layout/list1"/>
    <dgm:cxn modelId="{21A49937-63E3-4C36-8359-B3FBA779F7FA}" type="presParOf" srcId="{9B77ADEC-2504-486E-BA60-4BE40853C614}" destId="{93B2A688-0F87-42CC-9318-94D70E12F347}" srcOrd="7" destOrd="0" presId="urn:microsoft.com/office/officeart/2005/8/layout/list1"/>
    <dgm:cxn modelId="{CA61585C-BB98-4A48-AD0F-4F2DBD632476}" type="presParOf" srcId="{9B77ADEC-2504-486E-BA60-4BE40853C614}" destId="{7A34DE1B-A11F-47D6-8BE5-2D88F2DBA30F}" srcOrd="8" destOrd="0" presId="urn:microsoft.com/office/officeart/2005/8/layout/list1"/>
    <dgm:cxn modelId="{A3FA10C5-B205-46DC-98B9-5F1C2111BFB6}" type="presParOf" srcId="{7A34DE1B-A11F-47D6-8BE5-2D88F2DBA30F}" destId="{8CB92471-CD6D-41DA-998D-1DA272ADAD32}" srcOrd="0" destOrd="0" presId="urn:microsoft.com/office/officeart/2005/8/layout/list1"/>
    <dgm:cxn modelId="{B2AEEA12-D011-4628-BC6B-09A7AF2E5BE7}" type="presParOf" srcId="{7A34DE1B-A11F-47D6-8BE5-2D88F2DBA30F}" destId="{1F55AECE-6B8F-4A5D-AF24-6E9D2EB1F9EE}" srcOrd="1" destOrd="0" presId="urn:microsoft.com/office/officeart/2005/8/layout/list1"/>
    <dgm:cxn modelId="{46CE5CF2-BDEA-4CBD-82D5-8E9DD696A68B}" type="presParOf" srcId="{9B77ADEC-2504-486E-BA60-4BE40853C614}" destId="{031C5B6B-05F2-4E1C-8FFD-6A304230E156}" srcOrd="9" destOrd="0" presId="urn:microsoft.com/office/officeart/2005/8/layout/list1"/>
    <dgm:cxn modelId="{CD312188-FD6D-4206-8407-427010A62664}" type="presParOf" srcId="{9B77ADEC-2504-486E-BA60-4BE40853C614}" destId="{4DD5649C-0E93-4C6B-B457-37B773CD85D7}" srcOrd="10" destOrd="0" presId="urn:microsoft.com/office/officeart/2005/8/layout/list1"/>
    <dgm:cxn modelId="{F11BB258-17B4-4A32-83D4-94E53B353C5C}" type="presParOf" srcId="{9B77ADEC-2504-486E-BA60-4BE40853C614}" destId="{D66795B4-6B2E-4FC9-9ABF-5216C72D1AE7}" srcOrd="11" destOrd="0" presId="urn:microsoft.com/office/officeart/2005/8/layout/list1"/>
    <dgm:cxn modelId="{E346F3D4-9C3B-4890-8D06-F94B79840790}" type="presParOf" srcId="{9B77ADEC-2504-486E-BA60-4BE40853C614}" destId="{A223A4EA-5C5C-4C75-85DB-AA800F298511}" srcOrd="12" destOrd="0" presId="urn:microsoft.com/office/officeart/2005/8/layout/list1"/>
    <dgm:cxn modelId="{11850467-EF02-4BE3-AF35-311353E47032}" type="presParOf" srcId="{A223A4EA-5C5C-4C75-85DB-AA800F298511}" destId="{786C6586-E8A6-4913-A303-063CE44CD41A}" srcOrd="0" destOrd="0" presId="urn:microsoft.com/office/officeart/2005/8/layout/list1"/>
    <dgm:cxn modelId="{8094DADC-20FE-4A64-BDDA-7C593A825379}" type="presParOf" srcId="{A223A4EA-5C5C-4C75-85DB-AA800F298511}" destId="{FB2741C7-F61D-4DA0-8220-BE19D9F7D26B}" srcOrd="1" destOrd="0" presId="urn:microsoft.com/office/officeart/2005/8/layout/list1"/>
    <dgm:cxn modelId="{8BD71074-9450-48E2-87F7-540BCB5BEFC9}" type="presParOf" srcId="{9B77ADEC-2504-486E-BA60-4BE40853C614}" destId="{AFFBC05F-EC61-4D45-9858-364760E2B382}" srcOrd="13" destOrd="0" presId="urn:microsoft.com/office/officeart/2005/8/layout/list1"/>
    <dgm:cxn modelId="{CFC28BA5-057C-4564-B729-36511C9BBECC}" type="presParOf" srcId="{9B77ADEC-2504-486E-BA60-4BE40853C614}" destId="{8667A7E8-8723-446E-9107-9F39C1EB657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4054-CB8D-410D-A1A9-5F84819CBCD5}">
      <dsp:nvSpPr>
        <dsp:cNvPr id="0" name=""/>
        <dsp:cNvSpPr/>
      </dsp:nvSpPr>
      <dsp:spPr>
        <a:xfrm>
          <a:off x="0" y="277169"/>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Loan Servicers are required (upon your request) to provide you with this forbearance for your federal student loans (excluding Perkins loans)</a:t>
          </a:r>
        </a:p>
      </dsp:txBody>
      <dsp:txXfrm>
        <a:off x="0" y="277169"/>
        <a:ext cx="7543800" cy="779625"/>
      </dsp:txXfrm>
    </dsp:sp>
    <dsp:sp modelId="{790A67BA-F901-4436-951A-2525094E8C9F}">
      <dsp:nvSpPr>
        <dsp:cNvPr id="0" name=""/>
        <dsp:cNvSpPr/>
      </dsp:nvSpPr>
      <dsp:spPr>
        <a:xfrm>
          <a:off x="366876" y="11489"/>
          <a:ext cx="717449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Mandatory Medical Residency Forbearance</a:t>
          </a:r>
        </a:p>
      </dsp:txBody>
      <dsp:txXfrm>
        <a:off x="392815" y="37428"/>
        <a:ext cx="7122613" cy="479482"/>
      </dsp:txXfrm>
    </dsp:sp>
    <dsp:sp modelId="{8BDE3DCE-08A9-47F0-AA62-7D2713AFEF0D}">
      <dsp:nvSpPr>
        <dsp:cNvPr id="0" name=""/>
        <dsp:cNvSpPr/>
      </dsp:nvSpPr>
      <dsp:spPr>
        <a:xfrm>
          <a:off x="0" y="1419674"/>
          <a:ext cx="7543800" cy="6237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You must request the Medical Residency Forbearance each year</a:t>
          </a:r>
        </a:p>
      </dsp:txBody>
      <dsp:txXfrm>
        <a:off x="0" y="1419674"/>
        <a:ext cx="7543800" cy="623700"/>
      </dsp:txXfrm>
    </dsp:sp>
    <dsp:sp modelId="{744FD08E-F670-4B1B-AFD7-1511F916604F}">
      <dsp:nvSpPr>
        <dsp:cNvPr id="0" name=""/>
        <dsp:cNvSpPr/>
      </dsp:nvSpPr>
      <dsp:spPr>
        <a:xfrm>
          <a:off x="377190" y="1153994"/>
          <a:ext cx="555182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Postpones loan payments in annual increments</a:t>
          </a:r>
        </a:p>
      </dsp:txBody>
      <dsp:txXfrm>
        <a:off x="403129" y="1179933"/>
        <a:ext cx="5499943" cy="479482"/>
      </dsp:txXfrm>
    </dsp:sp>
    <dsp:sp modelId="{4DD5649C-0E93-4C6B-B457-37B773CD85D7}">
      <dsp:nvSpPr>
        <dsp:cNvPr id="0" name=""/>
        <dsp:cNvSpPr/>
      </dsp:nvSpPr>
      <dsp:spPr>
        <a:xfrm>
          <a:off x="0" y="2406255"/>
          <a:ext cx="7543800" cy="93555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Timely request of forbearance (30 days before each annual request) allows a continuous forbearance (without a gap between years) and will allow you to postpone capitalization until the end of your residency.</a:t>
          </a:r>
        </a:p>
      </dsp:txBody>
      <dsp:txXfrm>
        <a:off x="0" y="2406255"/>
        <a:ext cx="7543800" cy="935550"/>
      </dsp:txXfrm>
    </dsp:sp>
    <dsp:sp modelId="{1F55AECE-6B8F-4A5D-AF24-6E9D2EB1F9EE}">
      <dsp:nvSpPr>
        <dsp:cNvPr id="0" name=""/>
        <dsp:cNvSpPr/>
      </dsp:nvSpPr>
      <dsp:spPr>
        <a:xfrm>
          <a:off x="377190" y="2140575"/>
          <a:ext cx="5585459"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Capitalization of interest may occur at end of residency</a:t>
          </a:r>
        </a:p>
      </dsp:txBody>
      <dsp:txXfrm>
        <a:off x="403129" y="2166514"/>
        <a:ext cx="5533581" cy="479482"/>
      </dsp:txXfrm>
    </dsp:sp>
    <dsp:sp modelId="{8667A7E8-8723-446E-9107-9F39C1EB657E}">
      <dsp:nvSpPr>
        <dsp:cNvPr id="0" name=""/>
        <dsp:cNvSpPr/>
      </dsp:nvSpPr>
      <dsp:spPr>
        <a:xfrm>
          <a:off x="0" y="3704685"/>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For a student with approximately $180,000 of loans, the amount of monthy interest is approximately $1,100  </a:t>
          </a:r>
          <a:endParaRPr lang="en-US" sz="1200" kern="1200" dirty="0"/>
        </a:p>
      </dsp:txBody>
      <dsp:txXfrm>
        <a:off x="0" y="3704685"/>
        <a:ext cx="7543800" cy="779625"/>
      </dsp:txXfrm>
    </dsp:sp>
    <dsp:sp modelId="{FB2741C7-F61D-4DA0-8220-BE19D9F7D26B}">
      <dsp:nvSpPr>
        <dsp:cNvPr id="0" name=""/>
        <dsp:cNvSpPr/>
      </dsp:nvSpPr>
      <dsp:spPr>
        <a:xfrm>
          <a:off x="377190" y="3439005"/>
          <a:ext cx="5547386"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Remember, subsidized, unsubsidized and grad plus loans will be accruing interest.</a:t>
          </a:r>
        </a:p>
      </dsp:txBody>
      <dsp:txXfrm>
        <a:off x="403129" y="3464944"/>
        <a:ext cx="5495508"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6/4/2020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6/4/2020</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medicine/admissions/scholarship-information.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mc.org/services/firs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MSI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2008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Loans for up to $1500 are also available to currently enrolled students for other types of emergencies. These loans have interest rates that range from 4% to 8%.</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School of Medicine Scholarships</a:t>
            </a:r>
          </a:p>
          <a:p>
            <a:pPr algn="ctr"/>
            <a:endParaRPr lang="en-US" sz="2400" dirty="0"/>
          </a:p>
          <a:p>
            <a:r>
              <a:rPr lang="en-US" sz="1600" dirty="0"/>
              <a:t>TTUHSC School of Medicine offers competitive scholarships to qualified medical students.   To be eligible to receive a scholarship, a student must remain in good academic standing for the entire academic year. All scholarships are a one-time scholarship award and are based on the availability of funds.</a:t>
            </a:r>
          </a:p>
          <a:p>
            <a:r>
              <a:rPr lang="en-US" sz="1600" dirty="0"/>
              <a:t>To renew or be considered for a scholarship, students must submit a scholarship application annually by April 1st.  Applications must be submitted to the TTUHSC SOM Office of Admissions in Lubbock. Students must also submit a FAFSA to the Financial Aid Office to be considered.  </a:t>
            </a:r>
          </a:p>
          <a:p>
            <a:r>
              <a:rPr lang="en-US" sz="1600" dirty="0"/>
              <a:t>For more information and to access the application, please go to </a:t>
            </a:r>
            <a:r>
              <a:rPr lang="en-US" sz="1600" u="sng" dirty="0">
                <a:hlinkClick r:id="rId2"/>
              </a:rPr>
              <a:t>www.ttuhsc.edu/medicine/admissions/scholarship-information.aspx</a:t>
            </a:r>
            <a:r>
              <a:rPr lang="en-US" sz="1600" u="sng" dirty="0"/>
              <a:t> </a:t>
            </a:r>
            <a:endParaRPr lang="en-US" sz="1600" dirty="0"/>
          </a:p>
          <a:p>
            <a:r>
              <a:rPr lang="en-US" sz="1600" dirty="0"/>
              <a:t> </a:t>
            </a:r>
          </a:p>
          <a:p>
            <a:pPr algn="ctr"/>
            <a:endParaRPr lang="en-US" sz="1600" b="1" u="sng"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25084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Financial Planning Resource</a:t>
            </a:r>
          </a:p>
          <a:p>
            <a:pPr algn="ctr"/>
            <a:endParaRPr lang="en-US" b="1" u="sng" dirty="0"/>
          </a:p>
          <a:p>
            <a:r>
              <a:rPr lang="en-US" dirty="0"/>
              <a:t>The AAMC website is an excellent resource for many of your medical school needs; both academic and financial.  Some of the financial aid resources include, loan repayment calculators, budgeting and debt management.</a:t>
            </a:r>
          </a:p>
          <a:p>
            <a:endParaRPr lang="en-US" dirty="0"/>
          </a:p>
          <a:p>
            <a:r>
              <a:rPr lang="en-US" dirty="0"/>
              <a:t>Their “Financial Aid First” website is: </a:t>
            </a:r>
            <a:r>
              <a:rPr lang="en-US" u="sng" dirty="0">
                <a:hlinkClick r:id="rId2"/>
              </a:rPr>
              <a:t>https://www.aamc.org/services/first/</a:t>
            </a:r>
            <a:r>
              <a:rPr lang="en-US" u="sng" dirty="0"/>
              <a:t> </a:t>
            </a:r>
            <a:endParaRPr lang="en-US" dirty="0"/>
          </a:p>
          <a:p>
            <a:r>
              <a:rPr lang="en-US" dirty="0"/>
              <a:t> </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a:bodyPr>
          <a:lstStyle/>
          <a:p>
            <a:r>
              <a:rPr lang="en-US" dirty="0"/>
              <a:t>You can locate loan servicer information and current federal loan totals on the Federal Student Aid website. </a:t>
            </a:r>
            <a:r>
              <a:rPr lang="en-US" dirty="0">
                <a:hlinkClick r:id="rId2"/>
              </a:rPr>
              <a:t>https://studentaid.gov/h/manage-loans</a:t>
            </a:r>
            <a:endParaRPr lang="en-US" dirty="0"/>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AA625FCF-7CE4-4288-A560-1ABACA765903}"/>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169724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8584896"/>
              </p:ext>
            </p:extLst>
          </p:nvPr>
        </p:nvGraphicFramePr>
        <p:xfrm>
          <a:off x="762000" y="6858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521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Tuition waivers, bordering county waivers, etc.</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Student Services Suite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743.2304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r>
              <a:rPr lang="en-US" sz="1400" u="sng" dirty="0">
                <a:solidFill>
                  <a:srgbClr val="FF0000"/>
                </a:solidFill>
                <a:hlinkClick r:id="rId3"/>
              </a:rPr>
              <a:t>Mia.C.Myers@ttuhsc.edu</a:t>
            </a:r>
            <a:r>
              <a:rPr lang="en-US" sz="1400" u="sng" dirty="0">
                <a:solidFill>
                  <a:srgbClr val="FF0000"/>
                </a:solidFill>
              </a:rPr>
              <a:t> </a:t>
            </a:r>
          </a:p>
          <a:p>
            <a:pPr algn="ctr"/>
            <a:endParaRPr lang="en-US" sz="1400" u="sng" dirty="0">
              <a:solidFill>
                <a:srgbClr val="FF0000"/>
              </a:solidFill>
            </a:endParaRPr>
          </a:p>
          <a:p>
            <a:pPr algn="ctr"/>
            <a:r>
              <a:rPr lang="en-US" sz="1400" u="sng" dirty="0">
                <a:solidFill>
                  <a:srgbClr val="FF0000"/>
                </a:solidFill>
                <a:hlinkClick r:id="rId4"/>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a:p>
            <a:pPr algn="ctr"/>
            <a:r>
              <a:rPr lang="en-US" sz="1400" dirty="0"/>
              <a:t>No appointment needed to see an advisor</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1336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Vocational Rehabilitation, etc.  		 </a:t>
            </a:r>
            <a:r>
              <a:rPr lang="en-US" sz="1600">
                <a:hlinkClick r:id="rId2"/>
              </a:rPr>
              <a:t>https://www.ttuhsc</a:t>
            </a:r>
            <a:r>
              <a:rPr lang="en-US" sz="1600" dirty="0">
                <a:hlinkClick r:id="rId2"/>
              </a:rPr>
              <a:t>.edu</a:t>
            </a:r>
            <a:r>
              <a:rPr lang="en-US" sz="1600">
                <a:hlinkClick r:id="rId2"/>
              </a:rPr>
              <a:t>/veterans-resource-center</a:t>
            </a:r>
            <a:r>
              <a:rPr lang="en-US" sz="160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(4th year only)</a:t>
            </a:r>
          </a:p>
          <a:p>
            <a:pPr marL="285750" indent="-285750">
              <a:buFont typeface="Wingdings" panose="05000000000000000000" pitchFamily="2" charset="2"/>
              <a:buChar char="§"/>
            </a:pPr>
            <a:r>
              <a:rPr lang="en-US" sz="1400" dirty="0"/>
              <a:t>Transportation costs for residency/job interviews (4th year only - additional documentation required)</a:t>
            </a:r>
          </a:p>
          <a:p>
            <a:pPr marL="285750" indent="-285750">
              <a:buFont typeface="Wingdings" panose="05000000000000000000" pitchFamily="2" charset="2"/>
              <a:buChar char="§"/>
            </a:pPr>
            <a:r>
              <a:rPr lang="en-US" sz="1400" dirty="0"/>
              <a:t>USMLE clinical skills exam</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6468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USMLE review courses</a:t>
            </a:r>
          </a:p>
          <a:p>
            <a:pPr marL="285750" indent="-285750">
              <a:buFont typeface="Wingdings" panose="05000000000000000000" pitchFamily="2" charset="2"/>
              <a:buChar char="§"/>
            </a:pPr>
            <a:r>
              <a:rPr lang="en-US" sz="1600" dirty="0"/>
              <a:t>Spouse’s expenses (such as medical expenses or insurance)</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3" name="Title 2"/>
          <p:cNvSpPr>
            <a:spLocks noGrp="1"/>
          </p:cNvSpPr>
          <p:nvPr>
            <p:ph type="title"/>
          </p:nvPr>
        </p:nvSpPr>
        <p:spPr>
          <a:xfrm>
            <a:off x="533400" y="5181600"/>
            <a:ext cx="8001000" cy="990600"/>
          </a:xfrm>
        </p:spPr>
        <p:txBody>
          <a:bodyPr/>
          <a:lstStyle/>
          <a:p>
            <a:pPr algn="ctr"/>
            <a:r>
              <a:rPr lang="en-US" dirty="0"/>
              <a:t>Financial Aid Budgets</a:t>
            </a:r>
          </a:p>
        </p:txBody>
      </p:sp>
      <p:graphicFrame>
        <p:nvGraphicFramePr>
          <p:cNvPr id="12" name="Picture Placeholder 11"/>
          <p:cNvGraphicFramePr>
            <a:graphicFrameLocks noGrp="1" noChangeAspect="1"/>
          </p:cNvGraphicFramePr>
          <p:nvPr>
            <p:ph type="pic" idx="1"/>
            <p:extLst>
              <p:ext uri="{D42A27DB-BD31-4B8C-83A1-F6EECF244321}">
                <p14:modId xmlns:p14="http://schemas.microsoft.com/office/powerpoint/2010/main" val="3292508586"/>
              </p:ext>
            </p:extLst>
          </p:nvPr>
        </p:nvGraphicFramePr>
        <p:xfrm>
          <a:off x="511175" y="2362200"/>
          <a:ext cx="8045450" cy="2362200"/>
        </p:xfrm>
        <a:graphic>
          <a:graphicData uri="http://schemas.openxmlformats.org/presentationml/2006/ole">
            <mc:AlternateContent xmlns:mc="http://schemas.openxmlformats.org/markup-compatibility/2006">
              <mc:Choice xmlns:v="urn:schemas-microsoft-com:vml" Requires="v">
                <p:oleObj spid="_x0000_s1132" name="Worksheet" r:id="rId4" imgW="6067458" imgH="1752719" progId="Excel.Sheet.8">
                  <p:embed/>
                </p:oleObj>
              </mc:Choice>
              <mc:Fallback>
                <p:oleObj name="Worksheet" r:id="rId4" imgW="6067458" imgH="1752719" progId="Excel.Sheet.8">
                  <p:embed/>
                  <p:pic>
                    <p:nvPicPr>
                      <p:cNvPr id="0" name="Object 2"/>
                      <p:cNvPicPr>
                        <a:picLocks noChangeAspect="1" noChangeArrowheads="1"/>
                      </p:cNvPicPr>
                      <p:nvPr/>
                    </p:nvPicPr>
                    <p:blipFill>
                      <a:blip r:embed="rId5"/>
                      <a:srcRect/>
                      <a:stretch>
                        <a:fillRect/>
                      </a:stretch>
                    </p:blipFill>
                    <p:spPr bwMode="auto">
                      <a:xfrm>
                        <a:off x="511175" y="2362200"/>
                        <a:ext cx="8045450" cy="2362200"/>
                      </a:xfrm>
                      <a:prstGeom prst="rect">
                        <a:avLst/>
                      </a:prstGeom>
                      <a:noFill/>
                      <a:ln>
                        <a:noFill/>
                      </a:ln>
                    </p:spPr>
                  </p:pic>
                </p:oleObj>
              </mc:Fallback>
            </mc:AlternateContent>
          </a:graphicData>
        </a:graphic>
      </p:graphicFrame>
      <p:sp>
        <p:nvSpPr>
          <p:cNvPr id="2" name="TextBox 1"/>
          <p:cNvSpPr txBox="1"/>
          <p:nvPr/>
        </p:nvSpPr>
        <p:spPr>
          <a:xfrm>
            <a:off x="533400" y="4724400"/>
            <a:ext cx="8001000" cy="369332"/>
          </a:xfrm>
          <a:prstGeom prst="rect">
            <a:avLst/>
          </a:prstGeom>
          <a:noFill/>
        </p:spPr>
        <p:txBody>
          <a:bodyPr wrap="square" rtlCol="0">
            <a:spAutoFit/>
          </a:bodyPr>
          <a:lstStyle/>
          <a:p>
            <a:pPr algn="ctr"/>
            <a:r>
              <a:rPr lang="en-US" dirty="0"/>
              <a:t>Total for 4 years = $215,766                                 Total for FMAT 3 years = $163,706</a:t>
            </a:r>
          </a:p>
        </p:txBody>
      </p:sp>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2020-2021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medical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4624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2020-2021 FAFSA</a:t>
            </a:r>
          </a:p>
          <a:p>
            <a:pPr algn="ctr"/>
            <a:endParaRPr lang="en-US" sz="1600" b="1" u="sng" dirty="0"/>
          </a:p>
          <a:p>
            <a:r>
              <a:rPr lang="en-US" sz="1400" b="1" dirty="0"/>
              <a:t>FAFSA applications are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This means you will use your Federal 2018 Tax Return information on your 2020-2021  FAFSA.</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2021-2022 FAFSA will be available beginning October 1, 2020.</a:t>
            </a:r>
            <a:r>
              <a:rPr lang="en-US" sz="1400" dirty="0"/>
              <a:t>                                                           This FAFSA will use your 2019 Tax Return information. </a:t>
            </a:r>
          </a:p>
          <a:p>
            <a:endParaRPr lang="en-US" sz="1400" dirty="0"/>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24013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133600"/>
            <a:ext cx="679026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315340627"/>
              </p:ext>
            </p:extLst>
          </p:nvPr>
        </p:nvGraphicFramePr>
        <p:xfrm>
          <a:off x="1828800" y="2672954"/>
          <a:ext cx="5609210" cy="2053914"/>
        </p:xfrm>
        <a:graphic>
          <a:graphicData uri="http://schemas.openxmlformats.org/drawingml/2006/table">
            <a:tbl>
              <a:tblPr/>
              <a:tblGrid>
                <a:gridCol w="1352414">
                  <a:extLst>
                    <a:ext uri="{9D8B030D-6E8A-4147-A177-3AD203B41FA5}">
                      <a16:colId xmlns:a16="http://schemas.microsoft.com/office/drawing/2014/main" val="20000"/>
                    </a:ext>
                  </a:extLst>
                </a:gridCol>
                <a:gridCol w="1038218">
                  <a:extLst>
                    <a:ext uri="{9D8B030D-6E8A-4147-A177-3AD203B41FA5}">
                      <a16:colId xmlns:a16="http://schemas.microsoft.com/office/drawing/2014/main" val="20001"/>
                    </a:ext>
                  </a:extLst>
                </a:gridCol>
                <a:gridCol w="1233429">
                  <a:extLst>
                    <a:ext uri="{9D8B030D-6E8A-4147-A177-3AD203B41FA5}">
                      <a16:colId xmlns:a16="http://schemas.microsoft.com/office/drawing/2014/main" val="20002"/>
                    </a:ext>
                  </a:extLst>
                </a:gridCol>
                <a:gridCol w="1132553">
                  <a:extLst>
                    <a:ext uri="{9D8B030D-6E8A-4147-A177-3AD203B41FA5}">
                      <a16:colId xmlns:a16="http://schemas.microsoft.com/office/drawing/2014/main" val="20003"/>
                    </a:ext>
                  </a:extLst>
                </a:gridCol>
                <a:gridCol w="852596">
                  <a:extLst>
                    <a:ext uri="{9D8B030D-6E8A-4147-A177-3AD203B41FA5}">
                      <a16:colId xmlns:a16="http://schemas.microsoft.com/office/drawing/2014/main" val="20004"/>
                    </a:ext>
                  </a:extLst>
                </a:gridCol>
              </a:tblGrid>
              <a:tr h="722565">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Annual </a:t>
                      </a:r>
                      <a:r>
                        <a:rPr lang="en-US" sz="1200" b="1" kern="1400" dirty="0" err="1">
                          <a:solidFill>
                            <a:srgbClr val="FFFFFF"/>
                          </a:solidFill>
                          <a:effectLst/>
                          <a:latin typeface="Garamond"/>
                        </a:rPr>
                        <a:t>AmountLoan</a:t>
                      </a:r>
                      <a:r>
                        <a:rPr lang="en-US" sz="1200" b="1" kern="1400" dirty="0">
                          <a:solidFill>
                            <a:srgbClr val="FFFFFF"/>
                          </a:solidFill>
                          <a:effectLst/>
                          <a:latin typeface="Garamond"/>
                        </a:rPr>
                        <a:t> Type</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MSIII</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MSIV</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420435">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$47,167</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$44,944</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 Loan/ Alternative</a:t>
                      </a:r>
                      <a:r>
                        <a:rPr lang="en-US" sz="1200" kern="1400" baseline="0" dirty="0">
                          <a:solidFill>
                            <a:srgbClr val="000000"/>
                          </a:solidFill>
                          <a:effectLst/>
                          <a:latin typeface="Garamond"/>
                        </a:rPr>
                        <a:t> Loan</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$9,960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$10,570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$10,837</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$11,288</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Total</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$50,460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$51,070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$58,004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$56,232</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p:cNvSpPr txBox="1"/>
          <p:nvPr/>
        </p:nvSpPr>
        <p:spPr>
          <a:xfrm>
            <a:off x="1066800" y="4904383"/>
            <a:ext cx="7196666" cy="1569660"/>
          </a:xfrm>
          <a:prstGeom prst="rect">
            <a:avLst/>
          </a:prstGeom>
          <a:noFill/>
        </p:spPr>
        <p:txBody>
          <a:bodyPr wrap="square" rtlCol="0">
            <a:spAutoFit/>
          </a:bodyPr>
          <a:lstStyle/>
          <a:p>
            <a:pPr algn="ctr"/>
            <a:r>
              <a:rPr lang="en-US" sz="1600" dirty="0"/>
              <a:t>Federal Loan Interest Rates for July 1, 2020 through June 30, 2021</a:t>
            </a:r>
          </a:p>
          <a:p>
            <a:pPr algn="ctr"/>
            <a:r>
              <a:rPr lang="en-US" sz="1600" dirty="0"/>
              <a:t>Unsubsidized Loan: 4.30%	Grad Plus Loan: 5.30%</a:t>
            </a:r>
          </a:p>
          <a:p>
            <a:pPr algn="ctr"/>
            <a:r>
              <a:rPr lang="en-US" sz="1600" dirty="0"/>
              <a:t>Alternative Loan: Variable between lenders</a:t>
            </a:r>
          </a:p>
          <a:p>
            <a:pPr algn="ctr"/>
            <a:r>
              <a:rPr lang="en-US" sz="1600" dirty="0"/>
              <a:t>(please note, grad plus and alternative loans require credit approval)</a:t>
            </a:r>
          </a:p>
          <a:p>
            <a:pPr algn="ctr"/>
            <a:r>
              <a:rPr lang="en-US" sz="1600" dirty="0"/>
              <a:t>*new year’s interest rates are announced in June of each year</a:t>
            </a:r>
          </a:p>
          <a:p>
            <a:pPr algn="ctr"/>
            <a:endParaRPr lang="en-US" sz="1600" dirty="0"/>
          </a:p>
        </p:txBody>
      </p:sp>
    </p:spTree>
    <p:extLst>
      <p:ext uri="{BB962C8B-B14F-4D97-AF65-F5344CB8AC3E}">
        <p14:creationId xmlns:p14="http://schemas.microsoft.com/office/powerpoint/2010/main" val="404525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new year’s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dirty="0"/>
              <a:t>10 days prior to the start of each semester:</a:t>
            </a:r>
            <a:endParaRPr lang="en-US" sz="1400" dirty="0"/>
          </a:p>
          <a:p>
            <a:r>
              <a:rPr lang="en-US" sz="1400" dirty="0"/>
              <a:t>Student Business Services (SBS) Tuition Due date—ONLY for students not receiving Financial Aid</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and alternative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HSC SBS Office </a:t>
            </a:r>
            <a:r>
              <a:rPr lang="en-US" sz="1400" dirty="0"/>
              <a:t>sends any refunds to student based on student’s refund preference.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3805</TotalTime>
  <Words>1494</Words>
  <Application>Microsoft Office PowerPoint</Application>
  <PresentationFormat>On-screen Show (4:3)</PresentationFormat>
  <Paragraphs>155</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Residency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185</cp:revision>
  <dcterms:created xsi:type="dcterms:W3CDTF">2011-12-05T20:53:00Z</dcterms:created>
  <dcterms:modified xsi:type="dcterms:W3CDTF">2020-06-04T14:33:24Z</dcterms:modified>
</cp:coreProperties>
</file>