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8"/>
  </p:notesMasterIdLst>
  <p:sldIdLst>
    <p:sldId id="256" r:id="rId2"/>
    <p:sldId id="272" r:id="rId3"/>
    <p:sldId id="264" r:id="rId4"/>
    <p:sldId id="258" r:id="rId5"/>
    <p:sldId id="257" r:id="rId6"/>
    <p:sldId id="274" r:id="rId7"/>
    <p:sldId id="276" r:id="rId8"/>
    <p:sldId id="273" r:id="rId9"/>
    <p:sldId id="261" r:id="rId10"/>
    <p:sldId id="268" r:id="rId11"/>
    <p:sldId id="275" r:id="rId12"/>
    <p:sldId id="269" r:id="rId13"/>
    <p:sldId id="278" r:id="rId14"/>
    <p:sldId id="277"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677" autoAdjust="0"/>
  </p:normalViewPr>
  <p:slideViewPr>
    <p:cSldViewPr>
      <p:cViewPr varScale="1">
        <p:scale>
          <a:sx n="75" d="100"/>
          <a:sy n="75" d="100"/>
        </p:scale>
        <p:origin x="402" y="6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C078D4-258D-4207-9B3B-B2508A231F5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83609DB-A9C2-4706-907D-32B97C1DF51D}">
      <dgm:prSet phldrT="[Text]" custT="1"/>
      <dgm:spPr/>
      <dgm:t>
        <a:bodyPr/>
        <a:lstStyle/>
        <a:p>
          <a:r>
            <a:rPr lang="en-US" sz="1800" dirty="0"/>
            <a:t>Mandatory Medical Residency Forbearance</a:t>
          </a:r>
        </a:p>
      </dgm:t>
    </dgm:pt>
    <dgm:pt modelId="{5183DDA0-0020-4051-B4C5-1050A807B775}" type="parTrans" cxnId="{4C350039-1288-4E33-AA69-F7E2D880C1DE}">
      <dgm:prSet/>
      <dgm:spPr/>
      <dgm:t>
        <a:bodyPr/>
        <a:lstStyle/>
        <a:p>
          <a:endParaRPr lang="en-US"/>
        </a:p>
      </dgm:t>
    </dgm:pt>
    <dgm:pt modelId="{F4E8C60D-9398-4654-9406-2874242835E5}" type="sibTrans" cxnId="{4C350039-1288-4E33-AA69-F7E2D880C1DE}">
      <dgm:prSet/>
      <dgm:spPr/>
      <dgm:t>
        <a:bodyPr/>
        <a:lstStyle/>
        <a:p>
          <a:endParaRPr lang="en-US"/>
        </a:p>
      </dgm:t>
    </dgm:pt>
    <dgm:pt modelId="{F22A6A91-33C4-4C93-A89F-8AF4EEBBE91B}">
      <dgm:prSet phldrT="[Text]" custT="1"/>
      <dgm:spPr/>
      <dgm:t>
        <a:bodyPr/>
        <a:lstStyle/>
        <a:p>
          <a:r>
            <a:rPr lang="en-US" sz="1200" dirty="0"/>
            <a:t>Postpones loan payments in annual increments</a:t>
          </a:r>
        </a:p>
      </dgm:t>
    </dgm:pt>
    <dgm:pt modelId="{3FC8EB05-4950-4E4C-98A7-6C3157067C78}" type="parTrans" cxnId="{18071DDA-74E3-47FC-B0C4-D80C561074CF}">
      <dgm:prSet/>
      <dgm:spPr/>
      <dgm:t>
        <a:bodyPr/>
        <a:lstStyle/>
        <a:p>
          <a:endParaRPr lang="en-US"/>
        </a:p>
      </dgm:t>
    </dgm:pt>
    <dgm:pt modelId="{9547AC4A-3BF8-41B5-B3AD-A4D464905621}" type="sibTrans" cxnId="{18071DDA-74E3-47FC-B0C4-D80C561074CF}">
      <dgm:prSet/>
      <dgm:spPr/>
      <dgm:t>
        <a:bodyPr/>
        <a:lstStyle/>
        <a:p>
          <a:endParaRPr lang="en-US"/>
        </a:p>
      </dgm:t>
    </dgm:pt>
    <dgm:pt modelId="{E0F30525-DF79-4E1A-9C9B-2C9126B2BE0D}">
      <dgm:prSet phldrT="[Text]" custT="1"/>
      <dgm:spPr/>
      <dgm:t>
        <a:bodyPr/>
        <a:lstStyle/>
        <a:p>
          <a:r>
            <a:rPr lang="en-US" sz="1200" dirty="0"/>
            <a:t>Remember, subsidized, unsubsidized and grad plus loans will be accruing interest.</a:t>
          </a:r>
        </a:p>
      </dgm:t>
    </dgm:pt>
    <dgm:pt modelId="{31C266B7-64FE-4016-B741-D49446B4AEE0}" type="parTrans" cxnId="{3EB6CBF6-87F3-4C90-8958-ED2C0D3A50FD}">
      <dgm:prSet/>
      <dgm:spPr/>
      <dgm:t>
        <a:bodyPr/>
        <a:lstStyle/>
        <a:p>
          <a:endParaRPr lang="en-US"/>
        </a:p>
      </dgm:t>
    </dgm:pt>
    <dgm:pt modelId="{625752D5-7D76-470F-83E9-96316FBA1046}" type="sibTrans" cxnId="{3EB6CBF6-87F3-4C90-8958-ED2C0D3A50FD}">
      <dgm:prSet/>
      <dgm:spPr/>
      <dgm:t>
        <a:bodyPr/>
        <a:lstStyle/>
        <a:p>
          <a:endParaRPr lang="en-US"/>
        </a:p>
      </dgm:t>
    </dgm:pt>
    <dgm:pt modelId="{E958B0D5-BE44-42C5-BF7A-6613588A6781}">
      <dgm:prSet phldrT="[Text]" custT="1"/>
      <dgm:spPr/>
      <dgm:t>
        <a:bodyPr/>
        <a:lstStyle/>
        <a:p>
          <a:r>
            <a:rPr lang="en-US" sz="1200" dirty="0"/>
            <a:t>Capitalization of interest may occur at end of residency</a:t>
          </a:r>
        </a:p>
      </dgm:t>
    </dgm:pt>
    <dgm:pt modelId="{E453C192-9DA4-491D-9092-D164B6F38460}" type="parTrans" cxnId="{E9B2E105-E5F9-4DF6-901D-95C6BEC17301}">
      <dgm:prSet/>
      <dgm:spPr/>
      <dgm:t>
        <a:bodyPr/>
        <a:lstStyle/>
        <a:p>
          <a:endParaRPr lang="en-US"/>
        </a:p>
      </dgm:t>
    </dgm:pt>
    <dgm:pt modelId="{630D1C47-F762-4E7F-9D69-3A06C321E641}" type="sibTrans" cxnId="{E9B2E105-E5F9-4DF6-901D-95C6BEC17301}">
      <dgm:prSet/>
      <dgm:spPr/>
      <dgm:t>
        <a:bodyPr/>
        <a:lstStyle/>
        <a:p>
          <a:endParaRPr lang="en-US"/>
        </a:p>
      </dgm:t>
    </dgm:pt>
    <dgm:pt modelId="{A874995E-7847-485E-945F-17CACBAA7657}">
      <dgm:prSet phldrT="[Text]" custT="1"/>
      <dgm:spPr/>
      <dgm:t>
        <a:bodyPr/>
        <a:lstStyle/>
        <a:p>
          <a:r>
            <a:rPr lang="en-US" sz="1200" dirty="0"/>
            <a:t>Loan Servicers are required (upon your request) to provide you with this forbearance for your federal student loans (excluding Perkins loans)</a:t>
          </a:r>
        </a:p>
      </dgm:t>
    </dgm:pt>
    <dgm:pt modelId="{82BB801B-7532-49B1-BC24-9E13B78DF4F8}" type="parTrans" cxnId="{FCB3D616-3D99-4A64-8B45-B9278AED191F}">
      <dgm:prSet/>
      <dgm:spPr/>
      <dgm:t>
        <a:bodyPr/>
        <a:lstStyle/>
        <a:p>
          <a:endParaRPr lang="en-US"/>
        </a:p>
      </dgm:t>
    </dgm:pt>
    <dgm:pt modelId="{E3F8864C-EC53-4274-B14F-6C0FD17A63E8}" type="sibTrans" cxnId="{FCB3D616-3D99-4A64-8B45-B9278AED191F}">
      <dgm:prSet/>
      <dgm:spPr/>
      <dgm:t>
        <a:bodyPr/>
        <a:lstStyle/>
        <a:p>
          <a:endParaRPr lang="en-US"/>
        </a:p>
      </dgm:t>
    </dgm:pt>
    <dgm:pt modelId="{3F1A35E5-583D-4E23-8ABF-006D592B7A19}">
      <dgm:prSet phldrT="[Text]" custT="1"/>
      <dgm:spPr/>
      <dgm:t>
        <a:bodyPr/>
        <a:lstStyle/>
        <a:p>
          <a:r>
            <a:rPr lang="en-US" sz="1200" dirty="0"/>
            <a:t>You must request the Medical Residency Forbearance each year</a:t>
          </a:r>
        </a:p>
      </dgm:t>
    </dgm:pt>
    <dgm:pt modelId="{6693DC5A-1CD4-43C6-B2BE-982BBAE68113}" type="parTrans" cxnId="{909EFCE8-2289-43E9-B0C6-EE6C0026A457}">
      <dgm:prSet/>
      <dgm:spPr/>
      <dgm:t>
        <a:bodyPr/>
        <a:lstStyle/>
        <a:p>
          <a:endParaRPr lang="en-US"/>
        </a:p>
      </dgm:t>
    </dgm:pt>
    <dgm:pt modelId="{A123B6DA-EF25-45E7-A85B-0C798A6D8022}" type="sibTrans" cxnId="{909EFCE8-2289-43E9-B0C6-EE6C0026A457}">
      <dgm:prSet/>
      <dgm:spPr/>
      <dgm:t>
        <a:bodyPr/>
        <a:lstStyle/>
        <a:p>
          <a:endParaRPr lang="en-US"/>
        </a:p>
      </dgm:t>
    </dgm:pt>
    <dgm:pt modelId="{F87717CF-EF97-40E5-B044-103C9871F897}">
      <dgm:prSet phldrT="[Text]" custT="1"/>
      <dgm:spPr/>
      <dgm:t>
        <a:bodyPr/>
        <a:lstStyle/>
        <a:p>
          <a:r>
            <a:rPr lang="en-US" sz="1200" dirty="0"/>
            <a:t>Timely request of forbearance (30 days before each annual request) allows a continuous forbearance (without a gap between years) and will allow you to postpone capitalization until the end of your residency.</a:t>
          </a:r>
        </a:p>
      </dgm:t>
    </dgm:pt>
    <dgm:pt modelId="{2D81EDF2-B8F2-4694-B9DA-28170B530DDB}" type="parTrans" cxnId="{C98E1C92-31DA-47E5-83FB-9736FB640D73}">
      <dgm:prSet/>
      <dgm:spPr/>
      <dgm:t>
        <a:bodyPr/>
        <a:lstStyle/>
        <a:p>
          <a:endParaRPr lang="en-US"/>
        </a:p>
      </dgm:t>
    </dgm:pt>
    <dgm:pt modelId="{535A16D6-7129-4848-84CF-F9AC833D7D45}" type="sibTrans" cxnId="{C98E1C92-31DA-47E5-83FB-9736FB640D73}">
      <dgm:prSet/>
      <dgm:spPr/>
      <dgm:t>
        <a:bodyPr/>
        <a:lstStyle/>
        <a:p>
          <a:endParaRPr lang="en-US"/>
        </a:p>
      </dgm:t>
    </dgm:pt>
    <dgm:pt modelId="{EEA5FB8C-AF43-4211-8552-7669F790B653}">
      <dgm:prSet phldrT="[Text]" custT="1"/>
      <dgm:spPr/>
      <dgm:t>
        <a:bodyPr/>
        <a:lstStyle/>
        <a:p>
          <a:r>
            <a:rPr lang="en-US" sz="1200"/>
            <a:t>For a student with approximately $180,000 of loans, the amount of monthy interest is approximately $1,100  </a:t>
          </a:r>
          <a:endParaRPr lang="en-US" sz="1200" dirty="0"/>
        </a:p>
      </dgm:t>
    </dgm:pt>
    <dgm:pt modelId="{051C8C42-5FED-45AF-A59E-8E06FF2C64F4}" type="parTrans" cxnId="{0A404CE5-98AE-459D-80D0-53C23B08BB76}">
      <dgm:prSet/>
      <dgm:spPr/>
      <dgm:t>
        <a:bodyPr/>
        <a:lstStyle/>
        <a:p>
          <a:endParaRPr lang="en-US"/>
        </a:p>
      </dgm:t>
    </dgm:pt>
    <dgm:pt modelId="{05A165C6-FC96-43A2-A9FD-CEDF947CE665}" type="sibTrans" cxnId="{0A404CE5-98AE-459D-80D0-53C23B08BB76}">
      <dgm:prSet/>
      <dgm:spPr/>
      <dgm:t>
        <a:bodyPr/>
        <a:lstStyle/>
        <a:p>
          <a:endParaRPr lang="en-US"/>
        </a:p>
      </dgm:t>
    </dgm:pt>
    <dgm:pt modelId="{9B77ADEC-2504-486E-BA60-4BE40853C614}" type="pres">
      <dgm:prSet presAssocID="{B8C078D4-258D-4207-9B3B-B2508A231F55}" presName="linear" presStyleCnt="0">
        <dgm:presLayoutVars>
          <dgm:dir/>
          <dgm:animLvl val="lvl"/>
          <dgm:resizeHandles val="exact"/>
        </dgm:presLayoutVars>
      </dgm:prSet>
      <dgm:spPr/>
    </dgm:pt>
    <dgm:pt modelId="{31ECD41B-6D6A-4DA7-99A9-12C2F4923FAF}" type="pres">
      <dgm:prSet presAssocID="{A83609DB-A9C2-4706-907D-32B97C1DF51D}" presName="parentLin" presStyleCnt="0"/>
      <dgm:spPr/>
    </dgm:pt>
    <dgm:pt modelId="{BE56CFE9-04F0-4995-A986-4EA93C15360F}" type="pres">
      <dgm:prSet presAssocID="{A83609DB-A9C2-4706-907D-32B97C1DF51D}" presName="parentLeftMargin" presStyleLbl="node1" presStyleIdx="0" presStyleCnt="4"/>
      <dgm:spPr/>
    </dgm:pt>
    <dgm:pt modelId="{790A67BA-F901-4436-951A-2525094E8C9F}" type="pres">
      <dgm:prSet presAssocID="{A83609DB-A9C2-4706-907D-32B97C1DF51D}" presName="parentText" presStyleLbl="node1" presStyleIdx="0" presStyleCnt="4" custScaleX="139683">
        <dgm:presLayoutVars>
          <dgm:chMax val="0"/>
          <dgm:bulletEnabled val="1"/>
        </dgm:presLayoutVars>
      </dgm:prSet>
      <dgm:spPr/>
    </dgm:pt>
    <dgm:pt modelId="{C06CFDED-A565-4559-910B-6BB0B954A2B4}" type="pres">
      <dgm:prSet presAssocID="{A83609DB-A9C2-4706-907D-32B97C1DF51D}" presName="negativeSpace" presStyleCnt="0"/>
      <dgm:spPr/>
    </dgm:pt>
    <dgm:pt modelId="{C3BE4054-CB8D-410D-A1A9-5F84819CBCD5}" type="pres">
      <dgm:prSet presAssocID="{A83609DB-A9C2-4706-907D-32B97C1DF51D}" presName="childText" presStyleLbl="conFgAcc1" presStyleIdx="0" presStyleCnt="4">
        <dgm:presLayoutVars>
          <dgm:bulletEnabled val="1"/>
        </dgm:presLayoutVars>
      </dgm:prSet>
      <dgm:spPr/>
    </dgm:pt>
    <dgm:pt modelId="{7389F8B5-6FE3-41FD-89CA-9C7C0DEAAFC6}" type="pres">
      <dgm:prSet presAssocID="{F4E8C60D-9398-4654-9406-2874242835E5}" presName="spaceBetweenRectangles" presStyleCnt="0"/>
      <dgm:spPr/>
    </dgm:pt>
    <dgm:pt modelId="{34E70EA4-1348-4297-9BE6-9B4EEF416C24}" type="pres">
      <dgm:prSet presAssocID="{F22A6A91-33C4-4C93-A89F-8AF4EEBBE91B}" presName="parentLin" presStyleCnt="0"/>
      <dgm:spPr/>
    </dgm:pt>
    <dgm:pt modelId="{687E1D31-68BA-4CFB-B2E3-9DB7704B55FC}" type="pres">
      <dgm:prSet presAssocID="{F22A6A91-33C4-4C93-A89F-8AF4EEBBE91B}" presName="parentLeftMargin" presStyleLbl="node1" presStyleIdx="0" presStyleCnt="4"/>
      <dgm:spPr/>
    </dgm:pt>
    <dgm:pt modelId="{744FD08E-F670-4B1B-AFD7-1511F916604F}" type="pres">
      <dgm:prSet presAssocID="{F22A6A91-33C4-4C93-A89F-8AF4EEBBE91B}" presName="parentText" presStyleLbl="node1" presStyleIdx="1" presStyleCnt="4" custScaleX="105135">
        <dgm:presLayoutVars>
          <dgm:chMax val="0"/>
          <dgm:bulletEnabled val="1"/>
        </dgm:presLayoutVars>
      </dgm:prSet>
      <dgm:spPr/>
    </dgm:pt>
    <dgm:pt modelId="{B9D2748B-A735-4C7C-93FA-52688BC91C0D}" type="pres">
      <dgm:prSet presAssocID="{F22A6A91-33C4-4C93-A89F-8AF4EEBBE91B}" presName="negativeSpace" presStyleCnt="0"/>
      <dgm:spPr/>
    </dgm:pt>
    <dgm:pt modelId="{8BDE3DCE-08A9-47F0-AA62-7D2713AFEF0D}" type="pres">
      <dgm:prSet presAssocID="{F22A6A91-33C4-4C93-A89F-8AF4EEBBE91B}" presName="childText" presStyleLbl="conFgAcc1" presStyleIdx="1" presStyleCnt="4">
        <dgm:presLayoutVars>
          <dgm:bulletEnabled val="1"/>
        </dgm:presLayoutVars>
      </dgm:prSet>
      <dgm:spPr/>
    </dgm:pt>
    <dgm:pt modelId="{93B2A688-0F87-42CC-9318-94D70E12F347}" type="pres">
      <dgm:prSet presAssocID="{9547AC4A-3BF8-41B5-B3AD-A4D464905621}" presName="spaceBetweenRectangles" presStyleCnt="0"/>
      <dgm:spPr/>
    </dgm:pt>
    <dgm:pt modelId="{7A34DE1B-A11F-47D6-8BE5-2D88F2DBA30F}" type="pres">
      <dgm:prSet presAssocID="{E958B0D5-BE44-42C5-BF7A-6613588A6781}" presName="parentLin" presStyleCnt="0"/>
      <dgm:spPr/>
    </dgm:pt>
    <dgm:pt modelId="{8CB92471-CD6D-41DA-998D-1DA272ADAD32}" type="pres">
      <dgm:prSet presAssocID="{E958B0D5-BE44-42C5-BF7A-6613588A6781}" presName="parentLeftMargin" presStyleLbl="node1" presStyleIdx="1" presStyleCnt="4"/>
      <dgm:spPr/>
    </dgm:pt>
    <dgm:pt modelId="{1F55AECE-6B8F-4A5D-AF24-6E9D2EB1F9EE}" type="pres">
      <dgm:prSet presAssocID="{E958B0D5-BE44-42C5-BF7A-6613588A6781}" presName="parentText" presStyleLbl="node1" presStyleIdx="2" presStyleCnt="4" custScaleX="105772">
        <dgm:presLayoutVars>
          <dgm:chMax val="0"/>
          <dgm:bulletEnabled val="1"/>
        </dgm:presLayoutVars>
      </dgm:prSet>
      <dgm:spPr/>
    </dgm:pt>
    <dgm:pt modelId="{031C5B6B-05F2-4E1C-8FFD-6A304230E156}" type="pres">
      <dgm:prSet presAssocID="{E958B0D5-BE44-42C5-BF7A-6613588A6781}" presName="negativeSpace" presStyleCnt="0"/>
      <dgm:spPr/>
    </dgm:pt>
    <dgm:pt modelId="{4DD5649C-0E93-4C6B-B457-37B773CD85D7}" type="pres">
      <dgm:prSet presAssocID="{E958B0D5-BE44-42C5-BF7A-6613588A6781}" presName="childText" presStyleLbl="conFgAcc1" presStyleIdx="2" presStyleCnt="4">
        <dgm:presLayoutVars>
          <dgm:bulletEnabled val="1"/>
        </dgm:presLayoutVars>
      </dgm:prSet>
      <dgm:spPr/>
    </dgm:pt>
    <dgm:pt modelId="{D66795B4-6B2E-4FC9-9ABF-5216C72D1AE7}" type="pres">
      <dgm:prSet presAssocID="{630D1C47-F762-4E7F-9D69-3A06C321E641}" presName="spaceBetweenRectangles" presStyleCnt="0"/>
      <dgm:spPr/>
    </dgm:pt>
    <dgm:pt modelId="{A223A4EA-5C5C-4C75-85DB-AA800F298511}" type="pres">
      <dgm:prSet presAssocID="{E0F30525-DF79-4E1A-9C9B-2C9126B2BE0D}" presName="parentLin" presStyleCnt="0"/>
      <dgm:spPr/>
    </dgm:pt>
    <dgm:pt modelId="{786C6586-E8A6-4913-A303-063CE44CD41A}" type="pres">
      <dgm:prSet presAssocID="{E0F30525-DF79-4E1A-9C9B-2C9126B2BE0D}" presName="parentLeftMargin" presStyleLbl="node1" presStyleIdx="2" presStyleCnt="4"/>
      <dgm:spPr/>
    </dgm:pt>
    <dgm:pt modelId="{FB2741C7-F61D-4DA0-8220-BE19D9F7D26B}" type="pres">
      <dgm:prSet presAssocID="{E0F30525-DF79-4E1A-9C9B-2C9126B2BE0D}" presName="parentText" presStyleLbl="node1" presStyleIdx="3" presStyleCnt="4" custScaleX="105051">
        <dgm:presLayoutVars>
          <dgm:chMax val="0"/>
          <dgm:bulletEnabled val="1"/>
        </dgm:presLayoutVars>
      </dgm:prSet>
      <dgm:spPr/>
    </dgm:pt>
    <dgm:pt modelId="{AFFBC05F-EC61-4D45-9858-364760E2B382}" type="pres">
      <dgm:prSet presAssocID="{E0F30525-DF79-4E1A-9C9B-2C9126B2BE0D}" presName="negativeSpace" presStyleCnt="0"/>
      <dgm:spPr/>
    </dgm:pt>
    <dgm:pt modelId="{8667A7E8-8723-446E-9107-9F39C1EB657E}" type="pres">
      <dgm:prSet presAssocID="{E0F30525-DF79-4E1A-9C9B-2C9126B2BE0D}" presName="childText" presStyleLbl="conFgAcc1" presStyleIdx="3" presStyleCnt="4">
        <dgm:presLayoutVars>
          <dgm:bulletEnabled val="1"/>
        </dgm:presLayoutVars>
      </dgm:prSet>
      <dgm:spPr/>
    </dgm:pt>
  </dgm:ptLst>
  <dgm:cxnLst>
    <dgm:cxn modelId="{5BEB0304-3915-4561-8DFD-B80D4FE6C4AA}" type="presOf" srcId="{E0F30525-DF79-4E1A-9C9B-2C9126B2BE0D}" destId="{FB2741C7-F61D-4DA0-8220-BE19D9F7D26B}" srcOrd="1" destOrd="0" presId="urn:microsoft.com/office/officeart/2005/8/layout/list1"/>
    <dgm:cxn modelId="{E9B2E105-E5F9-4DF6-901D-95C6BEC17301}" srcId="{B8C078D4-258D-4207-9B3B-B2508A231F55}" destId="{E958B0D5-BE44-42C5-BF7A-6613588A6781}" srcOrd="2" destOrd="0" parTransId="{E453C192-9DA4-491D-9092-D164B6F38460}" sibTransId="{630D1C47-F762-4E7F-9D69-3A06C321E641}"/>
    <dgm:cxn modelId="{B5F99815-1681-4C8A-8D4D-60816924F781}" type="presOf" srcId="{B8C078D4-258D-4207-9B3B-B2508A231F55}" destId="{9B77ADEC-2504-486E-BA60-4BE40853C614}" srcOrd="0" destOrd="0" presId="urn:microsoft.com/office/officeart/2005/8/layout/list1"/>
    <dgm:cxn modelId="{FCB3D616-3D99-4A64-8B45-B9278AED191F}" srcId="{A83609DB-A9C2-4706-907D-32B97C1DF51D}" destId="{A874995E-7847-485E-945F-17CACBAA7657}" srcOrd="0" destOrd="0" parTransId="{82BB801B-7532-49B1-BC24-9E13B78DF4F8}" sibTransId="{E3F8864C-EC53-4274-B14F-6C0FD17A63E8}"/>
    <dgm:cxn modelId="{F3BFD618-35F7-431A-9E44-61E4409A0CCB}" type="presOf" srcId="{F87717CF-EF97-40E5-B044-103C9871F897}" destId="{4DD5649C-0E93-4C6B-B457-37B773CD85D7}" srcOrd="0" destOrd="0" presId="urn:microsoft.com/office/officeart/2005/8/layout/list1"/>
    <dgm:cxn modelId="{4C350039-1288-4E33-AA69-F7E2D880C1DE}" srcId="{B8C078D4-258D-4207-9B3B-B2508A231F55}" destId="{A83609DB-A9C2-4706-907D-32B97C1DF51D}" srcOrd="0" destOrd="0" parTransId="{5183DDA0-0020-4051-B4C5-1050A807B775}" sibTransId="{F4E8C60D-9398-4654-9406-2874242835E5}"/>
    <dgm:cxn modelId="{CE7F7C39-EFAB-4A44-B9BE-FFDB762668D1}" type="presOf" srcId="{E958B0D5-BE44-42C5-BF7A-6613588A6781}" destId="{8CB92471-CD6D-41DA-998D-1DA272ADAD32}" srcOrd="0" destOrd="0" presId="urn:microsoft.com/office/officeart/2005/8/layout/list1"/>
    <dgm:cxn modelId="{604FA16C-2E40-44D0-9F88-B75802EC8BBB}" type="presOf" srcId="{A83609DB-A9C2-4706-907D-32B97C1DF51D}" destId="{BE56CFE9-04F0-4995-A986-4EA93C15360F}" srcOrd="0" destOrd="0" presId="urn:microsoft.com/office/officeart/2005/8/layout/list1"/>
    <dgm:cxn modelId="{84839F7B-820B-44A9-81FA-AC5DD97D0276}" type="presOf" srcId="{EEA5FB8C-AF43-4211-8552-7669F790B653}" destId="{8667A7E8-8723-446E-9107-9F39C1EB657E}" srcOrd="0" destOrd="0" presId="urn:microsoft.com/office/officeart/2005/8/layout/list1"/>
    <dgm:cxn modelId="{A308007D-CF31-4A69-A796-3BC54FFE9889}" type="presOf" srcId="{F22A6A91-33C4-4C93-A89F-8AF4EEBBE91B}" destId="{744FD08E-F670-4B1B-AFD7-1511F916604F}" srcOrd="1" destOrd="0" presId="urn:microsoft.com/office/officeart/2005/8/layout/list1"/>
    <dgm:cxn modelId="{4B521883-A7A7-4B97-A00B-392843BE8595}" type="presOf" srcId="{E0F30525-DF79-4E1A-9C9B-2C9126B2BE0D}" destId="{786C6586-E8A6-4913-A303-063CE44CD41A}" srcOrd="0" destOrd="0" presId="urn:microsoft.com/office/officeart/2005/8/layout/list1"/>
    <dgm:cxn modelId="{C98E1C92-31DA-47E5-83FB-9736FB640D73}" srcId="{E958B0D5-BE44-42C5-BF7A-6613588A6781}" destId="{F87717CF-EF97-40E5-B044-103C9871F897}" srcOrd="0" destOrd="0" parTransId="{2D81EDF2-B8F2-4694-B9DA-28170B530DDB}" sibTransId="{535A16D6-7129-4848-84CF-F9AC833D7D45}"/>
    <dgm:cxn modelId="{981EACA6-D288-414B-BF7F-0FF294C60A28}" type="presOf" srcId="{F22A6A91-33C4-4C93-A89F-8AF4EEBBE91B}" destId="{687E1D31-68BA-4CFB-B2E3-9DB7704B55FC}" srcOrd="0" destOrd="0" presId="urn:microsoft.com/office/officeart/2005/8/layout/list1"/>
    <dgm:cxn modelId="{E5D4A9B8-9CD5-4403-B528-FD6AB173608E}" type="presOf" srcId="{3F1A35E5-583D-4E23-8ABF-006D592B7A19}" destId="{8BDE3DCE-08A9-47F0-AA62-7D2713AFEF0D}" srcOrd="0" destOrd="0" presId="urn:microsoft.com/office/officeart/2005/8/layout/list1"/>
    <dgm:cxn modelId="{18071DDA-74E3-47FC-B0C4-D80C561074CF}" srcId="{B8C078D4-258D-4207-9B3B-B2508A231F55}" destId="{F22A6A91-33C4-4C93-A89F-8AF4EEBBE91B}" srcOrd="1" destOrd="0" parTransId="{3FC8EB05-4950-4E4C-98A7-6C3157067C78}" sibTransId="{9547AC4A-3BF8-41B5-B3AD-A4D464905621}"/>
    <dgm:cxn modelId="{0A404CE5-98AE-459D-80D0-53C23B08BB76}" srcId="{E0F30525-DF79-4E1A-9C9B-2C9126B2BE0D}" destId="{EEA5FB8C-AF43-4211-8552-7669F790B653}" srcOrd="0" destOrd="0" parTransId="{051C8C42-5FED-45AF-A59E-8E06FF2C64F4}" sibTransId="{05A165C6-FC96-43A2-A9FD-CEDF947CE665}"/>
    <dgm:cxn modelId="{909EFCE8-2289-43E9-B0C6-EE6C0026A457}" srcId="{F22A6A91-33C4-4C93-A89F-8AF4EEBBE91B}" destId="{3F1A35E5-583D-4E23-8ABF-006D592B7A19}" srcOrd="0" destOrd="0" parTransId="{6693DC5A-1CD4-43C6-B2BE-982BBAE68113}" sibTransId="{A123B6DA-EF25-45E7-A85B-0C798A6D8022}"/>
    <dgm:cxn modelId="{5748BCF4-60C4-4090-8464-866C25E27795}" type="presOf" srcId="{A874995E-7847-485E-945F-17CACBAA7657}" destId="{C3BE4054-CB8D-410D-A1A9-5F84819CBCD5}" srcOrd="0" destOrd="0" presId="urn:microsoft.com/office/officeart/2005/8/layout/list1"/>
    <dgm:cxn modelId="{3EB6CBF6-87F3-4C90-8958-ED2C0D3A50FD}" srcId="{B8C078D4-258D-4207-9B3B-B2508A231F55}" destId="{E0F30525-DF79-4E1A-9C9B-2C9126B2BE0D}" srcOrd="3" destOrd="0" parTransId="{31C266B7-64FE-4016-B741-D49446B4AEE0}" sibTransId="{625752D5-7D76-470F-83E9-96316FBA1046}"/>
    <dgm:cxn modelId="{82F6E5F9-CDD6-4D6F-BFBA-6509791B2BAB}" type="presOf" srcId="{A83609DB-A9C2-4706-907D-32B97C1DF51D}" destId="{790A67BA-F901-4436-951A-2525094E8C9F}" srcOrd="1" destOrd="0" presId="urn:microsoft.com/office/officeart/2005/8/layout/list1"/>
    <dgm:cxn modelId="{8D3318FE-06A7-4559-8FFA-529270830090}" type="presOf" srcId="{E958B0D5-BE44-42C5-BF7A-6613588A6781}" destId="{1F55AECE-6B8F-4A5D-AF24-6E9D2EB1F9EE}" srcOrd="1" destOrd="0" presId="urn:microsoft.com/office/officeart/2005/8/layout/list1"/>
    <dgm:cxn modelId="{BC329303-8408-4DCA-A251-63E6411A233F}" type="presParOf" srcId="{9B77ADEC-2504-486E-BA60-4BE40853C614}" destId="{31ECD41B-6D6A-4DA7-99A9-12C2F4923FAF}" srcOrd="0" destOrd="0" presId="urn:microsoft.com/office/officeart/2005/8/layout/list1"/>
    <dgm:cxn modelId="{D12D6D6F-3ECE-4B65-A140-FAF86B149266}" type="presParOf" srcId="{31ECD41B-6D6A-4DA7-99A9-12C2F4923FAF}" destId="{BE56CFE9-04F0-4995-A986-4EA93C15360F}" srcOrd="0" destOrd="0" presId="urn:microsoft.com/office/officeart/2005/8/layout/list1"/>
    <dgm:cxn modelId="{B297FF73-403C-43D1-A079-762B83724460}" type="presParOf" srcId="{31ECD41B-6D6A-4DA7-99A9-12C2F4923FAF}" destId="{790A67BA-F901-4436-951A-2525094E8C9F}" srcOrd="1" destOrd="0" presId="urn:microsoft.com/office/officeart/2005/8/layout/list1"/>
    <dgm:cxn modelId="{BB77D2E9-9EDF-4F77-A28D-94D3F14CE13C}" type="presParOf" srcId="{9B77ADEC-2504-486E-BA60-4BE40853C614}" destId="{C06CFDED-A565-4559-910B-6BB0B954A2B4}" srcOrd="1" destOrd="0" presId="urn:microsoft.com/office/officeart/2005/8/layout/list1"/>
    <dgm:cxn modelId="{E41067C3-53C2-4DE5-BDC5-CDD60621D297}" type="presParOf" srcId="{9B77ADEC-2504-486E-BA60-4BE40853C614}" destId="{C3BE4054-CB8D-410D-A1A9-5F84819CBCD5}" srcOrd="2" destOrd="0" presId="urn:microsoft.com/office/officeart/2005/8/layout/list1"/>
    <dgm:cxn modelId="{4DC2AB68-1A6A-4846-980C-88BCE4BE1495}" type="presParOf" srcId="{9B77ADEC-2504-486E-BA60-4BE40853C614}" destId="{7389F8B5-6FE3-41FD-89CA-9C7C0DEAAFC6}" srcOrd="3" destOrd="0" presId="urn:microsoft.com/office/officeart/2005/8/layout/list1"/>
    <dgm:cxn modelId="{2DA58281-2245-4EA2-AAFF-E9424C988EAD}" type="presParOf" srcId="{9B77ADEC-2504-486E-BA60-4BE40853C614}" destId="{34E70EA4-1348-4297-9BE6-9B4EEF416C24}" srcOrd="4" destOrd="0" presId="urn:microsoft.com/office/officeart/2005/8/layout/list1"/>
    <dgm:cxn modelId="{D67C3644-05C9-4A90-84BD-023DC719D5B9}" type="presParOf" srcId="{34E70EA4-1348-4297-9BE6-9B4EEF416C24}" destId="{687E1D31-68BA-4CFB-B2E3-9DB7704B55FC}" srcOrd="0" destOrd="0" presId="urn:microsoft.com/office/officeart/2005/8/layout/list1"/>
    <dgm:cxn modelId="{0695D568-B2D5-4ACF-A70B-E90845A1619A}" type="presParOf" srcId="{34E70EA4-1348-4297-9BE6-9B4EEF416C24}" destId="{744FD08E-F670-4B1B-AFD7-1511F916604F}" srcOrd="1" destOrd="0" presId="urn:microsoft.com/office/officeart/2005/8/layout/list1"/>
    <dgm:cxn modelId="{2FBC1D56-7F51-4F3B-9BD5-FDE81F749E55}" type="presParOf" srcId="{9B77ADEC-2504-486E-BA60-4BE40853C614}" destId="{B9D2748B-A735-4C7C-93FA-52688BC91C0D}" srcOrd="5" destOrd="0" presId="urn:microsoft.com/office/officeart/2005/8/layout/list1"/>
    <dgm:cxn modelId="{80AF018B-5EE4-4F5C-8712-AE6FCD392A33}" type="presParOf" srcId="{9B77ADEC-2504-486E-BA60-4BE40853C614}" destId="{8BDE3DCE-08A9-47F0-AA62-7D2713AFEF0D}" srcOrd="6" destOrd="0" presId="urn:microsoft.com/office/officeart/2005/8/layout/list1"/>
    <dgm:cxn modelId="{21A49937-63E3-4C36-8359-B3FBA779F7FA}" type="presParOf" srcId="{9B77ADEC-2504-486E-BA60-4BE40853C614}" destId="{93B2A688-0F87-42CC-9318-94D70E12F347}" srcOrd="7" destOrd="0" presId="urn:microsoft.com/office/officeart/2005/8/layout/list1"/>
    <dgm:cxn modelId="{CA61585C-BB98-4A48-AD0F-4F2DBD632476}" type="presParOf" srcId="{9B77ADEC-2504-486E-BA60-4BE40853C614}" destId="{7A34DE1B-A11F-47D6-8BE5-2D88F2DBA30F}" srcOrd="8" destOrd="0" presId="urn:microsoft.com/office/officeart/2005/8/layout/list1"/>
    <dgm:cxn modelId="{A3FA10C5-B205-46DC-98B9-5F1C2111BFB6}" type="presParOf" srcId="{7A34DE1B-A11F-47D6-8BE5-2D88F2DBA30F}" destId="{8CB92471-CD6D-41DA-998D-1DA272ADAD32}" srcOrd="0" destOrd="0" presId="urn:microsoft.com/office/officeart/2005/8/layout/list1"/>
    <dgm:cxn modelId="{B2AEEA12-D011-4628-BC6B-09A7AF2E5BE7}" type="presParOf" srcId="{7A34DE1B-A11F-47D6-8BE5-2D88F2DBA30F}" destId="{1F55AECE-6B8F-4A5D-AF24-6E9D2EB1F9EE}" srcOrd="1" destOrd="0" presId="urn:microsoft.com/office/officeart/2005/8/layout/list1"/>
    <dgm:cxn modelId="{46CE5CF2-BDEA-4CBD-82D5-8E9DD696A68B}" type="presParOf" srcId="{9B77ADEC-2504-486E-BA60-4BE40853C614}" destId="{031C5B6B-05F2-4E1C-8FFD-6A304230E156}" srcOrd="9" destOrd="0" presId="urn:microsoft.com/office/officeart/2005/8/layout/list1"/>
    <dgm:cxn modelId="{CD312188-FD6D-4206-8407-427010A62664}" type="presParOf" srcId="{9B77ADEC-2504-486E-BA60-4BE40853C614}" destId="{4DD5649C-0E93-4C6B-B457-37B773CD85D7}" srcOrd="10" destOrd="0" presId="urn:microsoft.com/office/officeart/2005/8/layout/list1"/>
    <dgm:cxn modelId="{F11BB258-17B4-4A32-83D4-94E53B353C5C}" type="presParOf" srcId="{9B77ADEC-2504-486E-BA60-4BE40853C614}" destId="{D66795B4-6B2E-4FC9-9ABF-5216C72D1AE7}" srcOrd="11" destOrd="0" presId="urn:microsoft.com/office/officeart/2005/8/layout/list1"/>
    <dgm:cxn modelId="{E346F3D4-9C3B-4890-8D06-F94B79840790}" type="presParOf" srcId="{9B77ADEC-2504-486E-BA60-4BE40853C614}" destId="{A223A4EA-5C5C-4C75-85DB-AA800F298511}" srcOrd="12" destOrd="0" presId="urn:microsoft.com/office/officeart/2005/8/layout/list1"/>
    <dgm:cxn modelId="{11850467-EF02-4BE3-AF35-311353E47032}" type="presParOf" srcId="{A223A4EA-5C5C-4C75-85DB-AA800F298511}" destId="{786C6586-E8A6-4913-A303-063CE44CD41A}" srcOrd="0" destOrd="0" presId="urn:microsoft.com/office/officeart/2005/8/layout/list1"/>
    <dgm:cxn modelId="{8094DADC-20FE-4A64-BDDA-7C593A825379}" type="presParOf" srcId="{A223A4EA-5C5C-4C75-85DB-AA800F298511}" destId="{FB2741C7-F61D-4DA0-8220-BE19D9F7D26B}" srcOrd="1" destOrd="0" presId="urn:microsoft.com/office/officeart/2005/8/layout/list1"/>
    <dgm:cxn modelId="{8BD71074-9450-48E2-87F7-540BCB5BEFC9}" type="presParOf" srcId="{9B77ADEC-2504-486E-BA60-4BE40853C614}" destId="{AFFBC05F-EC61-4D45-9858-364760E2B382}" srcOrd="13" destOrd="0" presId="urn:microsoft.com/office/officeart/2005/8/layout/list1"/>
    <dgm:cxn modelId="{CFC28BA5-057C-4564-B729-36511C9BBECC}" type="presParOf" srcId="{9B77ADEC-2504-486E-BA60-4BE40853C614}" destId="{8667A7E8-8723-446E-9107-9F39C1EB657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BE4054-CB8D-410D-A1A9-5F84819CBCD5}">
      <dsp:nvSpPr>
        <dsp:cNvPr id="0" name=""/>
        <dsp:cNvSpPr/>
      </dsp:nvSpPr>
      <dsp:spPr>
        <a:xfrm>
          <a:off x="0" y="277169"/>
          <a:ext cx="7543800" cy="779625"/>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Loan Servicers are required (upon your request) to provide you with this forbearance for your federal student loans (excluding Perkins loans)</a:t>
          </a:r>
        </a:p>
      </dsp:txBody>
      <dsp:txXfrm>
        <a:off x="0" y="277169"/>
        <a:ext cx="7543800" cy="779625"/>
      </dsp:txXfrm>
    </dsp:sp>
    <dsp:sp modelId="{790A67BA-F901-4436-951A-2525094E8C9F}">
      <dsp:nvSpPr>
        <dsp:cNvPr id="0" name=""/>
        <dsp:cNvSpPr/>
      </dsp:nvSpPr>
      <dsp:spPr>
        <a:xfrm>
          <a:off x="366876" y="11489"/>
          <a:ext cx="7174491"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800100">
            <a:lnSpc>
              <a:spcPct val="90000"/>
            </a:lnSpc>
            <a:spcBef>
              <a:spcPct val="0"/>
            </a:spcBef>
            <a:spcAft>
              <a:spcPct val="35000"/>
            </a:spcAft>
            <a:buNone/>
          </a:pPr>
          <a:r>
            <a:rPr lang="en-US" sz="1800" kern="1200" dirty="0"/>
            <a:t>Mandatory Medical Residency Forbearance</a:t>
          </a:r>
        </a:p>
      </dsp:txBody>
      <dsp:txXfrm>
        <a:off x="392815" y="37428"/>
        <a:ext cx="7122613" cy="479482"/>
      </dsp:txXfrm>
    </dsp:sp>
    <dsp:sp modelId="{8BDE3DCE-08A9-47F0-AA62-7D2713AFEF0D}">
      <dsp:nvSpPr>
        <dsp:cNvPr id="0" name=""/>
        <dsp:cNvSpPr/>
      </dsp:nvSpPr>
      <dsp:spPr>
        <a:xfrm>
          <a:off x="0" y="1419674"/>
          <a:ext cx="7543800" cy="623700"/>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You must request the Medical Residency Forbearance each year</a:t>
          </a:r>
        </a:p>
      </dsp:txBody>
      <dsp:txXfrm>
        <a:off x="0" y="1419674"/>
        <a:ext cx="7543800" cy="623700"/>
      </dsp:txXfrm>
    </dsp:sp>
    <dsp:sp modelId="{744FD08E-F670-4B1B-AFD7-1511F916604F}">
      <dsp:nvSpPr>
        <dsp:cNvPr id="0" name=""/>
        <dsp:cNvSpPr/>
      </dsp:nvSpPr>
      <dsp:spPr>
        <a:xfrm>
          <a:off x="377190" y="1153994"/>
          <a:ext cx="5551821"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533400">
            <a:lnSpc>
              <a:spcPct val="90000"/>
            </a:lnSpc>
            <a:spcBef>
              <a:spcPct val="0"/>
            </a:spcBef>
            <a:spcAft>
              <a:spcPct val="35000"/>
            </a:spcAft>
            <a:buNone/>
          </a:pPr>
          <a:r>
            <a:rPr lang="en-US" sz="1200" kern="1200" dirty="0"/>
            <a:t>Postpones loan payments in annual increments</a:t>
          </a:r>
        </a:p>
      </dsp:txBody>
      <dsp:txXfrm>
        <a:off x="403129" y="1179933"/>
        <a:ext cx="5499943" cy="479482"/>
      </dsp:txXfrm>
    </dsp:sp>
    <dsp:sp modelId="{4DD5649C-0E93-4C6B-B457-37B773CD85D7}">
      <dsp:nvSpPr>
        <dsp:cNvPr id="0" name=""/>
        <dsp:cNvSpPr/>
      </dsp:nvSpPr>
      <dsp:spPr>
        <a:xfrm>
          <a:off x="0" y="2406255"/>
          <a:ext cx="7543800" cy="935550"/>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Timely request of forbearance (30 days before each annual request) allows a continuous forbearance (without a gap between years) and will allow you to postpone capitalization until the end of your residency.</a:t>
          </a:r>
        </a:p>
      </dsp:txBody>
      <dsp:txXfrm>
        <a:off x="0" y="2406255"/>
        <a:ext cx="7543800" cy="935550"/>
      </dsp:txXfrm>
    </dsp:sp>
    <dsp:sp modelId="{1F55AECE-6B8F-4A5D-AF24-6E9D2EB1F9EE}">
      <dsp:nvSpPr>
        <dsp:cNvPr id="0" name=""/>
        <dsp:cNvSpPr/>
      </dsp:nvSpPr>
      <dsp:spPr>
        <a:xfrm>
          <a:off x="377190" y="2140575"/>
          <a:ext cx="5585459"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533400">
            <a:lnSpc>
              <a:spcPct val="90000"/>
            </a:lnSpc>
            <a:spcBef>
              <a:spcPct val="0"/>
            </a:spcBef>
            <a:spcAft>
              <a:spcPct val="35000"/>
            </a:spcAft>
            <a:buNone/>
          </a:pPr>
          <a:r>
            <a:rPr lang="en-US" sz="1200" kern="1200" dirty="0"/>
            <a:t>Capitalization of interest may occur at end of residency</a:t>
          </a:r>
        </a:p>
      </dsp:txBody>
      <dsp:txXfrm>
        <a:off x="403129" y="2166514"/>
        <a:ext cx="5533581" cy="479482"/>
      </dsp:txXfrm>
    </dsp:sp>
    <dsp:sp modelId="{8667A7E8-8723-446E-9107-9F39C1EB657E}">
      <dsp:nvSpPr>
        <dsp:cNvPr id="0" name=""/>
        <dsp:cNvSpPr/>
      </dsp:nvSpPr>
      <dsp:spPr>
        <a:xfrm>
          <a:off x="0" y="3704685"/>
          <a:ext cx="7543800" cy="779625"/>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For a student with approximately $180,000 of loans, the amount of monthy interest is approximately $1,100  </a:t>
          </a:r>
          <a:endParaRPr lang="en-US" sz="1200" kern="1200" dirty="0"/>
        </a:p>
      </dsp:txBody>
      <dsp:txXfrm>
        <a:off x="0" y="3704685"/>
        <a:ext cx="7543800" cy="779625"/>
      </dsp:txXfrm>
    </dsp:sp>
    <dsp:sp modelId="{FB2741C7-F61D-4DA0-8220-BE19D9F7D26B}">
      <dsp:nvSpPr>
        <dsp:cNvPr id="0" name=""/>
        <dsp:cNvSpPr/>
      </dsp:nvSpPr>
      <dsp:spPr>
        <a:xfrm>
          <a:off x="377190" y="3439005"/>
          <a:ext cx="5547386"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533400">
            <a:lnSpc>
              <a:spcPct val="90000"/>
            </a:lnSpc>
            <a:spcBef>
              <a:spcPct val="0"/>
            </a:spcBef>
            <a:spcAft>
              <a:spcPct val="35000"/>
            </a:spcAft>
            <a:buNone/>
          </a:pPr>
          <a:r>
            <a:rPr lang="en-US" sz="1200" kern="1200" dirty="0"/>
            <a:t>Remember, subsidized, unsubsidized and grad plus loans will be accruing interest.</a:t>
          </a:r>
        </a:p>
      </dsp:txBody>
      <dsp:txXfrm>
        <a:off x="403129" y="3464944"/>
        <a:ext cx="5495508"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7/26/2022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0734E3-24AF-426B-B5D8-437E44272DDE}"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E1113-B0C0-4C33-A504-42BD04BAC6E3}"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3A0361-35C7-42C7-81F3-B3B4FF45A545}"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A53095-8C63-4AE9-A221-F16B2E1D3A85}" type="datetime1">
              <a:rPr lang="en-US" smtClean="0"/>
              <a:t>7/26/2022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A9891-8B56-4417-953A-F29BE9CD1B85}" type="datetime1">
              <a:rPr lang="en-US" smtClean="0"/>
              <a:t>7/26/2022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7/26/2022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7/26/2022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7/26/2022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7/26/2022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7/26/2022</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medicine/admissions/scholarship-information.asp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aamc.org/services/first/"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studentaid.gov/h/manage-loans"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mailto:Mia.C.Myers@ttuhsc.edu"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ttuhsc.edu/financial-ai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veterans-resource-cente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Excel_97-2003_Worksheet.xls"/></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a:t>MSI Orientation</a:t>
            </a:r>
          </a:p>
          <a:p>
            <a:pPr algn="ctr"/>
            <a:r>
              <a:rPr lang="en-US" sz="5400" dirty="0"/>
              <a:t>Financial Aid</a:t>
            </a:r>
            <a:endParaRPr lang="en-US" sz="4000" dirty="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20087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Emergency Tuition &amp; Short Term Loans</a:t>
            </a:r>
          </a:p>
          <a:p>
            <a:pPr algn="ctr"/>
            <a:endParaRPr lang="en-US" b="1" u="sng" dirty="0"/>
          </a:p>
          <a:p>
            <a:pPr marL="285750" indent="-285750">
              <a:buFont typeface="Wingdings" pitchFamily="2" charset="2"/>
              <a:buChar char="§"/>
            </a:pPr>
            <a:r>
              <a:rPr lang="en-US" sz="1600" dirty="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a:t>Short Term Loans for up to $1500 are also available to currently enrolled students for other types of emergencies. These loans have interest rates that range from 4% to 8%.</a:t>
            </a:r>
          </a:p>
          <a:p>
            <a:pPr marL="285750" indent="-285750">
              <a:buFont typeface="Wingdings" pitchFamily="2" charset="2"/>
              <a:buChar char="§"/>
            </a:pPr>
            <a:endParaRPr lang="en-US" sz="1600" dirty="0"/>
          </a:p>
          <a:p>
            <a:pPr marL="285750" indent="-285750">
              <a:buFont typeface="Wingdings" pitchFamily="2" charset="2"/>
              <a:buChar char="§"/>
            </a:pPr>
            <a:r>
              <a:rPr lang="en-US" sz="1600" dirty="0"/>
              <a:t>Both types of loans must be repaid within 90 days.</a:t>
            </a:r>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78565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Applying For School of Medicine Scholarships</a:t>
            </a:r>
          </a:p>
          <a:p>
            <a:pPr algn="ctr"/>
            <a:endParaRPr lang="en-US" sz="2400" dirty="0"/>
          </a:p>
          <a:p>
            <a:r>
              <a:rPr lang="en-US" sz="1600" dirty="0"/>
              <a:t>TTUHSC School of Medicine offers competitive scholarships to qualified medical students.   To be eligible to receive a scholarship, a student must remain in good academic standing for the entire academic year. All scholarships are a one-time scholarship award and are based on the availability of funds.</a:t>
            </a:r>
          </a:p>
          <a:p>
            <a:r>
              <a:rPr lang="en-US" sz="1600" dirty="0"/>
              <a:t>To renew or be considered for a scholarship, students must submit a scholarship application annually by April 1st.  Applications must be submitted to the TTUHSC SOM Office of Admissions in Lubbock. Students must also submit a FAFSA to the Financial Aid Office to be considered.  </a:t>
            </a:r>
          </a:p>
          <a:p>
            <a:r>
              <a:rPr lang="en-US" sz="1600" dirty="0"/>
              <a:t>For more information and to access the application, please go to </a:t>
            </a:r>
            <a:r>
              <a:rPr lang="en-US" sz="1600" u="sng" dirty="0">
                <a:hlinkClick r:id="rId2"/>
              </a:rPr>
              <a:t>www.ttuhsc.edu/medicine/admissions/scholarship-information.aspx</a:t>
            </a:r>
            <a:r>
              <a:rPr lang="en-US" sz="1600" u="sng" dirty="0"/>
              <a:t> </a:t>
            </a:r>
            <a:endParaRPr lang="en-US" sz="1600" dirty="0"/>
          </a:p>
          <a:p>
            <a:r>
              <a:rPr lang="en-US" sz="1600" dirty="0"/>
              <a:t> </a:t>
            </a:r>
          </a:p>
          <a:p>
            <a:pPr algn="ctr"/>
            <a:endParaRPr lang="en-US" sz="1600" b="1" u="sng"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525084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29546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Financial Planning Resource</a:t>
            </a:r>
          </a:p>
          <a:p>
            <a:pPr algn="ctr"/>
            <a:endParaRPr lang="en-US" b="1" u="sng" dirty="0"/>
          </a:p>
          <a:p>
            <a:r>
              <a:rPr lang="en-US" dirty="0"/>
              <a:t>The AAMC website is an excellent resource for many of your medical school needs; both academic and financial.  Some of the financial aid resources include, loan repayment calculators, budgeting and debt management.</a:t>
            </a:r>
          </a:p>
          <a:p>
            <a:endParaRPr lang="en-US" dirty="0"/>
          </a:p>
          <a:p>
            <a:r>
              <a:rPr lang="en-US" dirty="0"/>
              <a:t>Their “Financial Aid First” website is: </a:t>
            </a:r>
            <a:r>
              <a:rPr lang="en-US" u="sng" dirty="0">
                <a:hlinkClick r:id="rId2"/>
              </a:rPr>
              <a:t>https://www.aamc.org/services/first/</a:t>
            </a:r>
            <a:r>
              <a:rPr lang="en-US" u="sng" dirty="0"/>
              <a:t> </a:t>
            </a:r>
            <a:endParaRPr lang="en-US" dirty="0"/>
          </a:p>
          <a:p>
            <a:r>
              <a:rPr lang="en-US" dirty="0"/>
              <a:t> </a:t>
            </a:r>
          </a:p>
          <a:p>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Federal Loan Information</a:t>
            </a:r>
          </a:p>
        </p:txBody>
      </p:sp>
      <p:sp>
        <p:nvSpPr>
          <p:cNvPr id="3" name="Content Placeholder 2"/>
          <p:cNvSpPr>
            <a:spLocks noGrp="1"/>
          </p:cNvSpPr>
          <p:nvPr>
            <p:ph idx="1"/>
          </p:nvPr>
        </p:nvSpPr>
        <p:spPr>
          <a:xfrm>
            <a:off x="762000" y="685800"/>
            <a:ext cx="3505200" cy="3886200"/>
          </a:xfrm>
        </p:spPr>
        <p:txBody>
          <a:bodyPr>
            <a:normAutofit/>
          </a:bodyPr>
          <a:lstStyle/>
          <a:p>
            <a:r>
              <a:rPr lang="en-US" dirty="0"/>
              <a:t>You can locate loan servicer information and current federal loan totals on the Federal Student Aid website. </a:t>
            </a:r>
            <a:r>
              <a:rPr lang="en-US" dirty="0">
                <a:hlinkClick r:id="rId2"/>
              </a:rPr>
              <a:t>https://studentaid.gov/h/manage-loans</a:t>
            </a:r>
            <a:endParaRPr lang="en-US" dirty="0"/>
          </a:p>
          <a:p>
            <a:r>
              <a:rPr lang="en-US" dirty="0"/>
              <a:t>You will need your FSA ID and password to access the information.</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a:extLst>
              <a:ext uri="{FF2B5EF4-FFF2-40B4-BE49-F238E27FC236}">
                <a16:creationId xmlns:a16="http://schemas.microsoft.com/office/drawing/2014/main" id="{AA625FCF-7CE4-4288-A560-1ABACA765903}"/>
              </a:ext>
            </a:extLst>
          </p:cNvPr>
          <p:cNvPicPr>
            <a:picLocks noChangeAspect="1"/>
          </p:cNvPicPr>
          <p:nvPr/>
        </p:nvPicPr>
        <p:blipFill>
          <a:blip r:embed="rId4"/>
          <a:stretch>
            <a:fillRect/>
          </a:stretch>
        </p:blipFill>
        <p:spPr>
          <a:xfrm>
            <a:off x="5715000" y="1671493"/>
            <a:ext cx="2590800" cy="1833707"/>
          </a:xfrm>
          <a:prstGeom prst="rect">
            <a:avLst/>
          </a:prstGeom>
        </p:spPr>
      </p:pic>
    </p:spTree>
    <p:extLst>
      <p:ext uri="{BB962C8B-B14F-4D97-AF65-F5344CB8AC3E}">
        <p14:creationId xmlns:p14="http://schemas.microsoft.com/office/powerpoint/2010/main" val="1697249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Residency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8584896"/>
              </p:ext>
            </p:extLst>
          </p:nvPr>
        </p:nvGraphicFramePr>
        <p:xfrm>
          <a:off x="762000" y="685800"/>
          <a:ext cx="75438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1521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9546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Student Business Services</a:t>
            </a:r>
          </a:p>
          <a:p>
            <a:pPr algn="ctr"/>
            <a:endParaRPr lang="en-US" sz="1600" dirty="0"/>
          </a:p>
          <a:p>
            <a:r>
              <a:rPr lang="en-US" sz="1400" dirty="0"/>
              <a:t>Please contact Student Business Services (SBS) at (806) 743-7867 or at </a:t>
            </a:r>
            <a:r>
              <a:rPr lang="en-US" sz="1400" dirty="0">
                <a:hlinkClick r:id="rId2"/>
              </a:rPr>
              <a:t>SBS@ttuhsc.edu</a:t>
            </a:r>
            <a:r>
              <a:rPr lang="en-US" sz="1400" dirty="0"/>
              <a:t> for questions regarding:</a:t>
            </a:r>
          </a:p>
          <a:p>
            <a:endParaRPr lang="en-US" sz="1400" dirty="0"/>
          </a:p>
          <a:p>
            <a:pPr marL="285750" indent="-285750">
              <a:spcAft>
                <a:spcPts val="600"/>
              </a:spcAft>
              <a:buFont typeface="Wingdings" panose="05000000000000000000" pitchFamily="2" charset="2"/>
              <a:buChar char="§"/>
            </a:pPr>
            <a:r>
              <a:rPr lang="en-US" sz="1400" dirty="0"/>
              <a:t>Tuition and fee information, tuition payment options, and payment plans</a:t>
            </a:r>
          </a:p>
          <a:p>
            <a:pPr marL="285750" indent="-285750">
              <a:spcAft>
                <a:spcPts val="600"/>
              </a:spcAft>
              <a:buFont typeface="Wingdings" panose="05000000000000000000" pitchFamily="2" charset="2"/>
              <a:buChar char="§"/>
            </a:pPr>
            <a:r>
              <a:rPr lang="en-US" sz="1400" dirty="0"/>
              <a:t>Tuition waivers, bordering county waivers, etc.</a:t>
            </a:r>
          </a:p>
          <a:p>
            <a:pPr marL="285750" indent="-285750">
              <a:spcAft>
                <a:spcPts val="600"/>
              </a:spcAft>
              <a:buFont typeface="Wingdings" panose="05000000000000000000" pitchFamily="2" charset="2"/>
              <a:buChar char="§"/>
            </a:pPr>
            <a:r>
              <a:rPr lang="en-US" sz="1400" dirty="0"/>
              <a:t>How refunds are processed or how to set up direct deposit information</a:t>
            </a:r>
          </a:p>
          <a:p>
            <a:pPr marL="285750" indent="-285750">
              <a:spcAft>
                <a:spcPts val="600"/>
              </a:spcAft>
              <a:buFont typeface="Wingdings" panose="05000000000000000000" pitchFamily="2" charset="2"/>
              <a:buChar char="§"/>
            </a:pPr>
            <a:r>
              <a:rPr lang="en-US" sz="1400" dirty="0"/>
              <a:t>How 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6009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Office of Financial Aid </a:t>
            </a:r>
          </a:p>
          <a:p>
            <a:pPr algn="ctr"/>
            <a:r>
              <a:rPr lang="en-US" sz="1400" dirty="0"/>
              <a:t>Student Services Suite 2C400</a:t>
            </a:r>
          </a:p>
          <a:p>
            <a:pPr algn="ctr"/>
            <a:endParaRPr lang="en-US" sz="800" b="1" u="sng" dirty="0"/>
          </a:p>
          <a:p>
            <a:pPr algn="ctr"/>
            <a:r>
              <a:rPr lang="en-US" sz="1400" dirty="0"/>
              <a:t>TTUHSC Office of Financial Aid</a:t>
            </a:r>
          </a:p>
          <a:p>
            <a:pPr algn="ctr"/>
            <a:r>
              <a:rPr lang="en-US" sz="1400" dirty="0"/>
              <a:t>3601 4</a:t>
            </a:r>
            <a:r>
              <a:rPr lang="en-US" sz="1400" baseline="30000" dirty="0"/>
              <a:t>th</a:t>
            </a:r>
            <a:r>
              <a:rPr lang="en-US" sz="1400" dirty="0"/>
              <a:t> Street MS8310</a:t>
            </a:r>
          </a:p>
          <a:p>
            <a:pPr algn="ctr"/>
            <a:r>
              <a:rPr lang="en-US" sz="1400" dirty="0"/>
              <a:t>Lubbock, TX  79430-8310</a:t>
            </a:r>
          </a:p>
          <a:p>
            <a:pPr algn="ctr"/>
            <a:r>
              <a:rPr lang="en-US" sz="1400" dirty="0"/>
              <a:t>(806) 743.3025 </a:t>
            </a:r>
            <a:r>
              <a:rPr lang="en-US" sz="1200" dirty="0"/>
              <a:t>phone  </a:t>
            </a:r>
            <a:r>
              <a:rPr lang="en-US" sz="1400" dirty="0"/>
              <a:t>(806) 743.2304 </a:t>
            </a:r>
            <a:r>
              <a:rPr lang="en-US" sz="1200" dirty="0"/>
              <a:t>fax</a:t>
            </a:r>
            <a:endParaRPr lang="en-US" sz="1400" dirty="0"/>
          </a:p>
          <a:p>
            <a:pPr algn="ctr"/>
            <a:endParaRPr lang="en-US" sz="1400" dirty="0"/>
          </a:p>
          <a:p>
            <a:pPr algn="ctr"/>
            <a:r>
              <a:rPr lang="en-US" sz="1400" dirty="0">
                <a:solidFill>
                  <a:srgbClr val="FF0000"/>
                </a:solidFill>
              </a:rPr>
              <a:t> </a:t>
            </a:r>
            <a:r>
              <a:rPr lang="en-US" sz="1400" u="sng" dirty="0">
                <a:solidFill>
                  <a:srgbClr val="FF0000"/>
                </a:solidFill>
                <a:hlinkClick r:id="rId2"/>
              </a:rPr>
              <a:t>financial.aid@ttuhsc.edu</a:t>
            </a:r>
            <a:endParaRPr lang="en-US" sz="1400" u="sng" dirty="0">
              <a:solidFill>
                <a:srgbClr val="FF0000"/>
              </a:solidFill>
            </a:endParaRPr>
          </a:p>
          <a:p>
            <a:pPr algn="ctr"/>
            <a:r>
              <a:rPr lang="en-US" sz="1400" u="sng" dirty="0">
                <a:solidFill>
                  <a:srgbClr val="FF0000"/>
                </a:solidFill>
                <a:hlinkClick r:id="rId3"/>
              </a:rPr>
              <a:t>Mia.C.Myers@ttuhsc.edu</a:t>
            </a:r>
            <a:r>
              <a:rPr lang="en-US" sz="1400" u="sng" dirty="0">
                <a:solidFill>
                  <a:srgbClr val="FF0000"/>
                </a:solidFill>
              </a:rPr>
              <a:t> </a:t>
            </a:r>
          </a:p>
          <a:p>
            <a:pPr algn="ctr"/>
            <a:endParaRPr lang="en-US" sz="1400" u="sng" dirty="0">
              <a:solidFill>
                <a:srgbClr val="FF0000"/>
              </a:solidFill>
            </a:endParaRPr>
          </a:p>
          <a:p>
            <a:pPr algn="ctr"/>
            <a:r>
              <a:rPr lang="en-US" sz="1400" u="sng" dirty="0">
                <a:solidFill>
                  <a:srgbClr val="FF0000"/>
                </a:solidFill>
                <a:hlinkClick r:id="rId4"/>
              </a:rPr>
              <a:t>www.ttuhsc.edu/financial-aid</a:t>
            </a:r>
            <a:r>
              <a:rPr lang="en-US" sz="1400" u="sng" dirty="0">
                <a:solidFill>
                  <a:srgbClr val="FF0000"/>
                </a:solidFill>
              </a:rPr>
              <a:t>  </a:t>
            </a:r>
            <a:r>
              <a:rPr lang="en-US" sz="1400" dirty="0">
                <a:solidFill>
                  <a:srgbClr val="FF0000"/>
                </a:solidFill>
              </a:rPr>
              <a:t> </a:t>
            </a:r>
          </a:p>
          <a:p>
            <a:pPr algn="ctr"/>
            <a:endParaRPr lang="en-US" sz="1400" dirty="0"/>
          </a:p>
          <a:p>
            <a:pPr algn="ctr"/>
            <a:r>
              <a:rPr lang="en-US" sz="1400" dirty="0"/>
              <a:t>Office hours:</a:t>
            </a:r>
          </a:p>
          <a:p>
            <a:pPr algn="ctr"/>
            <a:r>
              <a:rPr lang="en-US" sz="1400" dirty="0"/>
              <a:t>Monday-Friday 8am-5pm</a:t>
            </a:r>
          </a:p>
          <a:p>
            <a:pPr algn="ctr"/>
            <a:r>
              <a:rPr lang="en-US" sz="1400" dirty="0"/>
              <a:t>No appointment needed to see an advisor</a:t>
            </a:r>
          </a:p>
        </p:txBody>
      </p:sp>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133600"/>
            <a:ext cx="8001000" cy="440120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What is Financial Aid</a:t>
            </a:r>
          </a:p>
          <a:p>
            <a:pPr algn="ctr"/>
            <a:endParaRPr lang="en-US" sz="1600" b="1" u="sng" dirty="0"/>
          </a:p>
          <a:p>
            <a:r>
              <a:rPr lang="en-US" sz="1600" b="1" dirty="0"/>
              <a:t>Financial aid</a:t>
            </a:r>
            <a:r>
              <a:rPr lang="en-US" sz="1600" dirty="0"/>
              <a:t> is defined as assistance to pay for your educational expenses.   These expenses include tuition, fees, books, supplies, instruments and living expenses while in school.  Any assistance is considered “financial aid” regardless of the source.  These sources are:</a:t>
            </a:r>
          </a:p>
          <a:p>
            <a:endParaRPr lang="en-US" sz="1600" dirty="0"/>
          </a:p>
          <a:p>
            <a:r>
              <a:rPr lang="en-US" sz="1600" b="1" i="1" u="sng" dirty="0"/>
              <a:t>Grants</a:t>
            </a:r>
            <a:r>
              <a:rPr lang="en-US" sz="1600" dirty="0"/>
              <a:t>—Funds from Federal and State sources that do NOT require repayment</a:t>
            </a:r>
          </a:p>
          <a:p>
            <a:endParaRPr lang="en-US" sz="1600" b="1" i="1" u="sng" dirty="0"/>
          </a:p>
          <a:p>
            <a:r>
              <a:rPr lang="en-US" sz="1600" b="1" i="1" u="sng" dirty="0"/>
              <a:t>Scholarships</a:t>
            </a:r>
            <a:r>
              <a:rPr lang="en-US" sz="1600" i="1" dirty="0"/>
              <a:t>—</a:t>
            </a:r>
            <a:r>
              <a:rPr lang="en-US" sz="1600" dirty="0"/>
              <a:t>State, Institutional, Organizational funds that do NOT require repayment</a:t>
            </a:r>
          </a:p>
          <a:p>
            <a:endParaRPr lang="en-US" sz="1600" b="1" i="1" u="sng" dirty="0"/>
          </a:p>
          <a:p>
            <a:r>
              <a:rPr lang="en-US" sz="1600" b="1" i="1" u="sng" dirty="0"/>
              <a:t>Loan Programs</a:t>
            </a:r>
            <a:r>
              <a:rPr lang="en-US" sz="1600" i="1" dirty="0"/>
              <a:t>—</a:t>
            </a:r>
            <a:r>
              <a:rPr lang="en-US" sz="1600" dirty="0"/>
              <a:t>Money that must be paid back.  May consist of Federal and Private loans</a:t>
            </a:r>
          </a:p>
          <a:p>
            <a:r>
              <a:rPr lang="en-US" sz="1600" dirty="0"/>
              <a:t>	Ex.  Federal Direct Unsubsidized Loan, Federal Direct Graduate Plus Loan</a:t>
            </a:r>
          </a:p>
          <a:p>
            <a:endParaRPr lang="en-US" sz="1600" dirty="0"/>
          </a:p>
          <a:p>
            <a:r>
              <a:rPr lang="en-US" sz="1600" b="1" i="1" u="sng" dirty="0"/>
              <a:t>Departmental Payments/Waiver</a:t>
            </a:r>
            <a:r>
              <a:rPr lang="en-US" sz="1600" dirty="0"/>
              <a:t>–Assistance with tuition/fees while in school</a:t>
            </a:r>
          </a:p>
          <a:p>
            <a:endParaRPr lang="en-US" sz="1600" dirty="0"/>
          </a:p>
          <a:p>
            <a:r>
              <a:rPr lang="en-US" sz="1600" b="1" i="1" u="sng" dirty="0"/>
              <a:t>Veteran’s Benefits</a:t>
            </a:r>
            <a:r>
              <a:rPr lang="en-US" sz="1600" dirty="0"/>
              <a:t>–Hazelwood, GI Bill, Vocational Rehabilitation, etc.  		 </a:t>
            </a:r>
            <a:r>
              <a:rPr lang="en-US" sz="1600">
                <a:hlinkClick r:id="rId2"/>
              </a:rPr>
              <a:t>https://www.ttuhsc</a:t>
            </a:r>
            <a:r>
              <a:rPr lang="en-US" sz="1600" dirty="0">
                <a:hlinkClick r:id="rId2"/>
              </a:rPr>
              <a:t>.edu</a:t>
            </a:r>
            <a:r>
              <a:rPr lang="en-US" sz="1600">
                <a:hlinkClick r:id="rId2"/>
              </a:rPr>
              <a:t>/veterans-resource-center</a:t>
            </a:r>
            <a:r>
              <a:rPr lang="en-US" sz="160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a:t>Tuition &amp; Fees</a:t>
            </a:r>
          </a:p>
          <a:p>
            <a:pPr marL="285750" indent="-285750">
              <a:buFont typeface="Wingdings" panose="05000000000000000000" pitchFamily="2" charset="2"/>
              <a:buChar char="§"/>
            </a:pPr>
            <a:r>
              <a:rPr lang="en-US" sz="1400" dirty="0"/>
              <a:t>Books &amp; Supplies (including lab equipment)</a:t>
            </a:r>
          </a:p>
          <a:p>
            <a:pPr marL="285750" indent="-285750">
              <a:buFont typeface="Wingdings" panose="05000000000000000000" pitchFamily="2" charset="2"/>
              <a:buChar char="§"/>
            </a:pPr>
            <a:r>
              <a:rPr lang="en-US" sz="1400" dirty="0"/>
              <a:t>Housing and food (rent, utilities, phone, groceries)</a:t>
            </a:r>
          </a:p>
          <a:p>
            <a:pPr marL="285750" indent="-285750">
              <a:buFont typeface="Wingdings" panose="05000000000000000000" pitchFamily="2" charset="2"/>
              <a:buChar char="§"/>
            </a:pPr>
            <a:r>
              <a:rPr lang="en-US" sz="1400" dirty="0"/>
              <a:t>Transportation (insurance, maintenance, gasoline)</a:t>
            </a:r>
          </a:p>
          <a:p>
            <a:pPr marL="285750" indent="-285750">
              <a:buFont typeface="Wingdings" panose="05000000000000000000" pitchFamily="2" charset="2"/>
              <a:buChar char="§"/>
            </a:pPr>
            <a:r>
              <a:rPr lang="en-US" sz="1400" dirty="0"/>
              <a:t>Health Insurance</a:t>
            </a:r>
          </a:p>
          <a:p>
            <a:pPr marL="285750" indent="-285750">
              <a:buFont typeface="Wingdings" panose="05000000000000000000" pitchFamily="2" charset="2"/>
              <a:buChar char="§"/>
            </a:pPr>
            <a:r>
              <a:rPr lang="en-US" sz="1400" dirty="0"/>
              <a:t>Personal and miscellaneous (medical, dental, clothing, cleaning, etc.)</a:t>
            </a:r>
          </a:p>
          <a:p>
            <a:pPr marL="285750" indent="-285750">
              <a:buFont typeface="Wingdings" panose="05000000000000000000" pitchFamily="2" charset="2"/>
              <a:buChar char="§"/>
            </a:pPr>
            <a:r>
              <a:rPr lang="en-US" sz="1400" dirty="0"/>
              <a:t>Travel and living expenses for away rotations (4th year only)</a:t>
            </a:r>
          </a:p>
          <a:p>
            <a:pPr marL="285750" indent="-285750">
              <a:buFont typeface="Wingdings" panose="05000000000000000000" pitchFamily="2" charset="2"/>
              <a:buChar char="§"/>
            </a:pPr>
            <a:r>
              <a:rPr lang="en-US" sz="1400" dirty="0"/>
              <a:t>Transportation costs for residency/job interviews (4th year only - additional documentation required)</a:t>
            </a:r>
          </a:p>
          <a:p>
            <a:pPr marL="285750" indent="-285750">
              <a:buFont typeface="Wingdings" panose="05000000000000000000" pitchFamily="2" charset="2"/>
              <a:buChar char="§"/>
            </a:pPr>
            <a:r>
              <a:rPr lang="en-US" sz="1400" dirty="0"/>
              <a:t>USMLE clinical skills exam</a:t>
            </a:r>
          </a:p>
          <a:p>
            <a:pPr marL="285750" indent="-285750">
              <a:buFont typeface="Wingdings" panose="05000000000000000000" pitchFamily="2" charset="2"/>
              <a:buChar char="§"/>
            </a:pPr>
            <a:r>
              <a:rPr lang="en-US" sz="1400" dirty="0"/>
              <a:t>Computer (budget adjustment form and proof of expense required; may only be submitted once during degree plan)</a:t>
            </a:r>
          </a:p>
          <a:p>
            <a:endParaRPr lang="en-US" sz="1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6468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NOT Covered by Financial Aid</a:t>
            </a:r>
          </a:p>
          <a:p>
            <a:pPr algn="ctr"/>
            <a:endParaRPr lang="en-US" sz="1600" b="1" u="sng" dirty="0"/>
          </a:p>
          <a:p>
            <a:pPr marL="285750" indent="-285750">
              <a:buFont typeface="Wingdings" panose="05000000000000000000" pitchFamily="2" charset="2"/>
              <a:buChar char="§"/>
            </a:pPr>
            <a:r>
              <a:rPr lang="en-US" sz="1600" dirty="0"/>
              <a:t>Automobile payments</a:t>
            </a:r>
          </a:p>
          <a:p>
            <a:pPr marL="285750" indent="-285750">
              <a:buFont typeface="Wingdings" panose="05000000000000000000" pitchFamily="2" charset="2"/>
              <a:buChar char="§"/>
            </a:pPr>
            <a:r>
              <a:rPr lang="en-US" sz="1600" dirty="0"/>
              <a:t>Consumer debt (credit cards, loan payments)</a:t>
            </a:r>
          </a:p>
          <a:p>
            <a:pPr marL="285750" indent="-285750">
              <a:buFont typeface="Wingdings" panose="05000000000000000000" pitchFamily="2" charset="2"/>
              <a:buChar char="§"/>
            </a:pPr>
            <a:r>
              <a:rPr lang="en-US" sz="1600" dirty="0"/>
              <a:t>USMLE review courses</a:t>
            </a:r>
          </a:p>
          <a:p>
            <a:pPr marL="285750" indent="-285750">
              <a:buFont typeface="Wingdings" panose="05000000000000000000" pitchFamily="2" charset="2"/>
              <a:buChar char="§"/>
            </a:pPr>
            <a:r>
              <a:rPr lang="en-US" sz="1600" dirty="0"/>
              <a:t>Spouse’s expenses (such as medical expenses or insurance)</a:t>
            </a:r>
          </a:p>
          <a:p>
            <a:r>
              <a:rPr lang="en-US" sz="1600" dirty="0"/>
              <a:t> </a:t>
            </a:r>
          </a:p>
          <a:p>
            <a:pPr marL="285750" indent="-285750">
              <a:buFont typeface="Wingdings" pitchFamily="2" charset="2"/>
              <a:buChar char="§"/>
            </a:pPr>
            <a:endParaRPr lang="en-US" sz="1600" u="sng" dirty="0">
              <a:solidFill>
                <a:srgbClr val="FF0000"/>
              </a:solidFill>
            </a:endParaRPr>
          </a:p>
          <a:p>
            <a:endParaRPr lang="en-US" sz="1600" dirty="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
        <p:nvSpPr>
          <p:cNvPr id="3" name="Title 2"/>
          <p:cNvSpPr>
            <a:spLocks noGrp="1"/>
          </p:cNvSpPr>
          <p:nvPr>
            <p:ph type="title"/>
          </p:nvPr>
        </p:nvSpPr>
        <p:spPr>
          <a:xfrm>
            <a:off x="533400" y="5181600"/>
            <a:ext cx="8001000" cy="990600"/>
          </a:xfrm>
        </p:spPr>
        <p:txBody>
          <a:bodyPr/>
          <a:lstStyle/>
          <a:p>
            <a:pPr algn="ctr"/>
            <a:r>
              <a:rPr lang="en-US" dirty="0"/>
              <a:t>Financial Aid Budgets</a:t>
            </a:r>
          </a:p>
        </p:txBody>
      </p:sp>
      <p:graphicFrame>
        <p:nvGraphicFramePr>
          <p:cNvPr id="12" name="Picture Placeholder 11"/>
          <p:cNvGraphicFramePr>
            <a:graphicFrameLocks noGrp="1" noChangeAspect="1"/>
          </p:cNvGraphicFramePr>
          <p:nvPr>
            <p:ph type="pic" idx="1"/>
            <p:extLst>
              <p:ext uri="{D42A27DB-BD31-4B8C-83A1-F6EECF244321}">
                <p14:modId xmlns:p14="http://schemas.microsoft.com/office/powerpoint/2010/main" val="974716598"/>
              </p:ext>
            </p:extLst>
          </p:nvPr>
        </p:nvGraphicFramePr>
        <p:xfrm>
          <a:off x="511175" y="2401888"/>
          <a:ext cx="8045450" cy="2281237"/>
        </p:xfrm>
        <a:graphic>
          <a:graphicData uri="http://schemas.openxmlformats.org/presentationml/2006/ole">
            <mc:AlternateContent xmlns:mc="http://schemas.openxmlformats.org/markup-compatibility/2006">
              <mc:Choice xmlns:v="urn:schemas-microsoft-com:vml" Requires="v">
                <p:oleObj spid="_x0000_s1135" name="Worksheet" r:id="rId4" imgW="6233231" imgH="1767667" progId="Excel.Sheet.8">
                  <p:embed/>
                </p:oleObj>
              </mc:Choice>
              <mc:Fallback>
                <p:oleObj name="Worksheet" r:id="rId4" imgW="6233231" imgH="1767667" progId="Excel.Sheet.8">
                  <p:embed/>
                  <p:pic>
                    <p:nvPicPr>
                      <p:cNvPr id="0" name="Object 2"/>
                      <p:cNvPicPr>
                        <a:picLocks noChangeAspect="1" noChangeArrowheads="1"/>
                      </p:cNvPicPr>
                      <p:nvPr/>
                    </p:nvPicPr>
                    <p:blipFill>
                      <a:blip r:embed="rId5"/>
                      <a:srcRect/>
                      <a:stretch>
                        <a:fillRect/>
                      </a:stretch>
                    </p:blipFill>
                    <p:spPr bwMode="auto">
                      <a:xfrm>
                        <a:off x="511175" y="2401888"/>
                        <a:ext cx="8045450" cy="2281237"/>
                      </a:xfrm>
                      <a:prstGeom prst="rect">
                        <a:avLst/>
                      </a:prstGeom>
                      <a:noFill/>
                      <a:ln>
                        <a:noFill/>
                      </a:ln>
                    </p:spPr>
                  </p:pic>
                </p:oleObj>
              </mc:Fallback>
            </mc:AlternateContent>
          </a:graphicData>
        </a:graphic>
      </p:graphicFrame>
      <p:sp>
        <p:nvSpPr>
          <p:cNvPr id="2" name="TextBox 1"/>
          <p:cNvSpPr txBox="1"/>
          <p:nvPr/>
        </p:nvSpPr>
        <p:spPr>
          <a:xfrm>
            <a:off x="533400" y="4724400"/>
            <a:ext cx="8001000" cy="369332"/>
          </a:xfrm>
          <a:prstGeom prst="rect">
            <a:avLst/>
          </a:prstGeom>
          <a:noFill/>
        </p:spPr>
        <p:txBody>
          <a:bodyPr wrap="square" rtlCol="0">
            <a:spAutoFit/>
          </a:bodyPr>
          <a:lstStyle/>
          <a:p>
            <a:pPr algn="ctr"/>
            <a:r>
              <a:rPr lang="en-US" dirty="0"/>
              <a:t>Total for 4 years = $222,126                                 Total for FMAT 3 years = $168,076</a:t>
            </a:r>
          </a:p>
        </p:txBody>
      </p:sp>
    </p:spTree>
    <p:extLst>
      <p:ext uri="{BB962C8B-B14F-4D97-AF65-F5344CB8AC3E}">
        <p14:creationId xmlns:p14="http://schemas.microsoft.com/office/powerpoint/2010/main" val="116444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Applying For Financial Aid</a:t>
            </a:r>
          </a:p>
          <a:p>
            <a:pPr algn="ctr"/>
            <a:endParaRPr lang="en-US" sz="1600" b="1" u="sng" dirty="0"/>
          </a:p>
          <a:p>
            <a:r>
              <a:rPr lang="en-US" sz="1400" b="1" dirty="0"/>
              <a:t>Complete a 2022-2023 FAFSA (Free Application for Federal Student Aid)</a:t>
            </a:r>
            <a:endParaRPr lang="en-US" sz="1400" dirty="0"/>
          </a:p>
          <a:p>
            <a:r>
              <a:rPr lang="en-US" sz="1400" dirty="0"/>
              <a:t>Go to: </a:t>
            </a:r>
            <a:r>
              <a:rPr lang="en-US" sz="1400" u="sng" dirty="0">
                <a:hlinkClick r:id="rId2"/>
              </a:rPr>
              <a:t>www.fafsa.ed.gov</a:t>
            </a:r>
            <a:r>
              <a:rPr lang="en-US" sz="1400" u="sng" dirty="0"/>
              <a:t> </a:t>
            </a:r>
            <a:r>
              <a:rPr lang="en-US" sz="1400" dirty="0"/>
              <a:t>Follow the instructions as directed. </a:t>
            </a:r>
            <a:r>
              <a:rPr lang="en-US" sz="1400" b="1" u="sng" dirty="0"/>
              <a:t>Our FAFSA school code is: 016024</a:t>
            </a:r>
            <a:r>
              <a:rPr lang="en-US" sz="1400" b="1" dirty="0"/>
              <a:t>.</a:t>
            </a:r>
            <a:endParaRPr lang="en-US" sz="1400" dirty="0"/>
          </a:p>
          <a:p>
            <a:r>
              <a:rPr lang="en-US" sz="1400" dirty="0"/>
              <a:t>	If you need a FSA ID # go to </a:t>
            </a:r>
            <a:r>
              <a:rPr lang="en-US" sz="1400" u="sng" dirty="0">
                <a:hlinkClick r:id="rId3"/>
              </a:rPr>
              <a:t>https://studentaid.ed.gov/sa/fafsa/filling-out/fsaid</a:t>
            </a:r>
            <a:r>
              <a:rPr lang="en-US" sz="1400" dirty="0"/>
              <a:t>.</a:t>
            </a:r>
          </a:p>
          <a:p>
            <a:endParaRPr lang="en-US" sz="1400" dirty="0"/>
          </a:p>
          <a:p>
            <a:pPr marL="285750" indent="-285750">
              <a:buFont typeface="Wingdings" panose="05000000000000000000" pitchFamily="2" charset="2"/>
              <a:buChar char="§"/>
            </a:pPr>
            <a:r>
              <a:rPr lang="en-US" sz="1400" dirty="0"/>
              <a:t>As a medical 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a:t>Your FAFSA data will be sent to our office once it has been processed.  Please allow 5 business days for the data to be reviewed and processed.</a:t>
            </a:r>
          </a:p>
          <a:p>
            <a:pPr marL="285750" indent="-285750">
              <a:buFont typeface="Wingdings" panose="05000000000000000000" pitchFamily="2" charset="2"/>
              <a:buChar char="§"/>
            </a:pPr>
            <a:r>
              <a:rPr lang="en-US" sz="1400" dirty="0"/>
              <a:t>You will receive an email from the Student Financial Aid Office if we need any additional information to finish processing your file. </a:t>
            </a:r>
          </a:p>
          <a:p>
            <a:pPr marL="285750" indent="-285750">
              <a:buFont typeface="Wingdings" panose="05000000000000000000" pitchFamily="2" charset="2"/>
              <a:buChar char="§"/>
            </a:pPr>
            <a:r>
              <a:rPr lang="en-US" sz="1400" b="1" i="1" u="sng" dirty="0"/>
              <a:t>All Student Financial Aid emails are sent to your TTUHSC Student Email Account.</a:t>
            </a:r>
            <a:r>
              <a:rPr lang="en-US" sz="1400" dirty="0"/>
              <a:t>                      Please be sure to check this account for correspondence from our office.</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69291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4624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2022-2023 FAFSA</a:t>
            </a:r>
          </a:p>
          <a:p>
            <a:pPr algn="ctr"/>
            <a:endParaRPr lang="en-US" sz="1600" b="1" u="sng" dirty="0"/>
          </a:p>
          <a:p>
            <a:r>
              <a:rPr lang="en-US" sz="1400" b="1" dirty="0"/>
              <a:t>FAFSA applications are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a:t>This means you will use your Federal 2020 Tax Return information on your 2022-2023  FAFSA.</a:t>
            </a:r>
          </a:p>
          <a:p>
            <a:pPr marL="285750" indent="-285750">
              <a:spcAft>
                <a:spcPts val="600"/>
              </a:spcAft>
              <a:buFont typeface="Wingdings" panose="05000000000000000000" pitchFamily="2" charset="2"/>
              <a:buChar char="§"/>
            </a:pPr>
            <a:r>
              <a:rPr lang="en-US" sz="1400" dirty="0"/>
              <a:t>You will no longer have to wait until you (and your spouse if married) have completed the current year’s tax return</a:t>
            </a:r>
          </a:p>
          <a:p>
            <a:pPr marL="285750" indent="-285750">
              <a:spcAft>
                <a:spcPts val="1200"/>
              </a:spcAft>
              <a:buFont typeface="Wingdings" panose="05000000000000000000" pitchFamily="2" charset="2"/>
              <a:buChar char="§"/>
            </a:pPr>
            <a:r>
              <a:rPr lang="en-US" sz="1400" dirty="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a:t>2023-2024 FAFSA will be available beginning October 1, 2022.</a:t>
            </a:r>
            <a:r>
              <a:rPr lang="en-US" sz="1400" dirty="0"/>
              <a:t>                                                           This FAFSA will use your 2021 Tax Return information. </a:t>
            </a:r>
          </a:p>
          <a:p>
            <a:endParaRPr lang="en-US" sz="1400" dirty="0"/>
          </a:p>
          <a:p>
            <a:r>
              <a:rPr lang="en-US" sz="1400" dirty="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240137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2133600"/>
            <a:ext cx="679026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226716188"/>
              </p:ext>
            </p:extLst>
          </p:nvPr>
        </p:nvGraphicFramePr>
        <p:xfrm>
          <a:off x="1828800" y="2672954"/>
          <a:ext cx="5609210" cy="2053914"/>
        </p:xfrm>
        <a:graphic>
          <a:graphicData uri="http://schemas.openxmlformats.org/drawingml/2006/table">
            <a:tbl>
              <a:tblPr/>
              <a:tblGrid>
                <a:gridCol w="1352414">
                  <a:extLst>
                    <a:ext uri="{9D8B030D-6E8A-4147-A177-3AD203B41FA5}">
                      <a16:colId xmlns:a16="http://schemas.microsoft.com/office/drawing/2014/main" val="20000"/>
                    </a:ext>
                  </a:extLst>
                </a:gridCol>
                <a:gridCol w="1038218">
                  <a:extLst>
                    <a:ext uri="{9D8B030D-6E8A-4147-A177-3AD203B41FA5}">
                      <a16:colId xmlns:a16="http://schemas.microsoft.com/office/drawing/2014/main" val="20001"/>
                    </a:ext>
                  </a:extLst>
                </a:gridCol>
                <a:gridCol w="1233429">
                  <a:extLst>
                    <a:ext uri="{9D8B030D-6E8A-4147-A177-3AD203B41FA5}">
                      <a16:colId xmlns:a16="http://schemas.microsoft.com/office/drawing/2014/main" val="20002"/>
                    </a:ext>
                  </a:extLst>
                </a:gridCol>
                <a:gridCol w="1132553">
                  <a:extLst>
                    <a:ext uri="{9D8B030D-6E8A-4147-A177-3AD203B41FA5}">
                      <a16:colId xmlns:a16="http://schemas.microsoft.com/office/drawing/2014/main" val="20003"/>
                    </a:ext>
                  </a:extLst>
                </a:gridCol>
                <a:gridCol w="852596">
                  <a:extLst>
                    <a:ext uri="{9D8B030D-6E8A-4147-A177-3AD203B41FA5}">
                      <a16:colId xmlns:a16="http://schemas.microsoft.com/office/drawing/2014/main" val="20004"/>
                    </a:ext>
                  </a:extLst>
                </a:gridCol>
              </a:tblGrid>
              <a:tr h="722565">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Annual </a:t>
                      </a:r>
                      <a:r>
                        <a:rPr lang="en-US" sz="1200" b="1" kern="1400" dirty="0" err="1">
                          <a:solidFill>
                            <a:srgbClr val="FFFFFF"/>
                          </a:solidFill>
                          <a:effectLst/>
                          <a:latin typeface="Garamond"/>
                        </a:rPr>
                        <a:t>AmountLoan</a:t>
                      </a:r>
                      <a:r>
                        <a:rPr lang="en-US" sz="1200" b="1" kern="1400" dirty="0">
                          <a:solidFill>
                            <a:srgbClr val="FFFFFF"/>
                          </a:solidFill>
                          <a:effectLst/>
                          <a:latin typeface="Garamond"/>
                        </a:rPr>
                        <a:t> Type</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MSI</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MSII</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a:solidFill>
                            <a:srgbClr val="FFFFFF"/>
                          </a:solidFill>
                          <a:effectLst/>
                          <a:latin typeface="Garamond"/>
                        </a:rPr>
                        <a:t>MSIII</a:t>
                      </a:r>
                      <a:endParaRPr lang="en-US" sz="1000" kern="140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a:solidFill>
                            <a:srgbClr val="FFFFFF"/>
                          </a:solidFill>
                          <a:effectLst/>
                          <a:latin typeface="Garamond"/>
                        </a:rPr>
                        <a:t>MSIV</a:t>
                      </a:r>
                      <a:endParaRPr lang="en-US" sz="1000" kern="140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extLst>
                  <a:ext uri="{0D108BD9-81ED-4DB2-BD59-A6C34878D82A}">
                    <a16:rowId xmlns:a16="http://schemas.microsoft.com/office/drawing/2014/main" val="10000"/>
                  </a:ext>
                </a:extLst>
              </a:tr>
              <a:tr h="420435">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a:solidFill>
                            <a:srgbClr val="000000"/>
                          </a:solidFill>
                          <a:effectLst/>
                          <a:latin typeface="Garamond"/>
                        </a:rPr>
                        <a:t>$47,167</a:t>
                      </a:r>
                      <a:endParaRPr lang="en-US" sz="1000" kern="140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a:solidFill>
                            <a:srgbClr val="000000"/>
                          </a:solidFill>
                          <a:effectLst/>
                          <a:latin typeface="Garamond"/>
                        </a:rPr>
                        <a:t>$44,944</a:t>
                      </a:r>
                      <a:endParaRPr lang="en-US" sz="1000" kern="140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1"/>
                  </a:ext>
                </a:extLst>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Plus Loan/ Alternative</a:t>
                      </a:r>
                      <a:r>
                        <a:rPr lang="en-US" sz="1200" kern="1400" baseline="0" dirty="0">
                          <a:solidFill>
                            <a:srgbClr val="000000"/>
                          </a:solidFill>
                          <a:effectLst/>
                          <a:latin typeface="Garamond"/>
                        </a:rPr>
                        <a:t> Loan</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$11,550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$12,160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$12,427</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$12,878</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Total</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$52,050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$52,660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$59,594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$57,822</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3"/>
                  </a:ext>
                </a:extLst>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5" name="TextBox 4"/>
          <p:cNvSpPr txBox="1"/>
          <p:nvPr/>
        </p:nvSpPr>
        <p:spPr>
          <a:xfrm>
            <a:off x="1066800" y="4904383"/>
            <a:ext cx="7196666" cy="1569660"/>
          </a:xfrm>
          <a:prstGeom prst="rect">
            <a:avLst/>
          </a:prstGeom>
          <a:noFill/>
        </p:spPr>
        <p:txBody>
          <a:bodyPr wrap="square" rtlCol="0">
            <a:spAutoFit/>
          </a:bodyPr>
          <a:lstStyle/>
          <a:p>
            <a:pPr algn="ctr"/>
            <a:r>
              <a:rPr lang="en-US" sz="1600" dirty="0"/>
              <a:t>Federal Loan Interest Rates for July 1, 2022 through June 30, 2023</a:t>
            </a:r>
          </a:p>
          <a:p>
            <a:pPr algn="ctr"/>
            <a:r>
              <a:rPr lang="en-US" sz="1600" dirty="0"/>
              <a:t>Unsubsidized Loan: 6.54%	Grad Plus Loan: 7.54%</a:t>
            </a:r>
          </a:p>
          <a:p>
            <a:pPr algn="ctr"/>
            <a:r>
              <a:rPr lang="en-US" sz="1600" dirty="0"/>
              <a:t>Alternative Loan: Variable between lenders</a:t>
            </a:r>
          </a:p>
          <a:p>
            <a:pPr algn="ctr"/>
            <a:r>
              <a:rPr lang="en-US" sz="1600" dirty="0"/>
              <a:t>(please note, grad plus and alternative loans require credit approval)</a:t>
            </a:r>
          </a:p>
          <a:p>
            <a:pPr algn="ctr"/>
            <a:r>
              <a:rPr lang="en-US" sz="1600" dirty="0"/>
              <a:t>*new year’s interest rates are announced in June of each year</a:t>
            </a:r>
          </a:p>
          <a:p>
            <a:pPr algn="ctr"/>
            <a:endParaRPr lang="en-US" sz="1600" dirty="0"/>
          </a:p>
        </p:txBody>
      </p:sp>
    </p:spTree>
    <p:extLst>
      <p:ext uri="{BB962C8B-B14F-4D97-AF65-F5344CB8AC3E}">
        <p14:creationId xmlns:p14="http://schemas.microsoft.com/office/powerpoint/2010/main" val="4045259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solidFill>
                  <a:schemeClr val="tx1"/>
                </a:solidFill>
              </a:rPr>
              <a:t>Financial Aid Annual Process</a:t>
            </a:r>
            <a:endParaRPr lang="en-US" b="1" u="sng" dirty="0"/>
          </a:p>
          <a:p>
            <a:r>
              <a:rPr lang="en-US" sz="1400" b="1" dirty="0"/>
              <a:t>Beginning October 1</a:t>
            </a:r>
            <a:r>
              <a:rPr lang="en-US" sz="1400" b="1" baseline="30000" dirty="0"/>
              <a:t>st</a:t>
            </a:r>
            <a:r>
              <a:rPr lang="en-US" sz="1400" b="1" dirty="0"/>
              <a:t> of </a:t>
            </a:r>
            <a:r>
              <a:rPr lang="en-US" sz="1400" b="1" u="sng" dirty="0"/>
              <a:t>each</a:t>
            </a:r>
            <a:r>
              <a:rPr lang="en-US" sz="1400" b="1" dirty="0"/>
              <a:t> year:</a:t>
            </a:r>
            <a:endParaRPr lang="en-US" sz="1400" dirty="0"/>
          </a:p>
          <a:p>
            <a:r>
              <a:rPr lang="en-US" sz="1400" dirty="0"/>
              <a:t>Student completes new year’s Free Application for Federal Student Aid (FAFSA)  </a:t>
            </a:r>
            <a:r>
              <a:rPr lang="en-US" sz="1400" u="sng" dirty="0">
                <a:hlinkClick r:id="rId2"/>
              </a:rPr>
              <a:t>www.fafsa.ed.gov</a:t>
            </a:r>
            <a:r>
              <a:rPr lang="en-US" sz="1400" u="sng" dirty="0"/>
              <a:t> </a:t>
            </a:r>
            <a:endParaRPr lang="en-US" sz="1400" dirty="0"/>
          </a:p>
          <a:p>
            <a:r>
              <a:rPr lang="en-US" sz="1400" dirty="0"/>
              <a:t>	TTUHSC receives FAFSA data from the Federal processor electronically.</a:t>
            </a:r>
          </a:p>
          <a:p>
            <a:r>
              <a:rPr lang="en-US" sz="1400" b="1" dirty="0"/>
              <a:t>March: </a:t>
            </a:r>
            <a:r>
              <a:rPr lang="en-US" sz="1400" dirty="0"/>
              <a:t>TTUHSC begins sending missing information emails to the student if additional documents are needed.  	Student returns those necessary documents to complete the financial aid file.</a:t>
            </a:r>
          </a:p>
          <a:p>
            <a:r>
              <a:rPr lang="en-US" sz="1400" b="1" dirty="0"/>
              <a:t>May:  </a:t>
            </a:r>
            <a:r>
              <a:rPr lang="en-US" sz="1400" dirty="0"/>
              <a:t>TTUHSC emails award notice to the student.  The award offer outlines the programs and funding the student is eligible to receive for the school year.</a:t>
            </a:r>
          </a:p>
          <a:p>
            <a:r>
              <a:rPr lang="en-US" sz="1400" dirty="0"/>
              <a:t>	Student completes the Federal Direct Loan Application process for the year. (only for students 	borrowing Federal Direct Loans).</a:t>
            </a:r>
          </a:p>
          <a:p>
            <a:r>
              <a:rPr lang="en-US" sz="1400" dirty="0"/>
              <a:t>	Student completes Grad Plus/Alternative loan application (only for students borrowing one of these 	loans)</a:t>
            </a:r>
          </a:p>
          <a:p>
            <a:r>
              <a:rPr lang="en-US" sz="1400" b="1" dirty="0"/>
              <a:t>10 days prior to the start of each semester:</a:t>
            </a:r>
            <a:endParaRPr lang="en-US" sz="1400" dirty="0"/>
          </a:p>
          <a:p>
            <a:r>
              <a:rPr lang="en-US" sz="1400" dirty="0"/>
              <a:t>Student Business Services (SBS) Tuition Due date—ONLY for students not receiving Financial Aid</a:t>
            </a:r>
          </a:p>
          <a:p>
            <a:r>
              <a:rPr lang="en-US" sz="1400" b="1" u="sng" dirty="0"/>
              <a:t>10 days prior to the start of each semester:</a:t>
            </a:r>
            <a:endParaRPr lang="en-US" sz="1400" u="sng" dirty="0"/>
          </a:p>
          <a:p>
            <a:pPr marL="285750" indent="-285750">
              <a:buFont typeface="Arial" pitchFamily="34" charset="0"/>
              <a:buChar char="•"/>
            </a:pPr>
            <a:r>
              <a:rPr lang="en-US" sz="1400" dirty="0"/>
              <a:t>Federal Direct Loan and alternative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a:t>HSC SBS Office </a:t>
            </a:r>
            <a:r>
              <a:rPr lang="en-US" sz="1400" dirty="0"/>
              <a:t>sends any refunds to student based on student’s refund preference.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3815</TotalTime>
  <Words>1494</Words>
  <Application>Microsoft Office PowerPoint</Application>
  <PresentationFormat>On-screen Show (4:3)</PresentationFormat>
  <Paragraphs>155</Paragraphs>
  <Slides>16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Garamond</vt:lpstr>
      <vt:lpstr>Impact</vt:lpstr>
      <vt:lpstr>Times New Roman</vt:lpstr>
      <vt:lpstr>Wingdings</vt:lpstr>
      <vt:lpstr>NewsPrint</vt:lpstr>
      <vt:lpstr>Microsoft Excel 97-2003 Worksheet</vt:lpstr>
      <vt:lpstr>PowerPoint Presentation</vt:lpstr>
      <vt:lpstr>PowerPoint Presentation</vt:lpstr>
      <vt:lpstr>PowerPoint Presentation</vt:lpstr>
      <vt:lpstr>PowerPoint Presentation</vt:lpstr>
      <vt:lpstr>Financial Aid Budgets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Residency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188</cp:revision>
  <dcterms:created xsi:type="dcterms:W3CDTF">2011-12-05T20:53:00Z</dcterms:created>
  <dcterms:modified xsi:type="dcterms:W3CDTF">2022-07-26T14:41:38Z</dcterms:modified>
</cp:coreProperties>
</file>