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4" r:id="rId3"/>
    <p:sldId id="258" r:id="rId4"/>
    <p:sldId id="257" r:id="rId5"/>
    <p:sldId id="274" r:id="rId6"/>
    <p:sldId id="273" r:id="rId7"/>
    <p:sldId id="269" r:id="rId8"/>
    <p:sldId id="278" r:id="rId9"/>
    <p:sldId id="277" r:id="rId10"/>
    <p:sldId id="270" r:id="rId11"/>
    <p:sldId id="271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677" autoAdjust="0"/>
  </p:normalViewPr>
  <p:slideViewPr>
    <p:cSldViewPr>
      <p:cViewPr varScale="1">
        <p:scale>
          <a:sx n="108" d="100"/>
          <a:sy n="108" d="100"/>
        </p:scale>
        <p:origin x="13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C078D4-258D-4207-9B3B-B2508A231F5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3609DB-A9C2-4706-907D-32B97C1DF51D}">
      <dgm:prSet phldrT="[Text]" custT="1"/>
      <dgm:spPr/>
      <dgm:t>
        <a:bodyPr/>
        <a:lstStyle/>
        <a:p>
          <a:r>
            <a:rPr lang="en-US" sz="1800" dirty="0" smtClean="0"/>
            <a:t>Mandatory Medical Residency Forbearance</a:t>
          </a:r>
          <a:endParaRPr lang="en-US" sz="1800" dirty="0"/>
        </a:p>
      </dgm:t>
    </dgm:pt>
    <dgm:pt modelId="{5183DDA0-0020-4051-B4C5-1050A807B775}" type="parTrans" cxnId="{4C350039-1288-4E33-AA69-F7E2D880C1DE}">
      <dgm:prSet/>
      <dgm:spPr/>
      <dgm:t>
        <a:bodyPr/>
        <a:lstStyle/>
        <a:p>
          <a:endParaRPr lang="en-US"/>
        </a:p>
      </dgm:t>
    </dgm:pt>
    <dgm:pt modelId="{F4E8C60D-9398-4654-9406-2874242835E5}" type="sibTrans" cxnId="{4C350039-1288-4E33-AA69-F7E2D880C1DE}">
      <dgm:prSet/>
      <dgm:spPr/>
      <dgm:t>
        <a:bodyPr/>
        <a:lstStyle/>
        <a:p>
          <a:endParaRPr lang="en-US"/>
        </a:p>
      </dgm:t>
    </dgm:pt>
    <dgm:pt modelId="{F22A6A91-33C4-4C93-A89F-8AF4EEBBE91B}">
      <dgm:prSet phldrT="[Text]" custT="1"/>
      <dgm:spPr/>
      <dgm:t>
        <a:bodyPr/>
        <a:lstStyle/>
        <a:p>
          <a:r>
            <a:rPr lang="en-US" sz="1200" dirty="0" smtClean="0"/>
            <a:t>Postpones loan payments in annual increments</a:t>
          </a:r>
          <a:endParaRPr lang="en-US" sz="1200" dirty="0"/>
        </a:p>
      </dgm:t>
    </dgm:pt>
    <dgm:pt modelId="{3FC8EB05-4950-4E4C-98A7-6C3157067C78}" type="parTrans" cxnId="{18071DDA-74E3-47FC-B0C4-D80C561074CF}">
      <dgm:prSet/>
      <dgm:spPr/>
      <dgm:t>
        <a:bodyPr/>
        <a:lstStyle/>
        <a:p>
          <a:endParaRPr lang="en-US"/>
        </a:p>
      </dgm:t>
    </dgm:pt>
    <dgm:pt modelId="{9547AC4A-3BF8-41B5-B3AD-A4D464905621}" type="sibTrans" cxnId="{18071DDA-74E3-47FC-B0C4-D80C561074CF}">
      <dgm:prSet/>
      <dgm:spPr/>
      <dgm:t>
        <a:bodyPr/>
        <a:lstStyle/>
        <a:p>
          <a:endParaRPr lang="en-US"/>
        </a:p>
      </dgm:t>
    </dgm:pt>
    <dgm:pt modelId="{E0F30525-DF79-4E1A-9C9B-2C9126B2BE0D}">
      <dgm:prSet phldrT="[Text]" custT="1"/>
      <dgm:spPr/>
      <dgm:t>
        <a:bodyPr/>
        <a:lstStyle/>
        <a:p>
          <a:r>
            <a:rPr lang="en-US" sz="1200" dirty="0" smtClean="0"/>
            <a:t>Remember, subsidized, unsubsidized and grad plus loans will be accruing interest.</a:t>
          </a:r>
          <a:endParaRPr lang="en-US" sz="1200" dirty="0"/>
        </a:p>
      </dgm:t>
    </dgm:pt>
    <dgm:pt modelId="{31C266B7-64FE-4016-B741-D49446B4AEE0}" type="parTrans" cxnId="{3EB6CBF6-87F3-4C90-8958-ED2C0D3A50FD}">
      <dgm:prSet/>
      <dgm:spPr/>
      <dgm:t>
        <a:bodyPr/>
        <a:lstStyle/>
        <a:p>
          <a:endParaRPr lang="en-US"/>
        </a:p>
      </dgm:t>
    </dgm:pt>
    <dgm:pt modelId="{625752D5-7D76-470F-83E9-96316FBA1046}" type="sibTrans" cxnId="{3EB6CBF6-87F3-4C90-8958-ED2C0D3A50FD}">
      <dgm:prSet/>
      <dgm:spPr/>
      <dgm:t>
        <a:bodyPr/>
        <a:lstStyle/>
        <a:p>
          <a:endParaRPr lang="en-US"/>
        </a:p>
      </dgm:t>
    </dgm:pt>
    <dgm:pt modelId="{E958B0D5-BE44-42C5-BF7A-6613588A6781}">
      <dgm:prSet phldrT="[Text]" custT="1"/>
      <dgm:spPr/>
      <dgm:t>
        <a:bodyPr/>
        <a:lstStyle/>
        <a:p>
          <a:r>
            <a:rPr lang="en-US" sz="1200" dirty="0" smtClean="0"/>
            <a:t>Capitalization of interest may occur at end of residency</a:t>
          </a:r>
        </a:p>
      </dgm:t>
    </dgm:pt>
    <dgm:pt modelId="{E453C192-9DA4-491D-9092-D164B6F38460}" type="parTrans" cxnId="{E9B2E105-E5F9-4DF6-901D-95C6BEC17301}">
      <dgm:prSet/>
      <dgm:spPr/>
      <dgm:t>
        <a:bodyPr/>
        <a:lstStyle/>
        <a:p>
          <a:endParaRPr lang="en-US"/>
        </a:p>
      </dgm:t>
    </dgm:pt>
    <dgm:pt modelId="{630D1C47-F762-4E7F-9D69-3A06C321E641}" type="sibTrans" cxnId="{E9B2E105-E5F9-4DF6-901D-95C6BEC17301}">
      <dgm:prSet/>
      <dgm:spPr/>
      <dgm:t>
        <a:bodyPr/>
        <a:lstStyle/>
        <a:p>
          <a:endParaRPr lang="en-US"/>
        </a:p>
      </dgm:t>
    </dgm:pt>
    <dgm:pt modelId="{A874995E-7847-485E-945F-17CACBAA7657}">
      <dgm:prSet phldrT="[Text]" custT="1"/>
      <dgm:spPr/>
      <dgm:t>
        <a:bodyPr/>
        <a:lstStyle/>
        <a:p>
          <a:r>
            <a:rPr lang="en-US" sz="1200" dirty="0" smtClean="0"/>
            <a:t>Loan Servicers are required (upon your request) to provide you with this forbearance for your federal student loans (excluding Perkins loans)</a:t>
          </a:r>
          <a:endParaRPr lang="en-US" sz="1200" dirty="0"/>
        </a:p>
      </dgm:t>
    </dgm:pt>
    <dgm:pt modelId="{82BB801B-7532-49B1-BC24-9E13B78DF4F8}" type="parTrans" cxnId="{FCB3D616-3D99-4A64-8B45-B9278AED191F}">
      <dgm:prSet/>
      <dgm:spPr/>
      <dgm:t>
        <a:bodyPr/>
        <a:lstStyle/>
        <a:p>
          <a:endParaRPr lang="en-US"/>
        </a:p>
      </dgm:t>
    </dgm:pt>
    <dgm:pt modelId="{E3F8864C-EC53-4274-B14F-6C0FD17A63E8}" type="sibTrans" cxnId="{FCB3D616-3D99-4A64-8B45-B9278AED191F}">
      <dgm:prSet/>
      <dgm:spPr/>
      <dgm:t>
        <a:bodyPr/>
        <a:lstStyle/>
        <a:p>
          <a:endParaRPr lang="en-US"/>
        </a:p>
      </dgm:t>
    </dgm:pt>
    <dgm:pt modelId="{3F1A35E5-583D-4E23-8ABF-006D592B7A19}">
      <dgm:prSet phldrT="[Text]" custT="1"/>
      <dgm:spPr/>
      <dgm:t>
        <a:bodyPr/>
        <a:lstStyle/>
        <a:p>
          <a:r>
            <a:rPr lang="en-US" sz="1200" dirty="0" smtClean="0"/>
            <a:t>You must request the Medical Residency Forbearance each year</a:t>
          </a:r>
          <a:endParaRPr lang="en-US" sz="1200" dirty="0"/>
        </a:p>
      </dgm:t>
    </dgm:pt>
    <dgm:pt modelId="{6693DC5A-1CD4-43C6-B2BE-982BBAE68113}" type="parTrans" cxnId="{909EFCE8-2289-43E9-B0C6-EE6C0026A457}">
      <dgm:prSet/>
      <dgm:spPr/>
      <dgm:t>
        <a:bodyPr/>
        <a:lstStyle/>
        <a:p>
          <a:endParaRPr lang="en-US"/>
        </a:p>
      </dgm:t>
    </dgm:pt>
    <dgm:pt modelId="{A123B6DA-EF25-45E7-A85B-0C798A6D8022}" type="sibTrans" cxnId="{909EFCE8-2289-43E9-B0C6-EE6C0026A457}">
      <dgm:prSet/>
      <dgm:spPr/>
      <dgm:t>
        <a:bodyPr/>
        <a:lstStyle/>
        <a:p>
          <a:endParaRPr lang="en-US"/>
        </a:p>
      </dgm:t>
    </dgm:pt>
    <dgm:pt modelId="{F87717CF-EF97-40E5-B044-103C9871F897}">
      <dgm:prSet phldrT="[Text]" custT="1"/>
      <dgm:spPr/>
      <dgm:t>
        <a:bodyPr/>
        <a:lstStyle/>
        <a:p>
          <a:r>
            <a:rPr lang="en-US" sz="1200" dirty="0" smtClean="0"/>
            <a:t>Timely request of forbearance (30 days before each annual request) allows a continuous forbearance (without a gap between years) and will allow you to postpone capitalization until the end of your residency.</a:t>
          </a:r>
        </a:p>
      </dgm:t>
    </dgm:pt>
    <dgm:pt modelId="{2D81EDF2-B8F2-4694-B9DA-28170B530DDB}" type="parTrans" cxnId="{C98E1C92-31DA-47E5-83FB-9736FB640D73}">
      <dgm:prSet/>
      <dgm:spPr/>
      <dgm:t>
        <a:bodyPr/>
        <a:lstStyle/>
        <a:p>
          <a:endParaRPr lang="en-US"/>
        </a:p>
      </dgm:t>
    </dgm:pt>
    <dgm:pt modelId="{535A16D6-7129-4848-84CF-F9AC833D7D45}" type="sibTrans" cxnId="{C98E1C92-31DA-47E5-83FB-9736FB640D73}">
      <dgm:prSet/>
      <dgm:spPr/>
      <dgm:t>
        <a:bodyPr/>
        <a:lstStyle/>
        <a:p>
          <a:endParaRPr lang="en-US"/>
        </a:p>
      </dgm:t>
    </dgm:pt>
    <dgm:pt modelId="{EEA5FB8C-AF43-4211-8552-7669F790B653}">
      <dgm:prSet phldrT="[Text]" custT="1"/>
      <dgm:spPr/>
      <dgm:t>
        <a:bodyPr/>
        <a:lstStyle/>
        <a:p>
          <a:r>
            <a:rPr lang="en-US" sz="1200" smtClean="0"/>
            <a:t>For a student with approximately $180,000 of loans, the amount of monthy interest is approximately $1,100  </a:t>
          </a:r>
          <a:endParaRPr lang="en-US" sz="1200" dirty="0"/>
        </a:p>
      </dgm:t>
    </dgm:pt>
    <dgm:pt modelId="{051C8C42-5FED-45AF-A59E-8E06FF2C64F4}" type="parTrans" cxnId="{0A404CE5-98AE-459D-80D0-53C23B08BB76}">
      <dgm:prSet/>
      <dgm:spPr/>
      <dgm:t>
        <a:bodyPr/>
        <a:lstStyle/>
        <a:p>
          <a:endParaRPr lang="en-US"/>
        </a:p>
      </dgm:t>
    </dgm:pt>
    <dgm:pt modelId="{05A165C6-FC96-43A2-A9FD-CEDF947CE665}" type="sibTrans" cxnId="{0A404CE5-98AE-459D-80D0-53C23B08BB76}">
      <dgm:prSet/>
      <dgm:spPr/>
      <dgm:t>
        <a:bodyPr/>
        <a:lstStyle/>
        <a:p>
          <a:endParaRPr lang="en-US"/>
        </a:p>
      </dgm:t>
    </dgm:pt>
    <dgm:pt modelId="{9B77ADEC-2504-486E-BA60-4BE40853C614}" type="pres">
      <dgm:prSet presAssocID="{B8C078D4-258D-4207-9B3B-B2508A231F5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1ECD41B-6D6A-4DA7-99A9-12C2F4923FAF}" type="pres">
      <dgm:prSet presAssocID="{A83609DB-A9C2-4706-907D-32B97C1DF51D}" presName="parentLin" presStyleCnt="0"/>
      <dgm:spPr/>
    </dgm:pt>
    <dgm:pt modelId="{BE56CFE9-04F0-4995-A986-4EA93C15360F}" type="pres">
      <dgm:prSet presAssocID="{A83609DB-A9C2-4706-907D-32B97C1DF51D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790A67BA-F901-4436-951A-2525094E8C9F}" type="pres">
      <dgm:prSet presAssocID="{A83609DB-A9C2-4706-907D-32B97C1DF51D}" presName="parentText" presStyleLbl="node1" presStyleIdx="0" presStyleCnt="4" custScaleX="13968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6CFDED-A565-4559-910B-6BB0B954A2B4}" type="pres">
      <dgm:prSet presAssocID="{A83609DB-A9C2-4706-907D-32B97C1DF51D}" presName="negativeSpace" presStyleCnt="0"/>
      <dgm:spPr/>
    </dgm:pt>
    <dgm:pt modelId="{C3BE4054-CB8D-410D-A1A9-5F84819CBCD5}" type="pres">
      <dgm:prSet presAssocID="{A83609DB-A9C2-4706-907D-32B97C1DF51D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89F8B5-6FE3-41FD-89CA-9C7C0DEAAFC6}" type="pres">
      <dgm:prSet presAssocID="{F4E8C60D-9398-4654-9406-2874242835E5}" presName="spaceBetweenRectangles" presStyleCnt="0"/>
      <dgm:spPr/>
    </dgm:pt>
    <dgm:pt modelId="{34E70EA4-1348-4297-9BE6-9B4EEF416C24}" type="pres">
      <dgm:prSet presAssocID="{F22A6A91-33C4-4C93-A89F-8AF4EEBBE91B}" presName="parentLin" presStyleCnt="0"/>
      <dgm:spPr/>
    </dgm:pt>
    <dgm:pt modelId="{687E1D31-68BA-4CFB-B2E3-9DB7704B55FC}" type="pres">
      <dgm:prSet presAssocID="{F22A6A91-33C4-4C93-A89F-8AF4EEBBE91B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744FD08E-F670-4B1B-AFD7-1511F916604F}" type="pres">
      <dgm:prSet presAssocID="{F22A6A91-33C4-4C93-A89F-8AF4EEBBE91B}" presName="parentText" presStyleLbl="node1" presStyleIdx="1" presStyleCnt="4" custScaleX="1051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D2748B-A735-4C7C-93FA-52688BC91C0D}" type="pres">
      <dgm:prSet presAssocID="{F22A6A91-33C4-4C93-A89F-8AF4EEBBE91B}" presName="negativeSpace" presStyleCnt="0"/>
      <dgm:spPr/>
    </dgm:pt>
    <dgm:pt modelId="{8BDE3DCE-08A9-47F0-AA62-7D2713AFEF0D}" type="pres">
      <dgm:prSet presAssocID="{F22A6A91-33C4-4C93-A89F-8AF4EEBBE91B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B2A688-0F87-42CC-9318-94D70E12F347}" type="pres">
      <dgm:prSet presAssocID="{9547AC4A-3BF8-41B5-B3AD-A4D464905621}" presName="spaceBetweenRectangles" presStyleCnt="0"/>
      <dgm:spPr/>
    </dgm:pt>
    <dgm:pt modelId="{7A34DE1B-A11F-47D6-8BE5-2D88F2DBA30F}" type="pres">
      <dgm:prSet presAssocID="{E958B0D5-BE44-42C5-BF7A-6613588A6781}" presName="parentLin" presStyleCnt="0"/>
      <dgm:spPr/>
    </dgm:pt>
    <dgm:pt modelId="{8CB92471-CD6D-41DA-998D-1DA272ADAD32}" type="pres">
      <dgm:prSet presAssocID="{E958B0D5-BE44-42C5-BF7A-6613588A6781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1F55AECE-6B8F-4A5D-AF24-6E9D2EB1F9EE}" type="pres">
      <dgm:prSet presAssocID="{E958B0D5-BE44-42C5-BF7A-6613588A6781}" presName="parentText" presStyleLbl="node1" presStyleIdx="2" presStyleCnt="4" custScaleX="10577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1C5B6B-05F2-4E1C-8FFD-6A304230E156}" type="pres">
      <dgm:prSet presAssocID="{E958B0D5-BE44-42C5-BF7A-6613588A6781}" presName="negativeSpace" presStyleCnt="0"/>
      <dgm:spPr/>
    </dgm:pt>
    <dgm:pt modelId="{4DD5649C-0E93-4C6B-B457-37B773CD85D7}" type="pres">
      <dgm:prSet presAssocID="{E958B0D5-BE44-42C5-BF7A-6613588A6781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6795B4-6B2E-4FC9-9ABF-5216C72D1AE7}" type="pres">
      <dgm:prSet presAssocID="{630D1C47-F762-4E7F-9D69-3A06C321E641}" presName="spaceBetweenRectangles" presStyleCnt="0"/>
      <dgm:spPr/>
    </dgm:pt>
    <dgm:pt modelId="{A223A4EA-5C5C-4C75-85DB-AA800F298511}" type="pres">
      <dgm:prSet presAssocID="{E0F30525-DF79-4E1A-9C9B-2C9126B2BE0D}" presName="parentLin" presStyleCnt="0"/>
      <dgm:spPr/>
    </dgm:pt>
    <dgm:pt modelId="{786C6586-E8A6-4913-A303-063CE44CD41A}" type="pres">
      <dgm:prSet presAssocID="{E0F30525-DF79-4E1A-9C9B-2C9126B2BE0D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FB2741C7-F61D-4DA0-8220-BE19D9F7D26B}" type="pres">
      <dgm:prSet presAssocID="{E0F30525-DF79-4E1A-9C9B-2C9126B2BE0D}" presName="parentText" presStyleLbl="node1" presStyleIdx="3" presStyleCnt="4" custScaleX="10505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FBC05F-EC61-4D45-9858-364760E2B382}" type="pres">
      <dgm:prSet presAssocID="{E0F30525-DF79-4E1A-9C9B-2C9126B2BE0D}" presName="negativeSpace" presStyleCnt="0"/>
      <dgm:spPr/>
    </dgm:pt>
    <dgm:pt modelId="{8667A7E8-8723-446E-9107-9F39C1EB657E}" type="pres">
      <dgm:prSet presAssocID="{E0F30525-DF79-4E1A-9C9B-2C9126B2BE0D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7F7C39-EFAB-4A44-B9BE-FFDB762668D1}" type="presOf" srcId="{E958B0D5-BE44-42C5-BF7A-6613588A6781}" destId="{8CB92471-CD6D-41DA-998D-1DA272ADAD32}" srcOrd="0" destOrd="0" presId="urn:microsoft.com/office/officeart/2005/8/layout/list1"/>
    <dgm:cxn modelId="{84839F7B-820B-44A9-81FA-AC5DD97D0276}" type="presOf" srcId="{EEA5FB8C-AF43-4211-8552-7669F790B653}" destId="{8667A7E8-8723-446E-9107-9F39C1EB657E}" srcOrd="0" destOrd="0" presId="urn:microsoft.com/office/officeart/2005/8/layout/list1"/>
    <dgm:cxn modelId="{4C350039-1288-4E33-AA69-F7E2D880C1DE}" srcId="{B8C078D4-258D-4207-9B3B-B2508A231F55}" destId="{A83609DB-A9C2-4706-907D-32B97C1DF51D}" srcOrd="0" destOrd="0" parTransId="{5183DDA0-0020-4051-B4C5-1050A807B775}" sibTransId="{F4E8C60D-9398-4654-9406-2874242835E5}"/>
    <dgm:cxn modelId="{F3BFD618-35F7-431A-9E44-61E4409A0CCB}" type="presOf" srcId="{F87717CF-EF97-40E5-B044-103C9871F897}" destId="{4DD5649C-0E93-4C6B-B457-37B773CD85D7}" srcOrd="0" destOrd="0" presId="urn:microsoft.com/office/officeart/2005/8/layout/list1"/>
    <dgm:cxn modelId="{8D3318FE-06A7-4559-8FFA-529270830090}" type="presOf" srcId="{E958B0D5-BE44-42C5-BF7A-6613588A6781}" destId="{1F55AECE-6B8F-4A5D-AF24-6E9D2EB1F9EE}" srcOrd="1" destOrd="0" presId="urn:microsoft.com/office/officeart/2005/8/layout/list1"/>
    <dgm:cxn modelId="{A308007D-CF31-4A69-A796-3BC54FFE9889}" type="presOf" srcId="{F22A6A91-33C4-4C93-A89F-8AF4EEBBE91B}" destId="{744FD08E-F670-4B1B-AFD7-1511F916604F}" srcOrd="1" destOrd="0" presId="urn:microsoft.com/office/officeart/2005/8/layout/list1"/>
    <dgm:cxn modelId="{FCB3D616-3D99-4A64-8B45-B9278AED191F}" srcId="{A83609DB-A9C2-4706-907D-32B97C1DF51D}" destId="{A874995E-7847-485E-945F-17CACBAA7657}" srcOrd="0" destOrd="0" parTransId="{82BB801B-7532-49B1-BC24-9E13B78DF4F8}" sibTransId="{E3F8864C-EC53-4274-B14F-6C0FD17A63E8}"/>
    <dgm:cxn modelId="{981EACA6-D288-414B-BF7F-0FF294C60A28}" type="presOf" srcId="{F22A6A91-33C4-4C93-A89F-8AF4EEBBE91B}" destId="{687E1D31-68BA-4CFB-B2E3-9DB7704B55FC}" srcOrd="0" destOrd="0" presId="urn:microsoft.com/office/officeart/2005/8/layout/list1"/>
    <dgm:cxn modelId="{5748BCF4-60C4-4090-8464-866C25E27795}" type="presOf" srcId="{A874995E-7847-485E-945F-17CACBAA7657}" destId="{C3BE4054-CB8D-410D-A1A9-5F84819CBCD5}" srcOrd="0" destOrd="0" presId="urn:microsoft.com/office/officeart/2005/8/layout/list1"/>
    <dgm:cxn modelId="{604FA16C-2E40-44D0-9F88-B75802EC8BBB}" type="presOf" srcId="{A83609DB-A9C2-4706-907D-32B97C1DF51D}" destId="{BE56CFE9-04F0-4995-A986-4EA93C15360F}" srcOrd="0" destOrd="0" presId="urn:microsoft.com/office/officeart/2005/8/layout/list1"/>
    <dgm:cxn modelId="{E5D4A9B8-9CD5-4403-B528-FD6AB173608E}" type="presOf" srcId="{3F1A35E5-583D-4E23-8ABF-006D592B7A19}" destId="{8BDE3DCE-08A9-47F0-AA62-7D2713AFEF0D}" srcOrd="0" destOrd="0" presId="urn:microsoft.com/office/officeart/2005/8/layout/list1"/>
    <dgm:cxn modelId="{909EFCE8-2289-43E9-B0C6-EE6C0026A457}" srcId="{F22A6A91-33C4-4C93-A89F-8AF4EEBBE91B}" destId="{3F1A35E5-583D-4E23-8ABF-006D592B7A19}" srcOrd="0" destOrd="0" parTransId="{6693DC5A-1CD4-43C6-B2BE-982BBAE68113}" sibTransId="{A123B6DA-EF25-45E7-A85B-0C798A6D8022}"/>
    <dgm:cxn modelId="{4B521883-A7A7-4B97-A00B-392843BE8595}" type="presOf" srcId="{E0F30525-DF79-4E1A-9C9B-2C9126B2BE0D}" destId="{786C6586-E8A6-4913-A303-063CE44CD41A}" srcOrd="0" destOrd="0" presId="urn:microsoft.com/office/officeart/2005/8/layout/list1"/>
    <dgm:cxn modelId="{3EB6CBF6-87F3-4C90-8958-ED2C0D3A50FD}" srcId="{B8C078D4-258D-4207-9B3B-B2508A231F55}" destId="{E0F30525-DF79-4E1A-9C9B-2C9126B2BE0D}" srcOrd="3" destOrd="0" parTransId="{31C266B7-64FE-4016-B741-D49446B4AEE0}" sibTransId="{625752D5-7D76-470F-83E9-96316FBA1046}"/>
    <dgm:cxn modelId="{82F6E5F9-CDD6-4D6F-BFBA-6509791B2BAB}" type="presOf" srcId="{A83609DB-A9C2-4706-907D-32B97C1DF51D}" destId="{790A67BA-F901-4436-951A-2525094E8C9F}" srcOrd="1" destOrd="0" presId="urn:microsoft.com/office/officeart/2005/8/layout/list1"/>
    <dgm:cxn modelId="{E9B2E105-E5F9-4DF6-901D-95C6BEC17301}" srcId="{B8C078D4-258D-4207-9B3B-B2508A231F55}" destId="{E958B0D5-BE44-42C5-BF7A-6613588A6781}" srcOrd="2" destOrd="0" parTransId="{E453C192-9DA4-491D-9092-D164B6F38460}" sibTransId="{630D1C47-F762-4E7F-9D69-3A06C321E641}"/>
    <dgm:cxn modelId="{5BEB0304-3915-4561-8DFD-B80D4FE6C4AA}" type="presOf" srcId="{E0F30525-DF79-4E1A-9C9B-2C9126B2BE0D}" destId="{FB2741C7-F61D-4DA0-8220-BE19D9F7D26B}" srcOrd="1" destOrd="0" presId="urn:microsoft.com/office/officeart/2005/8/layout/list1"/>
    <dgm:cxn modelId="{0A404CE5-98AE-459D-80D0-53C23B08BB76}" srcId="{E0F30525-DF79-4E1A-9C9B-2C9126B2BE0D}" destId="{EEA5FB8C-AF43-4211-8552-7669F790B653}" srcOrd="0" destOrd="0" parTransId="{051C8C42-5FED-45AF-A59E-8E06FF2C64F4}" sibTransId="{05A165C6-FC96-43A2-A9FD-CEDF947CE665}"/>
    <dgm:cxn modelId="{B5F99815-1681-4C8A-8D4D-60816924F781}" type="presOf" srcId="{B8C078D4-258D-4207-9B3B-B2508A231F55}" destId="{9B77ADEC-2504-486E-BA60-4BE40853C614}" srcOrd="0" destOrd="0" presId="urn:microsoft.com/office/officeart/2005/8/layout/list1"/>
    <dgm:cxn modelId="{C98E1C92-31DA-47E5-83FB-9736FB640D73}" srcId="{E958B0D5-BE44-42C5-BF7A-6613588A6781}" destId="{F87717CF-EF97-40E5-B044-103C9871F897}" srcOrd="0" destOrd="0" parTransId="{2D81EDF2-B8F2-4694-B9DA-28170B530DDB}" sibTransId="{535A16D6-7129-4848-84CF-F9AC833D7D45}"/>
    <dgm:cxn modelId="{18071DDA-74E3-47FC-B0C4-D80C561074CF}" srcId="{B8C078D4-258D-4207-9B3B-B2508A231F55}" destId="{F22A6A91-33C4-4C93-A89F-8AF4EEBBE91B}" srcOrd="1" destOrd="0" parTransId="{3FC8EB05-4950-4E4C-98A7-6C3157067C78}" sibTransId="{9547AC4A-3BF8-41B5-B3AD-A4D464905621}"/>
    <dgm:cxn modelId="{BC329303-8408-4DCA-A251-63E6411A233F}" type="presParOf" srcId="{9B77ADEC-2504-486E-BA60-4BE40853C614}" destId="{31ECD41B-6D6A-4DA7-99A9-12C2F4923FAF}" srcOrd="0" destOrd="0" presId="urn:microsoft.com/office/officeart/2005/8/layout/list1"/>
    <dgm:cxn modelId="{D12D6D6F-3ECE-4B65-A140-FAF86B149266}" type="presParOf" srcId="{31ECD41B-6D6A-4DA7-99A9-12C2F4923FAF}" destId="{BE56CFE9-04F0-4995-A986-4EA93C15360F}" srcOrd="0" destOrd="0" presId="urn:microsoft.com/office/officeart/2005/8/layout/list1"/>
    <dgm:cxn modelId="{B297FF73-403C-43D1-A079-762B83724460}" type="presParOf" srcId="{31ECD41B-6D6A-4DA7-99A9-12C2F4923FAF}" destId="{790A67BA-F901-4436-951A-2525094E8C9F}" srcOrd="1" destOrd="0" presId="urn:microsoft.com/office/officeart/2005/8/layout/list1"/>
    <dgm:cxn modelId="{BB77D2E9-9EDF-4F77-A28D-94D3F14CE13C}" type="presParOf" srcId="{9B77ADEC-2504-486E-BA60-4BE40853C614}" destId="{C06CFDED-A565-4559-910B-6BB0B954A2B4}" srcOrd="1" destOrd="0" presId="urn:microsoft.com/office/officeart/2005/8/layout/list1"/>
    <dgm:cxn modelId="{E41067C3-53C2-4DE5-BDC5-CDD60621D297}" type="presParOf" srcId="{9B77ADEC-2504-486E-BA60-4BE40853C614}" destId="{C3BE4054-CB8D-410D-A1A9-5F84819CBCD5}" srcOrd="2" destOrd="0" presId="urn:microsoft.com/office/officeart/2005/8/layout/list1"/>
    <dgm:cxn modelId="{4DC2AB68-1A6A-4846-980C-88BCE4BE1495}" type="presParOf" srcId="{9B77ADEC-2504-486E-BA60-4BE40853C614}" destId="{7389F8B5-6FE3-41FD-89CA-9C7C0DEAAFC6}" srcOrd="3" destOrd="0" presId="urn:microsoft.com/office/officeart/2005/8/layout/list1"/>
    <dgm:cxn modelId="{2DA58281-2245-4EA2-AAFF-E9424C988EAD}" type="presParOf" srcId="{9B77ADEC-2504-486E-BA60-4BE40853C614}" destId="{34E70EA4-1348-4297-9BE6-9B4EEF416C24}" srcOrd="4" destOrd="0" presId="urn:microsoft.com/office/officeart/2005/8/layout/list1"/>
    <dgm:cxn modelId="{D67C3644-05C9-4A90-84BD-023DC719D5B9}" type="presParOf" srcId="{34E70EA4-1348-4297-9BE6-9B4EEF416C24}" destId="{687E1D31-68BA-4CFB-B2E3-9DB7704B55FC}" srcOrd="0" destOrd="0" presId="urn:microsoft.com/office/officeart/2005/8/layout/list1"/>
    <dgm:cxn modelId="{0695D568-B2D5-4ACF-A70B-E90845A1619A}" type="presParOf" srcId="{34E70EA4-1348-4297-9BE6-9B4EEF416C24}" destId="{744FD08E-F670-4B1B-AFD7-1511F916604F}" srcOrd="1" destOrd="0" presId="urn:microsoft.com/office/officeart/2005/8/layout/list1"/>
    <dgm:cxn modelId="{2FBC1D56-7F51-4F3B-9BD5-FDE81F749E55}" type="presParOf" srcId="{9B77ADEC-2504-486E-BA60-4BE40853C614}" destId="{B9D2748B-A735-4C7C-93FA-52688BC91C0D}" srcOrd="5" destOrd="0" presId="urn:microsoft.com/office/officeart/2005/8/layout/list1"/>
    <dgm:cxn modelId="{80AF018B-5EE4-4F5C-8712-AE6FCD392A33}" type="presParOf" srcId="{9B77ADEC-2504-486E-BA60-4BE40853C614}" destId="{8BDE3DCE-08A9-47F0-AA62-7D2713AFEF0D}" srcOrd="6" destOrd="0" presId="urn:microsoft.com/office/officeart/2005/8/layout/list1"/>
    <dgm:cxn modelId="{21A49937-63E3-4C36-8359-B3FBA779F7FA}" type="presParOf" srcId="{9B77ADEC-2504-486E-BA60-4BE40853C614}" destId="{93B2A688-0F87-42CC-9318-94D70E12F347}" srcOrd="7" destOrd="0" presId="urn:microsoft.com/office/officeart/2005/8/layout/list1"/>
    <dgm:cxn modelId="{CA61585C-BB98-4A48-AD0F-4F2DBD632476}" type="presParOf" srcId="{9B77ADEC-2504-486E-BA60-4BE40853C614}" destId="{7A34DE1B-A11F-47D6-8BE5-2D88F2DBA30F}" srcOrd="8" destOrd="0" presId="urn:microsoft.com/office/officeart/2005/8/layout/list1"/>
    <dgm:cxn modelId="{A3FA10C5-B205-46DC-98B9-5F1C2111BFB6}" type="presParOf" srcId="{7A34DE1B-A11F-47D6-8BE5-2D88F2DBA30F}" destId="{8CB92471-CD6D-41DA-998D-1DA272ADAD32}" srcOrd="0" destOrd="0" presId="urn:microsoft.com/office/officeart/2005/8/layout/list1"/>
    <dgm:cxn modelId="{B2AEEA12-D011-4628-BC6B-09A7AF2E5BE7}" type="presParOf" srcId="{7A34DE1B-A11F-47D6-8BE5-2D88F2DBA30F}" destId="{1F55AECE-6B8F-4A5D-AF24-6E9D2EB1F9EE}" srcOrd="1" destOrd="0" presId="urn:microsoft.com/office/officeart/2005/8/layout/list1"/>
    <dgm:cxn modelId="{46CE5CF2-BDEA-4CBD-82D5-8E9DD696A68B}" type="presParOf" srcId="{9B77ADEC-2504-486E-BA60-4BE40853C614}" destId="{031C5B6B-05F2-4E1C-8FFD-6A304230E156}" srcOrd="9" destOrd="0" presId="urn:microsoft.com/office/officeart/2005/8/layout/list1"/>
    <dgm:cxn modelId="{CD312188-FD6D-4206-8407-427010A62664}" type="presParOf" srcId="{9B77ADEC-2504-486E-BA60-4BE40853C614}" destId="{4DD5649C-0E93-4C6B-B457-37B773CD85D7}" srcOrd="10" destOrd="0" presId="urn:microsoft.com/office/officeart/2005/8/layout/list1"/>
    <dgm:cxn modelId="{F11BB258-17B4-4A32-83D4-94E53B353C5C}" type="presParOf" srcId="{9B77ADEC-2504-486E-BA60-4BE40853C614}" destId="{D66795B4-6B2E-4FC9-9ABF-5216C72D1AE7}" srcOrd="11" destOrd="0" presId="urn:microsoft.com/office/officeart/2005/8/layout/list1"/>
    <dgm:cxn modelId="{E346F3D4-9C3B-4890-8D06-F94B79840790}" type="presParOf" srcId="{9B77ADEC-2504-486E-BA60-4BE40853C614}" destId="{A223A4EA-5C5C-4C75-85DB-AA800F298511}" srcOrd="12" destOrd="0" presId="urn:microsoft.com/office/officeart/2005/8/layout/list1"/>
    <dgm:cxn modelId="{11850467-EF02-4BE3-AF35-311353E47032}" type="presParOf" srcId="{A223A4EA-5C5C-4C75-85DB-AA800F298511}" destId="{786C6586-E8A6-4913-A303-063CE44CD41A}" srcOrd="0" destOrd="0" presId="urn:microsoft.com/office/officeart/2005/8/layout/list1"/>
    <dgm:cxn modelId="{8094DADC-20FE-4A64-BDDA-7C593A825379}" type="presParOf" srcId="{A223A4EA-5C5C-4C75-85DB-AA800F298511}" destId="{FB2741C7-F61D-4DA0-8220-BE19D9F7D26B}" srcOrd="1" destOrd="0" presId="urn:microsoft.com/office/officeart/2005/8/layout/list1"/>
    <dgm:cxn modelId="{8BD71074-9450-48E2-87F7-540BCB5BEFC9}" type="presParOf" srcId="{9B77ADEC-2504-486E-BA60-4BE40853C614}" destId="{AFFBC05F-EC61-4D45-9858-364760E2B382}" srcOrd="13" destOrd="0" presId="urn:microsoft.com/office/officeart/2005/8/layout/list1"/>
    <dgm:cxn modelId="{CFC28BA5-057C-4564-B729-36511C9BBECC}" type="presParOf" srcId="{9B77ADEC-2504-486E-BA60-4BE40853C614}" destId="{8667A7E8-8723-446E-9107-9F39C1EB657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36C341C-71BC-4227-B328-2867722BD08F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6F38C7F-BB11-4DC6-A5B5-CC3826231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769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3C95C26-326F-4784-853E-A1438000864A}" type="datetimeFigureOut">
              <a:rPr lang="en-US" smtClean="0"/>
              <a:t>5/23/2018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6E2BAD1-F25E-408B-A30D-1D568352CA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78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5757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8486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028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884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</a:t>
            </a:r>
            <a:r>
              <a:rPr lang="en-US" baseline="0" dirty="0" smtClean="0"/>
              <a:t> you have any questions reach out to Mia for one on one requests.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914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M4 is an</a:t>
            </a:r>
            <a:r>
              <a:rPr lang="en-US" baseline="0" dirty="0" smtClean="0"/>
              <a:t> 11 month program, Start date 7/2-5-17/2019 Loans </a:t>
            </a:r>
            <a:r>
              <a:rPr lang="en-US" baseline="0" dirty="0" err="1" smtClean="0"/>
              <a:t>disb</a:t>
            </a:r>
            <a:r>
              <a:rPr lang="en-US" baseline="0" dirty="0" smtClean="0"/>
              <a:t> on 6-22 and 12/23/2018 spring start 1/2/2019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969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Submit </a:t>
            </a:r>
            <a:r>
              <a:rPr lang="en-US" dirty="0" err="1" smtClean="0"/>
              <a:t>budch</a:t>
            </a:r>
            <a:r>
              <a:rPr lang="en-US" dirty="0" smtClean="0"/>
              <a:t> to Mia and she will process. Keep receipts,</a:t>
            </a:r>
            <a:r>
              <a:rPr lang="en-US" baseline="0" dirty="0" smtClean="0"/>
              <a:t> credit card statements are not enough, receipts are best.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7681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6143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Nichole Knight is</a:t>
            </a:r>
            <a:r>
              <a:rPr lang="en-US" baseline="0" dirty="0" smtClean="0"/>
              <a:t> usually handling the Exit for you at the end of academic year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6300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4300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41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07BFA-7CA4-4D3F-919A-3BA33CFC63A5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34E3-24AF-426B-B5D8-437E44272DDE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E1113-B0C0-4C33-A504-42BD04BAC6E3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A0361-35C7-42C7-81F3-B3B4FF45A545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FD0F-6B0F-4D21-82F5-C1F3360FEB05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53095-8C63-4AE9-A221-F16B2E1D3A85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9891-8B56-4417-953A-F29BE9CD1B85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C7E29-3F09-470F-888A-57D30A9A7215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9D82E-74A2-40C6-83A0-591521CBF15B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323B9-DF4B-4B11-8541-FF7CFF288199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C8C7-753E-4A9B-A463-0CC767417456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A4B6AD94-7A8A-48AE-A9E1-7EF964E6935B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SBS@ttuhsc.edu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financial.aid@ttuhsc.edu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://www.ttuhsc.edu/financial-aid" TargetMode="External"/><Relationship Id="rId4" Type="http://schemas.openxmlformats.org/officeDocument/2006/relationships/hyperlink" Target="mailto:Mia.C.Myers@ttuhsc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Excel_97-2003_Worksheet1.xls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amc.org/services/firs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slds.ed.gov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219200" y="2819400"/>
            <a:ext cx="66294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400" smtClean="0"/>
              <a:t>MSIV </a:t>
            </a:r>
            <a:r>
              <a:rPr lang="en-US" sz="5400" dirty="0" smtClean="0"/>
              <a:t>Orientation</a:t>
            </a:r>
          </a:p>
          <a:p>
            <a:pPr algn="ctr"/>
            <a:r>
              <a:rPr lang="en-US" sz="5400" dirty="0" smtClean="0"/>
              <a:t>Financial Aid</a:t>
            </a:r>
            <a:endParaRPr lang="en-US" sz="4000" dirty="0" smtClean="0"/>
          </a:p>
          <a:p>
            <a:pPr algn="ctr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659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5210" y="2514600"/>
            <a:ext cx="6937375" cy="26622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Student Business Services</a:t>
            </a:r>
          </a:p>
          <a:p>
            <a:pPr algn="ctr"/>
            <a:endParaRPr lang="en-US" sz="1600" dirty="0"/>
          </a:p>
          <a:p>
            <a:r>
              <a:rPr lang="en-US" sz="1400" dirty="0"/>
              <a:t>Please contact Student Business Services (SBS) at (806) 743-7867 </a:t>
            </a:r>
            <a:r>
              <a:rPr lang="en-US" sz="1400" dirty="0" smtClean="0"/>
              <a:t>or at </a:t>
            </a:r>
            <a:r>
              <a:rPr lang="en-US" sz="1400" dirty="0" smtClean="0">
                <a:hlinkClick r:id="rId3"/>
              </a:rPr>
              <a:t>SBS@ttuhsc.edu</a:t>
            </a:r>
            <a:r>
              <a:rPr lang="en-US" sz="1400" dirty="0" smtClean="0"/>
              <a:t> for </a:t>
            </a:r>
            <a:r>
              <a:rPr lang="en-US" sz="1400" dirty="0"/>
              <a:t>questions regarding</a:t>
            </a:r>
            <a:r>
              <a:rPr lang="en-US" sz="1400" dirty="0" smtClean="0"/>
              <a:t>:</a:t>
            </a:r>
          </a:p>
          <a:p>
            <a:endParaRPr lang="en-US" sz="1400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/>
              <a:t>Tuition </a:t>
            </a:r>
            <a:r>
              <a:rPr lang="en-US" sz="1400" dirty="0"/>
              <a:t>and fee information, tuition payment options, and payment plans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/>
              <a:t>How </a:t>
            </a:r>
            <a:r>
              <a:rPr lang="en-US" sz="1400" dirty="0"/>
              <a:t>refunds are processed or how to set up direct deposit information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/>
              <a:t>How </a:t>
            </a:r>
            <a:r>
              <a:rPr lang="en-US" sz="1400" dirty="0"/>
              <a:t>to submit 3rd party payment information</a:t>
            </a:r>
          </a:p>
          <a:p>
            <a:r>
              <a:rPr lang="en-US" sz="1400" dirty="0"/>
              <a:t> </a:t>
            </a:r>
          </a:p>
          <a:p>
            <a:pPr algn="ctr"/>
            <a:endParaRPr lang="en-US" sz="1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61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5212" y="2240422"/>
            <a:ext cx="6937375" cy="36009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Office of Financial Aid </a:t>
            </a:r>
          </a:p>
          <a:p>
            <a:pPr algn="ctr"/>
            <a:r>
              <a:rPr lang="en-US" sz="1400" dirty="0" smtClean="0"/>
              <a:t>Student Services Suite 2C400</a:t>
            </a:r>
          </a:p>
          <a:p>
            <a:pPr algn="ctr"/>
            <a:endParaRPr lang="en-US" sz="800" b="1" u="sng" dirty="0" smtClean="0"/>
          </a:p>
          <a:p>
            <a:pPr algn="ctr"/>
            <a:r>
              <a:rPr lang="en-US" sz="1400" dirty="0" smtClean="0"/>
              <a:t>TTUHSC Office of Financial Aid</a:t>
            </a:r>
          </a:p>
          <a:p>
            <a:pPr algn="ctr"/>
            <a:r>
              <a:rPr lang="en-US" sz="1400" dirty="0" smtClean="0"/>
              <a:t>3601 4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Street MS8310</a:t>
            </a:r>
          </a:p>
          <a:p>
            <a:pPr algn="ctr"/>
            <a:r>
              <a:rPr lang="en-US" sz="1400" dirty="0" smtClean="0"/>
              <a:t>Lubbock, TX  79430-8310</a:t>
            </a:r>
          </a:p>
          <a:p>
            <a:pPr algn="ctr"/>
            <a:r>
              <a:rPr lang="en-US" sz="1400" dirty="0" smtClean="0"/>
              <a:t>(806) 743.3025 </a:t>
            </a:r>
            <a:r>
              <a:rPr lang="en-US" sz="1200" dirty="0" smtClean="0"/>
              <a:t>phone  </a:t>
            </a:r>
            <a:r>
              <a:rPr lang="en-US" sz="1400" dirty="0" smtClean="0"/>
              <a:t>(806) 743.2304 </a:t>
            </a:r>
            <a:r>
              <a:rPr lang="en-US" sz="1200" dirty="0" smtClean="0"/>
              <a:t>fax</a:t>
            </a:r>
            <a:endParaRPr lang="en-US" sz="1400" dirty="0"/>
          </a:p>
          <a:p>
            <a:pPr algn="ctr"/>
            <a:endParaRPr lang="en-US" sz="1400" dirty="0" smtClean="0"/>
          </a:p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u="sng" dirty="0" smtClean="0">
                <a:solidFill>
                  <a:srgbClr val="FF0000"/>
                </a:solidFill>
                <a:hlinkClick r:id="rId3"/>
              </a:rPr>
              <a:t>financial.aid@ttuhsc.edu</a:t>
            </a:r>
            <a:endParaRPr lang="en-US" sz="1400" u="sng" dirty="0" smtClean="0">
              <a:solidFill>
                <a:srgbClr val="FF0000"/>
              </a:solidFill>
            </a:endParaRPr>
          </a:p>
          <a:p>
            <a:pPr algn="ctr"/>
            <a:r>
              <a:rPr lang="en-US" sz="1400" u="sng" dirty="0" smtClean="0">
                <a:solidFill>
                  <a:srgbClr val="FF0000"/>
                </a:solidFill>
                <a:hlinkClick r:id="rId4"/>
              </a:rPr>
              <a:t>Mia.C.Myers@ttuhsc.edu</a:t>
            </a:r>
            <a:r>
              <a:rPr lang="en-US" sz="1400" u="sng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endParaRPr lang="en-US" sz="1400" u="sng" dirty="0" smtClean="0">
              <a:solidFill>
                <a:srgbClr val="FF0000"/>
              </a:solidFill>
            </a:endParaRPr>
          </a:p>
          <a:p>
            <a:pPr algn="ctr"/>
            <a:r>
              <a:rPr lang="en-US" sz="1400" u="sng" dirty="0" smtClean="0">
                <a:solidFill>
                  <a:srgbClr val="FF0000"/>
                </a:solidFill>
                <a:hlinkClick r:id="rId5"/>
              </a:rPr>
              <a:t>www.ttuhsc.edu/financial-aid</a:t>
            </a:r>
            <a:r>
              <a:rPr lang="en-US" sz="1400" u="sng" dirty="0" smtClean="0">
                <a:solidFill>
                  <a:srgbClr val="FF0000"/>
                </a:solidFill>
              </a:rPr>
              <a:t>  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 smtClean="0"/>
              <a:t>Office hours:</a:t>
            </a:r>
          </a:p>
          <a:p>
            <a:pPr algn="ctr"/>
            <a:r>
              <a:rPr lang="en-US" sz="1400" dirty="0" smtClean="0"/>
              <a:t>Monday-Friday 8am-5pm</a:t>
            </a:r>
          </a:p>
          <a:p>
            <a:pPr algn="ctr"/>
            <a:r>
              <a:rPr lang="en-US" sz="1400" dirty="0" smtClean="0"/>
              <a:t>No appointment needed to see an advisor</a:t>
            </a:r>
            <a:endParaRPr lang="en-US" sz="1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59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5403" y="2209801"/>
            <a:ext cx="6749397" cy="35394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Items Covered By Financial Aid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endParaRPr lang="en-US" b="1" u="sng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Tuition </a:t>
            </a:r>
            <a:r>
              <a:rPr lang="en-US" sz="1400" dirty="0"/>
              <a:t>&amp; Fees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Books </a:t>
            </a:r>
            <a:r>
              <a:rPr lang="en-US" sz="1400" dirty="0"/>
              <a:t>&amp; Supplies (including lab equipment)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Housing </a:t>
            </a:r>
            <a:r>
              <a:rPr lang="en-US" sz="1400" dirty="0"/>
              <a:t>and food (rent, utilities, phone, groceries)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Transportation </a:t>
            </a:r>
            <a:r>
              <a:rPr lang="en-US" sz="1400" dirty="0"/>
              <a:t>(insurance, maintenance, gasoline)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Health </a:t>
            </a:r>
            <a:r>
              <a:rPr lang="en-US" sz="1400" dirty="0"/>
              <a:t>Insurance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Personal </a:t>
            </a:r>
            <a:r>
              <a:rPr lang="en-US" sz="1400" dirty="0"/>
              <a:t>and miscellaneous (medical, dental, clothing, </a:t>
            </a:r>
            <a:r>
              <a:rPr lang="en-US" sz="1400" dirty="0" smtClean="0"/>
              <a:t>cleaning, etc</a:t>
            </a:r>
            <a:r>
              <a:rPr lang="en-US" sz="1400" dirty="0"/>
              <a:t>.)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Travel </a:t>
            </a:r>
            <a:r>
              <a:rPr lang="en-US" sz="1400" dirty="0"/>
              <a:t>and living expenses for away rotations (4th year only)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Transportation </a:t>
            </a:r>
            <a:r>
              <a:rPr lang="en-US" sz="1400" dirty="0"/>
              <a:t>costs for residency/job interviews (4th year </a:t>
            </a:r>
            <a:r>
              <a:rPr lang="en-US" sz="1400" dirty="0" smtClean="0"/>
              <a:t>only - additional documentation </a:t>
            </a:r>
            <a:r>
              <a:rPr lang="en-US" sz="1400" dirty="0"/>
              <a:t>required)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USMLE </a:t>
            </a:r>
            <a:r>
              <a:rPr lang="en-US" sz="1400" dirty="0"/>
              <a:t>clinical skills </a:t>
            </a:r>
            <a:r>
              <a:rPr lang="en-US" sz="1400" dirty="0" smtClean="0"/>
              <a:t>exam</a:t>
            </a: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Computer </a:t>
            </a:r>
            <a:r>
              <a:rPr lang="en-US" sz="1400" dirty="0"/>
              <a:t>(budget adjustment form and proof of expense </a:t>
            </a:r>
            <a:r>
              <a:rPr lang="en-US" sz="1400" dirty="0" smtClean="0"/>
              <a:t>required; may </a:t>
            </a:r>
            <a:r>
              <a:rPr lang="en-US" sz="1400" dirty="0"/>
              <a:t>only be submitted once during degree plan</a:t>
            </a:r>
            <a:r>
              <a:rPr lang="en-US" sz="1400" dirty="0" smtClean="0"/>
              <a:t>)</a:t>
            </a:r>
            <a:endParaRPr lang="en-US" sz="1400" dirty="0"/>
          </a:p>
          <a:p>
            <a:endParaRPr lang="en-US" sz="14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95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63133" y="2209800"/>
            <a:ext cx="6934200" cy="26468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Items NOT Covered by Financial Aid</a:t>
            </a:r>
          </a:p>
          <a:p>
            <a:pPr algn="ctr"/>
            <a:endParaRPr lang="en-US" sz="1600" b="1" u="sng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Automobile </a:t>
            </a:r>
            <a:r>
              <a:rPr lang="en-US" sz="1600" dirty="0"/>
              <a:t>payments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Consumer </a:t>
            </a:r>
            <a:r>
              <a:rPr lang="en-US" sz="1600" dirty="0"/>
              <a:t>debt (credit cards, loan payments)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USMLE </a:t>
            </a:r>
            <a:r>
              <a:rPr lang="en-US" sz="1600" dirty="0"/>
              <a:t>review </a:t>
            </a:r>
            <a:r>
              <a:rPr lang="en-US" sz="1600" dirty="0" smtClean="0"/>
              <a:t>courses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Spouse’s expenses (such as medical expenses or insurance)</a:t>
            </a:r>
            <a:endParaRPr lang="en-US" sz="1600" dirty="0"/>
          </a:p>
          <a:p>
            <a:r>
              <a:rPr lang="en-US" sz="1600" dirty="0"/>
              <a:t> 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sz="1600" u="sng" dirty="0" smtClean="0">
              <a:solidFill>
                <a:srgbClr val="FF0000"/>
              </a:solidFill>
            </a:endParaRPr>
          </a:p>
          <a:p>
            <a:endParaRPr lang="en-US" sz="1600" dirty="0" smtClean="0">
              <a:solidFill>
                <a:srgbClr val="FF0000"/>
              </a:solidFill>
            </a:endParaRPr>
          </a:p>
          <a:p>
            <a:endParaRPr lang="en-US" sz="1400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55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5181600"/>
            <a:ext cx="8001000" cy="990600"/>
          </a:xfrm>
        </p:spPr>
        <p:txBody>
          <a:bodyPr/>
          <a:lstStyle/>
          <a:p>
            <a:pPr algn="ctr"/>
            <a:r>
              <a:rPr lang="en-US" dirty="0" smtClean="0"/>
              <a:t>Financial Aid Budgets</a:t>
            </a:r>
            <a:endParaRPr lang="en-US" dirty="0"/>
          </a:p>
        </p:txBody>
      </p:sp>
      <p:graphicFrame>
        <p:nvGraphicFramePr>
          <p:cNvPr id="12" name="Picture Placeholder 11"/>
          <p:cNvGraphicFramePr>
            <a:graphicFrameLocks noGrp="1" noChangeAspect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576294688"/>
              </p:ext>
            </p:extLst>
          </p:nvPr>
        </p:nvGraphicFramePr>
        <p:xfrm>
          <a:off x="488950" y="2362200"/>
          <a:ext cx="8045450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3" name="Worksheet" r:id="rId6" imgW="6067458" imgH="1752719" progId="Excel.Sheet.8">
                  <p:embed/>
                </p:oleObj>
              </mc:Choice>
              <mc:Fallback>
                <p:oleObj name="Worksheet" r:id="rId6" imgW="6067458" imgH="1752719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" y="2362200"/>
                        <a:ext cx="8045450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33400" y="4724400"/>
            <a:ext cx="8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Total for 4 years = $197,064                                  Total for FMAT 3 years = $152,048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4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2438400"/>
            <a:ext cx="8001000" cy="31085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Year - Important Items:</a:t>
            </a:r>
          </a:p>
          <a:p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Step 2/Clinical Skills tests (COA)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Includes cost of test and travel to test site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ERAS – Electronic Residency Application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Complete the budget increase</a:t>
            </a: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Interview &amp; Travel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Away Rotations costs (COA)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Residency &amp; Relocation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Financial Planning &amp; Debt Awareness (end of year AAMC)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NSLDS access for federal loans, set it up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91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3000" y="2133600"/>
            <a:ext cx="679026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Typical Financial Aid Award Packages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428452"/>
              </p:ext>
            </p:extLst>
          </p:nvPr>
        </p:nvGraphicFramePr>
        <p:xfrm>
          <a:off x="1828800" y="2590800"/>
          <a:ext cx="5609210" cy="2053914"/>
        </p:xfrm>
        <a:graphic>
          <a:graphicData uri="http://schemas.openxmlformats.org/drawingml/2006/table">
            <a:tbl>
              <a:tblPr/>
              <a:tblGrid>
                <a:gridCol w="1352414"/>
                <a:gridCol w="1038218"/>
                <a:gridCol w="1233429"/>
                <a:gridCol w="1132553"/>
                <a:gridCol w="852596"/>
              </a:tblGrid>
              <a:tr h="72256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b="1" kern="1400" dirty="0">
                          <a:solidFill>
                            <a:srgbClr val="FFFFFF"/>
                          </a:solidFill>
                          <a:effectLst/>
                          <a:latin typeface="Garamond"/>
                        </a:rPr>
                        <a:t>Annual </a:t>
                      </a:r>
                      <a:r>
                        <a:rPr lang="en-US" sz="1200" b="1" kern="1400" dirty="0" err="1">
                          <a:solidFill>
                            <a:srgbClr val="FFFFFF"/>
                          </a:solidFill>
                          <a:effectLst/>
                          <a:latin typeface="Garamond"/>
                        </a:rPr>
                        <a:t>AmountLoan</a:t>
                      </a:r>
                      <a:r>
                        <a:rPr lang="en-US" sz="1200" b="1" kern="1400" dirty="0">
                          <a:solidFill>
                            <a:srgbClr val="FFFFFF"/>
                          </a:solidFill>
                          <a:effectLst/>
                          <a:latin typeface="Garamond"/>
                        </a:rPr>
                        <a:t> Type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b="1" kern="1400" dirty="0">
                          <a:solidFill>
                            <a:srgbClr val="FFFFFF"/>
                          </a:solidFill>
                          <a:effectLst/>
                          <a:latin typeface="Garamond"/>
                        </a:rPr>
                        <a:t>MSI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b="1" kern="1400" dirty="0">
                          <a:solidFill>
                            <a:srgbClr val="FFFFFF"/>
                          </a:solidFill>
                          <a:effectLst/>
                          <a:latin typeface="Garamond"/>
                        </a:rPr>
                        <a:t>MSII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b="1" kern="1400">
                          <a:solidFill>
                            <a:srgbClr val="FFFFFF"/>
                          </a:solidFill>
                          <a:effectLst/>
                          <a:latin typeface="Garamond"/>
                        </a:rPr>
                        <a:t>MSIII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b="1" kern="1400">
                          <a:solidFill>
                            <a:srgbClr val="FFFFFF"/>
                          </a:solidFill>
                          <a:effectLst/>
                          <a:latin typeface="Garamond"/>
                        </a:rPr>
                        <a:t>MSIV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</a:tr>
              <a:tr h="42043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Unsubsidized Loan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$40,500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$40,500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$47,167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$44,944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</a:tr>
              <a:tr h="44291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Grad Plus </a:t>
                      </a: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Loan/ Alternative</a:t>
                      </a:r>
                      <a:r>
                        <a:rPr lang="en-US" sz="1200" kern="1400" baseline="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 Loan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$5,916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$3,916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$5,049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$9,072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91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Total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</a:t>
                      </a: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46,416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$44,416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$52,216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$54,016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-1111250" y="9945688"/>
            <a:ext cx="5608638" cy="14906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BA475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66800" y="4674732"/>
            <a:ext cx="719666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Interest Rates before June 30, 2018</a:t>
            </a:r>
          </a:p>
          <a:p>
            <a:pPr algn="ctr"/>
            <a:r>
              <a:rPr lang="en-US" sz="1600" dirty="0" smtClean="0"/>
              <a:t>Unsubsidized Loan: 6.00%</a:t>
            </a:r>
          </a:p>
          <a:p>
            <a:pPr algn="ctr"/>
            <a:r>
              <a:rPr lang="en-US" sz="1600" dirty="0" smtClean="0"/>
              <a:t>After July 1, 2018  - 6.595%</a:t>
            </a:r>
          </a:p>
          <a:p>
            <a:pPr algn="ctr"/>
            <a:r>
              <a:rPr lang="en-US" sz="1600" dirty="0" smtClean="0"/>
              <a:t>Grad Plus Loan: 7.00%  Alternative Loan: Variable between lenders</a:t>
            </a:r>
          </a:p>
          <a:p>
            <a:pPr algn="ctr"/>
            <a:r>
              <a:rPr lang="en-US" sz="1600" dirty="0" smtClean="0"/>
              <a:t>After July 1, 2018 7.595%</a:t>
            </a:r>
          </a:p>
          <a:p>
            <a:pPr algn="ctr"/>
            <a:r>
              <a:rPr lang="en-US" sz="1200" dirty="0" smtClean="0"/>
              <a:t>(please note, grad plus and alternative loans require credit approval)</a:t>
            </a:r>
          </a:p>
          <a:p>
            <a:pPr algn="ctr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404525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5212" y="2286000"/>
            <a:ext cx="7240588" cy="29546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Financial Planning Resource</a:t>
            </a:r>
          </a:p>
          <a:p>
            <a:pPr algn="ctr"/>
            <a:endParaRPr lang="en-US" b="1" u="sng" dirty="0"/>
          </a:p>
          <a:p>
            <a:r>
              <a:rPr lang="en-US" dirty="0"/>
              <a:t>The AAMC website is an excellent resource for many of your medical school needs; both academic and financial.  Some of the financial aid resources include, </a:t>
            </a:r>
            <a:r>
              <a:rPr lang="en-US" dirty="0" smtClean="0"/>
              <a:t>loan repayment </a:t>
            </a:r>
            <a:r>
              <a:rPr lang="en-US" dirty="0"/>
              <a:t>calculators, budgeting and debt management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Their “Financial Aid First” website </a:t>
            </a:r>
            <a:r>
              <a:rPr lang="en-US" dirty="0" smtClean="0"/>
              <a:t>is: </a:t>
            </a:r>
            <a:r>
              <a:rPr lang="en-US" u="sng" dirty="0" smtClean="0">
                <a:hlinkClick r:id="rId3"/>
              </a:rPr>
              <a:t>https</a:t>
            </a:r>
            <a:r>
              <a:rPr lang="en-US" u="sng" dirty="0">
                <a:hlinkClick r:id="rId3"/>
              </a:rPr>
              <a:t>://www.aamc.org/services/first</a:t>
            </a:r>
            <a:r>
              <a:rPr lang="en-US" u="sng" dirty="0" smtClean="0">
                <a:hlinkClick r:id="rId3"/>
              </a:rPr>
              <a:t>/</a:t>
            </a:r>
            <a:r>
              <a:rPr lang="en-US" u="sng" dirty="0" smtClean="0"/>
              <a:t> 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64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Federal Loan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3505200" cy="3886200"/>
          </a:xfrm>
        </p:spPr>
        <p:txBody>
          <a:bodyPr>
            <a:normAutofit/>
          </a:bodyPr>
          <a:lstStyle/>
          <a:p>
            <a:r>
              <a:rPr lang="en-US" dirty="0" smtClean="0"/>
              <a:t>You can locate loan servicer information and current federal loan totals on the National Student Loan Database System website. </a:t>
            </a:r>
            <a:r>
              <a:rPr lang="en-US" dirty="0" smtClean="0">
                <a:hlinkClick r:id="rId3"/>
              </a:rPr>
              <a:t>www.nslds.ed.gov</a:t>
            </a:r>
            <a:endParaRPr lang="en-US" dirty="0" smtClean="0"/>
          </a:p>
          <a:p>
            <a:r>
              <a:rPr lang="en-US" dirty="0" smtClean="0"/>
              <a:t>You will need your FSA ID and password to access the information.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066800"/>
            <a:ext cx="3400425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724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Residency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8584896"/>
              </p:ext>
            </p:extLst>
          </p:nvPr>
        </p:nvGraphicFramePr>
        <p:xfrm>
          <a:off x="762000" y="685800"/>
          <a:ext cx="75438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4152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7095</TotalTime>
  <Words>712</Words>
  <Application>Microsoft Office PowerPoint</Application>
  <PresentationFormat>On-screen Show (4:3)</PresentationFormat>
  <Paragraphs>119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Garamond</vt:lpstr>
      <vt:lpstr>Impact</vt:lpstr>
      <vt:lpstr>Times New Roman</vt:lpstr>
      <vt:lpstr>Wingdings</vt:lpstr>
      <vt:lpstr>NewsPrint</vt:lpstr>
      <vt:lpstr>Worksheet</vt:lpstr>
      <vt:lpstr>PowerPoint Presentation</vt:lpstr>
      <vt:lpstr>PowerPoint Presentation</vt:lpstr>
      <vt:lpstr>PowerPoint Presentation</vt:lpstr>
      <vt:lpstr>Financial Aid Budgets</vt:lpstr>
      <vt:lpstr>PowerPoint Presentation</vt:lpstr>
      <vt:lpstr>PowerPoint Presentation</vt:lpstr>
      <vt:lpstr>PowerPoint Presentation</vt:lpstr>
      <vt:lpstr>Federal Loan Information</vt:lpstr>
      <vt:lpstr>Residency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Vasquez, Fabian</dc:creator>
  <cp:lastModifiedBy>Myers, Mia C</cp:lastModifiedBy>
  <cp:revision>181</cp:revision>
  <cp:lastPrinted>2018-05-22T17:23:23Z</cp:lastPrinted>
  <dcterms:created xsi:type="dcterms:W3CDTF">2011-12-05T20:53:00Z</dcterms:created>
  <dcterms:modified xsi:type="dcterms:W3CDTF">2018-05-23T18:10:44Z</dcterms:modified>
</cp:coreProperties>
</file>