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9" r:id="rId8"/>
    <p:sldId id="281" r:id="rId9"/>
    <p:sldId id="273" r:id="rId10"/>
    <p:sldId id="269" r:id="rId11"/>
    <p:sldId id="261" r:id="rId12"/>
    <p:sldId id="268" r:id="rId13"/>
    <p:sldId id="280"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75" d="100"/>
          <a:sy n="75" d="100"/>
        </p:scale>
        <p:origin x="40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7/26/2022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7/26/2022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7/26/2022</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ttuhsc.edu/population-public-health/scholarships.asp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ttuhsc.edu/financialaid"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ollegeforalltexans.com/index.cfm?objectid=a3119543-cbf8-c202-f1b0eefd5f4b9805"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udentaid.gov/understand-aid/types/loans/interest-rate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307776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400" dirty="0"/>
              <a:t>Julia Jones Matthews School of Population and Public Health</a:t>
            </a:r>
          </a:p>
          <a:p>
            <a:pPr algn="ctr"/>
            <a:r>
              <a:rPr lang="en-US" sz="4400" dirty="0"/>
              <a:t>Financial Aid Orientation</a:t>
            </a:r>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Need More Money?</a:t>
            </a:r>
          </a:p>
          <a:p>
            <a:endParaRPr lang="en-US" dirty="0"/>
          </a:p>
          <a:p>
            <a:r>
              <a:rPr lang="en-US" dirty="0"/>
              <a:t>To 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a:p>
          <a:p>
            <a:r>
              <a:rPr lang="en-US" dirty="0"/>
              <a:t>Budget revision requests are also available to help students with unexpected expenses or increased living costs. Contact the financial aid office for more information on revision requests. </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anose="020B0604020202020204" pitchFamily="34" charset="0"/>
              <a:buChar char="•"/>
            </a:pPr>
            <a:r>
              <a:rPr lang="en-US" sz="1400" b="1" u="sng" dirty="0"/>
              <a:t>HSC SBS Office </a:t>
            </a:r>
            <a:r>
              <a:rPr lang="en-US" sz="1400" dirty="0"/>
              <a:t>sends any refunds to student based on student’s refund preference.</a:t>
            </a:r>
          </a:p>
          <a:p>
            <a:pPr marL="285750" indent="-285750">
              <a:buFont typeface="Arial" panose="020B0604020202020204" pitchFamily="34" charset="0"/>
              <a:buChar char="•"/>
            </a:pPr>
            <a:r>
              <a:rPr lang="en-US" sz="1400" dirty="0"/>
              <a:t>Student Business Services Tuition Due date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 for up to $1500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hlinkClick r:id="rId2"/>
            </a:endParaRPr>
          </a:p>
          <a:p>
            <a:pPr algn="ctr"/>
            <a:r>
              <a:rPr lang="en-US" sz="1600" dirty="0">
                <a:hlinkClick r:id="rId2"/>
              </a:rPr>
              <a:t>www.ttuhsc.edu/financial-aid</a:t>
            </a:r>
            <a:endParaRPr lang="en-US" sz="1600" dirty="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lnSpcReduction="10000"/>
          </a:bodyPr>
          <a:lstStyle/>
          <a:p>
            <a:r>
              <a:rPr lang="en-US" dirty="0"/>
              <a:t>You can locate loan servicer information and current federal loan totals </a:t>
            </a:r>
            <a:r>
              <a:rPr lang="en-US" dirty="0" err="1"/>
              <a:t>totals</a:t>
            </a:r>
            <a:r>
              <a:rPr lang="en-US" dirty="0"/>
              <a:t> on the Federal Student </a:t>
            </a:r>
            <a:r>
              <a:rPr lang="en-US"/>
              <a:t>Aid website: </a:t>
            </a:r>
            <a:r>
              <a:rPr lang="en-US" dirty="0">
                <a:hlinkClick r:id="rId2"/>
              </a:rPr>
              <a:t>https://studentaid.gov/h/manage-loans</a:t>
            </a:r>
            <a:r>
              <a:rPr lang="en-US" dirty="0"/>
              <a:t>.</a:t>
            </a:r>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90E83509-55D2-4C58-B83F-2BDE5142B5F8}"/>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360460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438400"/>
            <a:ext cx="8001000" cy="23391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Applying For SPPH Scholarships</a:t>
            </a:r>
          </a:p>
          <a:p>
            <a:pPr algn="ctr"/>
            <a:endParaRPr lang="en-US" sz="1000" dirty="0"/>
          </a:p>
          <a:p>
            <a:r>
              <a:rPr lang="en-US" sz="1600" dirty="0"/>
              <a:t>Scholarships are awarded by each school at TTUHSC . Awards distributed through SPPH are based upon academic achievement, leadership, and additional criteria. Scholarship recipients are selected by the Scholarship Committee. </a:t>
            </a:r>
          </a:p>
          <a:p>
            <a:endParaRPr lang="en-US" sz="1000" dirty="0"/>
          </a:p>
          <a:p>
            <a:r>
              <a:rPr lang="en-US" sz="1600" dirty="0"/>
              <a:t>Please visit </a:t>
            </a:r>
            <a:r>
              <a:rPr lang="en-US" sz="1600" dirty="0">
                <a:hlinkClick r:id="rId2"/>
              </a:rPr>
              <a:t>https://www.ttuhsc.edu/population-public-health/scholarships.aspx</a:t>
            </a:r>
            <a:r>
              <a:rPr lang="en-US" sz="1600" dirty="0"/>
              <a:t> for additional scholarship information and the applications. </a:t>
            </a:r>
          </a:p>
          <a:p>
            <a:endParaRPr lang="en-US" sz="1000" dirty="0"/>
          </a:p>
          <a:p>
            <a:r>
              <a:rPr lang="en-US" sz="1600" dirty="0"/>
              <a:t>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tuition waivers and payment plans</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1700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Academic Classroom Building Room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743.3027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endParaRPr lang="en-US" sz="1400" u="sng" dirty="0">
              <a:solidFill>
                <a:srgbClr val="FF0000"/>
              </a:solidFill>
            </a:endParaRPr>
          </a:p>
          <a:p>
            <a:pPr algn="ctr"/>
            <a:r>
              <a:rPr lang="en-US" sz="1400" u="sng" dirty="0">
                <a:solidFill>
                  <a:srgbClr val="FF0000"/>
                </a:solidFill>
                <a:hlinkClick r:id="rId3"/>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400" dirty="0">
                <a:hlinkClick r:id="rId2"/>
              </a:rPr>
              <a:t>https://www.ttuhsc.edu/veterans-resource-center</a:t>
            </a:r>
            <a:r>
              <a:rPr lang="en-US" sz="14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(budget adjustment form and proof of expenses required)</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Review courses</a:t>
            </a:r>
          </a:p>
          <a:p>
            <a:pPr marL="285750" indent="-285750">
              <a:buFont typeface="Wingdings" panose="05000000000000000000" pitchFamily="2" charset="2"/>
              <a:buChar char="§"/>
            </a:pPr>
            <a:r>
              <a:rPr lang="en-US" sz="1600" dirty="0"/>
              <a:t>Spouse’s expenses (such as medical expenses or insurance)</a:t>
            </a:r>
          </a:p>
          <a:p>
            <a:pPr marL="285750" indent="-285750">
              <a:buFont typeface="Wingdings" panose="05000000000000000000" pitchFamily="2" charset="2"/>
              <a:buChar char="§"/>
            </a:pPr>
            <a:r>
              <a:rPr lang="en-US" sz="1600" dirty="0"/>
              <a:t>Student association costs (such as conference trips)</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a:t>Estimated Financial Aid Budgets</a:t>
            </a:r>
          </a:p>
        </p:txBody>
      </p:sp>
      <p:pic>
        <p:nvPicPr>
          <p:cNvPr id="5" name="Picture 4">
            <a:extLst>
              <a:ext uri="{FF2B5EF4-FFF2-40B4-BE49-F238E27FC236}">
                <a16:creationId xmlns:a16="http://schemas.microsoft.com/office/drawing/2014/main" id="{0F0B423A-62CC-4568-AAA6-7733AE755245}"/>
              </a:ext>
            </a:extLst>
          </p:cNvPr>
          <p:cNvPicPr>
            <a:picLocks noChangeAspect="1"/>
          </p:cNvPicPr>
          <p:nvPr/>
        </p:nvPicPr>
        <p:blipFill>
          <a:blip r:embed="rId3"/>
          <a:stretch>
            <a:fillRect/>
          </a:stretch>
        </p:blipFill>
        <p:spPr>
          <a:xfrm>
            <a:off x="1243012" y="2286000"/>
            <a:ext cx="6657975" cy="2286000"/>
          </a:xfrm>
          <a:prstGeom prst="rect">
            <a:avLst/>
          </a:prstGeom>
        </p:spPr>
      </p:pic>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GSBS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a:t>
            </a:r>
          </a:p>
          <a:p>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a:t>Students who are ineligible to complete the FAFSA and apply for Federal Student loans may still apply for alternative student loans.  For an inclusive list of alternative student loan lenders, please visit </a:t>
            </a:r>
            <a:r>
              <a:rPr lang="en-US" sz="1450" dirty="0">
                <a:hlinkClick r:id="rId5"/>
              </a:rPr>
              <a:t>www.finaid.org</a:t>
            </a:r>
            <a:r>
              <a:rPr lang="en-US" sz="1450" dirty="0"/>
              <a:t>.  Please note, many lenders require a US cosigner in order to apply for their alternative loans.</a:t>
            </a:r>
          </a:p>
        </p:txBody>
      </p:sp>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Free Application for Federal Student Aid (FAFSA)</a:t>
            </a:r>
            <a:endParaRPr lang="en-US" sz="1600" b="1" u="sng" dirty="0"/>
          </a:p>
          <a:p>
            <a:r>
              <a:rPr lang="en-US" sz="1400" b="1" dirty="0"/>
              <a:t>The FAFSA is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For example, the 2022-2023 FAFSA uses the 2020 Tax Return Information.</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The new year’s FAFSA becomes available October 1 of each year.</a:t>
            </a:r>
            <a:r>
              <a:rPr lang="en-US" sz="1400" dirty="0"/>
              <a:t> </a:t>
            </a:r>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Texas Application for State Financial Aid (TAFSA)</a:t>
            </a:r>
            <a:endParaRPr lang="en-US" sz="1600" b="1" u="sng" dirty="0"/>
          </a:p>
          <a:p>
            <a:endParaRPr lang="en-US" sz="1400" b="1" dirty="0"/>
          </a:p>
          <a:p>
            <a:r>
              <a:rPr lang="en-US" sz="1400" dirty="0"/>
              <a:t>Students who are not eligible to complete the FAFSA may complete and submit the Texas Application for State Financial Aid.  The TASFA asks the same information as the FAFSA and allows our office to calculate your financial need for the year.  This assists students applying for school scholarships or private student loans.</a:t>
            </a:r>
          </a:p>
          <a:p>
            <a:endParaRPr lang="en-US" sz="1400" dirty="0"/>
          </a:p>
          <a:p>
            <a:r>
              <a:rPr lang="en-US" sz="1400" dirty="0"/>
              <a:t>The TAFSA is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For example, the 2022-2023 TAFSA uses the 2020 Tax Return Information.</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a:spcAft>
                <a:spcPts val="1200"/>
              </a:spcAft>
            </a:pPr>
            <a:r>
              <a:rPr lang="en-US" sz="1400" dirty="0">
                <a:hlinkClick r:id="rId2"/>
              </a:rPr>
              <a:t>http://www.collegeforalltexans.com/index.cfm?objectid=a3119543-cbf8-c202-f1b0eefd5f4b9805</a:t>
            </a:r>
            <a:r>
              <a:rPr lang="en-US" sz="1400" dirty="0"/>
              <a:t> </a:t>
            </a:r>
          </a:p>
          <a:p>
            <a:r>
              <a:rPr lang="en-US" sz="14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533578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124538478"/>
              </p:ext>
            </p:extLst>
          </p:nvPr>
        </p:nvGraphicFramePr>
        <p:xfrm>
          <a:off x="2624666" y="2720291"/>
          <a:ext cx="3886200" cy="2202282"/>
        </p:xfrm>
        <a:graphic>
          <a:graphicData uri="http://schemas.openxmlformats.org/drawingml/2006/table">
            <a:tbl>
              <a:tblPr/>
              <a:tblGrid>
                <a:gridCol w="1828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49103">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9</a:t>
                      </a:r>
                      <a:r>
                        <a:rPr lang="en-US" sz="1200" b="1" kern="1400" baseline="0" dirty="0">
                          <a:solidFill>
                            <a:srgbClr val="FFFFFF"/>
                          </a:solidFill>
                          <a:effectLst/>
                          <a:latin typeface="Garamond"/>
                        </a:rPr>
                        <a:t>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12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Plus/Alt.</a:t>
                      </a:r>
                      <a:r>
                        <a:rPr lang="en-US" sz="1200" kern="1400" baseline="0" dirty="0">
                          <a:solidFill>
                            <a:srgbClr val="000000"/>
                          </a:solidFill>
                          <a:effectLst/>
                          <a:latin typeface="Garamond"/>
                        </a:rPr>
                        <a:t> </a:t>
                      </a:r>
                      <a:r>
                        <a:rPr lang="en-US" sz="1200" kern="1400" dirty="0">
                          <a:solidFill>
                            <a:srgbClr val="000000"/>
                          </a:solidFill>
                          <a:effectLst/>
                          <a:latin typeface="Garamond"/>
                        </a:rPr>
                        <a:t>Loan</a:t>
                      </a:r>
                    </a:p>
                    <a:p>
                      <a:pPr marR="0" indent="0" algn="l" rtl="0">
                        <a:lnSpc>
                          <a:spcPct val="110000"/>
                        </a:lnSpc>
                        <a:spcBef>
                          <a:spcPts val="0"/>
                        </a:spcBef>
                        <a:spcAft>
                          <a:spcPts val="482"/>
                        </a:spcAft>
                      </a:pPr>
                      <a:r>
                        <a:rPr lang="en-US" sz="1200" kern="1400" dirty="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$12,886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$23,890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$33, 386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$44,390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8119533" cy="1077218"/>
          </a:xfrm>
          <a:prstGeom prst="rect">
            <a:avLst/>
          </a:prstGeom>
          <a:noFill/>
        </p:spPr>
        <p:txBody>
          <a:bodyPr wrap="square" rtlCol="0">
            <a:spAutoFit/>
          </a:bodyPr>
          <a:lstStyle/>
          <a:p>
            <a:pPr algn="ctr"/>
            <a:r>
              <a:rPr lang="en-US" sz="1600" dirty="0"/>
              <a:t>Federal student loan interest rates are set in June of each year for the upcoming award year.  You can view the current interest rate on the Federal Student Aid website:</a:t>
            </a:r>
            <a:r>
              <a:rPr lang="en-US" sz="1600" dirty="0">
                <a:hlinkClick r:id="rId3"/>
              </a:rPr>
              <a:t> https://studentaid.gov/understand-aid/types/loans/interest-rates </a:t>
            </a:r>
            <a:r>
              <a:rPr lang="en-US" sz="1600" dirty="0"/>
              <a:t> </a:t>
            </a:r>
          </a:p>
          <a:p>
            <a:pPr algn="ctr"/>
            <a:r>
              <a:rPr lang="en-US" sz="1600" dirty="0"/>
              <a:t>Private student loan interest rates vary by lender. Check their websites for more information.</a:t>
            </a:r>
          </a:p>
        </p:txBody>
      </p:sp>
    </p:spTree>
    <p:extLst>
      <p:ext uri="{BB962C8B-B14F-4D97-AF65-F5344CB8AC3E}">
        <p14:creationId xmlns:p14="http://schemas.microsoft.com/office/powerpoint/2010/main" val="40452594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4025</TotalTime>
  <Words>1472</Words>
  <Application>Microsoft Office PowerPoint</Application>
  <PresentationFormat>On-screen Show (4:3)</PresentationFormat>
  <Paragraphs>143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Garamond</vt:lpstr>
      <vt:lpstr>Impact</vt:lpstr>
      <vt:lpstr>Times New Roman</vt:lpstr>
      <vt:lpstr>Wingdings</vt:lpstr>
      <vt:lpstr>NewsPrint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191</cp:revision>
  <dcterms:created xsi:type="dcterms:W3CDTF">2011-12-05T20:53:00Z</dcterms:created>
  <dcterms:modified xsi:type="dcterms:W3CDTF">2022-07-26T15:35:28Z</dcterms:modified>
</cp:coreProperties>
</file>