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15"/>
  </p:notesMasterIdLst>
  <p:sldIdLst>
    <p:sldId id="256" r:id="rId2"/>
    <p:sldId id="272" r:id="rId3"/>
    <p:sldId id="264" r:id="rId4"/>
    <p:sldId id="258" r:id="rId5"/>
    <p:sldId id="274" r:id="rId6"/>
    <p:sldId id="277" r:id="rId7"/>
    <p:sldId id="273" r:id="rId8"/>
    <p:sldId id="269" r:id="rId9"/>
    <p:sldId id="280" r:id="rId10"/>
    <p:sldId id="261" r:id="rId11"/>
    <p:sldId id="268" r:id="rId12"/>
    <p:sldId id="270" r:id="rId13"/>
    <p:sldId id="27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3" autoAdjust="0"/>
    <p:restoredTop sz="94677" autoAdjust="0"/>
  </p:normalViewPr>
  <p:slideViewPr>
    <p:cSldViewPr>
      <p:cViewPr varScale="1">
        <p:scale>
          <a:sx n="82" d="100"/>
          <a:sy n="82" d="100"/>
        </p:scale>
        <p:origin x="1236"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C95C26-326F-4784-853E-A1438000864A}" type="datetimeFigureOut">
              <a:rPr lang="en-US" smtClean="0"/>
              <a:t>5/13/2020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E2BAD1-F25E-408B-A30D-1D568352CA3E}" type="slidenum">
              <a:rPr lang="en-US" smtClean="0"/>
              <a:t>‹#›</a:t>
            </a:fld>
            <a:endParaRPr lang="en-US" dirty="0"/>
          </a:p>
        </p:txBody>
      </p:sp>
    </p:spTree>
    <p:extLst>
      <p:ext uri="{BB962C8B-B14F-4D97-AF65-F5344CB8AC3E}">
        <p14:creationId xmlns:p14="http://schemas.microsoft.com/office/powerpoint/2010/main" val="404278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6007BFA-7CA4-4D3F-919A-3BA33CFC63A5}" type="datetime1">
              <a:rPr lang="en-US" smtClean="0"/>
              <a:t>5/13/2020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0734E3-24AF-426B-B5D8-437E44272DDE}" type="datetime1">
              <a:rPr lang="en-US" smtClean="0"/>
              <a:t>5/13/2020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EE1113-B0C0-4C33-A504-42BD04BAC6E3}" type="datetime1">
              <a:rPr lang="en-US" smtClean="0"/>
              <a:t>5/13/2020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3A0361-35C7-42C7-81F3-B3B4FF45A545}" type="datetime1">
              <a:rPr lang="en-US" smtClean="0"/>
              <a:t>5/13/2020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F5FD0F-6B0F-4D21-82F5-C1F3360FEB05}" type="datetime1">
              <a:rPr lang="en-US" smtClean="0"/>
              <a:t>5/13/2020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DA53095-8C63-4AE9-A221-F16B2E1D3A85}" type="datetime1">
              <a:rPr lang="en-US" smtClean="0"/>
              <a:t>5/13/2020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A9891-8B56-4417-953A-F29BE9CD1B85}" type="datetime1">
              <a:rPr lang="en-US" smtClean="0"/>
              <a:t>5/13/2020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52B4B64-D1CC-4205-A2CE-861E3DD396F3}" type="slidenum">
              <a:rPr lang="en-US" smtClean="0"/>
              <a:t>‹#›</a:t>
            </a:fld>
            <a:endParaRPr lang="en-US" dirty="0"/>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32C7E29-3F09-470F-888A-57D30A9A7215}" type="datetime1">
              <a:rPr lang="en-US" smtClean="0"/>
              <a:t>5/13/2020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89D82E-74A2-40C6-83A0-591521CBF15B}" type="datetime1">
              <a:rPr lang="en-US" smtClean="0"/>
              <a:t>5/13/2020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a:t>Click to edit Master title style</a:t>
            </a:r>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6323B9-DF4B-4B11-8541-FF7CFF288199}" type="datetime1">
              <a:rPr lang="en-US" smtClean="0"/>
              <a:t>5/13/2020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A72C8C7-753E-4A9B-A463-0CC767417456}" type="datetime1">
              <a:rPr lang="en-US" smtClean="0"/>
              <a:t>5/13/2020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A4B6AD94-7A8A-48AE-A9E1-7EF964E6935B}" type="datetime1">
              <a:rPr lang="en-US" smtClean="0"/>
              <a:t>5/13/2020</a:t>
            </a:fld>
            <a:endParaRPr lang="en-US" dirty="0"/>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F52B4B64-D1CC-4205-A2CE-861E3DD396F3}" type="slidenum">
              <a:rPr lang="en-US" smtClean="0"/>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sldNum="0" hdr="0" ft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udentaid.gov/h/apply-for-aid/fafsa"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www.fiscal.ttuhsc.edu/StudentSTETLoan" TargetMode="External"/><Relationship Id="rId2" Type="http://schemas.openxmlformats.org/officeDocument/2006/relationships/hyperlink" Target="http://www.ttuhsc.edu/financialaid"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SBS1@ttuhsc.edu"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mailto:Ashley.Walker@ttuhsc.edu" TargetMode="External"/><Relationship Id="rId2" Type="http://schemas.openxmlformats.org/officeDocument/2006/relationships/hyperlink" Target="mailto:financial.aid@ttuhsc.edu" TargetMode="Externa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ttuhsc.edu/financial-aid"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ttuhsc.edu/veterans-resource-center/"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studentaid.ed.gov/fsa-id/create-account/launch" TargetMode="External"/><Relationship Id="rId2" Type="http://schemas.openxmlformats.org/officeDocument/2006/relationships/hyperlink" Target="https://studentaid.gov/h/apply-for-aid/fafsa" TargetMode="External"/><Relationship Id="rId1" Type="http://schemas.openxmlformats.org/officeDocument/2006/relationships/slideLayout" Target="../slideLayouts/slideLayout7.xml"/><Relationship Id="rId5" Type="http://schemas.openxmlformats.org/officeDocument/2006/relationships/hyperlink" Target="http://www.finaid.org/"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student.ttuhsc.edu/health-professions/current/scholarships.aspx"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studentaid.gov/h/manage-loan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219200" y="2819400"/>
            <a:ext cx="6629400" cy="203132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5400" dirty="0"/>
              <a:t>SHP Orientation</a:t>
            </a:r>
          </a:p>
          <a:p>
            <a:pPr algn="ctr"/>
            <a:r>
              <a:rPr lang="en-US" sz="5400" dirty="0"/>
              <a:t>Financial Aid</a:t>
            </a:r>
            <a:endParaRPr lang="en-US" sz="4000" dirty="0"/>
          </a:p>
          <a:p>
            <a:pPr algn="ctr"/>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73765952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2133600"/>
            <a:ext cx="8458200" cy="373948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a:solidFill>
                  <a:schemeClr val="tx1"/>
                </a:solidFill>
              </a:rPr>
              <a:t>Financial Aid Annual Process</a:t>
            </a:r>
            <a:endParaRPr lang="en-US" b="1" u="sng" dirty="0"/>
          </a:p>
          <a:p>
            <a:r>
              <a:rPr lang="en-US" sz="1400" b="1" dirty="0"/>
              <a:t>October 1</a:t>
            </a:r>
            <a:r>
              <a:rPr lang="en-US" sz="1400" b="1" baseline="30000" dirty="0"/>
              <a:t>st</a:t>
            </a:r>
            <a:r>
              <a:rPr lang="en-US" sz="1400" b="1" dirty="0"/>
              <a:t> of each year, new year’s FAFSA becomes available</a:t>
            </a:r>
            <a:endParaRPr lang="en-US" sz="1400" dirty="0"/>
          </a:p>
          <a:p>
            <a:r>
              <a:rPr lang="en-US" sz="1400" dirty="0"/>
              <a:t>Student completes Free Application for Federal Student Aid (FAFSA) </a:t>
            </a:r>
            <a:r>
              <a:rPr lang="en-US" sz="1400" dirty="0">
                <a:solidFill>
                  <a:schemeClr val="accent1">
                    <a:lumMod val="60000"/>
                    <a:lumOff val="40000"/>
                  </a:schemeClr>
                </a:solidFill>
                <a:hlinkClick r:id="rId2">
                  <a:extLst>
                    <a:ext uri="{A12FA001-AC4F-418D-AE19-62706E023703}">
                      <ahyp:hlinkClr xmlns:ahyp="http://schemas.microsoft.com/office/drawing/2018/hyperlinkcolor" val="tx"/>
                    </a:ext>
                  </a:extLst>
                </a:hlinkClick>
              </a:rPr>
              <a:t>https://studentaid.gov/h/apply-for-aid/fafsa</a:t>
            </a:r>
            <a:endParaRPr lang="en-US" sz="1400" dirty="0">
              <a:solidFill>
                <a:schemeClr val="accent1">
                  <a:lumMod val="60000"/>
                  <a:lumOff val="40000"/>
                </a:schemeClr>
              </a:solidFill>
            </a:endParaRPr>
          </a:p>
          <a:p>
            <a:r>
              <a:rPr lang="en-US" sz="1400" dirty="0"/>
              <a:t>	TTUHSC receives FAFSA data from the Federal processor electronically.</a:t>
            </a:r>
          </a:p>
          <a:p>
            <a:r>
              <a:rPr lang="en-US" sz="1400" b="1" dirty="0"/>
              <a:t>March: </a:t>
            </a:r>
            <a:r>
              <a:rPr lang="en-US" sz="1400" dirty="0"/>
              <a:t>TTUHSC begins sending missing information emails to the student if additional documents are needed.  	Student returns those necessary documents to complete the financial aid file.</a:t>
            </a:r>
          </a:p>
          <a:p>
            <a:r>
              <a:rPr lang="en-US" sz="1400" b="1" dirty="0"/>
              <a:t>May: </a:t>
            </a:r>
            <a:r>
              <a:rPr lang="en-US" sz="1400" dirty="0"/>
              <a:t>TTUHSC emails award notice to the student.  The financial aid offer outlines the programs and funding the  </a:t>
            </a:r>
          </a:p>
          <a:p>
            <a:pPr lvl="1"/>
            <a:r>
              <a:rPr lang="en-US" sz="1400" dirty="0"/>
              <a:t>student is eligible to receive for the school year.</a:t>
            </a:r>
          </a:p>
          <a:p>
            <a:pPr lvl="1"/>
            <a:r>
              <a:rPr lang="en-US" sz="1400" dirty="0"/>
              <a:t>Student completes the Federal Direct Loan Application process for the year. (only for students borrowing Federal Direct Loans).</a:t>
            </a:r>
          </a:p>
          <a:p>
            <a:pPr lvl="1"/>
            <a:r>
              <a:rPr lang="en-US" sz="1400" dirty="0"/>
              <a:t>Student completes Grad Plus/Alternative loan application (only for students borrowing one of these loans)</a:t>
            </a:r>
          </a:p>
          <a:p>
            <a:endParaRPr lang="en-US" sz="900" b="1" u="sng" dirty="0"/>
          </a:p>
          <a:p>
            <a:r>
              <a:rPr lang="en-US" sz="1400" b="1" u="sng" dirty="0"/>
              <a:t>10 days prior to the start of each semester:</a:t>
            </a:r>
            <a:endParaRPr lang="en-US" sz="1400" u="sng" dirty="0"/>
          </a:p>
          <a:p>
            <a:pPr marL="285750" indent="-285750">
              <a:buFont typeface="Arial" pitchFamily="34" charset="0"/>
              <a:buChar char="•"/>
            </a:pPr>
            <a:r>
              <a:rPr lang="en-US" sz="1400" dirty="0"/>
              <a:t>Federal Direct Loan processing service electronically sends loan funds to the school</a:t>
            </a:r>
          </a:p>
          <a:p>
            <a:pPr marL="285750" indent="-285750">
              <a:buFont typeface="Arial" pitchFamily="34" charset="0"/>
              <a:buChar char="•"/>
            </a:pPr>
            <a:r>
              <a:rPr lang="en-US" sz="1400" dirty="0"/>
              <a:t>Financial aid funds (loans, grants, &amp; scholarships) are posted towards student’s tuition accounts</a:t>
            </a:r>
          </a:p>
          <a:p>
            <a:r>
              <a:rPr lang="en-US" sz="1400" b="1" u="sng" dirty="0"/>
              <a:t>The week before the start of each semester:</a:t>
            </a:r>
            <a:endParaRPr lang="en-US" sz="1400" u="sng" dirty="0"/>
          </a:p>
          <a:p>
            <a:pPr marL="285750" indent="-285750">
              <a:buFont typeface="Arial" pitchFamily="34" charset="0"/>
              <a:buChar char="•"/>
            </a:pPr>
            <a:r>
              <a:rPr lang="en-US" sz="1400" dirty="0"/>
              <a:t>	</a:t>
            </a:r>
            <a:r>
              <a:rPr lang="en-US" sz="1400" b="1" u="sng" dirty="0"/>
              <a:t>TTUHSC SBS Office </a:t>
            </a:r>
            <a:r>
              <a:rPr lang="en-US" sz="1400" dirty="0"/>
              <a:t>sends any refunds to student based on student’s refund preference.</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1756629173"/>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438400"/>
            <a:ext cx="6937375" cy="418576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Emergency Tuition &amp; Short Term Loans</a:t>
            </a:r>
          </a:p>
          <a:p>
            <a:pPr algn="ctr"/>
            <a:endParaRPr lang="en-US" b="1" u="sng" dirty="0"/>
          </a:p>
          <a:p>
            <a:pPr marL="285750" indent="-285750">
              <a:buFont typeface="Wingdings" pitchFamily="2" charset="2"/>
              <a:buChar char="§"/>
            </a:pPr>
            <a:r>
              <a:rPr lang="en-US" sz="1600" dirty="0"/>
              <a:t>Emergency Tuition Loans are available at 5% interest for currently enrolled TTUHSC students.</a:t>
            </a:r>
          </a:p>
          <a:p>
            <a:pPr marL="285750" indent="-285750">
              <a:buFont typeface="Wingdings" pitchFamily="2" charset="2"/>
              <a:buChar char="§"/>
            </a:pPr>
            <a:endParaRPr lang="en-US" sz="1600" dirty="0"/>
          </a:p>
          <a:p>
            <a:pPr marL="285750" indent="-285750">
              <a:buFont typeface="Wingdings" pitchFamily="2" charset="2"/>
              <a:buChar char="§"/>
            </a:pPr>
            <a:r>
              <a:rPr lang="en-US" sz="1600" dirty="0"/>
              <a:t>Short Term Loans for up to $500 are also available to currently enrolled students for other types of emergencies. These loans have an interest rate of 4% to 6%.</a:t>
            </a:r>
          </a:p>
          <a:p>
            <a:endParaRPr lang="en-US" sz="1600" dirty="0"/>
          </a:p>
          <a:p>
            <a:pPr marL="285750" indent="-285750">
              <a:buFont typeface="Wingdings" pitchFamily="2" charset="2"/>
              <a:buChar char="§"/>
            </a:pPr>
            <a:r>
              <a:rPr lang="en-US" sz="1600" dirty="0"/>
              <a:t>Book Loans are also available to currently enrolled students. This loan has an interest rate of 5%.</a:t>
            </a:r>
          </a:p>
          <a:p>
            <a:pPr marL="285750" indent="-285750">
              <a:buFont typeface="Wingdings" pitchFamily="2" charset="2"/>
              <a:buChar char="§"/>
            </a:pPr>
            <a:endParaRPr lang="en-US" sz="1600" dirty="0"/>
          </a:p>
          <a:p>
            <a:pPr marL="285750" indent="-285750">
              <a:buFont typeface="Wingdings" pitchFamily="2" charset="2"/>
              <a:buChar char="§"/>
            </a:pPr>
            <a:r>
              <a:rPr lang="en-US" sz="1600" dirty="0"/>
              <a:t>Both types of loans must be repaid within 90 days.</a:t>
            </a:r>
          </a:p>
          <a:p>
            <a:endParaRPr lang="en-US" sz="1600" dirty="0">
              <a:hlinkClick r:id="rId2"/>
            </a:endParaRPr>
          </a:p>
          <a:p>
            <a:pPr algn="ctr"/>
            <a:r>
              <a:rPr lang="en-US" sz="1600" dirty="0">
                <a:solidFill>
                  <a:schemeClr val="accent1">
                    <a:lumMod val="60000"/>
                    <a:lumOff val="40000"/>
                  </a:schemeClr>
                </a:solidFill>
                <a:hlinkClick r:id="rId3">
                  <a:extLst>
                    <a:ext uri="{A12FA001-AC4F-418D-AE19-62706E023703}">
                      <ahyp:hlinkClr xmlns:ahyp="http://schemas.microsoft.com/office/drawing/2018/hyperlinkcolor" val="tx"/>
                    </a:ext>
                  </a:extLst>
                </a:hlinkClick>
              </a:rPr>
              <a:t>https://www.fiscal.ttuhsc.edu/StudentSTETLoan</a:t>
            </a:r>
            <a:endParaRPr lang="en-US" sz="1600" dirty="0">
              <a:solidFill>
                <a:schemeClr val="accent1">
                  <a:lumMod val="60000"/>
                  <a:lumOff val="40000"/>
                </a:schemeClr>
              </a:solidFill>
            </a:endParaRPr>
          </a:p>
          <a:p>
            <a:endParaRPr lang="en-US" sz="1600" u="sng" dirty="0">
              <a:solidFill>
                <a:srgbClr val="FF0000"/>
              </a:solidFill>
            </a:endParaRP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4250498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0" y="2514600"/>
            <a:ext cx="6937375" cy="266226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Student Business Services</a:t>
            </a:r>
          </a:p>
          <a:p>
            <a:pPr algn="ctr"/>
            <a:endParaRPr lang="en-US" sz="1600" dirty="0"/>
          </a:p>
          <a:p>
            <a:r>
              <a:rPr lang="en-US" sz="1400" dirty="0"/>
              <a:t>Please contact Student Business Services (SBS) at (806) 743-7867 or at </a:t>
            </a:r>
            <a:r>
              <a:rPr lang="en-US" sz="1400" dirty="0">
                <a:solidFill>
                  <a:schemeClr val="accent1">
                    <a:lumMod val="60000"/>
                    <a:lumOff val="40000"/>
                  </a:schemeClr>
                </a:solidFill>
                <a:hlinkClick r:id="rId2">
                  <a:extLst>
                    <a:ext uri="{A12FA001-AC4F-418D-AE19-62706E023703}">
                      <ahyp:hlinkClr xmlns:ahyp="http://schemas.microsoft.com/office/drawing/2018/hyperlinkcolor" val="tx"/>
                    </a:ext>
                  </a:extLst>
                </a:hlinkClick>
              </a:rPr>
              <a:t>SBS1@ttuhsc.edu</a:t>
            </a:r>
            <a:r>
              <a:rPr lang="en-US" sz="1400" dirty="0">
                <a:solidFill>
                  <a:schemeClr val="accent1">
                    <a:lumMod val="60000"/>
                    <a:lumOff val="40000"/>
                  </a:schemeClr>
                </a:solidFill>
              </a:rPr>
              <a:t> </a:t>
            </a:r>
            <a:r>
              <a:rPr lang="en-US" sz="1400" dirty="0"/>
              <a:t>for questions regarding:</a:t>
            </a:r>
          </a:p>
          <a:p>
            <a:endParaRPr lang="en-US" sz="1400" dirty="0"/>
          </a:p>
          <a:p>
            <a:pPr marL="285750" indent="-285750">
              <a:spcAft>
                <a:spcPts val="600"/>
              </a:spcAft>
              <a:buFont typeface="Wingdings" panose="05000000000000000000" pitchFamily="2" charset="2"/>
              <a:buChar char="§"/>
            </a:pPr>
            <a:r>
              <a:rPr lang="en-US" sz="1400" dirty="0"/>
              <a:t>Tuition and fee information, tuition payment options, and payment plans</a:t>
            </a:r>
          </a:p>
          <a:p>
            <a:pPr marL="285750" indent="-285750">
              <a:spcAft>
                <a:spcPts val="600"/>
              </a:spcAft>
              <a:buFont typeface="Wingdings" panose="05000000000000000000" pitchFamily="2" charset="2"/>
              <a:buChar char="§"/>
            </a:pPr>
            <a:r>
              <a:rPr lang="en-US" sz="1400" dirty="0"/>
              <a:t>How refunds are processed or how to set up direct deposit information</a:t>
            </a:r>
          </a:p>
          <a:p>
            <a:pPr marL="285750" indent="-285750">
              <a:spcAft>
                <a:spcPts val="600"/>
              </a:spcAft>
              <a:buFont typeface="Wingdings" panose="05000000000000000000" pitchFamily="2" charset="2"/>
              <a:buChar char="§"/>
            </a:pPr>
            <a:r>
              <a:rPr lang="en-US" sz="1400" dirty="0"/>
              <a:t>How to submit 3rd party payment information</a:t>
            </a:r>
          </a:p>
          <a:p>
            <a:r>
              <a:rPr lang="en-US" sz="1400" dirty="0"/>
              <a:t> </a:t>
            </a:r>
          </a:p>
          <a:p>
            <a:pPr algn="ctr"/>
            <a:endParaRPr lang="en-US" sz="14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483618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240422"/>
            <a:ext cx="6937375" cy="360098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Office of Financial Aid </a:t>
            </a:r>
          </a:p>
          <a:p>
            <a:pPr algn="ctr"/>
            <a:r>
              <a:rPr lang="en-US" sz="1400" dirty="0"/>
              <a:t>Academic Classroom Building Room 2C400</a:t>
            </a:r>
          </a:p>
          <a:p>
            <a:pPr algn="ctr"/>
            <a:endParaRPr lang="en-US" sz="800" b="1" u="sng" dirty="0"/>
          </a:p>
          <a:p>
            <a:pPr algn="ctr"/>
            <a:r>
              <a:rPr lang="en-US" sz="1400" dirty="0"/>
              <a:t>TTUHSC Office of Financial Aid</a:t>
            </a:r>
          </a:p>
          <a:p>
            <a:pPr algn="ctr"/>
            <a:r>
              <a:rPr lang="en-US" sz="1400" dirty="0"/>
              <a:t>3601 4</a:t>
            </a:r>
            <a:r>
              <a:rPr lang="en-US" sz="1400" baseline="30000" dirty="0"/>
              <a:t>th</a:t>
            </a:r>
            <a:r>
              <a:rPr lang="en-US" sz="1400" dirty="0"/>
              <a:t> Street MS8310</a:t>
            </a:r>
          </a:p>
          <a:p>
            <a:pPr algn="ctr"/>
            <a:r>
              <a:rPr lang="en-US" sz="1400" dirty="0"/>
              <a:t>Lubbock, TX  79430-8310</a:t>
            </a:r>
          </a:p>
          <a:p>
            <a:pPr algn="ctr"/>
            <a:r>
              <a:rPr lang="en-US" sz="1400" dirty="0"/>
              <a:t>(806) 743.3025 </a:t>
            </a:r>
            <a:r>
              <a:rPr lang="en-US" sz="1200" dirty="0"/>
              <a:t>phone  </a:t>
            </a:r>
            <a:r>
              <a:rPr lang="en-US" sz="1400" dirty="0"/>
              <a:t>(806) 743.2304 </a:t>
            </a:r>
            <a:r>
              <a:rPr lang="en-US" sz="1200" dirty="0"/>
              <a:t>fax</a:t>
            </a:r>
            <a:endParaRPr lang="en-US" sz="1400" dirty="0"/>
          </a:p>
          <a:p>
            <a:pPr algn="ctr"/>
            <a:endParaRPr lang="en-US" sz="1400" dirty="0"/>
          </a:p>
          <a:p>
            <a:pPr algn="ctr"/>
            <a:r>
              <a:rPr lang="en-US" sz="1400" dirty="0">
                <a:solidFill>
                  <a:srgbClr val="FF0000"/>
                </a:solidFill>
              </a:rPr>
              <a:t> </a:t>
            </a:r>
            <a:r>
              <a:rPr lang="en-US" sz="1400" u="sng" dirty="0">
                <a:solidFill>
                  <a:schemeClr val="accent1">
                    <a:lumMod val="60000"/>
                    <a:lumOff val="40000"/>
                  </a:schemeClr>
                </a:solidFill>
                <a:hlinkClick r:id="rId2">
                  <a:extLst>
                    <a:ext uri="{A12FA001-AC4F-418D-AE19-62706E023703}">
                      <ahyp:hlinkClr xmlns:ahyp="http://schemas.microsoft.com/office/drawing/2018/hyperlinkcolor" val="tx"/>
                    </a:ext>
                  </a:extLst>
                </a:hlinkClick>
              </a:rPr>
              <a:t>financial.aid@ttuhsc.edu</a:t>
            </a:r>
            <a:endParaRPr lang="en-US" sz="1400" u="sng" dirty="0">
              <a:solidFill>
                <a:schemeClr val="accent1">
                  <a:lumMod val="60000"/>
                  <a:lumOff val="40000"/>
                </a:schemeClr>
              </a:solidFill>
            </a:endParaRPr>
          </a:p>
          <a:p>
            <a:pPr algn="ctr"/>
            <a:r>
              <a:rPr lang="en-US" sz="1400" b="1" u="sng" dirty="0">
                <a:solidFill>
                  <a:schemeClr val="tx1"/>
                </a:solidFill>
                <a:hlinkClick r:id="rId3">
                  <a:extLst>
                    <a:ext uri="{A12FA001-AC4F-418D-AE19-62706E023703}">
                      <ahyp:hlinkClr xmlns:ahyp="http://schemas.microsoft.com/office/drawing/2018/hyperlinkcolor" val="tx"/>
                    </a:ext>
                  </a:extLst>
                </a:hlinkClick>
              </a:rPr>
              <a:t>SHP Graduate Students - </a:t>
            </a:r>
            <a:r>
              <a:rPr lang="en-US" sz="1400" u="sng" dirty="0">
                <a:solidFill>
                  <a:srgbClr val="FF0000"/>
                </a:solidFill>
                <a:hlinkClick r:id="rId3">
                  <a:extLst>
                    <a:ext uri="{A12FA001-AC4F-418D-AE19-62706E023703}">
                      <ahyp:hlinkClr xmlns:ahyp="http://schemas.microsoft.com/office/drawing/2018/hyperlinkcolor" val="tx"/>
                    </a:ext>
                  </a:extLst>
                </a:hlinkClick>
              </a:rPr>
              <a:t>Ashley.Walker@ttuhsc.edu</a:t>
            </a:r>
            <a:r>
              <a:rPr lang="en-US" sz="1400" u="sng" dirty="0">
                <a:solidFill>
                  <a:srgbClr val="FF0000"/>
                </a:solidFill>
              </a:rPr>
              <a:t> </a:t>
            </a:r>
          </a:p>
          <a:p>
            <a:pPr algn="ctr"/>
            <a:r>
              <a:rPr lang="en-US" sz="1400" b="1" u="sng" dirty="0">
                <a:solidFill>
                  <a:schemeClr val="tx1"/>
                </a:solidFill>
              </a:rPr>
              <a:t>SHP Undergraduate Students </a:t>
            </a:r>
            <a:r>
              <a:rPr lang="en-US" sz="1400" u="sng" dirty="0">
                <a:solidFill>
                  <a:schemeClr val="tx1"/>
                </a:solidFill>
              </a:rPr>
              <a:t>– </a:t>
            </a:r>
            <a:r>
              <a:rPr lang="en-US" sz="1400" u="sng" dirty="0">
                <a:solidFill>
                  <a:srgbClr val="FF0000"/>
                </a:solidFill>
              </a:rPr>
              <a:t>Lena.Hooker@ttuhsc.edu</a:t>
            </a:r>
          </a:p>
          <a:p>
            <a:pPr algn="ctr"/>
            <a:endParaRPr lang="en-US" sz="1400" dirty="0">
              <a:solidFill>
                <a:schemeClr val="accent1">
                  <a:lumMod val="60000"/>
                  <a:lumOff val="40000"/>
                </a:schemeClr>
              </a:solidFill>
              <a:hlinkClick r:id="rId4">
                <a:extLst>
                  <a:ext uri="{A12FA001-AC4F-418D-AE19-62706E023703}">
                    <ahyp:hlinkClr xmlns:ahyp="http://schemas.microsoft.com/office/drawing/2018/hyperlinkcolor" val="tx"/>
                  </a:ext>
                </a:extLst>
              </a:hlinkClick>
            </a:endParaRPr>
          </a:p>
          <a:p>
            <a:pPr algn="ctr"/>
            <a:r>
              <a:rPr lang="en-US" sz="1400" b="1" dirty="0">
                <a:solidFill>
                  <a:schemeClr val="tx1"/>
                </a:solidFill>
                <a:hlinkClick r:id="rId4">
                  <a:extLst>
                    <a:ext uri="{A12FA001-AC4F-418D-AE19-62706E023703}">
                      <ahyp:hlinkClr xmlns:ahyp="http://schemas.microsoft.com/office/drawing/2018/hyperlinkcolor" val="tx"/>
                    </a:ext>
                  </a:extLst>
                </a:hlinkClick>
              </a:rPr>
              <a:t>HSC Financial Aid Website: </a:t>
            </a:r>
            <a:r>
              <a:rPr lang="en-US" sz="1400" dirty="0">
                <a:solidFill>
                  <a:schemeClr val="accent1">
                    <a:lumMod val="60000"/>
                    <a:lumOff val="40000"/>
                  </a:schemeClr>
                </a:solidFill>
                <a:hlinkClick r:id="rId4">
                  <a:extLst>
                    <a:ext uri="{A12FA001-AC4F-418D-AE19-62706E023703}">
                      <ahyp:hlinkClr xmlns:ahyp="http://schemas.microsoft.com/office/drawing/2018/hyperlinkcolor" val="tx"/>
                    </a:ext>
                  </a:extLst>
                </a:hlinkClick>
              </a:rPr>
              <a:t>www.ttuhsc.edu/financial-aid</a:t>
            </a:r>
            <a:r>
              <a:rPr lang="en-US" sz="1400" dirty="0">
                <a:solidFill>
                  <a:schemeClr val="accent1">
                    <a:lumMod val="60000"/>
                    <a:lumOff val="40000"/>
                  </a:schemeClr>
                </a:solidFill>
              </a:rPr>
              <a:t> </a:t>
            </a:r>
          </a:p>
          <a:p>
            <a:pPr algn="ctr"/>
            <a:r>
              <a:rPr lang="en-US" sz="1400" dirty="0"/>
              <a:t>Office hours:</a:t>
            </a:r>
          </a:p>
          <a:p>
            <a:pPr algn="ctr"/>
            <a:r>
              <a:rPr lang="en-US" sz="1400" dirty="0"/>
              <a:t>Monday-Friday 8am-5pm</a:t>
            </a:r>
          </a:p>
          <a:p>
            <a:pPr algn="ctr"/>
            <a:r>
              <a:rPr lang="en-US" sz="1400" dirty="0"/>
              <a:t>No appointment needed to see an advisor</a:t>
            </a:r>
          </a:p>
        </p:txBody>
      </p:sp>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744590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1981200"/>
            <a:ext cx="8001000" cy="433965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What is Financial Aid</a:t>
            </a:r>
          </a:p>
          <a:p>
            <a:pPr algn="ctr"/>
            <a:endParaRPr lang="en-US" sz="1600" b="1" u="sng" dirty="0"/>
          </a:p>
          <a:p>
            <a:r>
              <a:rPr lang="en-US" sz="1600" b="1" dirty="0"/>
              <a:t>FINANCIAL AID</a:t>
            </a:r>
            <a:r>
              <a:rPr lang="en-US" sz="1600" dirty="0"/>
              <a:t> is defined as assistance to pay for your educational expenses. These expenses include tuition, fees, books, supplies, instruments and living expenses while in school.  Any assistance is considered “financial aid” regardless of the source.  These sources include:</a:t>
            </a:r>
          </a:p>
          <a:p>
            <a:endParaRPr lang="en-US" sz="800" dirty="0"/>
          </a:p>
          <a:p>
            <a:r>
              <a:rPr lang="en-US" sz="1600" b="1" i="1" u="sng" dirty="0"/>
              <a:t>Grants</a:t>
            </a:r>
            <a:r>
              <a:rPr lang="en-US" sz="1600" dirty="0"/>
              <a:t>—Funds from Federal and State sources that do NOT require repayment</a:t>
            </a:r>
          </a:p>
          <a:p>
            <a:endParaRPr lang="en-US" sz="800" b="1" i="1" u="sng" dirty="0"/>
          </a:p>
          <a:p>
            <a:r>
              <a:rPr lang="en-US" sz="1600" b="1" i="1" u="sng" dirty="0"/>
              <a:t>Scholarships</a:t>
            </a:r>
            <a:r>
              <a:rPr lang="en-US" sz="1600" i="1" dirty="0"/>
              <a:t>—</a:t>
            </a:r>
            <a:r>
              <a:rPr lang="en-US" sz="1600" dirty="0"/>
              <a:t>State, Institutional, Organizational funds that do NOT require repayment</a:t>
            </a:r>
          </a:p>
          <a:p>
            <a:endParaRPr lang="en-US" sz="800" b="1" i="1" u="sng" dirty="0"/>
          </a:p>
          <a:p>
            <a:r>
              <a:rPr lang="en-US" sz="1600" b="1" i="1" u="sng" dirty="0"/>
              <a:t>Loan Programs</a:t>
            </a:r>
            <a:r>
              <a:rPr lang="en-US" sz="1600" i="1" dirty="0"/>
              <a:t>—</a:t>
            </a:r>
            <a:r>
              <a:rPr lang="en-US" sz="1600" dirty="0"/>
              <a:t>Money that must be paid back.  May consist of Federal and Private loans</a:t>
            </a:r>
          </a:p>
          <a:p>
            <a:r>
              <a:rPr lang="en-US" sz="1600" dirty="0"/>
              <a:t>	Ex.  Federal Direct Unsubsidized Loan, Federal Direct Graduate Plus Loan</a:t>
            </a:r>
          </a:p>
          <a:p>
            <a:endParaRPr lang="en-US" sz="800" dirty="0"/>
          </a:p>
          <a:p>
            <a:r>
              <a:rPr lang="en-US" sz="1600" b="1" i="1" u="sng" dirty="0"/>
              <a:t>Departmental Payments/Waivers </a:t>
            </a:r>
            <a:r>
              <a:rPr lang="en-US" sz="1600" dirty="0"/>
              <a:t>– Assistance with tuition/fees while in school;                        	ex. non-resident tuition waivers, bordering county waivers</a:t>
            </a:r>
          </a:p>
          <a:p>
            <a:endParaRPr lang="en-US" sz="800" b="1" i="1" u="sng" dirty="0"/>
          </a:p>
          <a:p>
            <a:r>
              <a:rPr lang="en-US" sz="1600" b="1" i="1" u="sng" dirty="0"/>
              <a:t>Veteran’s Benefits </a:t>
            </a:r>
            <a:r>
              <a:rPr lang="en-US" sz="1600" dirty="0"/>
              <a:t>– Hazelwood, Vocational Rehabilitation, Ch. 33, etc. Please contact the TTUHSC VA Coordinator at 806-743-7549 or visit </a:t>
            </a:r>
            <a:r>
              <a:rPr lang="en-US" sz="1600" dirty="0">
                <a:solidFill>
                  <a:schemeClr val="accent1">
                    <a:lumMod val="60000"/>
                    <a:lumOff val="40000"/>
                  </a:schemeClr>
                </a:solidFill>
                <a:hlinkClick r:id="rId2">
                  <a:extLst>
                    <a:ext uri="{A12FA001-AC4F-418D-AE19-62706E023703}">
                      <ahyp:hlinkClr xmlns:ahyp="http://schemas.microsoft.com/office/drawing/2018/hyperlinkcolor" val="tx"/>
                    </a:ext>
                  </a:extLst>
                </a:hlinkClick>
              </a:rPr>
              <a:t>https://www.ttuhsc.edu/veterans-resource-center/</a:t>
            </a:r>
            <a:r>
              <a:rPr lang="en-US" sz="1600" dirty="0">
                <a:solidFill>
                  <a:schemeClr val="accent1">
                    <a:lumMod val="60000"/>
                    <a:lumOff val="40000"/>
                  </a:schemeClr>
                </a:solidFill>
              </a:rPr>
              <a:t> </a:t>
            </a:r>
            <a:r>
              <a:rPr lang="en-US" sz="1600" dirty="0"/>
              <a:t>for more details.</a:t>
            </a:r>
            <a:endParaRPr lang="en-US" sz="1400" i="1"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00400" y="533400"/>
            <a:ext cx="2819400" cy="1248950"/>
          </a:xfrm>
          <a:prstGeom prst="rect">
            <a:avLst/>
          </a:prstGeom>
        </p:spPr>
      </p:pic>
    </p:spTree>
    <p:extLst>
      <p:ext uri="{BB962C8B-B14F-4D97-AF65-F5344CB8AC3E}">
        <p14:creationId xmlns:p14="http://schemas.microsoft.com/office/powerpoint/2010/main" val="564821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5403" y="2209801"/>
            <a:ext cx="6749397" cy="310854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Items Covered By Financial Aid</a:t>
            </a:r>
          </a:p>
          <a:p>
            <a:pPr marL="285750" indent="-285750" algn="ctr">
              <a:buFont typeface="Wingdings" panose="05000000000000000000" pitchFamily="2" charset="2"/>
              <a:buChar char="§"/>
            </a:pPr>
            <a:endParaRPr lang="en-US" b="1" u="sng" dirty="0"/>
          </a:p>
          <a:p>
            <a:pPr marL="285750" indent="-285750">
              <a:buFont typeface="Wingdings" panose="05000000000000000000" pitchFamily="2" charset="2"/>
              <a:buChar char="§"/>
            </a:pPr>
            <a:r>
              <a:rPr lang="en-US" sz="1400" dirty="0"/>
              <a:t>Tuition &amp; Fees</a:t>
            </a:r>
          </a:p>
          <a:p>
            <a:pPr marL="285750" indent="-285750">
              <a:buFont typeface="Wingdings" panose="05000000000000000000" pitchFamily="2" charset="2"/>
              <a:buChar char="§"/>
            </a:pPr>
            <a:r>
              <a:rPr lang="en-US" sz="1400" dirty="0"/>
              <a:t>Books &amp; Supplies (including lab equipment)</a:t>
            </a:r>
          </a:p>
          <a:p>
            <a:pPr marL="285750" indent="-285750">
              <a:buFont typeface="Wingdings" panose="05000000000000000000" pitchFamily="2" charset="2"/>
              <a:buChar char="§"/>
            </a:pPr>
            <a:r>
              <a:rPr lang="en-US" sz="1400" dirty="0"/>
              <a:t>Housing and food (rent, utilities, phone, groceries)</a:t>
            </a:r>
          </a:p>
          <a:p>
            <a:pPr marL="285750" indent="-285750">
              <a:buFont typeface="Wingdings" panose="05000000000000000000" pitchFamily="2" charset="2"/>
              <a:buChar char="§"/>
            </a:pPr>
            <a:r>
              <a:rPr lang="en-US" sz="1400" dirty="0"/>
              <a:t>Transportation (insurance, maintenance, gasoline)</a:t>
            </a:r>
          </a:p>
          <a:p>
            <a:pPr marL="285750" indent="-285750">
              <a:buFont typeface="Wingdings" panose="05000000000000000000" pitchFamily="2" charset="2"/>
              <a:buChar char="§"/>
            </a:pPr>
            <a:r>
              <a:rPr lang="en-US" sz="1400" dirty="0"/>
              <a:t>Health Insurance</a:t>
            </a:r>
          </a:p>
          <a:p>
            <a:pPr marL="285750" indent="-285750">
              <a:buFont typeface="Wingdings" panose="05000000000000000000" pitchFamily="2" charset="2"/>
              <a:buChar char="§"/>
            </a:pPr>
            <a:r>
              <a:rPr lang="en-US" sz="1400" dirty="0"/>
              <a:t>Personal and miscellaneous (medical, dental, clothing, cleaning, etc.)</a:t>
            </a:r>
          </a:p>
          <a:p>
            <a:pPr marL="285750" indent="-285750">
              <a:buFont typeface="Wingdings" panose="05000000000000000000" pitchFamily="2" charset="2"/>
              <a:buChar char="§"/>
            </a:pPr>
            <a:r>
              <a:rPr lang="en-US" sz="1400" dirty="0"/>
              <a:t>Travel and living expenses for away rotations (budget adjustment form and proof of expenses required)</a:t>
            </a:r>
          </a:p>
          <a:p>
            <a:pPr marL="285750" indent="-285750">
              <a:buFont typeface="Wingdings" panose="05000000000000000000" pitchFamily="2" charset="2"/>
              <a:buChar char="§"/>
            </a:pPr>
            <a:r>
              <a:rPr lang="en-US" sz="1400" dirty="0"/>
              <a:t>Computer (budget adjustment form and proof of expense required; may only be submitted once during degree plan)</a:t>
            </a:r>
          </a:p>
          <a:p>
            <a:endParaRPr lang="en-US" sz="140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109958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63133" y="2209800"/>
            <a:ext cx="6934200" cy="289310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Items NOT Covered by Financial Aid</a:t>
            </a:r>
          </a:p>
          <a:p>
            <a:pPr algn="ctr"/>
            <a:endParaRPr lang="en-US" sz="1600" b="1" u="sng" dirty="0"/>
          </a:p>
          <a:p>
            <a:pPr marL="285750" indent="-285750">
              <a:buFont typeface="Wingdings" panose="05000000000000000000" pitchFamily="2" charset="2"/>
              <a:buChar char="§"/>
            </a:pPr>
            <a:r>
              <a:rPr lang="en-US" sz="1600" dirty="0"/>
              <a:t>Automobile payments</a:t>
            </a:r>
          </a:p>
          <a:p>
            <a:pPr marL="285750" indent="-285750">
              <a:buFont typeface="Wingdings" panose="05000000000000000000" pitchFamily="2" charset="2"/>
              <a:buChar char="§"/>
            </a:pPr>
            <a:r>
              <a:rPr lang="en-US" sz="1600" dirty="0"/>
              <a:t>Consumer debt (credit cards, loan payments)</a:t>
            </a:r>
          </a:p>
          <a:p>
            <a:pPr marL="285750" indent="-285750">
              <a:buFont typeface="Wingdings" panose="05000000000000000000" pitchFamily="2" charset="2"/>
              <a:buChar char="§"/>
            </a:pPr>
            <a:r>
              <a:rPr lang="en-US" sz="1600" dirty="0"/>
              <a:t>Review courses</a:t>
            </a:r>
          </a:p>
          <a:p>
            <a:pPr marL="285750" indent="-285750">
              <a:buFont typeface="Wingdings" panose="05000000000000000000" pitchFamily="2" charset="2"/>
              <a:buChar char="§"/>
            </a:pPr>
            <a:r>
              <a:rPr lang="en-US" sz="1600" dirty="0"/>
              <a:t>Spouse’s expenses (such as medical expenses or insurance)</a:t>
            </a:r>
          </a:p>
          <a:p>
            <a:pPr marL="285750" indent="-285750">
              <a:buFont typeface="Wingdings" panose="05000000000000000000" pitchFamily="2" charset="2"/>
              <a:buChar char="§"/>
            </a:pPr>
            <a:r>
              <a:rPr lang="en-US" sz="1600" dirty="0"/>
              <a:t>Student association costs (such as conference trips)</a:t>
            </a:r>
          </a:p>
          <a:p>
            <a:r>
              <a:rPr lang="en-US" sz="1600" dirty="0"/>
              <a:t> </a:t>
            </a:r>
          </a:p>
          <a:p>
            <a:pPr marL="285750" indent="-285750">
              <a:buFont typeface="Wingdings" pitchFamily="2" charset="2"/>
              <a:buChar char="§"/>
            </a:pPr>
            <a:endParaRPr lang="en-US" sz="1600" u="sng" dirty="0">
              <a:solidFill>
                <a:srgbClr val="FF0000"/>
              </a:solidFill>
            </a:endParaRPr>
          </a:p>
          <a:p>
            <a:endParaRPr lang="en-US" sz="1600" dirty="0">
              <a:solidFill>
                <a:srgbClr val="FF0000"/>
              </a:solidFill>
            </a:endParaRPr>
          </a:p>
          <a:p>
            <a:endParaRPr lang="en-US" sz="1400" i="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4083552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1443833"/>
            <a:ext cx="8001000" cy="369331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Applying For Financial Aid</a:t>
            </a:r>
          </a:p>
          <a:p>
            <a:r>
              <a:rPr lang="en-US" sz="1400" b="1" dirty="0"/>
              <a:t>Complete a FAFSA (Free Application for Federal Student Aid)</a:t>
            </a:r>
            <a:endParaRPr lang="en-US" sz="1400" dirty="0"/>
          </a:p>
          <a:p>
            <a:r>
              <a:rPr lang="en-US" sz="1400" dirty="0"/>
              <a:t>Go to: </a:t>
            </a:r>
            <a:r>
              <a:rPr lang="en-US" sz="1400" dirty="0">
                <a:solidFill>
                  <a:schemeClr val="accent1">
                    <a:lumMod val="60000"/>
                    <a:lumOff val="40000"/>
                  </a:schemeClr>
                </a:solidFill>
                <a:hlinkClick r:id="rId2">
                  <a:extLst>
                    <a:ext uri="{A12FA001-AC4F-418D-AE19-62706E023703}">
                      <ahyp:hlinkClr xmlns:ahyp="http://schemas.microsoft.com/office/drawing/2018/hyperlinkcolor" val="tx"/>
                    </a:ext>
                  </a:extLst>
                </a:hlinkClick>
              </a:rPr>
              <a:t>https://studentaid.gov/h/apply-for-aid/fafsa</a:t>
            </a:r>
            <a:r>
              <a:rPr lang="en-US" sz="1400" dirty="0">
                <a:solidFill>
                  <a:schemeClr val="accent1">
                    <a:lumMod val="60000"/>
                    <a:lumOff val="40000"/>
                  </a:schemeClr>
                </a:solidFill>
              </a:rPr>
              <a:t>  </a:t>
            </a:r>
          </a:p>
          <a:p>
            <a:r>
              <a:rPr lang="en-US" sz="1400" dirty="0"/>
              <a:t>Follow the instructions as directed. </a:t>
            </a:r>
            <a:r>
              <a:rPr lang="en-US" sz="1400" b="1" u="sng" dirty="0"/>
              <a:t>Our FAFSA school code is: 016024</a:t>
            </a:r>
            <a:r>
              <a:rPr lang="en-US" sz="1400" b="1" dirty="0"/>
              <a:t>.   </a:t>
            </a:r>
            <a:r>
              <a:rPr lang="en-US" sz="1400" dirty="0"/>
              <a:t>If you need a FSA ID # go to </a:t>
            </a:r>
            <a:r>
              <a:rPr lang="en-US" sz="1400" u="sng" dirty="0">
                <a:solidFill>
                  <a:schemeClr val="accent1">
                    <a:lumMod val="60000"/>
                    <a:lumOff val="40000"/>
                  </a:schemeClr>
                </a:solidFill>
                <a:hlinkClick r:id="rId3">
                  <a:extLst>
                    <a:ext uri="{A12FA001-AC4F-418D-AE19-62706E023703}">
                      <ahyp:hlinkClr xmlns:ahyp="http://schemas.microsoft.com/office/drawing/2018/hyperlinkcolor" val="tx"/>
                    </a:ext>
                  </a:extLst>
                </a:hlinkClick>
              </a:rPr>
              <a:t>https://studentaid.ed.gov/fsa-id/create-account/launch</a:t>
            </a:r>
            <a:r>
              <a:rPr lang="en-US" sz="1400" dirty="0">
                <a:solidFill>
                  <a:schemeClr val="accent1">
                    <a:lumMod val="60000"/>
                    <a:lumOff val="40000"/>
                  </a:schemeClr>
                </a:solidFill>
              </a:rPr>
              <a:t>.</a:t>
            </a:r>
          </a:p>
          <a:p>
            <a:pPr marL="285750" indent="-285750">
              <a:buFont typeface="Wingdings" panose="05000000000000000000" pitchFamily="2" charset="2"/>
              <a:buChar char="§"/>
            </a:pPr>
            <a:r>
              <a:rPr lang="en-US" sz="1400" dirty="0"/>
              <a:t>If you are an undergraduate Health Professions student, be sure you include your parental information on the FAFSA.  If you are married or over the age of 24, you do not need to include parental information.</a:t>
            </a:r>
          </a:p>
          <a:p>
            <a:pPr marL="285750" indent="-285750">
              <a:buFont typeface="Wingdings" panose="05000000000000000000" pitchFamily="2" charset="2"/>
              <a:buChar char="§"/>
            </a:pPr>
            <a:r>
              <a:rPr lang="en-US" sz="1400" dirty="0"/>
              <a:t>If you are a graduate Health Professions student, you are now considered an independent student on the FAFSA.  This means you are no longer required to provide parent information on your FAFSA, nor does TTUHSC require you to provide your parental information on your FAFSA.</a:t>
            </a:r>
          </a:p>
          <a:p>
            <a:pPr marL="285750" indent="-285750">
              <a:buFont typeface="Wingdings" panose="05000000000000000000" pitchFamily="2" charset="2"/>
              <a:buChar char="§"/>
            </a:pPr>
            <a:r>
              <a:rPr lang="en-US" sz="1400" dirty="0"/>
              <a:t>Your FAFSA data will be sent to our office once it has been processed.  Please allow 5 business days for the data to be reviewed and processed.</a:t>
            </a:r>
          </a:p>
          <a:p>
            <a:pPr marL="285750" indent="-285750">
              <a:buFont typeface="Wingdings" panose="05000000000000000000" pitchFamily="2" charset="2"/>
              <a:buChar char="§"/>
            </a:pPr>
            <a:r>
              <a:rPr lang="en-US" sz="1400" dirty="0"/>
              <a:t>You will receive an email from the Student Financial Aid Office if we need any additional information to finish processing your file. </a:t>
            </a:r>
          </a:p>
          <a:p>
            <a:pPr marL="285750" indent="-285750">
              <a:buFont typeface="Wingdings" panose="05000000000000000000" pitchFamily="2" charset="2"/>
              <a:buChar char="§"/>
            </a:pPr>
            <a:r>
              <a:rPr lang="en-US" sz="1400" b="1" i="1" u="sng" dirty="0"/>
              <a:t>All Student Financial Aid emails are sent to your TTUHSC Student Email Account.</a:t>
            </a:r>
            <a:r>
              <a:rPr lang="en-US" sz="1400" dirty="0"/>
              <a:t>  </a:t>
            </a:r>
          </a:p>
          <a:p>
            <a:r>
              <a:rPr lang="en-US" sz="1400" dirty="0"/>
              <a:t>	Please be sure to check this account for correspondence from our office.</a:t>
            </a:r>
            <a:endParaRPr lang="en-US" sz="1400" i="1"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76600" y="427451"/>
            <a:ext cx="2438400" cy="867950"/>
          </a:xfrm>
          <a:prstGeom prst="rect">
            <a:avLst/>
          </a:prstGeom>
        </p:spPr>
      </p:pic>
      <p:sp>
        <p:nvSpPr>
          <p:cNvPr id="2" name="TextBox 1"/>
          <p:cNvSpPr txBox="1"/>
          <p:nvPr/>
        </p:nvSpPr>
        <p:spPr>
          <a:xfrm>
            <a:off x="609600" y="5257800"/>
            <a:ext cx="8001000" cy="1015663"/>
          </a:xfrm>
          <a:prstGeom prst="rect">
            <a:avLst/>
          </a:prstGeom>
          <a:solidFill>
            <a:schemeClr val="bg1"/>
          </a:solidFill>
          <a:ln>
            <a:solidFill>
              <a:schemeClr val="accent1"/>
            </a:solidFill>
          </a:ln>
        </p:spPr>
        <p:txBody>
          <a:bodyPr wrap="square" rtlCol="0">
            <a:spAutoFit/>
          </a:bodyPr>
          <a:lstStyle/>
          <a:p>
            <a:r>
              <a:rPr lang="en-US" sz="1450" dirty="0"/>
              <a:t>Students who are ineligible to complete the FAFSA are ineligible to apply for Federal Student loans.  These students may still apply for alternative student loans.  For an inclusive list of alternative student loan lenders, please visit </a:t>
            </a:r>
            <a:r>
              <a:rPr lang="en-US" sz="1450" dirty="0">
                <a:solidFill>
                  <a:schemeClr val="accent1">
                    <a:lumMod val="60000"/>
                    <a:lumOff val="40000"/>
                  </a:schemeClr>
                </a:solidFill>
                <a:hlinkClick r:id="rId5">
                  <a:extLst>
                    <a:ext uri="{A12FA001-AC4F-418D-AE19-62706E023703}">
                      <ahyp:hlinkClr xmlns:ahyp="http://schemas.microsoft.com/office/drawing/2018/hyperlinkcolor" val="tx"/>
                    </a:ext>
                  </a:extLst>
                </a:hlinkClick>
              </a:rPr>
              <a:t>www.finaid.org</a:t>
            </a:r>
            <a:r>
              <a:rPr lang="en-US" sz="1450" dirty="0">
                <a:solidFill>
                  <a:schemeClr val="accent1">
                    <a:lumMod val="60000"/>
                    <a:lumOff val="40000"/>
                  </a:schemeClr>
                </a:solidFill>
              </a:rPr>
              <a:t>.  </a:t>
            </a:r>
            <a:r>
              <a:rPr lang="en-US" sz="1450" dirty="0"/>
              <a:t>Please note, many lenders require a US cosigner in order to apply for their alternative loans.</a:t>
            </a:r>
          </a:p>
        </p:txBody>
      </p:sp>
    </p:spTree>
    <p:extLst>
      <p:ext uri="{BB962C8B-B14F-4D97-AF65-F5344CB8AC3E}">
        <p14:creationId xmlns:p14="http://schemas.microsoft.com/office/powerpoint/2010/main" val="692917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35493" y="1828800"/>
            <a:ext cx="8001000" cy="455509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000" dirty="0"/>
              <a:t>Applying For School of School of Health Professions Scholarships</a:t>
            </a:r>
          </a:p>
          <a:p>
            <a:endParaRPr lang="en-US" sz="2000" dirty="0"/>
          </a:p>
          <a:p>
            <a:r>
              <a:rPr lang="en-US" sz="2000" dirty="0"/>
              <a:t>The School of Health Professions has scholarships dedicated to currently enrolled students. In addition, there are general scholarships funded by private foundations and organizations. Scholarships are administered by the School of Health Professions Office of Admissions and Student Affairs. Scholarships given to incoming students will be based on the admissions application including all information that is provided by that application and the application process (e.g. grade point average, GRE scores (if applicable), interview, written essay, extracurricular/volunteer activities.) </a:t>
            </a:r>
          </a:p>
          <a:p>
            <a:r>
              <a:rPr lang="en-US" sz="2000" dirty="0"/>
              <a:t> </a:t>
            </a:r>
          </a:p>
          <a:p>
            <a:r>
              <a:rPr lang="en-US" b="1" dirty="0"/>
              <a:t>SHP Scholarship</a:t>
            </a:r>
          </a:p>
          <a:p>
            <a:r>
              <a:rPr lang="en-US" dirty="0"/>
              <a:t>Please monitor your email and social media for SHP Scholarship opportunities</a:t>
            </a:r>
            <a:r>
              <a:rPr lang="en-US" sz="2000" dirty="0"/>
              <a:t>. </a:t>
            </a:r>
            <a:r>
              <a:rPr lang="en-US" sz="2000" dirty="0">
                <a:solidFill>
                  <a:schemeClr val="accent1">
                    <a:lumMod val="60000"/>
                    <a:lumOff val="40000"/>
                  </a:schemeClr>
                </a:solidFill>
                <a:hlinkClick r:id="rId2">
                  <a:extLst>
                    <a:ext uri="{A12FA001-AC4F-418D-AE19-62706E023703}">
                      <ahyp:hlinkClr xmlns:ahyp="http://schemas.microsoft.com/office/drawing/2018/hyperlinkcolor" val="tx"/>
                    </a:ext>
                  </a:extLst>
                </a:hlinkClick>
              </a:rPr>
              <a:t>https://student.ttuhsc.edu/health-professions/current/scholarships.aspx</a:t>
            </a:r>
            <a:r>
              <a:rPr lang="en-US" sz="2000" dirty="0">
                <a:solidFill>
                  <a:schemeClr val="accent1">
                    <a:lumMod val="60000"/>
                    <a:lumOff val="40000"/>
                  </a:schemeClr>
                </a:solidFill>
              </a:rPr>
              <a:t> </a:t>
            </a:r>
          </a:p>
          <a:p>
            <a:pPr algn="ctr"/>
            <a:endParaRPr lang="en-US" sz="10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200400" cy="1307927"/>
          </a:xfrm>
          <a:prstGeom prst="rect">
            <a:avLst/>
          </a:prstGeom>
        </p:spPr>
      </p:pic>
    </p:spTree>
    <p:extLst>
      <p:ext uri="{BB962C8B-B14F-4D97-AF65-F5344CB8AC3E}">
        <p14:creationId xmlns:p14="http://schemas.microsoft.com/office/powerpoint/2010/main" val="26044307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
        <p:nvSpPr>
          <p:cNvPr id="4" name="Control 1"/>
          <p:cNvSpPr>
            <a:spLocks noChangeArrowheads="1" noChangeShapeType="1"/>
          </p:cNvSpPr>
          <p:nvPr/>
        </p:nvSpPr>
        <p:spPr bwMode="auto">
          <a:xfrm>
            <a:off x="-1111250" y="9945688"/>
            <a:ext cx="5608638" cy="1490662"/>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2BA475"/>
                  </a:outerShdw>
                </a:effectLst>
              </a14:hiddenEffects>
            </a:ext>
          </a:extLst>
        </p:spPr>
        <p:txBody>
          <a:bodyPr vert="horz" wrap="square" lIns="0" tIns="0" rIns="0" bIns="0" numCol="1" anchor="t" anchorCtr="0" compatLnSpc="1">
            <a:prstTxWarp prst="textNoShape">
              <a:avLst/>
            </a:prstTxWarp>
          </a:bodyPr>
          <a:lstStyle/>
          <a:p>
            <a:endParaRPr lang="en-US"/>
          </a:p>
        </p:txBody>
      </p:sp>
      <p:sp>
        <p:nvSpPr>
          <p:cNvPr id="7" name="TextBox 6"/>
          <p:cNvSpPr txBox="1"/>
          <p:nvPr/>
        </p:nvSpPr>
        <p:spPr>
          <a:xfrm>
            <a:off x="762000" y="4038600"/>
            <a:ext cx="7619999" cy="2123658"/>
          </a:xfrm>
          <a:prstGeom prst="rect">
            <a:avLst/>
          </a:prstGeom>
          <a:noFill/>
        </p:spPr>
        <p:txBody>
          <a:bodyPr wrap="square" rtlCol="0">
            <a:spAutoFit/>
          </a:bodyPr>
          <a:lstStyle/>
          <a:p>
            <a:pPr algn="ctr"/>
            <a:r>
              <a:rPr lang="en-US" u="sng" dirty="0"/>
              <a:t>Interest rates for loans disbursed between July 1, 2019 through June 30, 2020</a:t>
            </a:r>
          </a:p>
          <a:p>
            <a:r>
              <a:rPr lang="en-US" dirty="0"/>
              <a:t>Unsubsidized Loan: 6.08%			Grad Plus Loan: 7.08%</a:t>
            </a:r>
          </a:p>
          <a:p>
            <a:endParaRPr lang="en-US" sz="800" dirty="0"/>
          </a:p>
          <a:p>
            <a:pPr algn="ctr"/>
            <a:r>
              <a:rPr lang="en-US" u="sng" dirty="0"/>
              <a:t>Interest rates for loans disbursed between July 1, 2020 through June 30, 2021</a:t>
            </a:r>
          </a:p>
          <a:p>
            <a:r>
              <a:rPr lang="en-US" dirty="0"/>
              <a:t>Unsubsidized Loan: 4.30%			Grad Plus Loan: 5.30%</a:t>
            </a:r>
          </a:p>
          <a:p>
            <a:endParaRPr lang="en-US" sz="800" dirty="0"/>
          </a:p>
          <a:p>
            <a:r>
              <a:rPr lang="en-US" dirty="0"/>
              <a:t>Private Student Loan rates vary between lenders and student credit rating</a:t>
            </a:r>
          </a:p>
          <a:p>
            <a:pPr algn="ctr"/>
            <a:endParaRPr lang="en-US" sz="800" dirty="0"/>
          </a:p>
          <a:p>
            <a:r>
              <a:rPr lang="en-US" dirty="0"/>
              <a:t>(please note, grad plus loans  and private student loans require credit approval)</a:t>
            </a:r>
          </a:p>
        </p:txBody>
      </p:sp>
      <p:sp>
        <p:nvSpPr>
          <p:cNvPr id="8" name="TextBox 7"/>
          <p:cNvSpPr txBox="1"/>
          <p:nvPr/>
        </p:nvSpPr>
        <p:spPr>
          <a:xfrm>
            <a:off x="761999" y="2285633"/>
            <a:ext cx="7619999" cy="144655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Types of Loans</a:t>
            </a:r>
          </a:p>
          <a:p>
            <a:endParaRPr lang="en-US" sz="1000" dirty="0"/>
          </a:p>
          <a:p>
            <a:r>
              <a:rPr lang="en-US" dirty="0"/>
              <a:t>Unsubsidized Loan – can borrow up to $20,500 per year</a:t>
            </a:r>
          </a:p>
          <a:p>
            <a:r>
              <a:rPr lang="en-US" dirty="0"/>
              <a:t>Graduate Plus Loan – annual limit is cost of attendance minus financial aid</a:t>
            </a:r>
          </a:p>
          <a:p>
            <a:r>
              <a:rPr lang="en-US" dirty="0"/>
              <a:t>Private Student Loan – annual limit is cost of attendance minus financial aid</a:t>
            </a:r>
          </a:p>
        </p:txBody>
      </p:sp>
    </p:spTree>
    <p:extLst>
      <p:ext uri="{BB962C8B-B14F-4D97-AF65-F5344CB8AC3E}">
        <p14:creationId xmlns:p14="http://schemas.microsoft.com/office/powerpoint/2010/main" val="4045259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286000"/>
            <a:ext cx="7240588" cy="32316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Need More Money?</a:t>
            </a:r>
          </a:p>
          <a:p>
            <a:endParaRPr lang="en-US" dirty="0"/>
          </a:p>
          <a:p>
            <a:r>
              <a:rPr lang="en-US" dirty="0"/>
              <a:t>To request any previously declined loans, logon to WebRaider and access your financial aid awards.  On the Accept Award Offer tab, enter your request in the comment box at the bottom of the screen.  Please be sure to request a specific amount for the semester or year.</a:t>
            </a:r>
          </a:p>
          <a:p>
            <a:endParaRPr lang="en-US" dirty="0"/>
          </a:p>
          <a:p>
            <a:r>
              <a:rPr lang="en-US" dirty="0"/>
              <a:t>Budget revision requests are also available to help students with unexpected expenses or increased living costs. Contact the financial aid office for more information on revision requests. </a:t>
            </a:r>
          </a:p>
          <a:p>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3180643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Federal Loan Information</a:t>
            </a:r>
          </a:p>
        </p:txBody>
      </p:sp>
      <p:sp>
        <p:nvSpPr>
          <p:cNvPr id="3" name="Content Placeholder 2"/>
          <p:cNvSpPr>
            <a:spLocks noGrp="1"/>
          </p:cNvSpPr>
          <p:nvPr>
            <p:ph idx="1"/>
          </p:nvPr>
        </p:nvSpPr>
        <p:spPr>
          <a:xfrm>
            <a:off x="762000" y="685800"/>
            <a:ext cx="7924800" cy="2667000"/>
          </a:xfrm>
        </p:spPr>
        <p:txBody>
          <a:bodyPr/>
          <a:lstStyle/>
          <a:p>
            <a:r>
              <a:rPr lang="en-US" dirty="0"/>
              <a:t>You can locate loan servicer information and current federal loan totals on the Federal Student Aid website.</a:t>
            </a:r>
          </a:p>
          <a:p>
            <a:r>
              <a:rPr lang="en-US" dirty="0"/>
              <a:t>You will need your FSA ID and password to access the information.</a:t>
            </a:r>
          </a:p>
          <a:p>
            <a:r>
              <a:rPr lang="en-US" dirty="0">
                <a:solidFill>
                  <a:schemeClr val="accent1">
                    <a:lumMod val="60000"/>
                    <a:lumOff val="40000"/>
                  </a:schemeClr>
                </a:solidFill>
                <a:hlinkClick r:id="rId2">
                  <a:extLst>
                    <a:ext uri="{A12FA001-AC4F-418D-AE19-62706E023703}">
                      <ahyp:hlinkClr xmlns:ahyp="http://schemas.microsoft.com/office/drawing/2018/hyperlinkcolor" val="tx"/>
                    </a:ext>
                  </a:extLst>
                </a:hlinkClick>
              </a:rPr>
              <a:t>https://studentaid.gov/h/manage-loans</a:t>
            </a:r>
            <a:endParaRPr lang="en-US" dirty="0">
              <a:solidFill>
                <a:schemeClr val="accent1">
                  <a:lumMod val="60000"/>
                  <a:lumOff val="40000"/>
                </a:schemeClr>
              </a:solidFill>
            </a:endParaRPr>
          </a:p>
        </p:txBody>
      </p:sp>
      <p:pic>
        <p:nvPicPr>
          <p:cNvPr id="4" name="Picture 3">
            <a:extLst>
              <a:ext uri="{FF2B5EF4-FFF2-40B4-BE49-F238E27FC236}">
                <a16:creationId xmlns:a16="http://schemas.microsoft.com/office/drawing/2014/main" id="{091F3F63-87CD-497E-BE6C-B0E535CD98B2}"/>
              </a:ext>
            </a:extLst>
          </p:cNvPr>
          <p:cNvPicPr>
            <a:picLocks noChangeAspect="1"/>
          </p:cNvPicPr>
          <p:nvPr/>
        </p:nvPicPr>
        <p:blipFill>
          <a:blip r:embed="rId3"/>
          <a:stretch>
            <a:fillRect/>
          </a:stretch>
        </p:blipFill>
        <p:spPr>
          <a:xfrm>
            <a:off x="2867025" y="3962400"/>
            <a:ext cx="3714750" cy="1104900"/>
          </a:xfrm>
          <a:prstGeom prst="rect">
            <a:avLst/>
          </a:prstGeom>
        </p:spPr>
      </p:pic>
    </p:spTree>
    <p:extLst>
      <p:ext uri="{BB962C8B-B14F-4D97-AF65-F5344CB8AC3E}">
        <p14:creationId xmlns:p14="http://schemas.microsoft.com/office/powerpoint/2010/main" val="36046016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10640</TotalTime>
  <Words>1436</Words>
  <Application>Microsoft Office PowerPoint</Application>
  <PresentationFormat>On-screen Show (4:3)</PresentationFormat>
  <Paragraphs>125</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Impact</vt:lpstr>
      <vt:lpstr>Times New Roman</vt:lpstr>
      <vt:lpstr>Wingdings</vt:lpstr>
      <vt:lpstr>NewsPrint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Federal Loan Information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Vasquez, Fabian</dc:creator>
  <cp:lastModifiedBy>Myers, Mia C</cp:lastModifiedBy>
  <cp:revision>182</cp:revision>
  <dcterms:created xsi:type="dcterms:W3CDTF">2011-12-05T20:53:00Z</dcterms:created>
  <dcterms:modified xsi:type="dcterms:W3CDTF">2020-05-13T20:31:04Z</dcterms:modified>
</cp:coreProperties>
</file>