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7"/>
  </p:notesMasterIdLst>
  <p:sldIdLst>
    <p:sldId id="256" r:id="rId2"/>
    <p:sldId id="272" r:id="rId3"/>
    <p:sldId id="264" r:id="rId4"/>
    <p:sldId id="258" r:id="rId5"/>
    <p:sldId id="257" r:id="rId6"/>
    <p:sldId id="274" r:id="rId7"/>
    <p:sldId id="279" r:id="rId8"/>
    <p:sldId id="273" r:id="rId9"/>
    <p:sldId id="269" r:id="rId10"/>
    <p:sldId id="261" r:id="rId11"/>
    <p:sldId id="268" r:id="rId12"/>
    <p:sldId id="280" r:id="rId13"/>
    <p:sldId id="277"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7" autoAdjust="0"/>
  </p:normalViewPr>
  <p:slideViewPr>
    <p:cSldViewPr>
      <p:cViewPr varScale="1">
        <p:scale>
          <a:sx n="108" d="100"/>
          <a:sy n="108" d="100"/>
        </p:scale>
        <p:origin x="1386"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7/30/2018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0734E3-24AF-426B-B5D8-437E44272DDE}"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E1113-B0C0-4C33-A504-42BD04BAC6E3}"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A0361-35C7-42C7-81F3-B3B4FF45A54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53095-8C63-4AE9-A221-F16B2E1D3A85}"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A9891-8B56-4417-953A-F29BE9CD1B85}" type="datetime1">
              <a:rPr lang="en-US" smtClean="0"/>
              <a:t>7/30/2018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7/30/2018</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ttuhsc.edu/graduate-school-of-biomedical-sciences/current/scholarships.asp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Student-Services/veterans-affairs/default.asp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udentaid.ed.gov/sa/types/loans/interest-rate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GSBS Orientation</a:t>
            </a:r>
          </a:p>
          <a:p>
            <a:pPr algn="ctr"/>
            <a:r>
              <a:rPr lang="en-US" sz="5400" dirty="0" smtClean="0"/>
              <a:t>Financial Aid</a:t>
            </a:r>
            <a:endParaRPr lang="en-US" sz="4000" dirty="0" smtClean="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schemeClr val="tx1"/>
                </a:solidFill>
              </a:rPr>
              <a:t>Financial Aid Annual Process</a:t>
            </a:r>
            <a:endParaRPr lang="en-US" b="1" u="sng" dirty="0" smtClean="0"/>
          </a:p>
          <a:p>
            <a:r>
              <a:rPr lang="en-US" sz="1400" b="1" dirty="0" smtClean="0"/>
              <a:t>Beginning October 1</a:t>
            </a:r>
            <a:r>
              <a:rPr lang="en-US" sz="1400" b="1" baseline="30000" dirty="0" smtClean="0"/>
              <a:t>st</a:t>
            </a:r>
            <a:r>
              <a:rPr lang="en-US" sz="1400" b="1" dirty="0" smtClean="0"/>
              <a:t> of </a:t>
            </a:r>
            <a:r>
              <a:rPr lang="en-US" sz="1400" b="1" u="sng" dirty="0"/>
              <a:t>each</a:t>
            </a:r>
            <a:r>
              <a:rPr lang="en-US" sz="1400" b="1" dirty="0"/>
              <a:t> year:</a:t>
            </a:r>
            <a:endParaRPr lang="en-US" sz="1400" dirty="0"/>
          </a:p>
          <a:p>
            <a:r>
              <a:rPr lang="en-US" sz="1400" dirty="0" smtClean="0"/>
              <a:t>Student </a:t>
            </a:r>
            <a:r>
              <a:rPr lang="en-US" sz="1400" dirty="0"/>
              <a:t>completes Free Application for Federal Student Aid (</a:t>
            </a:r>
            <a:r>
              <a:rPr lang="en-US" sz="1400" dirty="0" smtClean="0"/>
              <a:t>FAFSA)  </a:t>
            </a:r>
            <a:r>
              <a:rPr lang="en-US" sz="1400" u="sng" dirty="0" smtClean="0">
                <a:hlinkClick r:id="rId2"/>
              </a:rPr>
              <a:t>www.fafsa.ed.gov</a:t>
            </a:r>
            <a:r>
              <a:rPr lang="en-US" sz="1400" u="sng" dirty="0" smtClean="0"/>
              <a:t> </a:t>
            </a:r>
            <a:endParaRPr lang="en-US" sz="1400" dirty="0"/>
          </a:p>
          <a:p>
            <a:r>
              <a:rPr lang="en-US" sz="1400" dirty="0" smtClean="0"/>
              <a:t>	TTUHSC </a:t>
            </a:r>
            <a:r>
              <a:rPr lang="en-US" sz="1400" dirty="0"/>
              <a:t>receives FAFSA data from the Federal processor electronically.</a:t>
            </a:r>
          </a:p>
          <a:p>
            <a:r>
              <a:rPr lang="en-US" sz="1400" b="1" dirty="0"/>
              <a:t>March: </a:t>
            </a:r>
            <a:r>
              <a:rPr lang="en-US" sz="1400" dirty="0"/>
              <a:t>TTUHSC begins sending missing information emails to the student if additional documents are needed.  </a:t>
            </a:r>
            <a:r>
              <a:rPr lang="en-US" sz="1400" dirty="0" smtClean="0"/>
              <a:t>	Student </a:t>
            </a:r>
            <a:r>
              <a:rPr lang="en-US" sz="1400" dirty="0"/>
              <a:t>returns those necessary documents to complete the financial aid file.</a:t>
            </a:r>
          </a:p>
          <a:p>
            <a:r>
              <a:rPr lang="en-US" sz="1400" b="1" dirty="0"/>
              <a:t>May:  </a:t>
            </a:r>
            <a:r>
              <a:rPr lang="en-US" sz="1400" dirty="0"/>
              <a:t>TTUHSC emails award notice to the student.  The award offer outlines the programs and funding the student </a:t>
            </a:r>
            <a:r>
              <a:rPr lang="en-US" sz="1400" dirty="0" smtClean="0"/>
              <a:t>is eligible to </a:t>
            </a:r>
            <a:r>
              <a:rPr lang="en-US" sz="1400" dirty="0"/>
              <a:t>receive for the school year.</a:t>
            </a:r>
          </a:p>
          <a:p>
            <a:r>
              <a:rPr lang="en-US" sz="1400" dirty="0" smtClean="0"/>
              <a:t>	Student </a:t>
            </a:r>
            <a:r>
              <a:rPr lang="en-US" sz="1400" dirty="0"/>
              <a:t>completes the Federal Direct Loan Application process for the year. </a:t>
            </a:r>
            <a:r>
              <a:rPr lang="en-US" sz="1400" dirty="0" smtClean="0"/>
              <a:t>(</a:t>
            </a:r>
            <a:r>
              <a:rPr lang="en-US" sz="1400" dirty="0"/>
              <a:t>only for students </a:t>
            </a:r>
            <a:r>
              <a:rPr lang="en-US" sz="1400" dirty="0" smtClean="0"/>
              <a:t>	borrowing Federal Direct </a:t>
            </a:r>
            <a:r>
              <a:rPr lang="en-US" sz="1400" dirty="0"/>
              <a:t>Loans).</a:t>
            </a:r>
          </a:p>
          <a:p>
            <a:r>
              <a:rPr lang="en-US" sz="1400" dirty="0" smtClean="0"/>
              <a:t>	Student </a:t>
            </a:r>
            <a:r>
              <a:rPr lang="en-US" sz="1400" dirty="0"/>
              <a:t>completes Grad Plus/Alternative loan application (only for students borrowing one of these </a:t>
            </a:r>
            <a:r>
              <a:rPr lang="en-US" sz="1400" dirty="0" smtClean="0"/>
              <a:t>	loans</a:t>
            </a:r>
            <a:r>
              <a:rPr lang="en-US" sz="1400" dirty="0"/>
              <a:t>)</a:t>
            </a:r>
          </a:p>
          <a:p>
            <a:r>
              <a:rPr lang="en-US" sz="1400" b="1" dirty="0" smtClean="0"/>
              <a:t>15 </a:t>
            </a:r>
            <a:r>
              <a:rPr lang="en-US" sz="1400" b="1" dirty="0"/>
              <a:t>days prior to the start of each semester:</a:t>
            </a:r>
            <a:endParaRPr lang="en-US" sz="1400" dirty="0"/>
          </a:p>
          <a:p>
            <a:r>
              <a:rPr lang="en-US" sz="1400" dirty="0" smtClean="0"/>
              <a:t>Student Business Services </a:t>
            </a:r>
            <a:r>
              <a:rPr lang="en-US" sz="1400" dirty="0"/>
              <a:t>Tuition Due date—ONLY for students not receiving Financial Aid</a:t>
            </a:r>
          </a:p>
          <a:p>
            <a:r>
              <a:rPr lang="en-US" sz="1400" b="1" u="sng" dirty="0" smtClean="0"/>
              <a:t>10 </a:t>
            </a:r>
            <a:r>
              <a:rPr lang="en-US" sz="1400" b="1" u="sng" dirty="0"/>
              <a:t>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smtClean="0"/>
              <a:t>HSC </a:t>
            </a:r>
            <a:r>
              <a:rPr lang="en-US" sz="1400" b="1" u="sng" dirty="0"/>
              <a:t>SBS Office </a:t>
            </a:r>
            <a:r>
              <a:rPr lang="en-US" sz="1400" dirty="0"/>
              <a:t>sends any refunds to student based on student’s refund preference</a:t>
            </a:r>
            <a:r>
              <a:rPr lang="en-US" sz="1400" dirty="0" smtClean="0"/>
              <a:t>.</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Emergency Tuition &amp; Short Term Loans</a:t>
            </a:r>
          </a:p>
          <a:p>
            <a:pPr algn="ctr"/>
            <a:endParaRPr lang="en-US" b="1" u="sng" dirty="0"/>
          </a:p>
          <a:p>
            <a:pPr marL="285750" indent="-285750">
              <a:buFont typeface="Wingdings" pitchFamily="2" charset="2"/>
              <a:buChar char="§"/>
            </a:pPr>
            <a:r>
              <a:rPr lang="en-US" sz="1600" dirty="0" smtClean="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Short Term Loan for up to $</a:t>
            </a:r>
            <a:r>
              <a:rPr lang="en-US" sz="1600" dirty="0" smtClean="0"/>
              <a:t>1500 </a:t>
            </a:r>
            <a:r>
              <a:rPr lang="en-US" sz="1600" dirty="0" smtClean="0"/>
              <a:t>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Both types of loans must be repaid within 90 days.</a:t>
            </a:r>
          </a:p>
          <a:p>
            <a:endParaRPr lang="en-US" sz="1600" dirty="0" smtClean="0">
              <a:hlinkClick r:id="rId2"/>
            </a:endParaRPr>
          </a:p>
          <a:p>
            <a:pPr algn="ctr"/>
            <a:r>
              <a:rPr lang="en-US" sz="1600" dirty="0" smtClean="0">
                <a:hlinkClick r:id="rId2"/>
              </a:rPr>
              <a:t>www.ttuhsc.edu/financial-aid</a:t>
            </a:r>
            <a:endParaRPr lang="en-US" sz="1600" dirty="0" smtClean="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Loan Information</a:t>
            </a:r>
            <a:endParaRPr lang="en-US" dirty="0"/>
          </a:p>
        </p:txBody>
      </p:sp>
      <p:sp>
        <p:nvSpPr>
          <p:cNvPr id="3" name="Content Placeholder 2"/>
          <p:cNvSpPr>
            <a:spLocks noGrp="1"/>
          </p:cNvSpPr>
          <p:nvPr>
            <p:ph idx="1"/>
          </p:nvPr>
        </p:nvSpPr>
        <p:spPr>
          <a:xfrm>
            <a:off x="762000" y="685800"/>
            <a:ext cx="3505200" cy="3886200"/>
          </a:xfrm>
        </p:spPr>
        <p:txBody>
          <a:bodyPr/>
          <a:lstStyle/>
          <a:p>
            <a:r>
              <a:rPr lang="en-US" dirty="0" smtClean="0"/>
              <a:t>You can locate loan servicer information and current federal loan totals on the National Student Loan Database System website.</a:t>
            </a:r>
          </a:p>
          <a:p>
            <a:r>
              <a:rPr lang="en-US" dirty="0" smtClean="0"/>
              <a:t>You will need your FSA ID and password to access the information.</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4601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438400"/>
            <a:ext cx="8001000" cy="233910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Applying For GSBS Scholarships</a:t>
            </a:r>
          </a:p>
          <a:p>
            <a:pPr algn="ctr"/>
            <a:endParaRPr lang="en-US" sz="1000" dirty="0" smtClean="0"/>
          </a:p>
          <a:p>
            <a:r>
              <a:rPr lang="en-US" sz="1600" dirty="0" smtClean="0"/>
              <a:t>Scholarships are awarded by GSBS. Awards distributed through GSBS are based upon academic achievement, leadership, and financial need. Scholarship recipients are selected by the Graduate School of Biomedical Sciences Scholarship Committee. </a:t>
            </a:r>
          </a:p>
          <a:p>
            <a:endParaRPr lang="en-US" sz="1000" dirty="0" smtClean="0"/>
          </a:p>
          <a:p>
            <a:r>
              <a:rPr lang="en-US" sz="1600" dirty="0"/>
              <a:t>Please visit </a:t>
            </a:r>
            <a:r>
              <a:rPr lang="en-US" sz="1600" dirty="0">
                <a:hlinkClick r:id="rId2"/>
              </a:rPr>
              <a:t>https://</a:t>
            </a:r>
            <a:r>
              <a:rPr lang="en-US" sz="1600" dirty="0" smtClean="0">
                <a:hlinkClick r:id="rId2"/>
              </a:rPr>
              <a:t>www.ttuhsc.edu/graduate-school-of-biomedical-sciences/current/scholarships.aspx</a:t>
            </a:r>
            <a:r>
              <a:rPr lang="en-US" sz="1600" dirty="0" smtClean="0"/>
              <a:t> for additional scholarship information and the applications. </a:t>
            </a:r>
          </a:p>
          <a:p>
            <a:endParaRPr lang="en-US" sz="1000" dirty="0" smtClean="0"/>
          </a:p>
          <a:p>
            <a:r>
              <a:rPr lang="en-US" sz="1600" dirty="0"/>
              <a:t>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Student Business Services</a:t>
            </a:r>
          </a:p>
          <a:p>
            <a:pPr algn="ctr"/>
            <a:endParaRPr lang="en-US" sz="1600" dirty="0"/>
          </a:p>
          <a:p>
            <a:r>
              <a:rPr lang="en-US" sz="1400" dirty="0"/>
              <a:t>Please contact Student Business Services (SBS) at (806) 743-7867 </a:t>
            </a:r>
            <a:r>
              <a:rPr lang="en-US" sz="1400" dirty="0" smtClean="0"/>
              <a:t>or at </a:t>
            </a:r>
            <a:r>
              <a:rPr lang="en-US" sz="1400" dirty="0" smtClean="0">
                <a:hlinkClick r:id="rId2"/>
              </a:rPr>
              <a:t>SBS@ttuhsc.edu</a:t>
            </a:r>
            <a:r>
              <a:rPr lang="en-US" sz="1400" dirty="0" smtClean="0"/>
              <a:t> for </a:t>
            </a:r>
            <a:r>
              <a:rPr lang="en-US" sz="1400" dirty="0"/>
              <a:t>questions regarding</a:t>
            </a:r>
            <a:r>
              <a:rPr lang="en-US" sz="1400" dirty="0" smtClean="0"/>
              <a:t>:</a:t>
            </a:r>
          </a:p>
          <a:p>
            <a:endParaRPr lang="en-US" sz="1400" dirty="0"/>
          </a:p>
          <a:p>
            <a:pPr marL="285750" indent="-285750">
              <a:spcAft>
                <a:spcPts val="600"/>
              </a:spcAft>
              <a:buFont typeface="Wingdings" panose="05000000000000000000" pitchFamily="2" charset="2"/>
              <a:buChar char="§"/>
            </a:pPr>
            <a:r>
              <a:rPr lang="en-US" sz="1400" dirty="0" smtClean="0"/>
              <a:t>Tuition </a:t>
            </a:r>
            <a:r>
              <a:rPr lang="en-US" sz="1400" dirty="0"/>
              <a:t>and fee information, tuition payment options, and payment plans</a:t>
            </a:r>
          </a:p>
          <a:p>
            <a:pPr marL="285750" indent="-285750">
              <a:spcAft>
                <a:spcPts val="600"/>
              </a:spcAft>
              <a:buFont typeface="Wingdings" panose="05000000000000000000" pitchFamily="2" charset="2"/>
              <a:buChar char="§"/>
            </a:pPr>
            <a:r>
              <a:rPr lang="en-US" sz="1400" dirty="0" smtClean="0"/>
              <a:t>How </a:t>
            </a:r>
            <a:r>
              <a:rPr lang="en-US" sz="1400" dirty="0"/>
              <a:t>refunds are processed or how to set up direct deposit information</a:t>
            </a:r>
          </a:p>
          <a:p>
            <a:pPr marL="285750" indent="-285750">
              <a:spcAft>
                <a:spcPts val="600"/>
              </a:spcAft>
              <a:buFont typeface="Wingdings" panose="05000000000000000000" pitchFamily="2" charset="2"/>
              <a:buChar char="§"/>
            </a:pPr>
            <a:r>
              <a:rPr lang="en-US" sz="1400" dirty="0" smtClean="0"/>
              <a:t>How </a:t>
            </a:r>
            <a:r>
              <a:rPr lang="en-US" sz="1400" dirty="0"/>
              <a:t>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Office of Financial Aid </a:t>
            </a:r>
          </a:p>
          <a:p>
            <a:pPr algn="ctr"/>
            <a:r>
              <a:rPr lang="en-US" sz="1400" dirty="0" smtClean="0"/>
              <a:t>Academic Classroom Building Room 2C400</a:t>
            </a:r>
          </a:p>
          <a:p>
            <a:pPr algn="ctr"/>
            <a:endParaRPr lang="en-US" sz="800" b="1" u="sng" dirty="0" smtClean="0"/>
          </a:p>
          <a:p>
            <a:pPr algn="ctr"/>
            <a:r>
              <a:rPr lang="en-US" sz="1400" dirty="0" smtClean="0"/>
              <a:t>TTUHSC Office of Financial Aid</a:t>
            </a:r>
          </a:p>
          <a:p>
            <a:pPr algn="ctr"/>
            <a:r>
              <a:rPr lang="en-US" sz="1400" dirty="0" smtClean="0"/>
              <a:t>3601 4</a:t>
            </a:r>
            <a:r>
              <a:rPr lang="en-US" sz="1400" baseline="30000" dirty="0" smtClean="0"/>
              <a:t>th</a:t>
            </a:r>
            <a:r>
              <a:rPr lang="en-US" sz="1400" dirty="0" smtClean="0"/>
              <a:t> Street MS8310</a:t>
            </a:r>
          </a:p>
          <a:p>
            <a:pPr algn="ctr"/>
            <a:r>
              <a:rPr lang="en-US" sz="1400" dirty="0" smtClean="0"/>
              <a:t>Lubbock, TX  79430-8310</a:t>
            </a:r>
          </a:p>
          <a:p>
            <a:pPr algn="ctr"/>
            <a:r>
              <a:rPr lang="en-US" sz="1400" dirty="0" smtClean="0"/>
              <a:t>(806) 743.3025 </a:t>
            </a:r>
            <a:r>
              <a:rPr lang="en-US" sz="1200" dirty="0" smtClean="0"/>
              <a:t>phone  </a:t>
            </a:r>
            <a:r>
              <a:rPr lang="en-US" sz="1400" dirty="0" smtClean="0"/>
              <a:t>(806) 743.2304 </a:t>
            </a:r>
            <a:r>
              <a:rPr lang="en-US" sz="1200" dirty="0" smtClean="0"/>
              <a:t>fax</a:t>
            </a:r>
            <a:endParaRPr lang="en-US" sz="1400" dirty="0"/>
          </a:p>
          <a:p>
            <a:pPr algn="ctr"/>
            <a:endParaRPr lang="en-US" sz="1400" dirty="0" smtClean="0"/>
          </a:p>
          <a:p>
            <a:pPr algn="ctr"/>
            <a:r>
              <a:rPr lang="en-US" sz="1400" dirty="0" smtClean="0">
                <a:solidFill>
                  <a:srgbClr val="FF0000"/>
                </a:solidFill>
              </a:rPr>
              <a:t> </a:t>
            </a:r>
            <a:r>
              <a:rPr lang="en-US" sz="1400" u="sng" dirty="0" smtClean="0">
                <a:solidFill>
                  <a:srgbClr val="FF0000"/>
                </a:solidFill>
                <a:hlinkClick r:id="rId2"/>
              </a:rPr>
              <a:t>financial.aid@ttuhsc.edu</a:t>
            </a:r>
            <a:endParaRPr lang="en-US" sz="1400" u="sng" dirty="0" smtClean="0">
              <a:solidFill>
                <a:srgbClr val="FF0000"/>
              </a:solidFill>
            </a:endParaRPr>
          </a:p>
          <a:p>
            <a:pPr algn="ctr"/>
            <a:r>
              <a:rPr lang="en-US" sz="1400" u="sng" dirty="0" smtClean="0">
                <a:solidFill>
                  <a:srgbClr val="FF0000"/>
                </a:solidFill>
                <a:hlinkClick r:id="rId3"/>
              </a:rPr>
              <a:t>Mia.C.Myers@ttuhsc.edu</a:t>
            </a:r>
            <a:r>
              <a:rPr lang="en-US" sz="1400" u="sng" dirty="0" smtClean="0">
                <a:solidFill>
                  <a:srgbClr val="FF0000"/>
                </a:solidFill>
              </a:rPr>
              <a:t> </a:t>
            </a:r>
          </a:p>
          <a:p>
            <a:pPr algn="ctr"/>
            <a:endParaRPr lang="en-US" sz="1400" u="sng" dirty="0" smtClean="0">
              <a:solidFill>
                <a:srgbClr val="FF0000"/>
              </a:solidFill>
            </a:endParaRPr>
          </a:p>
          <a:p>
            <a:pPr algn="ctr"/>
            <a:r>
              <a:rPr lang="en-US" sz="1400" u="sng" dirty="0" smtClean="0">
                <a:solidFill>
                  <a:srgbClr val="FF0000"/>
                </a:solidFill>
                <a:hlinkClick r:id="rId4"/>
              </a:rPr>
              <a:t>www.ttuhsc.edu/financialaid</a:t>
            </a:r>
            <a:r>
              <a:rPr lang="en-US" sz="1400" u="sng" dirty="0" smtClean="0">
                <a:solidFill>
                  <a:srgbClr val="FF0000"/>
                </a:solidFill>
              </a:rPr>
              <a:t>  </a:t>
            </a:r>
            <a:r>
              <a:rPr lang="en-US" sz="1400" dirty="0" smtClean="0">
                <a:solidFill>
                  <a:srgbClr val="FF0000"/>
                </a:solidFill>
              </a:rPr>
              <a:t> </a:t>
            </a:r>
          </a:p>
          <a:p>
            <a:pPr algn="ctr"/>
            <a:endParaRPr lang="en-US" sz="1400" dirty="0"/>
          </a:p>
          <a:p>
            <a:pPr algn="ctr"/>
            <a:r>
              <a:rPr lang="en-US" sz="1400" dirty="0" smtClean="0"/>
              <a:t>Office hours:</a:t>
            </a:r>
          </a:p>
          <a:p>
            <a:pPr algn="ctr"/>
            <a:r>
              <a:rPr lang="en-US" sz="1400" dirty="0" smtClean="0"/>
              <a:t>Monday-Friday 8am-5pm</a:t>
            </a:r>
          </a:p>
          <a:p>
            <a:pPr algn="ctr"/>
            <a:r>
              <a:rPr lang="en-US" sz="1400" dirty="0" smtClean="0"/>
              <a:t>No appointment needed to see an advisor</a:t>
            </a:r>
            <a:endParaRPr lang="en-US" sz="14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What is Financial Aid</a:t>
            </a:r>
          </a:p>
          <a:p>
            <a:pPr algn="ctr"/>
            <a:endParaRPr lang="en-US" sz="1600" b="1" u="sng" dirty="0" smtClean="0"/>
          </a:p>
          <a:p>
            <a:r>
              <a:rPr lang="en-US" sz="1600" b="1" dirty="0"/>
              <a:t>FINANCIAL AID</a:t>
            </a:r>
            <a:r>
              <a:rPr lang="en-US" sz="1600" dirty="0"/>
              <a:t> is defined as assistance to pay for your educational expenses.   These expenses include tuition, fees, books, supplies, instruments and </a:t>
            </a:r>
            <a:r>
              <a:rPr lang="en-US" sz="1600" dirty="0" smtClean="0"/>
              <a:t>living expenses </a:t>
            </a:r>
            <a:r>
              <a:rPr lang="en-US" sz="1600" dirty="0"/>
              <a:t>while in school.  Any assistance is considered “financial aid” regardless of the source.  These sources are</a:t>
            </a:r>
            <a:r>
              <a:rPr lang="en-US" sz="1600" dirty="0" smtClean="0"/>
              <a:t>:</a:t>
            </a:r>
          </a:p>
          <a:p>
            <a:endParaRPr lang="en-US" sz="1600" dirty="0"/>
          </a:p>
          <a:p>
            <a:r>
              <a:rPr lang="en-US" sz="1600" b="1" i="1" u="sng" dirty="0"/>
              <a:t>Grants</a:t>
            </a:r>
            <a:r>
              <a:rPr lang="en-US" sz="1600" dirty="0"/>
              <a:t>—Funds from Federal and State sources that do NOT require repayment</a:t>
            </a:r>
          </a:p>
          <a:p>
            <a:endParaRPr lang="en-US" sz="1600" b="1" i="1" u="sng" dirty="0" smtClean="0"/>
          </a:p>
          <a:p>
            <a:r>
              <a:rPr lang="en-US" sz="1600" b="1" i="1" u="sng" dirty="0" smtClean="0"/>
              <a:t>Scholarships</a:t>
            </a:r>
            <a:r>
              <a:rPr lang="en-US" sz="1600" i="1" dirty="0" smtClean="0"/>
              <a:t>—</a:t>
            </a:r>
            <a:r>
              <a:rPr lang="en-US" sz="1600" dirty="0" smtClean="0"/>
              <a:t>State</a:t>
            </a:r>
            <a:r>
              <a:rPr lang="en-US" sz="1600" dirty="0"/>
              <a:t>, Institutional, Organizational funds that do NOT </a:t>
            </a:r>
            <a:r>
              <a:rPr lang="en-US" sz="1600" dirty="0" smtClean="0"/>
              <a:t>require repayment</a:t>
            </a:r>
            <a:endParaRPr lang="en-US" sz="1600" dirty="0"/>
          </a:p>
          <a:p>
            <a:endParaRPr lang="en-US" sz="1600" b="1" i="1" u="sng" dirty="0" smtClean="0"/>
          </a:p>
          <a:p>
            <a:r>
              <a:rPr lang="en-US" sz="1600" b="1" i="1" u="sng" dirty="0" smtClean="0"/>
              <a:t>Loan </a:t>
            </a:r>
            <a:r>
              <a:rPr lang="en-US" sz="1600" b="1" i="1" u="sng" dirty="0"/>
              <a:t>Programs</a:t>
            </a:r>
            <a:r>
              <a:rPr lang="en-US" sz="1600" i="1" dirty="0"/>
              <a:t>—</a:t>
            </a:r>
            <a:r>
              <a:rPr lang="en-US" sz="1600" dirty="0"/>
              <a:t>Money that must be paid back.  May consist of Federal and Private </a:t>
            </a:r>
            <a:r>
              <a:rPr lang="en-US" sz="1600" dirty="0" smtClean="0"/>
              <a:t>loans</a:t>
            </a:r>
          </a:p>
          <a:p>
            <a:r>
              <a:rPr lang="en-US" sz="1600" dirty="0"/>
              <a:t>	</a:t>
            </a:r>
            <a:r>
              <a:rPr lang="en-US" sz="1600" dirty="0" smtClean="0"/>
              <a:t>Ex.  Federal Direct Unsubsidized Loan, Federal Direct Graduate Plus Loan</a:t>
            </a:r>
          </a:p>
          <a:p>
            <a:endParaRPr lang="en-US" sz="1600" dirty="0" smtClean="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etc.  		</a:t>
            </a:r>
            <a:r>
              <a:rPr lang="en-US" sz="1600" dirty="0">
                <a:hlinkClick r:id="rId2"/>
              </a:rPr>
              <a:t>https://www.ttuhsc.edu/Student-Services/veterans-affairs/default.aspx</a:t>
            </a:r>
            <a:r>
              <a:rPr lang="en-US" sz="16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8100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smtClean="0"/>
              <a:t>Tuition </a:t>
            </a:r>
            <a:r>
              <a:rPr lang="en-US" sz="1400" dirty="0"/>
              <a:t>&amp; Fees</a:t>
            </a:r>
          </a:p>
          <a:p>
            <a:pPr marL="285750" indent="-285750">
              <a:buFont typeface="Wingdings" panose="05000000000000000000" pitchFamily="2" charset="2"/>
              <a:buChar char="§"/>
            </a:pPr>
            <a:r>
              <a:rPr lang="en-US" sz="1400" dirty="0" smtClean="0"/>
              <a:t>Books </a:t>
            </a:r>
            <a:r>
              <a:rPr lang="en-US" sz="1400" dirty="0"/>
              <a:t>&amp; Supplies (including lab equipment)</a:t>
            </a:r>
          </a:p>
          <a:p>
            <a:pPr marL="285750" indent="-285750">
              <a:buFont typeface="Wingdings" panose="05000000000000000000" pitchFamily="2" charset="2"/>
              <a:buChar char="§"/>
            </a:pPr>
            <a:r>
              <a:rPr lang="en-US" sz="1400" dirty="0" smtClean="0"/>
              <a:t>Housing </a:t>
            </a:r>
            <a:r>
              <a:rPr lang="en-US" sz="1400" dirty="0"/>
              <a:t>and food (rent, utilities, phone, groceries)</a:t>
            </a:r>
          </a:p>
          <a:p>
            <a:pPr marL="285750" indent="-285750">
              <a:buFont typeface="Wingdings" panose="05000000000000000000" pitchFamily="2" charset="2"/>
              <a:buChar char="§"/>
            </a:pPr>
            <a:r>
              <a:rPr lang="en-US" sz="1400" dirty="0" smtClean="0"/>
              <a:t>Transportation </a:t>
            </a:r>
            <a:r>
              <a:rPr lang="en-US" sz="1400" dirty="0"/>
              <a:t>(insurance, maintenance, gasoline)</a:t>
            </a:r>
          </a:p>
          <a:p>
            <a:pPr marL="285750" indent="-285750">
              <a:buFont typeface="Wingdings" panose="05000000000000000000" pitchFamily="2" charset="2"/>
              <a:buChar char="§"/>
            </a:pPr>
            <a:r>
              <a:rPr lang="en-US" sz="1400" dirty="0" smtClean="0"/>
              <a:t>Health </a:t>
            </a:r>
            <a:r>
              <a:rPr lang="en-US" sz="1400" dirty="0"/>
              <a:t>Insurance</a:t>
            </a:r>
          </a:p>
          <a:p>
            <a:pPr marL="285750" indent="-285750">
              <a:buFont typeface="Wingdings" panose="05000000000000000000" pitchFamily="2" charset="2"/>
              <a:buChar char="§"/>
            </a:pPr>
            <a:r>
              <a:rPr lang="en-US" sz="1400" dirty="0" smtClean="0"/>
              <a:t>Personal </a:t>
            </a:r>
            <a:r>
              <a:rPr lang="en-US" sz="1400" dirty="0"/>
              <a:t>and miscellaneous (medical, dental, clothing, </a:t>
            </a:r>
            <a:r>
              <a:rPr lang="en-US" sz="1400" dirty="0" smtClean="0"/>
              <a:t>cleaning, etc</a:t>
            </a:r>
            <a:r>
              <a:rPr lang="en-US" sz="1400" dirty="0"/>
              <a:t>.)</a:t>
            </a:r>
          </a:p>
          <a:p>
            <a:pPr marL="285750" indent="-285750">
              <a:buFont typeface="Wingdings" panose="05000000000000000000" pitchFamily="2" charset="2"/>
              <a:buChar char="§"/>
            </a:pPr>
            <a:r>
              <a:rPr lang="en-US" sz="1400" dirty="0" smtClean="0"/>
              <a:t>Travel </a:t>
            </a:r>
            <a:r>
              <a:rPr lang="en-US" sz="1400" dirty="0"/>
              <a:t>and living expenses for away </a:t>
            </a:r>
            <a:r>
              <a:rPr lang="en-US" sz="1400" dirty="0" smtClean="0"/>
              <a:t>rotations (budget adjustment form and proof of expenses required)</a:t>
            </a:r>
            <a:endParaRPr lang="en-US" sz="1400" dirty="0"/>
          </a:p>
          <a:p>
            <a:pPr marL="285750" indent="-285750">
              <a:buFont typeface="Wingdings" panose="05000000000000000000" pitchFamily="2" charset="2"/>
              <a:buChar char="§"/>
            </a:pPr>
            <a:r>
              <a:rPr lang="en-US" sz="1400" dirty="0" smtClean="0"/>
              <a:t>Transportation </a:t>
            </a:r>
            <a:r>
              <a:rPr lang="en-US" sz="1400" dirty="0"/>
              <a:t>costs for residency/job interviews (4th year </a:t>
            </a:r>
            <a:r>
              <a:rPr lang="en-US" sz="1400" dirty="0" smtClean="0"/>
              <a:t>only - additional documentation </a:t>
            </a:r>
            <a:r>
              <a:rPr lang="en-US" sz="1400" dirty="0"/>
              <a:t>required</a:t>
            </a:r>
            <a:r>
              <a:rPr lang="en-US" sz="1400" dirty="0" smtClean="0"/>
              <a:t>)</a:t>
            </a:r>
            <a:endParaRPr lang="en-US" sz="1400" dirty="0"/>
          </a:p>
          <a:p>
            <a:pPr marL="285750" indent="-285750">
              <a:buFont typeface="Wingdings" panose="05000000000000000000" pitchFamily="2" charset="2"/>
              <a:buChar char="§"/>
            </a:pPr>
            <a:r>
              <a:rPr lang="en-US" sz="1400" dirty="0" smtClean="0"/>
              <a:t>Computer </a:t>
            </a:r>
            <a:r>
              <a:rPr lang="en-US" sz="1400" dirty="0"/>
              <a:t>(budget adjustment form and proof of expense </a:t>
            </a:r>
            <a:r>
              <a:rPr lang="en-US" sz="1400" dirty="0" smtClean="0"/>
              <a:t>required; may </a:t>
            </a:r>
            <a:r>
              <a:rPr lang="en-US" sz="1400" dirty="0"/>
              <a:t>only be submitted once during degree plan</a:t>
            </a:r>
            <a:r>
              <a:rPr lang="en-US" sz="1400" dirty="0" smtClean="0"/>
              <a:t>)</a:t>
            </a:r>
            <a:endParaRPr lang="en-US" sz="1400" dirty="0"/>
          </a:p>
          <a:p>
            <a:endParaRPr lang="en-US" sz="1400"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NOT Covered by Financial Aid</a:t>
            </a:r>
          </a:p>
          <a:p>
            <a:pPr algn="ctr"/>
            <a:endParaRPr lang="en-US" sz="1600" b="1" u="sng" dirty="0" smtClean="0"/>
          </a:p>
          <a:p>
            <a:pPr marL="285750" indent="-285750">
              <a:buFont typeface="Wingdings" panose="05000000000000000000" pitchFamily="2" charset="2"/>
              <a:buChar char="§"/>
            </a:pPr>
            <a:r>
              <a:rPr lang="en-US" sz="1600" dirty="0" smtClean="0"/>
              <a:t>Automobile </a:t>
            </a:r>
            <a:r>
              <a:rPr lang="en-US" sz="1600" dirty="0"/>
              <a:t>payments</a:t>
            </a:r>
          </a:p>
          <a:p>
            <a:pPr marL="285750" indent="-285750">
              <a:buFont typeface="Wingdings" panose="05000000000000000000" pitchFamily="2" charset="2"/>
              <a:buChar char="§"/>
            </a:pPr>
            <a:r>
              <a:rPr lang="en-US" sz="1600" dirty="0" smtClean="0"/>
              <a:t>Consumer </a:t>
            </a:r>
            <a:r>
              <a:rPr lang="en-US" sz="1600" dirty="0"/>
              <a:t>debt (credit cards, loan payments)</a:t>
            </a:r>
          </a:p>
          <a:p>
            <a:pPr marL="285750" indent="-285750">
              <a:buFont typeface="Wingdings" panose="05000000000000000000" pitchFamily="2" charset="2"/>
              <a:buChar char="§"/>
            </a:pPr>
            <a:r>
              <a:rPr lang="en-US" sz="1600" dirty="0"/>
              <a:t>R</a:t>
            </a:r>
            <a:r>
              <a:rPr lang="en-US" sz="1600" dirty="0" smtClean="0"/>
              <a:t>eview courses</a:t>
            </a:r>
          </a:p>
          <a:p>
            <a:pPr marL="285750" indent="-285750">
              <a:buFont typeface="Wingdings" panose="05000000000000000000" pitchFamily="2" charset="2"/>
              <a:buChar char="§"/>
            </a:pPr>
            <a:r>
              <a:rPr lang="en-US" sz="1600" dirty="0" smtClean="0"/>
              <a:t>Spouse’s expenses (such as medical expenses or insurance)</a:t>
            </a:r>
          </a:p>
          <a:p>
            <a:pPr marL="285750" indent="-285750">
              <a:buFont typeface="Wingdings" panose="05000000000000000000" pitchFamily="2" charset="2"/>
              <a:buChar char="§"/>
            </a:pPr>
            <a:r>
              <a:rPr lang="en-US" sz="1600" dirty="0" smtClean="0"/>
              <a:t>Student association costs (such as conference trips)</a:t>
            </a:r>
            <a:endParaRPr lang="en-US" sz="1600" dirty="0"/>
          </a:p>
          <a:p>
            <a:r>
              <a:rPr lang="en-US" sz="1600" dirty="0"/>
              <a:t> </a:t>
            </a:r>
          </a:p>
          <a:p>
            <a:pPr marL="285750" indent="-285750">
              <a:buFont typeface="Wingdings" pitchFamily="2" charset="2"/>
              <a:buChar char="§"/>
            </a:pPr>
            <a:endParaRPr lang="en-US" sz="1600" u="sng" dirty="0" smtClean="0">
              <a:solidFill>
                <a:srgbClr val="FF0000"/>
              </a:solidFill>
            </a:endParaRPr>
          </a:p>
          <a:p>
            <a:endParaRPr lang="en-US" sz="1600" dirty="0" smtClean="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124200" cy="1172750"/>
          </a:xfrm>
          <a:prstGeom prst="rect">
            <a:avLst/>
          </a:prstGeom>
        </p:spPr>
      </p:pic>
      <p:sp>
        <p:nvSpPr>
          <p:cNvPr id="3" name="Title 2"/>
          <p:cNvSpPr>
            <a:spLocks noGrp="1"/>
          </p:cNvSpPr>
          <p:nvPr>
            <p:ph type="title"/>
          </p:nvPr>
        </p:nvSpPr>
        <p:spPr>
          <a:xfrm>
            <a:off x="685800" y="5638800"/>
            <a:ext cx="7620000" cy="533400"/>
          </a:xfrm>
        </p:spPr>
        <p:txBody>
          <a:bodyPr>
            <a:normAutofit fontScale="90000"/>
          </a:bodyPr>
          <a:lstStyle/>
          <a:p>
            <a:pPr algn="ctr"/>
            <a:r>
              <a:rPr lang="en-US" sz="3000" dirty="0" smtClean="0"/>
              <a:t>Estimated Financial </a:t>
            </a:r>
            <a:r>
              <a:rPr lang="en-US" sz="3000" dirty="0" smtClean="0"/>
              <a:t>Aid Budgets</a:t>
            </a:r>
            <a:endParaRPr lang="en-US" sz="3000" dirty="0"/>
          </a:p>
        </p:txBody>
      </p:sp>
      <p:graphicFrame>
        <p:nvGraphicFramePr>
          <p:cNvPr id="2" name="Object 1"/>
          <p:cNvGraphicFramePr>
            <a:graphicFrameLocks noChangeAspect="1"/>
          </p:cNvGraphicFramePr>
          <p:nvPr>
            <p:extLst>
              <p:ext uri="{D42A27DB-BD31-4B8C-83A1-F6EECF244321}">
                <p14:modId xmlns:p14="http://schemas.microsoft.com/office/powerpoint/2010/main" val="2857117422"/>
              </p:ext>
            </p:extLst>
          </p:nvPr>
        </p:nvGraphicFramePr>
        <p:xfrm>
          <a:off x="2259012" y="2630487"/>
          <a:ext cx="4473575" cy="1978025"/>
        </p:xfrm>
        <a:graphic>
          <a:graphicData uri="http://schemas.openxmlformats.org/presentationml/2006/ole">
            <mc:AlternateContent xmlns:mc="http://schemas.openxmlformats.org/markup-compatibility/2006">
              <mc:Choice xmlns:v="urn:schemas-microsoft-com:vml" Requires="v">
                <p:oleObj spid="_x0000_s1123" name="Worksheet" r:id="rId4" imgW="3257533" imgH="1466985" progId="Excel.Sheet.8">
                  <p:embed/>
                </p:oleObj>
              </mc:Choice>
              <mc:Fallback>
                <p:oleObj name="Worksheet" r:id="rId4" imgW="3257533" imgH="1466985" progId="Excel.Sheet.8">
                  <p:embed/>
                  <p:pic>
                    <p:nvPicPr>
                      <p:cNvPr id="0" name="Object 29"/>
                      <p:cNvPicPr>
                        <a:picLocks noChangeAspect="1" noChangeArrowheads="1"/>
                      </p:cNvPicPr>
                      <p:nvPr/>
                    </p:nvPicPr>
                    <p:blipFill>
                      <a:blip r:embed="rId5"/>
                      <a:srcRect/>
                      <a:stretch>
                        <a:fillRect/>
                      </a:stretch>
                    </p:blipFill>
                    <p:spPr bwMode="auto">
                      <a:xfrm>
                        <a:off x="2259012" y="2630487"/>
                        <a:ext cx="4473575" cy="19780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644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Financial Aid</a:t>
            </a:r>
          </a:p>
          <a:p>
            <a:pPr algn="ctr"/>
            <a:endParaRPr lang="en-US" sz="1600" b="1" u="sng" dirty="0" smtClean="0"/>
          </a:p>
          <a:p>
            <a:r>
              <a:rPr lang="en-US" sz="1400" b="1" dirty="0"/>
              <a:t>Complete a </a:t>
            </a:r>
            <a:r>
              <a:rPr lang="en-US" sz="1400" b="1" dirty="0" smtClean="0"/>
              <a:t>FAFSA </a:t>
            </a:r>
            <a:r>
              <a:rPr lang="en-US" sz="1400" b="1" dirty="0"/>
              <a:t>(Free Application for Federal Student Aid)</a:t>
            </a:r>
            <a:endParaRPr lang="en-US" sz="1400" dirty="0"/>
          </a:p>
          <a:p>
            <a:r>
              <a:rPr lang="en-US" sz="1400" dirty="0"/>
              <a:t>Go to: </a:t>
            </a:r>
            <a:r>
              <a:rPr lang="en-US" sz="1400" u="sng" dirty="0" smtClean="0">
                <a:hlinkClick r:id="rId2"/>
              </a:rPr>
              <a:t>www.fafsa.ed.gov</a:t>
            </a:r>
            <a:r>
              <a:rPr lang="en-US" sz="1400" u="sng" dirty="0" smtClean="0"/>
              <a:t> </a:t>
            </a:r>
            <a:r>
              <a:rPr lang="en-US" sz="1400" dirty="0" smtClean="0"/>
              <a:t>Follow </a:t>
            </a:r>
            <a:r>
              <a:rPr lang="en-US" sz="1400" dirty="0"/>
              <a:t>the instructions as </a:t>
            </a:r>
            <a:r>
              <a:rPr lang="en-US" sz="1400" dirty="0" smtClean="0"/>
              <a:t>directed. </a:t>
            </a:r>
            <a:r>
              <a:rPr lang="en-US" sz="1400" b="1" u="sng" dirty="0"/>
              <a:t>Our FAFSA school code is: 016024</a:t>
            </a:r>
            <a:r>
              <a:rPr lang="en-US" sz="1400" b="1" dirty="0" smtClean="0"/>
              <a:t>.</a:t>
            </a:r>
            <a:endParaRPr lang="en-US" sz="1400" dirty="0"/>
          </a:p>
          <a:p>
            <a:r>
              <a:rPr lang="en-US" sz="1400" dirty="0"/>
              <a:t>	</a:t>
            </a:r>
            <a:r>
              <a:rPr lang="en-US" sz="1400" dirty="0" smtClean="0"/>
              <a:t>If </a:t>
            </a:r>
            <a:r>
              <a:rPr lang="en-US" sz="1400" dirty="0"/>
              <a:t>you need a FSA ID # go to </a:t>
            </a:r>
            <a:r>
              <a:rPr lang="en-US" sz="1400" u="sng" dirty="0">
                <a:hlinkClick r:id="rId3"/>
              </a:rPr>
              <a:t>https://studentaid.ed.gov/sa/fafsa/filling-out/fsaid</a:t>
            </a:r>
            <a:r>
              <a:rPr lang="en-US" sz="1400" dirty="0" smtClean="0"/>
              <a:t>.</a:t>
            </a:r>
          </a:p>
          <a:p>
            <a:endParaRPr lang="en-US" sz="1400" dirty="0"/>
          </a:p>
          <a:p>
            <a:pPr marL="285750" indent="-285750">
              <a:buFont typeface="Wingdings" panose="05000000000000000000" pitchFamily="2" charset="2"/>
              <a:buChar char="§"/>
            </a:pPr>
            <a:r>
              <a:rPr lang="en-US" sz="1400" dirty="0" smtClean="0"/>
              <a:t>As a </a:t>
            </a:r>
            <a:r>
              <a:rPr lang="en-US" sz="1400" dirty="0" smtClean="0"/>
              <a:t>GSBS </a:t>
            </a:r>
            <a:r>
              <a:rPr lang="en-US" sz="1400" dirty="0"/>
              <a:t>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smtClean="0"/>
              <a:t>Your </a:t>
            </a:r>
            <a:r>
              <a:rPr lang="en-US" sz="1400" dirty="0"/>
              <a:t>FAFSA </a:t>
            </a:r>
            <a:r>
              <a:rPr lang="en-US" sz="1400" dirty="0" smtClean="0"/>
              <a:t>data will be sent to our office once it has </a:t>
            </a:r>
            <a:r>
              <a:rPr lang="en-US" sz="1400" dirty="0"/>
              <a:t>been </a:t>
            </a:r>
            <a:r>
              <a:rPr lang="en-US" sz="1400" dirty="0" smtClean="0"/>
              <a:t>processed.  </a:t>
            </a:r>
            <a:r>
              <a:rPr lang="en-US" sz="1400" dirty="0"/>
              <a:t>Please </a:t>
            </a:r>
            <a:r>
              <a:rPr lang="en-US" sz="1400" dirty="0" smtClean="0"/>
              <a:t>allow 5 </a:t>
            </a:r>
            <a:r>
              <a:rPr lang="en-US" sz="1400" dirty="0"/>
              <a:t>business days for the data to be reviewed and processed.</a:t>
            </a:r>
          </a:p>
          <a:p>
            <a:pPr marL="285750" indent="-285750">
              <a:buFont typeface="Wingdings" panose="05000000000000000000" pitchFamily="2" charset="2"/>
              <a:buChar char="§"/>
            </a:pPr>
            <a:r>
              <a:rPr lang="en-US" sz="1400" dirty="0" smtClean="0"/>
              <a:t>You </a:t>
            </a:r>
            <a:r>
              <a:rPr lang="en-US" sz="1400" dirty="0"/>
              <a:t>will receive an email from the Student Financial Aid Office if we need any </a:t>
            </a:r>
            <a:r>
              <a:rPr lang="en-US" sz="1400" dirty="0" smtClean="0"/>
              <a:t>additional information </a:t>
            </a:r>
            <a:r>
              <a:rPr lang="en-US" sz="1400" dirty="0"/>
              <a:t>to finish processing your file. </a:t>
            </a:r>
          </a:p>
          <a:p>
            <a:pPr marL="285750" indent="-285750">
              <a:buFont typeface="Wingdings" panose="05000000000000000000" pitchFamily="2" charset="2"/>
              <a:buChar char="§"/>
            </a:pPr>
            <a:r>
              <a:rPr lang="en-US" sz="1400" b="1" i="1" u="sng" dirty="0" smtClean="0"/>
              <a:t>All </a:t>
            </a:r>
            <a:r>
              <a:rPr lang="en-US" sz="1400" b="1" i="1" u="sng" dirty="0"/>
              <a:t>Student Financial Aid emails are sent to your TTUHSC Student Email Account.</a:t>
            </a:r>
            <a:r>
              <a:rPr lang="en-US" sz="1400" dirty="0"/>
              <a:t>  </a:t>
            </a:r>
            <a:endParaRPr lang="en-US" sz="1400" dirty="0" smtClean="0"/>
          </a:p>
          <a:p>
            <a:r>
              <a:rPr lang="en-US" sz="1400" dirty="0"/>
              <a:t>	</a:t>
            </a:r>
            <a:r>
              <a:rPr lang="en-US" sz="1400" dirty="0" smtClean="0"/>
              <a:t>Please </a:t>
            </a:r>
            <a:r>
              <a:rPr lang="en-US" sz="1400" dirty="0"/>
              <a:t>be sure to check this account for correspondence from our office</a:t>
            </a:r>
            <a:r>
              <a:rPr lang="en-US" sz="1400" dirty="0" smtClean="0"/>
              <a:t>.</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smtClean="0"/>
              <a:t>Students who are ineligible to complete the FAFSA and apply for Federal Student loans may still apply for alternative student loans.  For an inclusive list of alternative student loan lenders, please visit </a:t>
            </a:r>
            <a:r>
              <a:rPr lang="en-US" sz="1450" dirty="0" smtClean="0">
                <a:hlinkClick r:id="rId5"/>
              </a:rPr>
              <a:t>www.finaid.org</a:t>
            </a:r>
            <a:r>
              <a:rPr lang="en-US" sz="1450" dirty="0" smtClean="0"/>
              <a:t>.  Please note, many lenders require a US cosigner in order to apply for their alternative loans.</a:t>
            </a:r>
            <a:endParaRPr lang="en-US" sz="1450" dirty="0"/>
          </a:p>
        </p:txBody>
      </p:sp>
    </p:spTree>
    <p:extLst>
      <p:ext uri="{BB962C8B-B14F-4D97-AF65-F5344CB8AC3E}">
        <p14:creationId xmlns:p14="http://schemas.microsoft.com/office/powerpoint/2010/main" val="692917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27853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Free Application for Federal Student Aid (FAFSA)</a:t>
            </a:r>
            <a:endParaRPr lang="en-US" sz="1600" b="1" u="sng" dirty="0" smtClean="0"/>
          </a:p>
          <a:p>
            <a:r>
              <a:rPr lang="en-US" sz="1400" b="1" dirty="0" smtClean="0"/>
              <a:t>The </a:t>
            </a:r>
            <a:r>
              <a:rPr lang="en-US" sz="1400" b="1" dirty="0" smtClean="0"/>
              <a:t>FAFSA is </a:t>
            </a:r>
            <a:r>
              <a:rPr lang="en-US" sz="1400" b="1" dirty="0" smtClean="0"/>
              <a:t>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smtClean="0"/>
              <a:t>For example, the 2018-2019 FAFSA uses the 2016 Tax Return Information.</a:t>
            </a:r>
            <a:endParaRPr lang="en-US" sz="1400" dirty="0"/>
          </a:p>
          <a:p>
            <a:pPr marL="285750" indent="-285750">
              <a:spcAft>
                <a:spcPts val="600"/>
              </a:spcAft>
              <a:buFont typeface="Wingdings" panose="05000000000000000000" pitchFamily="2" charset="2"/>
              <a:buChar char="§"/>
            </a:pPr>
            <a:r>
              <a:rPr lang="en-US" sz="1400" dirty="0" smtClean="0"/>
              <a:t>You will no longer have to wait until you (and your spouse if married) have completed the current year’s tax return</a:t>
            </a:r>
            <a:endParaRPr lang="en-US" sz="1400" dirty="0"/>
          </a:p>
          <a:p>
            <a:pPr marL="285750" indent="-285750">
              <a:spcAft>
                <a:spcPts val="1200"/>
              </a:spcAft>
              <a:buFont typeface="Wingdings" panose="05000000000000000000" pitchFamily="2" charset="2"/>
              <a:buChar char="§"/>
            </a:pPr>
            <a:r>
              <a:rPr lang="en-US" sz="1400" dirty="0" smtClean="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smtClean="0"/>
              <a:t>The new year’s </a:t>
            </a:r>
            <a:r>
              <a:rPr lang="en-US" sz="1400" b="1" i="1" u="sng" dirty="0" smtClean="0"/>
              <a:t>FAFSA becomes available October 1 of each year.</a:t>
            </a:r>
            <a:r>
              <a:rPr lang="en-US" sz="1400" dirty="0" smtClean="0"/>
              <a:t> </a:t>
            </a:r>
            <a:endParaRPr lang="en-US" sz="1400" dirty="0" smtClean="0"/>
          </a:p>
          <a:p>
            <a:r>
              <a:rPr lang="en-US" sz="1400" dirty="0" smtClean="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294998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2057400"/>
            <a:ext cx="6790267"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588182668"/>
              </p:ext>
            </p:extLst>
          </p:nvPr>
        </p:nvGraphicFramePr>
        <p:xfrm>
          <a:off x="2624666" y="2720291"/>
          <a:ext cx="3886200" cy="2209775"/>
        </p:xfrm>
        <a:graphic>
          <a:graphicData uri="http://schemas.openxmlformats.org/drawingml/2006/table">
            <a:tbl>
              <a:tblPr/>
              <a:tblGrid>
                <a:gridCol w="1828800"/>
                <a:gridCol w="990600"/>
                <a:gridCol w="1066800"/>
              </a:tblGrid>
              <a:tr h="349103">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Loan Annual Amount</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9</a:t>
                      </a:r>
                      <a:r>
                        <a:rPr lang="en-US" sz="1200" b="1" kern="1400" baseline="0" dirty="0" smtClean="0">
                          <a:solidFill>
                            <a:srgbClr val="FFFFFF"/>
                          </a:solidFill>
                          <a:effectLst/>
                          <a:latin typeface="Garamond"/>
                        </a:rPr>
                        <a:t>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12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r>
              <a:tr h="677597">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a:t>
                      </a:r>
                      <a:r>
                        <a:rPr lang="en-US" sz="1200" kern="1400" dirty="0" smtClean="0">
                          <a:solidFill>
                            <a:srgbClr val="000000"/>
                          </a:solidFill>
                          <a:effectLst/>
                          <a:latin typeface="Garamond"/>
                        </a:rPr>
                        <a:t>Plus/Alt.</a:t>
                      </a:r>
                      <a:r>
                        <a:rPr lang="en-US" sz="1200" kern="1400" baseline="0" dirty="0" smtClean="0">
                          <a:solidFill>
                            <a:srgbClr val="000000"/>
                          </a:solidFill>
                          <a:effectLst/>
                          <a:latin typeface="Garamond"/>
                        </a:rPr>
                        <a:t> </a:t>
                      </a:r>
                      <a:r>
                        <a:rPr lang="en-US" sz="1200" kern="1400" dirty="0" smtClean="0">
                          <a:solidFill>
                            <a:srgbClr val="000000"/>
                          </a:solidFill>
                          <a:effectLst/>
                          <a:latin typeface="Garamond"/>
                        </a:rPr>
                        <a:t>Loan</a:t>
                      </a:r>
                    </a:p>
                    <a:p>
                      <a:pPr marR="0" indent="0" algn="l" rtl="0">
                        <a:lnSpc>
                          <a:spcPct val="110000"/>
                        </a:lnSpc>
                        <a:spcBef>
                          <a:spcPts val="0"/>
                        </a:spcBef>
                        <a:spcAft>
                          <a:spcPts val="482"/>
                        </a:spcAft>
                      </a:pPr>
                      <a:r>
                        <a:rPr lang="en-US" sz="1200" kern="1400" dirty="0" smtClean="0">
                          <a:solidFill>
                            <a:srgbClr val="000000"/>
                          </a:solidFill>
                          <a:effectLst/>
                          <a:latin typeface="Garamond"/>
                        </a:rPr>
                        <a:t>(Cost of attendance less any other financial aid)</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$8,172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$18,894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r>
              <a:tr h="442919">
                <a:tc>
                  <a:txBody>
                    <a:bodyPr/>
                    <a:lstStyle/>
                    <a:p>
                      <a:pPr marR="0" indent="0" algn="l" rtl="0">
                        <a:lnSpc>
                          <a:spcPct val="110000"/>
                        </a:lnSpc>
                        <a:spcBef>
                          <a:spcPts val="0"/>
                        </a:spcBef>
                        <a:spcAft>
                          <a:spcPts val="482"/>
                        </a:spcAft>
                      </a:pPr>
                      <a:r>
                        <a:rPr lang="en-US" sz="1200" kern="1400">
                          <a:solidFill>
                            <a:srgbClr val="000000"/>
                          </a:solidFill>
                          <a:effectLst/>
                          <a:latin typeface="Garamond"/>
                        </a:rPr>
                        <a:t>Total</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$28,672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$39,394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719667" y="4953000"/>
            <a:ext cx="7696199" cy="1323439"/>
          </a:xfrm>
          <a:prstGeom prst="rect">
            <a:avLst/>
          </a:prstGeom>
          <a:noFill/>
        </p:spPr>
        <p:txBody>
          <a:bodyPr wrap="square" rtlCol="0">
            <a:spAutoFit/>
          </a:bodyPr>
          <a:lstStyle/>
          <a:p>
            <a:pPr algn="ctr"/>
            <a:r>
              <a:rPr lang="en-US" sz="1600" dirty="0" smtClean="0"/>
              <a:t>Federal student loan interest rates are set in June of each year for the upcoming award year.  You can view the current interest rate on the </a:t>
            </a:r>
            <a:r>
              <a:rPr lang="en-US" sz="1600" dirty="0"/>
              <a:t>Federal Student Aid website: </a:t>
            </a:r>
            <a:r>
              <a:rPr lang="en-US" sz="1600" dirty="0">
                <a:hlinkClick r:id="rId3"/>
              </a:rPr>
              <a:t>https://</a:t>
            </a:r>
            <a:r>
              <a:rPr lang="en-US" sz="1600" dirty="0" smtClean="0">
                <a:hlinkClick r:id="rId3"/>
              </a:rPr>
              <a:t>studentaid.ed.gov/sa/types/loans/interest-rates</a:t>
            </a:r>
            <a:r>
              <a:rPr lang="en-US" sz="1600" dirty="0" smtClean="0"/>
              <a:t> </a:t>
            </a:r>
          </a:p>
          <a:p>
            <a:pPr algn="ctr"/>
            <a:r>
              <a:rPr lang="en-US" sz="1600" dirty="0" smtClean="0"/>
              <a:t>Private student loan interest rates vary by lender. Check their websites for more information.</a:t>
            </a:r>
            <a:endParaRPr lang="en-US" sz="1600" dirty="0"/>
          </a:p>
        </p:txBody>
      </p:sp>
    </p:spTree>
    <p:extLst>
      <p:ext uri="{BB962C8B-B14F-4D97-AF65-F5344CB8AC3E}">
        <p14:creationId xmlns:p14="http://schemas.microsoft.com/office/powerpoint/2010/main" val="404525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Need More Money?</a:t>
            </a:r>
          </a:p>
          <a:p>
            <a:endParaRPr lang="en-US" dirty="0" smtClean="0"/>
          </a:p>
          <a:p>
            <a:r>
              <a:rPr lang="en-US" dirty="0" smtClean="0"/>
              <a:t>To </a:t>
            </a:r>
            <a:r>
              <a:rPr lang="en-US" dirty="0"/>
              <a:t>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smtClean="0"/>
          </a:p>
          <a:p>
            <a:r>
              <a:rPr lang="en-US" dirty="0" smtClean="0"/>
              <a:t>Budget </a:t>
            </a:r>
            <a:r>
              <a:rPr lang="en-US" dirty="0"/>
              <a:t>revision requests are also available to help students with unexpected expenses or increased living </a:t>
            </a:r>
            <a:r>
              <a:rPr lang="en-US" dirty="0" smtClean="0"/>
              <a:t>costs. Contact </a:t>
            </a:r>
            <a:r>
              <a:rPr lang="en-US" dirty="0"/>
              <a:t>the financial aid office for more information on revision requests</a:t>
            </a:r>
            <a:r>
              <a:rPr lang="en-US" dirty="0" smtClean="0"/>
              <a:t>.</a:t>
            </a:r>
            <a:r>
              <a:rPr lang="en-US" dirty="0"/>
              <a:t> </a:t>
            </a:r>
          </a:p>
          <a:p>
            <a:endParaRPr lang="en-US"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3881</TotalTime>
  <Words>875</Words>
  <Application>Microsoft Office PowerPoint</Application>
  <PresentationFormat>On-screen Show (4:3)</PresentationFormat>
  <Paragraphs>136</Paragraphs>
  <Slides>15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Garamond</vt:lpstr>
      <vt:lpstr>Impact</vt:lpstr>
      <vt:lpstr>Times New Roman</vt:lpstr>
      <vt:lpstr>Wingdings</vt:lpstr>
      <vt:lpstr>NewsPrint</vt:lpstr>
      <vt:lpstr>Worksheet</vt:lpstr>
      <vt:lpstr>PowerPoint Presentation</vt:lpstr>
      <vt:lpstr>PowerPoint Presentation</vt:lpstr>
      <vt:lpstr>PowerPoint Presentation</vt:lpstr>
      <vt:lpstr>PowerPoint Presentation</vt:lpstr>
      <vt:lpstr>Estimated Financial Aid Budgets</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168</cp:revision>
  <dcterms:created xsi:type="dcterms:W3CDTF">2011-12-05T20:53:00Z</dcterms:created>
  <dcterms:modified xsi:type="dcterms:W3CDTF">2018-07-30T19:56:10Z</dcterms:modified>
</cp:coreProperties>
</file>