
<file path=[Content_Types].xml><?xml version="1.0" encoding="utf-8"?>
<Types xmlns="http://schemas.openxmlformats.org/package/2006/content-types">
  <Default Extension="png" ContentType="image/png"/>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notesMasterIdLst>
    <p:notesMasterId r:id="rId18"/>
  </p:notesMasterIdLst>
  <p:sldIdLst>
    <p:sldId id="256" r:id="rId2"/>
    <p:sldId id="272" r:id="rId3"/>
    <p:sldId id="264" r:id="rId4"/>
    <p:sldId id="258" r:id="rId5"/>
    <p:sldId id="257" r:id="rId6"/>
    <p:sldId id="274" r:id="rId7"/>
    <p:sldId id="276" r:id="rId8"/>
    <p:sldId id="273" r:id="rId9"/>
    <p:sldId id="261" r:id="rId10"/>
    <p:sldId id="268" r:id="rId11"/>
    <p:sldId id="275" r:id="rId12"/>
    <p:sldId id="269" r:id="rId13"/>
    <p:sldId id="278" r:id="rId14"/>
    <p:sldId id="277"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3" autoAdjust="0"/>
    <p:restoredTop sz="94677" autoAdjust="0"/>
  </p:normalViewPr>
  <p:slideViewPr>
    <p:cSldViewPr>
      <p:cViewPr varScale="1">
        <p:scale>
          <a:sx n="108" d="100"/>
          <a:sy n="108" d="100"/>
        </p:scale>
        <p:origin x="1386" y="10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C078D4-258D-4207-9B3B-B2508A231F55}"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83609DB-A9C2-4706-907D-32B97C1DF51D}">
      <dgm:prSet phldrT="[Text]" custT="1"/>
      <dgm:spPr/>
      <dgm:t>
        <a:bodyPr/>
        <a:lstStyle/>
        <a:p>
          <a:r>
            <a:rPr lang="en-US" sz="1800" dirty="0" smtClean="0"/>
            <a:t>Mandatory Medical Residency Forbearance</a:t>
          </a:r>
          <a:endParaRPr lang="en-US" sz="1800" dirty="0"/>
        </a:p>
      </dgm:t>
    </dgm:pt>
    <dgm:pt modelId="{5183DDA0-0020-4051-B4C5-1050A807B775}" type="parTrans" cxnId="{4C350039-1288-4E33-AA69-F7E2D880C1DE}">
      <dgm:prSet/>
      <dgm:spPr/>
      <dgm:t>
        <a:bodyPr/>
        <a:lstStyle/>
        <a:p>
          <a:endParaRPr lang="en-US"/>
        </a:p>
      </dgm:t>
    </dgm:pt>
    <dgm:pt modelId="{F4E8C60D-9398-4654-9406-2874242835E5}" type="sibTrans" cxnId="{4C350039-1288-4E33-AA69-F7E2D880C1DE}">
      <dgm:prSet/>
      <dgm:spPr/>
      <dgm:t>
        <a:bodyPr/>
        <a:lstStyle/>
        <a:p>
          <a:endParaRPr lang="en-US"/>
        </a:p>
      </dgm:t>
    </dgm:pt>
    <dgm:pt modelId="{F22A6A91-33C4-4C93-A89F-8AF4EEBBE91B}">
      <dgm:prSet phldrT="[Text]" custT="1"/>
      <dgm:spPr/>
      <dgm:t>
        <a:bodyPr/>
        <a:lstStyle/>
        <a:p>
          <a:r>
            <a:rPr lang="en-US" sz="1200" dirty="0" smtClean="0"/>
            <a:t>Postpones loan payments in annual increments</a:t>
          </a:r>
          <a:endParaRPr lang="en-US" sz="1200" dirty="0"/>
        </a:p>
      </dgm:t>
    </dgm:pt>
    <dgm:pt modelId="{3FC8EB05-4950-4E4C-98A7-6C3157067C78}" type="parTrans" cxnId="{18071DDA-74E3-47FC-B0C4-D80C561074CF}">
      <dgm:prSet/>
      <dgm:spPr/>
      <dgm:t>
        <a:bodyPr/>
        <a:lstStyle/>
        <a:p>
          <a:endParaRPr lang="en-US"/>
        </a:p>
      </dgm:t>
    </dgm:pt>
    <dgm:pt modelId="{9547AC4A-3BF8-41B5-B3AD-A4D464905621}" type="sibTrans" cxnId="{18071DDA-74E3-47FC-B0C4-D80C561074CF}">
      <dgm:prSet/>
      <dgm:spPr/>
      <dgm:t>
        <a:bodyPr/>
        <a:lstStyle/>
        <a:p>
          <a:endParaRPr lang="en-US"/>
        </a:p>
      </dgm:t>
    </dgm:pt>
    <dgm:pt modelId="{E0F30525-DF79-4E1A-9C9B-2C9126B2BE0D}">
      <dgm:prSet phldrT="[Text]" custT="1"/>
      <dgm:spPr/>
      <dgm:t>
        <a:bodyPr/>
        <a:lstStyle/>
        <a:p>
          <a:r>
            <a:rPr lang="en-US" sz="1200" dirty="0" smtClean="0"/>
            <a:t>Remember, subsidized, unsubsidized and grad plus loans will be accruing interest.</a:t>
          </a:r>
          <a:endParaRPr lang="en-US" sz="1200" dirty="0"/>
        </a:p>
      </dgm:t>
    </dgm:pt>
    <dgm:pt modelId="{31C266B7-64FE-4016-B741-D49446B4AEE0}" type="parTrans" cxnId="{3EB6CBF6-87F3-4C90-8958-ED2C0D3A50FD}">
      <dgm:prSet/>
      <dgm:spPr/>
      <dgm:t>
        <a:bodyPr/>
        <a:lstStyle/>
        <a:p>
          <a:endParaRPr lang="en-US"/>
        </a:p>
      </dgm:t>
    </dgm:pt>
    <dgm:pt modelId="{625752D5-7D76-470F-83E9-96316FBA1046}" type="sibTrans" cxnId="{3EB6CBF6-87F3-4C90-8958-ED2C0D3A50FD}">
      <dgm:prSet/>
      <dgm:spPr/>
      <dgm:t>
        <a:bodyPr/>
        <a:lstStyle/>
        <a:p>
          <a:endParaRPr lang="en-US"/>
        </a:p>
      </dgm:t>
    </dgm:pt>
    <dgm:pt modelId="{E958B0D5-BE44-42C5-BF7A-6613588A6781}">
      <dgm:prSet phldrT="[Text]" custT="1"/>
      <dgm:spPr/>
      <dgm:t>
        <a:bodyPr/>
        <a:lstStyle/>
        <a:p>
          <a:r>
            <a:rPr lang="en-US" sz="1200" dirty="0" smtClean="0"/>
            <a:t>Capitalization of interest may occur at end of residency</a:t>
          </a:r>
        </a:p>
      </dgm:t>
    </dgm:pt>
    <dgm:pt modelId="{E453C192-9DA4-491D-9092-D164B6F38460}" type="parTrans" cxnId="{E9B2E105-E5F9-4DF6-901D-95C6BEC17301}">
      <dgm:prSet/>
      <dgm:spPr/>
      <dgm:t>
        <a:bodyPr/>
        <a:lstStyle/>
        <a:p>
          <a:endParaRPr lang="en-US"/>
        </a:p>
      </dgm:t>
    </dgm:pt>
    <dgm:pt modelId="{630D1C47-F762-4E7F-9D69-3A06C321E641}" type="sibTrans" cxnId="{E9B2E105-E5F9-4DF6-901D-95C6BEC17301}">
      <dgm:prSet/>
      <dgm:spPr/>
      <dgm:t>
        <a:bodyPr/>
        <a:lstStyle/>
        <a:p>
          <a:endParaRPr lang="en-US"/>
        </a:p>
      </dgm:t>
    </dgm:pt>
    <dgm:pt modelId="{A874995E-7847-485E-945F-17CACBAA7657}">
      <dgm:prSet phldrT="[Text]" custT="1"/>
      <dgm:spPr/>
      <dgm:t>
        <a:bodyPr/>
        <a:lstStyle/>
        <a:p>
          <a:r>
            <a:rPr lang="en-US" sz="1200" dirty="0" smtClean="0"/>
            <a:t>Loan Servicers are required (upon your request) to provide you with this forbearance for your federal student loans (excluding Perkins loans)</a:t>
          </a:r>
          <a:endParaRPr lang="en-US" sz="1200" dirty="0"/>
        </a:p>
      </dgm:t>
    </dgm:pt>
    <dgm:pt modelId="{82BB801B-7532-49B1-BC24-9E13B78DF4F8}" type="parTrans" cxnId="{FCB3D616-3D99-4A64-8B45-B9278AED191F}">
      <dgm:prSet/>
      <dgm:spPr/>
      <dgm:t>
        <a:bodyPr/>
        <a:lstStyle/>
        <a:p>
          <a:endParaRPr lang="en-US"/>
        </a:p>
      </dgm:t>
    </dgm:pt>
    <dgm:pt modelId="{E3F8864C-EC53-4274-B14F-6C0FD17A63E8}" type="sibTrans" cxnId="{FCB3D616-3D99-4A64-8B45-B9278AED191F}">
      <dgm:prSet/>
      <dgm:spPr/>
      <dgm:t>
        <a:bodyPr/>
        <a:lstStyle/>
        <a:p>
          <a:endParaRPr lang="en-US"/>
        </a:p>
      </dgm:t>
    </dgm:pt>
    <dgm:pt modelId="{3F1A35E5-583D-4E23-8ABF-006D592B7A19}">
      <dgm:prSet phldrT="[Text]" custT="1"/>
      <dgm:spPr/>
      <dgm:t>
        <a:bodyPr/>
        <a:lstStyle/>
        <a:p>
          <a:r>
            <a:rPr lang="en-US" sz="1200" dirty="0" smtClean="0"/>
            <a:t>You must request the Medical Residency Forbearance each year</a:t>
          </a:r>
          <a:endParaRPr lang="en-US" sz="1200" dirty="0"/>
        </a:p>
      </dgm:t>
    </dgm:pt>
    <dgm:pt modelId="{6693DC5A-1CD4-43C6-B2BE-982BBAE68113}" type="parTrans" cxnId="{909EFCE8-2289-43E9-B0C6-EE6C0026A457}">
      <dgm:prSet/>
      <dgm:spPr/>
      <dgm:t>
        <a:bodyPr/>
        <a:lstStyle/>
        <a:p>
          <a:endParaRPr lang="en-US"/>
        </a:p>
      </dgm:t>
    </dgm:pt>
    <dgm:pt modelId="{A123B6DA-EF25-45E7-A85B-0C798A6D8022}" type="sibTrans" cxnId="{909EFCE8-2289-43E9-B0C6-EE6C0026A457}">
      <dgm:prSet/>
      <dgm:spPr/>
      <dgm:t>
        <a:bodyPr/>
        <a:lstStyle/>
        <a:p>
          <a:endParaRPr lang="en-US"/>
        </a:p>
      </dgm:t>
    </dgm:pt>
    <dgm:pt modelId="{F87717CF-EF97-40E5-B044-103C9871F897}">
      <dgm:prSet phldrT="[Text]" custT="1"/>
      <dgm:spPr/>
      <dgm:t>
        <a:bodyPr/>
        <a:lstStyle/>
        <a:p>
          <a:r>
            <a:rPr lang="en-US" sz="1200" dirty="0" smtClean="0"/>
            <a:t>Timely request of forbearance (30 days before each annual request) allows a continuous forbearance (without a gap between years) and will allow you to postpone capitalization until the end of your residency.</a:t>
          </a:r>
        </a:p>
      </dgm:t>
    </dgm:pt>
    <dgm:pt modelId="{2D81EDF2-B8F2-4694-B9DA-28170B530DDB}" type="parTrans" cxnId="{C98E1C92-31DA-47E5-83FB-9736FB640D73}">
      <dgm:prSet/>
      <dgm:spPr/>
      <dgm:t>
        <a:bodyPr/>
        <a:lstStyle/>
        <a:p>
          <a:endParaRPr lang="en-US"/>
        </a:p>
      </dgm:t>
    </dgm:pt>
    <dgm:pt modelId="{535A16D6-7129-4848-84CF-F9AC833D7D45}" type="sibTrans" cxnId="{C98E1C92-31DA-47E5-83FB-9736FB640D73}">
      <dgm:prSet/>
      <dgm:spPr/>
      <dgm:t>
        <a:bodyPr/>
        <a:lstStyle/>
        <a:p>
          <a:endParaRPr lang="en-US"/>
        </a:p>
      </dgm:t>
    </dgm:pt>
    <dgm:pt modelId="{EEA5FB8C-AF43-4211-8552-7669F790B653}">
      <dgm:prSet phldrT="[Text]" custT="1"/>
      <dgm:spPr/>
      <dgm:t>
        <a:bodyPr/>
        <a:lstStyle/>
        <a:p>
          <a:r>
            <a:rPr lang="en-US" sz="1200" smtClean="0"/>
            <a:t>For a student with approximately $180,000 of loans, the amount of monthy interest is approximately $1,100  </a:t>
          </a:r>
          <a:endParaRPr lang="en-US" sz="1200" dirty="0"/>
        </a:p>
      </dgm:t>
    </dgm:pt>
    <dgm:pt modelId="{051C8C42-5FED-45AF-A59E-8E06FF2C64F4}" type="parTrans" cxnId="{0A404CE5-98AE-459D-80D0-53C23B08BB76}">
      <dgm:prSet/>
      <dgm:spPr/>
      <dgm:t>
        <a:bodyPr/>
        <a:lstStyle/>
        <a:p>
          <a:endParaRPr lang="en-US"/>
        </a:p>
      </dgm:t>
    </dgm:pt>
    <dgm:pt modelId="{05A165C6-FC96-43A2-A9FD-CEDF947CE665}" type="sibTrans" cxnId="{0A404CE5-98AE-459D-80D0-53C23B08BB76}">
      <dgm:prSet/>
      <dgm:spPr/>
      <dgm:t>
        <a:bodyPr/>
        <a:lstStyle/>
        <a:p>
          <a:endParaRPr lang="en-US"/>
        </a:p>
      </dgm:t>
    </dgm:pt>
    <dgm:pt modelId="{9B77ADEC-2504-486E-BA60-4BE40853C614}" type="pres">
      <dgm:prSet presAssocID="{B8C078D4-258D-4207-9B3B-B2508A231F55}" presName="linear" presStyleCnt="0">
        <dgm:presLayoutVars>
          <dgm:dir/>
          <dgm:animLvl val="lvl"/>
          <dgm:resizeHandles val="exact"/>
        </dgm:presLayoutVars>
      </dgm:prSet>
      <dgm:spPr/>
      <dgm:t>
        <a:bodyPr/>
        <a:lstStyle/>
        <a:p>
          <a:endParaRPr lang="en-US"/>
        </a:p>
      </dgm:t>
    </dgm:pt>
    <dgm:pt modelId="{31ECD41B-6D6A-4DA7-99A9-12C2F4923FAF}" type="pres">
      <dgm:prSet presAssocID="{A83609DB-A9C2-4706-907D-32B97C1DF51D}" presName="parentLin" presStyleCnt="0"/>
      <dgm:spPr/>
    </dgm:pt>
    <dgm:pt modelId="{BE56CFE9-04F0-4995-A986-4EA93C15360F}" type="pres">
      <dgm:prSet presAssocID="{A83609DB-A9C2-4706-907D-32B97C1DF51D}" presName="parentLeftMargin" presStyleLbl="node1" presStyleIdx="0" presStyleCnt="4"/>
      <dgm:spPr/>
      <dgm:t>
        <a:bodyPr/>
        <a:lstStyle/>
        <a:p>
          <a:endParaRPr lang="en-US"/>
        </a:p>
      </dgm:t>
    </dgm:pt>
    <dgm:pt modelId="{790A67BA-F901-4436-951A-2525094E8C9F}" type="pres">
      <dgm:prSet presAssocID="{A83609DB-A9C2-4706-907D-32B97C1DF51D}" presName="parentText" presStyleLbl="node1" presStyleIdx="0" presStyleCnt="4" custScaleX="139683">
        <dgm:presLayoutVars>
          <dgm:chMax val="0"/>
          <dgm:bulletEnabled val="1"/>
        </dgm:presLayoutVars>
      </dgm:prSet>
      <dgm:spPr/>
      <dgm:t>
        <a:bodyPr/>
        <a:lstStyle/>
        <a:p>
          <a:endParaRPr lang="en-US"/>
        </a:p>
      </dgm:t>
    </dgm:pt>
    <dgm:pt modelId="{C06CFDED-A565-4559-910B-6BB0B954A2B4}" type="pres">
      <dgm:prSet presAssocID="{A83609DB-A9C2-4706-907D-32B97C1DF51D}" presName="negativeSpace" presStyleCnt="0"/>
      <dgm:spPr/>
    </dgm:pt>
    <dgm:pt modelId="{C3BE4054-CB8D-410D-A1A9-5F84819CBCD5}" type="pres">
      <dgm:prSet presAssocID="{A83609DB-A9C2-4706-907D-32B97C1DF51D}" presName="childText" presStyleLbl="conFgAcc1" presStyleIdx="0" presStyleCnt="4">
        <dgm:presLayoutVars>
          <dgm:bulletEnabled val="1"/>
        </dgm:presLayoutVars>
      </dgm:prSet>
      <dgm:spPr/>
      <dgm:t>
        <a:bodyPr/>
        <a:lstStyle/>
        <a:p>
          <a:endParaRPr lang="en-US"/>
        </a:p>
      </dgm:t>
    </dgm:pt>
    <dgm:pt modelId="{7389F8B5-6FE3-41FD-89CA-9C7C0DEAAFC6}" type="pres">
      <dgm:prSet presAssocID="{F4E8C60D-9398-4654-9406-2874242835E5}" presName="spaceBetweenRectangles" presStyleCnt="0"/>
      <dgm:spPr/>
    </dgm:pt>
    <dgm:pt modelId="{34E70EA4-1348-4297-9BE6-9B4EEF416C24}" type="pres">
      <dgm:prSet presAssocID="{F22A6A91-33C4-4C93-A89F-8AF4EEBBE91B}" presName="parentLin" presStyleCnt="0"/>
      <dgm:spPr/>
    </dgm:pt>
    <dgm:pt modelId="{687E1D31-68BA-4CFB-B2E3-9DB7704B55FC}" type="pres">
      <dgm:prSet presAssocID="{F22A6A91-33C4-4C93-A89F-8AF4EEBBE91B}" presName="parentLeftMargin" presStyleLbl="node1" presStyleIdx="0" presStyleCnt="4"/>
      <dgm:spPr/>
      <dgm:t>
        <a:bodyPr/>
        <a:lstStyle/>
        <a:p>
          <a:endParaRPr lang="en-US"/>
        </a:p>
      </dgm:t>
    </dgm:pt>
    <dgm:pt modelId="{744FD08E-F670-4B1B-AFD7-1511F916604F}" type="pres">
      <dgm:prSet presAssocID="{F22A6A91-33C4-4C93-A89F-8AF4EEBBE91B}" presName="parentText" presStyleLbl="node1" presStyleIdx="1" presStyleCnt="4" custScaleX="105135">
        <dgm:presLayoutVars>
          <dgm:chMax val="0"/>
          <dgm:bulletEnabled val="1"/>
        </dgm:presLayoutVars>
      </dgm:prSet>
      <dgm:spPr/>
      <dgm:t>
        <a:bodyPr/>
        <a:lstStyle/>
        <a:p>
          <a:endParaRPr lang="en-US"/>
        </a:p>
      </dgm:t>
    </dgm:pt>
    <dgm:pt modelId="{B9D2748B-A735-4C7C-93FA-52688BC91C0D}" type="pres">
      <dgm:prSet presAssocID="{F22A6A91-33C4-4C93-A89F-8AF4EEBBE91B}" presName="negativeSpace" presStyleCnt="0"/>
      <dgm:spPr/>
    </dgm:pt>
    <dgm:pt modelId="{8BDE3DCE-08A9-47F0-AA62-7D2713AFEF0D}" type="pres">
      <dgm:prSet presAssocID="{F22A6A91-33C4-4C93-A89F-8AF4EEBBE91B}" presName="childText" presStyleLbl="conFgAcc1" presStyleIdx="1" presStyleCnt="4">
        <dgm:presLayoutVars>
          <dgm:bulletEnabled val="1"/>
        </dgm:presLayoutVars>
      </dgm:prSet>
      <dgm:spPr/>
      <dgm:t>
        <a:bodyPr/>
        <a:lstStyle/>
        <a:p>
          <a:endParaRPr lang="en-US"/>
        </a:p>
      </dgm:t>
    </dgm:pt>
    <dgm:pt modelId="{93B2A688-0F87-42CC-9318-94D70E12F347}" type="pres">
      <dgm:prSet presAssocID="{9547AC4A-3BF8-41B5-B3AD-A4D464905621}" presName="spaceBetweenRectangles" presStyleCnt="0"/>
      <dgm:spPr/>
    </dgm:pt>
    <dgm:pt modelId="{7A34DE1B-A11F-47D6-8BE5-2D88F2DBA30F}" type="pres">
      <dgm:prSet presAssocID="{E958B0D5-BE44-42C5-BF7A-6613588A6781}" presName="parentLin" presStyleCnt="0"/>
      <dgm:spPr/>
    </dgm:pt>
    <dgm:pt modelId="{8CB92471-CD6D-41DA-998D-1DA272ADAD32}" type="pres">
      <dgm:prSet presAssocID="{E958B0D5-BE44-42C5-BF7A-6613588A6781}" presName="parentLeftMargin" presStyleLbl="node1" presStyleIdx="1" presStyleCnt="4"/>
      <dgm:spPr/>
      <dgm:t>
        <a:bodyPr/>
        <a:lstStyle/>
        <a:p>
          <a:endParaRPr lang="en-US"/>
        </a:p>
      </dgm:t>
    </dgm:pt>
    <dgm:pt modelId="{1F55AECE-6B8F-4A5D-AF24-6E9D2EB1F9EE}" type="pres">
      <dgm:prSet presAssocID="{E958B0D5-BE44-42C5-BF7A-6613588A6781}" presName="parentText" presStyleLbl="node1" presStyleIdx="2" presStyleCnt="4" custScaleX="105772">
        <dgm:presLayoutVars>
          <dgm:chMax val="0"/>
          <dgm:bulletEnabled val="1"/>
        </dgm:presLayoutVars>
      </dgm:prSet>
      <dgm:spPr/>
      <dgm:t>
        <a:bodyPr/>
        <a:lstStyle/>
        <a:p>
          <a:endParaRPr lang="en-US"/>
        </a:p>
      </dgm:t>
    </dgm:pt>
    <dgm:pt modelId="{031C5B6B-05F2-4E1C-8FFD-6A304230E156}" type="pres">
      <dgm:prSet presAssocID="{E958B0D5-BE44-42C5-BF7A-6613588A6781}" presName="negativeSpace" presStyleCnt="0"/>
      <dgm:spPr/>
    </dgm:pt>
    <dgm:pt modelId="{4DD5649C-0E93-4C6B-B457-37B773CD85D7}" type="pres">
      <dgm:prSet presAssocID="{E958B0D5-BE44-42C5-BF7A-6613588A6781}" presName="childText" presStyleLbl="conFgAcc1" presStyleIdx="2" presStyleCnt="4">
        <dgm:presLayoutVars>
          <dgm:bulletEnabled val="1"/>
        </dgm:presLayoutVars>
      </dgm:prSet>
      <dgm:spPr/>
      <dgm:t>
        <a:bodyPr/>
        <a:lstStyle/>
        <a:p>
          <a:endParaRPr lang="en-US"/>
        </a:p>
      </dgm:t>
    </dgm:pt>
    <dgm:pt modelId="{D66795B4-6B2E-4FC9-9ABF-5216C72D1AE7}" type="pres">
      <dgm:prSet presAssocID="{630D1C47-F762-4E7F-9D69-3A06C321E641}" presName="spaceBetweenRectangles" presStyleCnt="0"/>
      <dgm:spPr/>
    </dgm:pt>
    <dgm:pt modelId="{A223A4EA-5C5C-4C75-85DB-AA800F298511}" type="pres">
      <dgm:prSet presAssocID="{E0F30525-DF79-4E1A-9C9B-2C9126B2BE0D}" presName="parentLin" presStyleCnt="0"/>
      <dgm:spPr/>
    </dgm:pt>
    <dgm:pt modelId="{786C6586-E8A6-4913-A303-063CE44CD41A}" type="pres">
      <dgm:prSet presAssocID="{E0F30525-DF79-4E1A-9C9B-2C9126B2BE0D}" presName="parentLeftMargin" presStyleLbl="node1" presStyleIdx="2" presStyleCnt="4"/>
      <dgm:spPr/>
      <dgm:t>
        <a:bodyPr/>
        <a:lstStyle/>
        <a:p>
          <a:endParaRPr lang="en-US"/>
        </a:p>
      </dgm:t>
    </dgm:pt>
    <dgm:pt modelId="{FB2741C7-F61D-4DA0-8220-BE19D9F7D26B}" type="pres">
      <dgm:prSet presAssocID="{E0F30525-DF79-4E1A-9C9B-2C9126B2BE0D}" presName="parentText" presStyleLbl="node1" presStyleIdx="3" presStyleCnt="4" custScaleX="105051">
        <dgm:presLayoutVars>
          <dgm:chMax val="0"/>
          <dgm:bulletEnabled val="1"/>
        </dgm:presLayoutVars>
      </dgm:prSet>
      <dgm:spPr/>
      <dgm:t>
        <a:bodyPr/>
        <a:lstStyle/>
        <a:p>
          <a:endParaRPr lang="en-US"/>
        </a:p>
      </dgm:t>
    </dgm:pt>
    <dgm:pt modelId="{AFFBC05F-EC61-4D45-9858-364760E2B382}" type="pres">
      <dgm:prSet presAssocID="{E0F30525-DF79-4E1A-9C9B-2C9126B2BE0D}" presName="negativeSpace" presStyleCnt="0"/>
      <dgm:spPr/>
    </dgm:pt>
    <dgm:pt modelId="{8667A7E8-8723-446E-9107-9F39C1EB657E}" type="pres">
      <dgm:prSet presAssocID="{E0F30525-DF79-4E1A-9C9B-2C9126B2BE0D}" presName="childText" presStyleLbl="conFgAcc1" presStyleIdx="3" presStyleCnt="4">
        <dgm:presLayoutVars>
          <dgm:bulletEnabled val="1"/>
        </dgm:presLayoutVars>
      </dgm:prSet>
      <dgm:spPr/>
      <dgm:t>
        <a:bodyPr/>
        <a:lstStyle/>
        <a:p>
          <a:endParaRPr lang="en-US"/>
        </a:p>
      </dgm:t>
    </dgm:pt>
  </dgm:ptLst>
  <dgm:cxnLst>
    <dgm:cxn modelId="{CE7F7C39-EFAB-4A44-B9BE-FFDB762668D1}" type="presOf" srcId="{E958B0D5-BE44-42C5-BF7A-6613588A6781}" destId="{8CB92471-CD6D-41DA-998D-1DA272ADAD32}" srcOrd="0" destOrd="0" presId="urn:microsoft.com/office/officeart/2005/8/layout/list1"/>
    <dgm:cxn modelId="{84839F7B-820B-44A9-81FA-AC5DD97D0276}" type="presOf" srcId="{EEA5FB8C-AF43-4211-8552-7669F790B653}" destId="{8667A7E8-8723-446E-9107-9F39C1EB657E}" srcOrd="0" destOrd="0" presId="urn:microsoft.com/office/officeart/2005/8/layout/list1"/>
    <dgm:cxn modelId="{4C350039-1288-4E33-AA69-F7E2D880C1DE}" srcId="{B8C078D4-258D-4207-9B3B-B2508A231F55}" destId="{A83609DB-A9C2-4706-907D-32B97C1DF51D}" srcOrd="0" destOrd="0" parTransId="{5183DDA0-0020-4051-B4C5-1050A807B775}" sibTransId="{F4E8C60D-9398-4654-9406-2874242835E5}"/>
    <dgm:cxn modelId="{F3BFD618-35F7-431A-9E44-61E4409A0CCB}" type="presOf" srcId="{F87717CF-EF97-40E5-B044-103C9871F897}" destId="{4DD5649C-0E93-4C6B-B457-37B773CD85D7}" srcOrd="0" destOrd="0" presId="urn:microsoft.com/office/officeart/2005/8/layout/list1"/>
    <dgm:cxn modelId="{8D3318FE-06A7-4559-8FFA-529270830090}" type="presOf" srcId="{E958B0D5-BE44-42C5-BF7A-6613588A6781}" destId="{1F55AECE-6B8F-4A5D-AF24-6E9D2EB1F9EE}" srcOrd="1" destOrd="0" presId="urn:microsoft.com/office/officeart/2005/8/layout/list1"/>
    <dgm:cxn modelId="{A308007D-CF31-4A69-A796-3BC54FFE9889}" type="presOf" srcId="{F22A6A91-33C4-4C93-A89F-8AF4EEBBE91B}" destId="{744FD08E-F670-4B1B-AFD7-1511F916604F}" srcOrd="1" destOrd="0" presId="urn:microsoft.com/office/officeart/2005/8/layout/list1"/>
    <dgm:cxn modelId="{FCB3D616-3D99-4A64-8B45-B9278AED191F}" srcId="{A83609DB-A9C2-4706-907D-32B97C1DF51D}" destId="{A874995E-7847-485E-945F-17CACBAA7657}" srcOrd="0" destOrd="0" parTransId="{82BB801B-7532-49B1-BC24-9E13B78DF4F8}" sibTransId="{E3F8864C-EC53-4274-B14F-6C0FD17A63E8}"/>
    <dgm:cxn modelId="{981EACA6-D288-414B-BF7F-0FF294C60A28}" type="presOf" srcId="{F22A6A91-33C4-4C93-A89F-8AF4EEBBE91B}" destId="{687E1D31-68BA-4CFB-B2E3-9DB7704B55FC}" srcOrd="0" destOrd="0" presId="urn:microsoft.com/office/officeart/2005/8/layout/list1"/>
    <dgm:cxn modelId="{5748BCF4-60C4-4090-8464-866C25E27795}" type="presOf" srcId="{A874995E-7847-485E-945F-17CACBAA7657}" destId="{C3BE4054-CB8D-410D-A1A9-5F84819CBCD5}" srcOrd="0" destOrd="0" presId="urn:microsoft.com/office/officeart/2005/8/layout/list1"/>
    <dgm:cxn modelId="{604FA16C-2E40-44D0-9F88-B75802EC8BBB}" type="presOf" srcId="{A83609DB-A9C2-4706-907D-32B97C1DF51D}" destId="{BE56CFE9-04F0-4995-A986-4EA93C15360F}" srcOrd="0" destOrd="0" presId="urn:microsoft.com/office/officeart/2005/8/layout/list1"/>
    <dgm:cxn modelId="{E5D4A9B8-9CD5-4403-B528-FD6AB173608E}" type="presOf" srcId="{3F1A35E5-583D-4E23-8ABF-006D592B7A19}" destId="{8BDE3DCE-08A9-47F0-AA62-7D2713AFEF0D}" srcOrd="0" destOrd="0" presId="urn:microsoft.com/office/officeart/2005/8/layout/list1"/>
    <dgm:cxn modelId="{909EFCE8-2289-43E9-B0C6-EE6C0026A457}" srcId="{F22A6A91-33C4-4C93-A89F-8AF4EEBBE91B}" destId="{3F1A35E5-583D-4E23-8ABF-006D592B7A19}" srcOrd="0" destOrd="0" parTransId="{6693DC5A-1CD4-43C6-B2BE-982BBAE68113}" sibTransId="{A123B6DA-EF25-45E7-A85B-0C798A6D8022}"/>
    <dgm:cxn modelId="{4B521883-A7A7-4B97-A00B-392843BE8595}" type="presOf" srcId="{E0F30525-DF79-4E1A-9C9B-2C9126B2BE0D}" destId="{786C6586-E8A6-4913-A303-063CE44CD41A}" srcOrd="0" destOrd="0" presId="urn:microsoft.com/office/officeart/2005/8/layout/list1"/>
    <dgm:cxn modelId="{3EB6CBF6-87F3-4C90-8958-ED2C0D3A50FD}" srcId="{B8C078D4-258D-4207-9B3B-B2508A231F55}" destId="{E0F30525-DF79-4E1A-9C9B-2C9126B2BE0D}" srcOrd="3" destOrd="0" parTransId="{31C266B7-64FE-4016-B741-D49446B4AEE0}" sibTransId="{625752D5-7D76-470F-83E9-96316FBA1046}"/>
    <dgm:cxn modelId="{82F6E5F9-CDD6-4D6F-BFBA-6509791B2BAB}" type="presOf" srcId="{A83609DB-A9C2-4706-907D-32B97C1DF51D}" destId="{790A67BA-F901-4436-951A-2525094E8C9F}" srcOrd="1" destOrd="0" presId="urn:microsoft.com/office/officeart/2005/8/layout/list1"/>
    <dgm:cxn modelId="{E9B2E105-E5F9-4DF6-901D-95C6BEC17301}" srcId="{B8C078D4-258D-4207-9B3B-B2508A231F55}" destId="{E958B0D5-BE44-42C5-BF7A-6613588A6781}" srcOrd="2" destOrd="0" parTransId="{E453C192-9DA4-491D-9092-D164B6F38460}" sibTransId="{630D1C47-F762-4E7F-9D69-3A06C321E641}"/>
    <dgm:cxn modelId="{5BEB0304-3915-4561-8DFD-B80D4FE6C4AA}" type="presOf" srcId="{E0F30525-DF79-4E1A-9C9B-2C9126B2BE0D}" destId="{FB2741C7-F61D-4DA0-8220-BE19D9F7D26B}" srcOrd="1" destOrd="0" presId="urn:microsoft.com/office/officeart/2005/8/layout/list1"/>
    <dgm:cxn modelId="{0A404CE5-98AE-459D-80D0-53C23B08BB76}" srcId="{E0F30525-DF79-4E1A-9C9B-2C9126B2BE0D}" destId="{EEA5FB8C-AF43-4211-8552-7669F790B653}" srcOrd="0" destOrd="0" parTransId="{051C8C42-5FED-45AF-A59E-8E06FF2C64F4}" sibTransId="{05A165C6-FC96-43A2-A9FD-CEDF947CE665}"/>
    <dgm:cxn modelId="{B5F99815-1681-4C8A-8D4D-60816924F781}" type="presOf" srcId="{B8C078D4-258D-4207-9B3B-B2508A231F55}" destId="{9B77ADEC-2504-486E-BA60-4BE40853C614}" srcOrd="0" destOrd="0" presId="urn:microsoft.com/office/officeart/2005/8/layout/list1"/>
    <dgm:cxn modelId="{C98E1C92-31DA-47E5-83FB-9736FB640D73}" srcId="{E958B0D5-BE44-42C5-BF7A-6613588A6781}" destId="{F87717CF-EF97-40E5-B044-103C9871F897}" srcOrd="0" destOrd="0" parTransId="{2D81EDF2-B8F2-4694-B9DA-28170B530DDB}" sibTransId="{535A16D6-7129-4848-84CF-F9AC833D7D45}"/>
    <dgm:cxn modelId="{18071DDA-74E3-47FC-B0C4-D80C561074CF}" srcId="{B8C078D4-258D-4207-9B3B-B2508A231F55}" destId="{F22A6A91-33C4-4C93-A89F-8AF4EEBBE91B}" srcOrd="1" destOrd="0" parTransId="{3FC8EB05-4950-4E4C-98A7-6C3157067C78}" sibTransId="{9547AC4A-3BF8-41B5-B3AD-A4D464905621}"/>
    <dgm:cxn modelId="{BC329303-8408-4DCA-A251-63E6411A233F}" type="presParOf" srcId="{9B77ADEC-2504-486E-BA60-4BE40853C614}" destId="{31ECD41B-6D6A-4DA7-99A9-12C2F4923FAF}" srcOrd="0" destOrd="0" presId="urn:microsoft.com/office/officeart/2005/8/layout/list1"/>
    <dgm:cxn modelId="{D12D6D6F-3ECE-4B65-A140-FAF86B149266}" type="presParOf" srcId="{31ECD41B-6D6A-4DA7-99A9-12C2F4923FAF}" destId="{BE56CFE9-04F0-4995-A986-4EA93C15360F}" srcOrd="0" destOrd="0" presId="urn:microsoft.com/office/officeart/2005/8/layout/list1"/>
    <dgm:cxn modelId="{B297FF73-403C-43D1-A079-762B83724460}" type="presParOf" srcId="{31ECD41B-6D6A-4DA7-99A9-12C2F4923FAF}" destId="{790A67BA-F901-4436-951A-2525094E8C9F}" srcOrd="1" destOrd="0" presId="urn:microsoft.com/office/officeart/2005/8/layout/list1"/>
    <dgm:cxn modelId="{BB77D2E9-9EDF-4F77-A28D-94D3F14CE13C}" type="presParOf" srcId="{9B77ADEC-2504-486E-BA60-4BE40853C614}" destId="{C06CFDED-A565-4559-910B-6BB0B954A2B4}" srcOrd="1" destOrd="0" presId="urn:microsoft.com/office/officeart/2005/8/layout/list1"/>
    <dgm:cxn modelId="{E41067C3-53C2-4DE5-BDC5-CDD60621D297}" type="presParOf" srcId="{9B77ADEC-2504-486E-BA60-4BE40853C614}" destId="{C3BE4054-CB8D-410D-A1A9-5F84819CBCD5}" srcOrd="2" destOrd="0" presId="urn:microsoft.com/office/officeart/2005/8/layout/list1"/>
    <dgm:cxn modelId="{4DC2AB68-1A6A-4846-980C-88BCE4BE1495}" type="presParOf" srcId="{9B77ADEC-2504-486E-BA60-4BE40853C614}" destId="{7389F8B5-6FE3-41FD-89CA-9C7C0DEAAFC6}" srcOrd="3" destOrd="0" presId="urn:microsoft.com/office/officeart/2005/8/layout/list1"/>
    <dgm:cxn modelId="{2DA58281-2245-4EA2-AAFF-E9424C988EAD}" type="presParOf" srcId="{9B77ADEC-2504-486E-BA60-4BE40853C614}" destId="{34E70EA4-1348-4297-9BE6-9B4EEF416C24}" srcOrd="4" destOrd="0" presId="urn:microsoft.com/office/officeart/2005/8/layout/list1"/>
    <dgm:cxn modelId="{D67C3644-05C9-4A90-84BD-023DC719D5B9}" type="presParOf" srcId="{34E70EA4-1348-4297-9BE6-9B4EEF416C24}" destId="{687E1D31-68BA-4CFB-B2E3-9DB7704B55FC}" srcOrd="0" destOrd="0" presId="urn:microsoft.com/office/officeart/2005/8/layout/list1"/>
    <dgm:cxn modelId="{0695D568-B2D5-4ACF-A70B-E90845A1619A}" type="presParOf" srcId="{34E70EA4-1348-4297-9BE6-9B4EEF416C24}" destId="{744FD08E-F670-4B1B-AFD7-1511F916604F}" srcOrd="1" destOrd="0" presId="urn:microsoft.com/office/officeart/2005/8/layout/list1"/>
    <dgm:cxn modelId="{2FBC1D56-7F51-4F3B-9BD5-FDE81F749E55}" type="presParOf" srcId="{9B77ADEC-2504-486E-BA60-4BE40853C614}" destId="{B9D2748B-A735-4C7C-93FA-52688BC91C0D}" srcOrd="5" destOrd="0" presId="urn:microsoft.com/office/officeart/2005/8/layout/list1"/>
    <dgm:cxn modelId="{80AF018B-5EE4-4F5C-8712-AE6FCD392A33}" type="presParOf" srcId="{9B77ADEC-2504-486E-BA60-4BE40853C614}" destId="{8BDE3DCE-08A9-47F0-AA62-7D2713AFEF0D}" srcOrd="6" destOrd="0" presId="urn:microsoft.com/office/officeart/2005/8/layout/list1"/>
    <dgm:cxn modelId="{21A49937-63E3-4C36-8359-B3FBA779F7FA}" type="presParOf" srcId="{9B77ADEC-2504-486E-BA60-4BE40853C614}" destId="{93B2A688-0F87-42CC-9318-94D70E12F347}" srcOrd="7" destOrd="0" presId="urn:microsoft.com/office/officeart/2005/8/layout/list1"/>
    <dgm:cxn modelId="{CA61585C-BB98-4A48-AD0F-4F2DBD632476}" type="presParOf" srcId="{9B77ADEC-2504-486E-BA60-4BE40853C614}" destId="{7A34DE1B-A11F-47D6-8BE5-2D88F2DBA30F}" srcOrd="8" destOrd="0" presId="urn:microsoft.com/office/officeart/2005/8/layout/list1"/>
    <dgm:cxn modelId="{A3FA10C5-B205-46DC-98B9-5F1C2111BFB6}" type="presParOf" srcId="{7A34DE1B-A11F-47D6-8BE5-2D88F2DBA30F}" destId="{8CB92471-CD6D-41DA-998D-1DA272ADAD32}" srcOrd="0" destOrd="0" presId="urn:microsoft.com/office/officeart/2005/8/layout/list1"/>
    <dgm:cxn modelId="{B2AEEA12-D011-4628-BC6B-09A7AF2E5BE7}" type="presParOf" srcId="{7A34DE1B-A11F-47D6-8BE5-2D88F2DBA30F}" destId="{1F55AECE-6B8F-4A5D-AF24-6E9D2EB1F9EE}" srcOrd="1" destOrd="0" presId="urn:microsoft.com/office/officeart/2005/8/layout/list1"/>
    <dgm:cxn modelId="{46CE5CF2-BDEA-4CBD-82D5-8E9DD696A68B}" type="presParOf" srcId="{9B77ADEC-2504-486E-BA60-4BE40853C614}" destId="{031C5B6B-05F2-4E1C-8FFD-6A304230E156}" srcOrd="9" destOrd="0" presId="urn:microsoft.com/office/officeart/2005/8/layout/list1"/>
    <dgm:cxn modelId="{CD312188-FD6D-4206-8407-427010A62664}" type="presParOf" srcId="{9B77ADEC-2504-486E-BA60-4BE40853C614}" destId="{4DD5649C-0E93-4C6B-B457-37B773CD85D7}" srcOrd="10" destOrd="0" presId="urn:microsoft.com/office/officeart/2005/8/layout/list1"/>
    <dgm:cxn modelId="{F11BB258-17B4-4A32-83D4-94E53B353C5C}" type="presParOf" srcId="{9B77ADEC-2504-486E-BA60-4BE40853C614}" destId="{D66795B4-6B2E-4FC9-9ABF-5216C72D1AE7}" srcOrd="11" destOrd="0" presId="urn:microsoft.com/office/officeart/2005/8/layout/list1"/>
    <dgm:cxn modelId="{E346F3D4-9C3B-4890-8D06-F94B79840790}" type="presParOf" srcId="{9B77ADEC-2504-486E-BA60-4BE40853C614}" destId="{A223A4EA-5C5C-4C75-85DB-AA800F298511}" srcOrd="12" destOrd="0" presId="urn:microsoft.com/office/officeart/2005/8/layout/list1"/>
    <dgm:cxn modelId="{11850467-EF02-4BE3-AF35-311353E47032}" type="presParOf" srcId="{A223A4EA-5C5C-4C75-85DB-AA800F298511}" destId="{786C6586-E8A6-4913-A303-063CE44CD41A}" srcOrd="0" destOrd="0" presId="urn:microsoft.com/office/officeart/2005/8/layout/list1"/>
    <dgm:cxn modelId="{8094DADC-20FE-4A64-BDDA-7C593A825379}" type="presParOf" srcId="{A223A4EA-5C5C-4C75-85DB-AA800F298511}" destId="{FB2741C7-F61D-4DA0-8220-BE19D9F7D26B}" srcOrd="1" destOrd="0" presId="urn:microsoft.com/office/officeart/2005/8/layout/list1"/>
    <dgm:cxn modelId="{8BD71074-9450-48E2-87F7-540BCB5BEFC9}" type="presParOf" srcId="{9B77ADEC-2504-486E-BA60-4BE40853C614}" destId="{AFFBC05F-EC61-4D45-9858-364760E2B382}" srcOrd="13" destOrd="0" presId="urn:microsoft.com/office/officeart/2005/8/layout/list1"/>
    <dgm:cxn modelId="{CFC28BA5-057C-4564-B729-36511C9BBECC}" type="presParOf" srcId="{9B77ADEC-2504-486E-BA60-4BE40853C614}" destId="{8667A7E8-8723-446E-9107-9F39C1EB657E}"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C95C26-326F-4784-853E-A1438000864A}" type="datetimeFigureOut">
              <a:rPr lang="en-US" smtClean="0"/>
              <a:t>7/31/2017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E2BAD1-F25E-408B-A30D-1D568352CA3E}" type="slidenum">
              <a:rPr lang="en-US" smtClean="0"/>
              <a:t>‹#›</a:t>
            </a:fld>
            <a:endParaRPr lang="en-US" dirty="0"/>
          </a:p>
        </p:txBody>
      </p:sp>
    </p:spTree>
    <p:extLst>
      <p:ext uri="{BB962C8B-B14F-4D97-AF65-F5344CB8AC3E}">
        <p14:creationId xmlns:p14="http://schemas.microsoft.com/office/powerpoint/2010/main" val="404278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6007BFA-7CA4-4D3F-919A-3BA33CFC63A5}" type="datetime1">
              <a:rPr lang="en-US" smtClean="0"/>
              <a:t>7/31/2017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52B4B64-D1CC-4205-A2CE-861E3DD396F3}" type="slidenum">
              <a:rPr lang="en-US" smtClean="0"/>
              <a:t>‹#›</a:t>
            </a:fld>
            <a:endParaRPr lang="en-US" dirty="0"/>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0734E3-24AF-426B-B5D8-437E44272DDE}" type="datetime1">
              <a:rPr lang="en-US" smtClean="0"/>
              <a:t>7/31/2017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52B4B64-D1CC-4205-A2CE-861E3DD396F3}"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EE1113-B0C0-4C33-A504-42BD04BAC6E3}" type="datetime1">
              <a:rPr lang="en-US" smtClean="0"/>
              <a:t>7/31/2017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52B4B64-D1CC-4205-A2CE-861E3DD396F3}"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3A0361-35C7-42C7-81F3-B3B4FF45A545}" type="datetime1">
              <a:rPr lang="en-US" smtClean="0"/>
              <a:t>7/31/2017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52B4B64-D1CC-4205-A2CE-861E3DD396F3}"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F5FD0F-6B0F-4D21-82F5-C1F3360FEB05}" type="datetime1">
              <a:rPr lang="en-US" smtClean="0"/>
              <a:t>7/31/2017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52B4B64-D1CC-4205-A2CE-861E3DD396F3}" type="slidenum">
              <a:rPr lang="en-US" smtClean="0"/>
              <a:t>‹#›</a:t>
            </a:fld>
            <a:endParaRPr lang="en-US" dirty="0"/>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DA53095-8C63-4AE9-A221-F16B2E1D3A85}" type="datetime1">
              <a:rPr lang="en-US" smtClean="0"/>
              <a:t>7/31/2017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52B4B64-D1CC-4205-A2CE-861E3DD396F3}"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38A9891-8B56-4417-953A-F29BE9CD1B85}" type="datetime1">
              <a:rPr lang="en-US" smtClean="0"/>
              <a:t>7/31/2017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52B4B64-D1CC-4205-A2CE-861E3DD396F3}" type="slidenum">
              <a:rPr lang="en-US" smtClean="0"/>
              <a:t>‹#›</a:t>
            </a:fld>
            <a:endParaRPr lang="en-US" dirty="0"/>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32C7E29-3F09-470F-888A-57D30A9A7215}" type="datetime1">
              <a:rPr lang="en-US" smtClean="0"/>
              <a:t>7/31/2017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52B4B64-D1CC-4205-A2CE-861E3DD396F3}"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89D82E-74A2-40C6-83A0-591521CBF15B}" type="datetime1">
              <a:rPr lang="en-US" smtClean="0"/>
              <a:t>7/31/2017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52B4B64-D1CC-4205-A2CE-861E3DD396F3}"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6323B9-DF4B-4B11-8541-FF7CFF288199}" type="datetime1">
              <a:rPr lang="en-US" smtClean="0"/>
              <a:t>7/31/2017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52B4B64-D1CC-4205-A2CE-861E3DD396F3}" type="slidenum">
              <a:rPr lang="en-US" smtClean="0"/>
              <a:t>‹#›</a:t>
            </a:fld>
            <a:endParaRPr lang="en-US" dirty="0"/>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72C8C7-753E-4A9B-A463-0CC767417456}" type="datetime1">
              <a:rPr lang="en-US" smtClean="0"/>
              <a:t>7/31/2017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52B4B64-D1CC-4205-A2CE-861E3DD396F3}"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A4B6AD94-7A8A-48AE-A9E1-7EF964E6935B}" type="datetime1">
              <a:rPr lang="en-US" smtClean="0"/>
              <a:t>7/31/2017</a:t>
            </a:fld>
            <a:endParaRPr lang="en-US" dirty="0"/>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dirty="0"/>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F52B4B64-D1CC-4205-A2CE-861E3DD396F3}" type="slidenum">
              <a:rPr lang="en-US" smtClean="0"/>
              <a:t>‹#›</a:t>
            </a:fld>
            <a:endParaRPr lang="en-US" dirty="0"/>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sldNum="0" hdr="0" ft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ttuhsc.edu/som/admissions/scholarship.aspx"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aamc.org/services/first/"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SBS@ttuhsc.edu"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mailto:Mia.C.Myers@ttuhsc.edu" TargetMode="External"/><Relationship Id="rId2" Type="http://schemas.openxmlformats.org/officeDocument/2006/relationships/hyperlink" Target="mailto:financial.aid@ttuhsc.edu" TargetMode="Externa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hyperlink" Target="http://www.ttuhsc.edu/financialaid" TargetMode="External"/><Relationship Id="rId4" Type="http://schemas.openxmlformats.org/officeDocument/2006/relationships/hyperlink" Target="mailto:Sherri.Henry@ttuhsc.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ttuhsc.edu/Student-Services/veterans-affairs/default.aspx"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9.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Microsoft_Excel_97-2003_Worksheet1.xls"/></Relationships>
</file>

<file path=ppt/slides/_rels/slide6.xml.rels><?xml version="1.0" encoding="UTF-8" standalone="yes"?>
<Relationships xmlns="http://schemas.openxmlformats.org/package/2006/relationships"><Relationship Id="rId3" Type="http://schemas.openxmlformats.org/officeDocument/2006/relationships/hyperlink" Target="https://studentaid.ed.gov/sa/fafsa/filling-out/fsaid" TargetMode="External"/><Relationship Id="rId2" Type="http://schemas.openxmlformats.org/officeDocument/2006/relationships/hyperlink" Target="http://www.fafsa.ed.gov/"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fafsa.ed.gov/"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nvSpPr>
        <p:spPr>
          <a:xfrm>
            <a:off x="1219200" y="2819400"/>
            <a:ext cx="6629400" cy="203132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5400" dirty="0" smtClean="0"/>
              <a:t>MSI Orientation</a:t>
            </a:r>
          </a:p>
          <a:p>
            <a:pPr algn="ctr"/>
            <a:r>
              <a:rPr lang="en-US" sz="5400" dirty="0" smtClean="0"/>
              <a:t>Financial Aid</a:t>
            </a:r>
            <a:endParaRPr lang="en-US" sz="4000" dirty="0" smtClean="0"/>
          </a:p>
          <a:p>
            <a:pPr algn="ctr"/>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19400" y="427450"/>
            <a:ext cx="3429000" cy="1536128"/>
          </a:xfrm>
          <a:prstGeom prst="rect">
            <a:avLst/>
          </a:prstGeom>
        </p:spPr>
      </p:pic>
    </p:spTree>
    <p:extLst>
      <p:ext uri="{BB962C8B-B14F-4D97-AF65-F5344CB8AC3E}">
        <p14:creationId xmlns:p14="http://schemas.microsoft.com/office/powerpoint/2010/main" val="273765952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5212" y="2438400"/>
            <a:ext cx="6937375" cy="320087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400" dirty="0" smtClean="0"/>
              <a:t>Emergency Tuition &amp; Short Term Loans</a:t>
            </a:r>
          </a:p>
          <a:p>
            <a:pPr algn="ctr"/>
            <a:endParaRPr lang="en-US" b="1" u="sng" dirty="0"/>
          </a:p>
          <a:p>
            <a:pPr marL="285750" indent="-285750">
              <a:buFont typeface="Wingdings" pitchFamily="2" charset="2"/>
              <a:buChar char="§"/>
            </a:pPr>
            <a:r>
              <a:rPr lang="en-US" sz="1600" dirty="0" smtClean="0"/>
              <a:t>Emergency Tuition Loans are available at 5% interest for currently enrolled TTUHSC students.</a:t>
            </a:r>
          </a:p>
          <a:p>
            <a:pPr marL="285750" indent="-285750">
              <a:buFont typeface="Wingdings" pitchFamily="2" charset="2"/>
              <a:buChar char="§"/>
            </a:pPr>
            <a:endParaRPr lang="en-US" sz="1600" dirty="0"/>
          </a:p>
          <a:p>
            <a:pPr marL="285750" indent="-285750">
              <a:buFont typeface="Wingdings" pitchFamily="2" charset="2"/>
              <a:buChar char="§"/>
            </a:pPr>
            <a:r>
              <a:rPr lang="en-US" sz="1600" dirty="0" smtClean="0"/>
              <a:t>Short Term Loans for up to $1500 are also available to currently enrolled students for other types of emergencies. These loans have interest rates that range from 4% to 8%.</a:t>
            </a:r>
          </a:p>
          <a:p>
            <a:pPr marL="285750" indent="-285750">
              <a:buFont typeface="Wingdings" pitchFamily="2" charset="2"/>
              <a:buChar char="§"/>
            </a:pPr>
            <a:endParaRPr lang="en-US" sz="1600" dirty="0"/>
          </a:p>
          <a:p>
            <a:pPr marL="285750" indent="-285750">
              <a:buFont typeface="Wingdings" pitchFamily="2" charset="2"/>
              <a:buChar char="§"/>
            </a:pPr>
            <a:r>
              <a:rPr lang="en-US" sz="1600" dirty="0" smtClean="0"/>
              <a:t>Both types of loans must be repaid within 90 days.</a:t>
            </a:r>
          </a:p>
          <a:p>
            <a:endParaRPr lang="en-US" sz="1600" dirty="0"/>
          </a:p>
          <a:p>
            <a:endParaRPr lang="en-US" sz="1600" u="sng" dirty="0">
              <a:solidFill>
                <a:srgbClr val="FF0000"/>
              </a:solidFill>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19400" y="427450"/>
            <a:ext cx="3429000" cy="1536128"/>
          </a:xfrm>
          <a:prstGeom prst="rect">
            <a:avLst/>
          </a:prstGeom>
        </p:spPr>
      </p:pic>
    </p:spTree>
    <p:extLst>
      <p:ext uri="{BB962C8B-B14F-4D97-AF65-F5344CB8AC3E}">
        <p14:creationId xmlns:p14="http://schemas.microsoft.com/office/powerpoint/2010/main" val="24250498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9600" y="2209800"/>
            <a:ext cx="8001000" cy="35394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400" dirty="0" smtClean="0"/>
              <a:t>Applying For School of Medicine Scholarships</a:t>
            </a:r>
          </a:p>
          <a:p>
            <a:pPr algn="ctr"/>
            <a:endParaRPr lang="en-US" sz="2400" dirty="0" smtClean="0"/>
          </a:p>
          <a:p>
            <a:r>
              <a:rPr lang="en-US" sz="1600" dirty="0"/>
              <a:t>TTUHSC School of Medicine offers competitive scholarships to qualified medical students. </a:t>
            </a:r>
            <a:r>
              <a:rPr lang="en-US" sz="1600" dirty="0" smtClean="0"/>
              <a:t>  To </a:t>
            </a:r>
            <a:r>
              <a:rPr lang="en-US" sz="1600" dirty="0"/>
              <a:t>be eligible to receive a scholarship, a student must remain in good academic standing for the entire academic year. All scholarships are a one-time scholarship award and are based on the availability of funds.</a:t>
            </a:r>
          </a:p>
          <a:p>
            <a:r>
              <a:rPr lang="en-US" sz="1600" dirty="0"/>
              <a:t>To renew or be considered for a scholarship, students must submit a </a:t>
            </a:r>
            <a:r>
              <a:rPr lang="en-US" sz="1600" dirty="0" smtClean="0"/>
              <a:t>scholarship </a:t>
            </a:r>
            <a:r>
              <a:rPr lang="en-US" sz="1600" dirty="0"/>
              <a:t>application annually by April 30th.  Students must also submit a FAFSA to the Financial Aid Office to be considered.  </a:t>
            </a:r>
          </a:p>
          <a:p>
            <a:r>
              <a:rPr lang="en-US" sz="1600" dirty="0"/>
              <a:t>For more information and to access the application, please go to </a:t>
            </a:r>
            <a:r>
              <a:rPr lang="en-US" sz="1600" u="sng" dirty="0" smtClean="0">
                <a:hlinkClick r:id="rId2"/>
              </a:rPr>
              <a:t>www.ttuhsc.edu/som/admissions/scholarship.aspx</a:t>
            </a:r>
            <a:r>
              <a:rPr lang="en-US" sz="1600" u="sng" dirty="0" smtClean="0"/>
              <a:t> </a:t>
            </a:r>
            <a:endParaRPr lang="en-US" sz="1600" dirty="0"/>
          </a:p>
          <a:p>
            <a:r>
              <a:rPr lang="en-US" sz="1600" dirty="0"/>
              <a:t> </a:t>
            </a:r>
          </a:p>
          <a:p>
            <a:pPr algn="ctr"/>
            <a:endParaRPr lang="en-US" sz="1600" b="1" u="sng" dirty="0" smtClean="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19400" y="427450"/>
            <a:ext cx="3429000" cy="1536128"/>
          </a:xfrm>
          <a:prstGeom prst="rect">
            <a:avLst/>
          </a:prstGeom>
        </p:spPr>
      </p:pic>
    </p:spTree>
    <p:extLst>
      <p:ext uri="{BB962C8B-B14F-4D97-AF65-F5344CB8AC3E}">
        <p14:creationId xmlns:p14="http://schemas.microsoft.com/office/powerpoint/2010/main" val="5250848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5212" y="2286000"/>
            <a:ext cx="7240588" cy="295465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400" dirty="0" smtClean="0"/>
              <a:t>Financial Planning Resource</a:t>
            </a:r>
          </a:p>
          <a:p>
            <a:pPr algn="ctr"/>
            <a:endParaRPr lang="en-US" b="1" u="sng" dirty="0"/>
          </a:p>
          <a:p>
            <a:r>
              <a:rPr lang="en-US" dirty="0"/>
              <a:t>The AAMC website is an excellent resource for many of your medical school needs; both academic and financial.  Some of the financial aid resources include, </a:t>
            </a:r>
            <a:r>
              <a:rPr lang="en-US" dirty="0" smtClean="0"/>
              <a:t>loan repayment </a:t>
            </a:r>
            <a:r>
              <a:rPr lang="en-US" dirty="0"/>
              <a:t>calculators, budgeting and debt management</a:t>
            </a:r>
            <a:r>
              <a:rPr lang="en-US" dirty="0" smtClean="0"/>
              <a:t>.</a:t>
            </a:r>
          </a:p>
          <a:p>
            <a:endParaRPr lang="en-US" dirty="0"/>
          </a:p>
          <a:p>
            <a:r>
              <a:rPr lang="en-US" dirty="0"/>
              <a:t>Their “Financial Aid First” website </a:t>
            </a:r>
            <a:r>
              <a:rPr lang="en-US" dirty="0" smtClean="0"/>
              <a:t>is: </a:t>
            </a:r>
            <a:r>
              <a:rPr lang="en-US" u="sng" dirty="0" smtClean="0">
                <a:hlinkClick r:id="rId2"/>
              </a:rPr>
              <a:t>https</a:t>
            </a:r>
            <a:r>
              <a:rPr lang="en-US" u="sng" dirty="0">
                <a:hlinkClick r:id="rId2"/>
              </a:rPr>
              <a:t>://www.aamc.org/services/first</a:t>
            </a:r>
            <a:r>
              <a:rPr lang="en-US" u="sng" dirty="0" smtClean="0">
                <a:hlinkClick r:id="rId2"/>
              </a:rPr>
              <a:t>/</a:t>
            </a:r>
            <a:r>
              <a:rPr lang="en-US" u="sng" dirty="0" smtClean="0"/>
              <a:t> </a:t>
            </a:r>
            <a:endParaRPr lang="en-US" dirty="0"/>
          </a:p>
          <a:p>
            <a:r>
              <a:rPr lang="en-US" dirty="0"/>
              <a:t> </a:t>
            </a:r>
          </a:p>
          <a:p>
            <a:endParaRPr lang="en-US" dirty="0" smtClean="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19400" y="427450"/>
            <a:ext cx="3429000" cy="1536128"/>
          </a:xfrm>
          <a:prstGeom prst="rect">
            <a:avLst/>
          </a:prstGeom>
        </p:spPr>
      </p:pic>
    </p:spTree>
    <p:extLst>
      <p:ext uri="{BB962C8B-B14F-4D97-AF65-F5344CB8AC3E}">
        <p14:creationId xmlns:p14="http://schemas.microsoft.com/office/powerpoint/2010/main" val="31806434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Federal Loan Information</a:t>
            </a:r>
            <a:endParaRPr lang="en-US" dirty="0"/>
          </a:p>
        </p:txBody>
      </p:sp>
      <p:sp>
        <p:nvSpPr>
          <p:cNvPr id="3" name="Content Placeholder 2"/>
          <p:cNvSpPr>
            <a:spLocks noGrp="1"/>
          </p:cNvSpPr>
          <p:nvPr>
            <p:ph idx="1"/>
          </p:nvPr>
        </p:nvSpPr>
        <p:spPr>
          <a:xfrm>
            <a:off x="762000" y="685800"/>
            <a:ext cx="3505200" cy="3886200"/>
          </a:xfrm>
        </p:spPr>
        <p:txBody>
          <a:bodyPr/>
          <a:lstStyle/>
          <a:p>
            <a:r>
              <a:rPr lang="en-US" dirty="0" smtClean="0"/>
              <a:t>You can locate loan servicer information and current federal loan totals on the National Student Loan Database System website.</a:t>
            </a:r>
          </a:p>
          <a:p>
            <a:r>
              <a:rPr lang="en-US" dirty="0" smtClean="0"/>
              <a:t>You will need your FSA ID and password to access the information.</a:t>
            </a:r>
            <a:endParaRPr lang="en-US"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1066800"/>
            <a:ext cx="3400425" cy="3276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972492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Residency</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88584896"/>
              </p:ext>
            </p:extLst>
          </p:nvPr>
        </p:nvGraphicFramePr>
        <p:xfrm>
          <a:off x="762000" y="685800"/>
          <a:ext cx="75438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415210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5210" y="2514600"/>
            <a:ext cx="6937375" cy="266226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400" dirty="0" smtClean="0"/>
              <a:t>Student Business Services</a:t>
            </a:r>
          </a:p>
          <a:p>
            <a:pPr algn="ctr"/>
            <a:endParaRPr lang="en-US" sz="1600" dirty="0"/>
          </a:p>
          <a:p>
            <a:r>
              <a:rPr lang="en-US" sz="1400" dirty="0"/>
              <a:t>Please contact Student Business Services (SBS) at (806) 743-7867 </a:t>
            </a:r>
            <a:r>
              <a:rPr lang="en-US" sz="1400" dirty="0" smtClean="0"/>
              <a:t>or at </a:t>
            </a:r>
            <a:r>
              <a:rPr lang="en-US" sz="1400" dirty="0" smtClean="0">
                <a:hlinkClick r:id="rId2"/>
              </a:rPr>
              <a:t>SBS@ttuhsc.edu</a:t>
            </a:r>
            <a:r>
              <a:rPr lang="en-US" sz="1400" dirty="0" smtClean="0"/>
              <a:t> for </a:t>
            </a:r>
            <a:r>
              <a:rPr lang="en-US" sz="1400" dirty="0"/>
              <a:t>questions regarding</a:t>
            </a:r>
            <a:r>
              <a:rPr lang="en-US" sz="1400" dirty="0" smtClean="0"/>
              <a:t>:</a:t>
            </a:r>
          </a:p>
          <a:p>
            <a:endParaRPr lang="en-US" sz="1400" dirty="0"/>
          </a:p>
          <a:p>
            <a:pPr marL="285750" indent="-285750">
              <a:spcAft>
                <a:spcPts val="600"/>
              </a:spcAft>
              <a:buFont typeface="Wingdings" panose="05000000000000000000" pitchFamily="2" charset="2"/>
              <a:buChar char="§"/>
            </a:pPr>
            <a:r>
              <a:rPr lang="en-US" sz="1400" dirty="0" smtClean="0"/>
              <a:t>Tuition </a:t>
            </a:r>
            <a:r>
              <a:rPr lang="en-US" sz="1400" dirty="0"/>
              <a:t>and fee information, tuition payment options, and payment plans</a:t>
            </a:r>
          </a:p>
          <a:p>
            <a:pPr marL="285750" indent="-285750">
              <a:spcAft>
                <a:spcPts val="600"/>
              </a:spcAft>
              <a:buFont typeface="Wingdings" panose="05000000000000000000" pitchFamily="2" charset="2"/>
              <a:buChar char="§"/>
            </a:pPr>
            <a:r>
              <a:rPr lang="en-US" sz="1400" dirty="0" smtClean="0"/>
              <a:t>How </a:t>
            </a:r>
            <a:r>
              <a:rPr lang="en-US" sz="1400" dirty="0"/>
              <a:t>refunds are processed or how to set up direct deposit information</a:t>
            </a:r>
          </a:p>
          <a:p>
            <a:pPr marL="285750" indent="-285750">
              <a:spcAft>
                <a:spcPts val="600"/>
              </a:spcAft>
              <a:buFont typeface="Wingdings" panose="05000000000000000000" pitchFamily="2" charset="2"/>
              <a:buChar char="§"/>
            </a:pPr>
            <a:r>
              <a:rPr lang="en-US" sz="1400" dirty="0" smtClean="0"/>
              <a:t>How </a:t>
            </a:r>
            <a:r>
              <a:rPr lang="en-US" sz="1400" dirty="0"/>
              <a:t>to submit 3rd party payment information</a:t>
            </a:r>
          </a:p>
          <a:p>
            <a:r>
              <a:rPr lang="en-US" sz="1400" dirty="0"/>
              <a:t> </a:t>
            </a:r>
          </a:p>
          <a:p>
            <a:pPr algn="ctr"/>
            <a:endParaRPr lang="en-US" sz="1400"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19400" y="427450"/>
            <a:ext cx="3429000" cy="1536128"/>
          </a:xfrm>
          <a:prstGeom prst="rect">
            <a:avLst/>
          </a:prstGeom>
        </p:spPr>
      </p:pic>
    </p:spTree>
    <p:extLst>
      <p:ext uri="{BB962C8B-B14F-4D97-AF65-F5344CB8AC3E}">
        <p14:creationId xmlns:p14="http://schemas.microsoft.com/office/powerpoint/2010/main" val="24836186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5212" y="2240422"/>
            <a:ext cx="6937375" cy="38164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400" dirty="0" smtClean="0"/>
              <a:t>Office of Financial Aid </a:t>
            </a:r>
          </a:p>
          <a:p>
            <a:pPr algn="ctr"/>
            <a:r>
              <a:rPr lang="en-US" sz="1400" dirty="0" smtClean="0"/>
              <a:t>Student Services Suite 2C400</a:t>
            </a:r>
          </a:p>
          <a:p>
            <a:pPr algn="ctr"/>
            <a:endParaRPr lang="en-US" sz="800" b="1" u="sng" dirty="0" smtClean="0"/>
          </a:p>
          <a:p>
            <a:pPr algn="ctr"/>
            <a:r>
              <a:rPr lang="en-US" sz="1400" dirty="0" smtClean="0"/>
              <a:t>TTUHSC Office of Financial Aid</a:t>
            </a:r>
          </a:p>
          <a:p>
            <a:pPr algn="ctr"/>
            <a:r>
              <a:rPr lang="en-US" sz="1400" dirty="0" smtClean="0"/>
              <a:t>3601 4</a:t>
            </a:r>
            <a:r>
              <a:rPr lang="en-US" sz="1400" baseline="30000" dirty="0" smtClean="0"/>
              <a:t>th</a:t>
            </a:r>
            <a:r>
              <a:rPr lang="en-US" sz="1400" dirty="0" smtClean="0"/>
              <a:t> Street MS8310</a:t>
            </a:r>
          </a:p>
          <a:p>
            <a:pPr algn="ctr"/>
            <a:r>
              <a:rPr lang="en-US" sz="1400" dirty="0" smtClean="0"/>
              <a:t>Lubbock, TX  79430-8310</a:t>
            </a:r>
          </a:p>
          <a:p>
            <a:pPr algn="ctr"/>
            <a:r>
              <a:rPr lang="en-US" sz="1400" dirty="0" smtClean="0"/>
              <a:t>(806) 743.3025 </a:t>
            </a:r>
            <a:r>
              <a:rPr lang="en-US" sz="1200" dirty="0" smtClean="0"/>
              <a:t>phone  </a:t>
            </a:r>
            <a:r>
              <a:rPr lang="en-US" sz="1400" dirty="0" smtClean="0"/>
              <a:t>(806) 743.2304 </a:t>
            </a:r>
            <a:r>
              <a:rPr lang="en-US" sz="1200" dirty="0" smtClean="0"/>
              <a:t>fax</a:t>
            </a:r>
            <a:endParaRPr lang="en-US" sz="1400" dirty="0"/>
          </a:p>
          <a:p>
            <a:pPr algn="ctr"/>
            <a:endParaRPr lang="en-US" sz="1400" dirty="0" smtClean="0"/>
          </a:p>
          <a:p>
            <a:pPr algn="ctr"/>
            <a:r>
              <a:rPr lang="en-US" sz="1400" dirty="0" smtClean="0">
                <a:solidFill>
                  <a:srgbClr val="FF0000"/>
                </a:solidFill>
              </a:rPr>
              <a:t> </a:t>
            </a:r>
            <a:r>
              <a:rPr lang="en-US" sz="1400" u="sng" dirty="0" smtClean="0">
                <a:solidFill>
                  <a:srgbClr val="FF0000"/>
                </a:solidFill>
                <a:hlinkClick r:id="rId2"/>
              </a:rPr>
              <a:t>financial.aid@ttuhsc.edu</a:t>
            </a:r>
            <a:endParaRPr lang="en-US" sz="1400" u="sng" dirty="0" smtClean="0">
              <a:solidFill>
                <a:srgbClr val="FF0000"/>
              </a:solidFill>
            </a:endParaRPr>
          </a:p>
          <a:p>
            <a:pPr algn="ctr"/>
            <a:r>
              <a:rPr lang="en-US" sz="1400" u="sng" dirty="0" smtClean="0">
                <a:solidFill>
                  <a:srgbClr val="FF0000"/>
                </a:solidFill>
                <a:hlinkClick r:id="rId3"/>
              </a:rPr>
              <a:t>Mia.C.Myers@ttuhsc.edu</a:t>
            </a:r>
            <a:r>
              <a:rPr lang="en-US" sz="1400" u="sng" dirty="0" smtClean="0">
                <a:solidFill>
                  <a:srgbClr val="FF0000"/>
                </a:solidFill>
              </a:rPr>
              <a:t> </a:t>
            </a:r>
          </a:p>
          <a:p>
            <a:pPr algn="ctr"/>
            <a:r>
              <a:rPr lang="en-US" sz="1400" u="sng" dirty="0" smtClean="0">
                <a:solidFill>
                  <a:srgbClr val="FF0000"/>
                </a:solidFill>
                <a:hlinkClick r:id="rId4"/>
              </a:rPr>
              <a:t>Sherri.Henry@ttuhsc.edu</a:t>
            </a:r>
            <a:endParaRPr lang="en-US" sz="1400" u="sng" dirty="0" smtClean="0">
              <a:solidFill>
                <a:srgbClr val="FF0000"/>
              </a:solidFill>
            </a:endParaRPr>
          </a:p>
          <a:p>
            <a:pPr algn="ctr"/>
            <a:endParaRPr lang="en-US" sz="1400" u="sng" dirty="0" smtClean="0">
              <a:solidFill>
                <a:srgbClr val="FF0000"/>
              </a:solidFill>
            </a:endParaRPr>
          </a:p>
          <a:p>
            <a:pPr algn="ctr"/>
            <a:r>
              <a:rPr lang="en-US" sz="1400" u="sng" dirty="0" smtClean="0">
                <a:solidFill>
                  <a:srgbClr val="FF0000"/>
                </a:solidFill>
                <a:hlinkClick r:id="rId5"/>
              </a:rPr>
              <a:t>www.ttuhsc.edu/financialaid</a:t>
            </a:r>
            <a:r>
              <a:rPr lang="en-US" sz="1400" u="sng" dirty="0" smtClean="0">
                <a:solidFill>
                  <a:srgbClr val="FF0000"/>
                </a:solidFill>
              </a:rPr>
              <a:t>  </a:t>
            </a:r>
            <a:r>
              <a:rPr lang="en-US" sz="1400" dirty="0" smtClean="0">
                <a:solidFill>
                  <a:srgbClr val="FF0000"/>
                </a:solidFill>
              </a:rPr>
              <a:t> </a:t>
            </a:r>
          </a:p>
          <a:p>
            <a:pPr algn="ctr"/>
            <a:endParaRPr lang="en-US" sz="1400" dirty="0"/>
          </a:p>
          <a:p>
            <a:pPr algn="ctr"/>
            <a:r>
              <a:rPr lang="en-US" sz="1400" dirty="0" smtClean="0"/>
              <a:t>Office hours:</a:t>
            </a:r>
          </a:p>
          <a:p>
            <a:pPr algn="ctr"/>
            <a:r>
              <a:rPr lang="en-US" sz="1400" dirty="0" smtClean="0"/>
              <a:t>Monday-Friday 8am-5pm</a:t>
            </a:r>
          </a:p>
          <a:p>
            <a:pPr algn="ctr"/>
            <a:r>
              <a:rPr lang="en-US" sz="1400" dirty="0" smtClean="0"/>
              <a:t>No appointment needed to see an advisor</a:t>
            </a:r>
            <a:endParaRPr lang="en-US" sz="1400" dirty="0"/>
          </a:p>
        </p:txBody>
      </p:sp>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819400" y="427450"/>
            <a:ext cx="3429000" cy="1536128"/>
          </a:xfrm>
          <a:prstGeom prst="rect">
            <a:avLst/>
          </a:prstGeom>
        </p:spPr>
      </p:pic>
    </p:spTree>
    <p:extLst>
      <p:ext uri="{BB962C8B-B14F-4D97-AF65-F5344CB8AC3E}">
        <p14:creationId xmlns:p14="http://schemas.microsoft.com/office/powerpoint/2010/main" val="7445908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9600" y="2133600"/>
            <a:ext cx="8001000" cy="461664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400" dirty="0" smtClean="0"/>
              <a:t>What is Financial Aid</a:t>
            </a:r>
          </a:p>
          <a:p>
            <a:pPr algn="ctr"/>
            <a:endParaRPr lang="en-US" sz="1600" b="1" u="sng" dirty="0" smtClean="0"/>
          </a:p>
          <a:p>
            <a:r>
              <a:rPr lang="en-US" sz="1600" b="1" dirty="0" smtClean="0"/>
              <a:t>Financial aid</a:t>
            </a:r>
            <a:r>
              <a:rPr lang="en-US" sz="1600" dirty="0" smtClean="0"/>
              <a:t> is </a:t>
            </a:r>
            <a:r>
              <a:rPr lang="en-US" sz="1600" dirty="0"/>
              <a:t>defined as assistance to pay for your educational expenses.   These expenses include tuition, fees, books, supplies, instruments and </a:t>
            </a:r>
            <a:r>
              <a:rPr lang="en-US" sz="1600" dirty="0" smtClean="0"/>
              <a:t>living expenses </a:t>
            </a:r>
            <a:r>
              <a:rPr lang="en-US" sz="1600" dirty="0"/>
              <a:t>while in school.  Any assistance is considered “financial aid” regardless of the source.  These sources are</a:t>
            </a:r>
            <a:r>
              <a:rPr lang="en-US" sz="1600" dirty="0" smtClean="0"/>
              <a:t>:</a:t>
            </a:r>
          </a:p>
          <a:p>
            <a:endParaRPr lang="en-US" sz="1600" dirty="0"/>
          </a:p>
          <a:p>
            <a:r>
              <a:rPr lang="en-US" sz="1600" b="1" i="1" u="sng" dirty="0"/>
              <a:t>Grants</a:t>
            </a:r>
            <a:r>
              <a:rPr lang="en-US" sz="1600" dirty="0"/>
              <a:t>—Funds from Federal and State sources that do NOT require repayment</a:t>
            </a:r>
          </a:p>
          <a:p>
            <a:endParaRPr lang="en-US" sz="1600" b="1" i="1" u="sng" dirty="0" smtClean="0"/>
          </a:p>
          <a:p>
            <a:r>
              <a:rPr lang="en-US" sz="1600" b="1" i="1" u="sng" dirty="0" smtClean="0"/>
              <a:t>Scholarships</a:t>
            </a:r>
            <a:r>
              <a:rPr lang="en-US" sz="1600" i="1" dirty="0" smtClean="0"/>
              <a:t>—</a:t>
            </a:r>
            <a:r>
              <a:rPr lang="en-US" sz="1600" dirty="0" smtClean="0"/>
              <a:t>State</a:t>
            </a:r>
            <a:r>
              <a:rPr lang="en-US" sz="1600" dirty="0"/>
              <a:t>, Institutional, Organizational funds that do NOT </a:t>
            </a:r>
            <a:r>
              <a:rPr lang="en-US" sz="1600" dirty="0" smtClean="0"/>
              <a:t>require repayment</a:t>
            </a:r>
            <a:endParaRPr lang="en-US" sz="1600" dirty="0"/>
          </a:p>
          <a:p>
            <a:endParaRPr lang="en-US" sz="1600" b="1" i="1" u="sng" dirty="0" smtClean="0"/>
          </a:p>
          <a:p>
            <a:r>
              <a:rPr lang="en-US" sz="1600" b="1" i="1" u="sng" dirty="0" smtClean="0"/>
              <a:t>Loan </a:t>
            </a:r>
            <a:r>
              <a:rPr lang="en-US" sz="1600" b="1" i="1" u="sng" dirty="0"/>
              <a:t>Programs</a:t>
            </a:r>
            <a:r>
              <a:rPr lang="en-US" sz="1600" i="1" dirty="0"/>
              <a:t>—</a:t>
            </a:r>
            <a:r>
              <a:rPr lang="en-US" sz="1600" dirty="0"/>
              <a:t>Money that must be paid back.  May consist of Federal and Private </a:t>
            </a:r>
            <a:r>
              <a:rPr lang="en-US" sz="1600" dirty="0" smtClean="0"/>
              <a:t>loans</a:t>
            </a:r>
          </a:p>
          <a:p>
            <a:r>
              <a:rPr lang="en-US" sz="1600" dirty="0"/>
              <a:t>	</a:t>
            </a:r>
            <a:r>
              <a:rPr lang="en-US" sz="1600" dirty="0" smtClean="0"/>
              <a:t>Ex.  Federal Direct Unsubsidized Loan, Federal Direct Graduate Plus Loan</a:t>
            </a:r>
          </a:p>
          <a:p>
            <a:endParaRPr lang="en-US" sz="1600" dirty="0" smtClean="0"/>
          </a:p>
          <a:p>
            <a:r>
              <a:rPr lang="en-US" sz="1600" b="1" i="1" u="sng" dirty="0" smtClean="0"/>
              <a:t>Departmental Payments/Waiver</a:t>
            </a:r>
            <a:r>
              <a:rPr lang="en-US" sz="1600" dirty="0" smtClean="0"/>
              <a:t>–Assistance with tuition/fees while in school</a:t>
            </a:r>
          </a:p>
          <a:p>
            <a:endParaRPr lang="en-US" sz="1600" dirty="0"/>
          </a:p>
          <a:p>
            <a:r>
              <a:rPr lang="en-US" sz="1600" b="1" i="1" u="sng" dirty="0" smtClean="0"/>
              <a:t>Veteran’s Benefits</a:t>
            </a:r>
            <a:r>
              <a:rPr lang="en-US" sz="1600" dirty="0" smtClean="0"/>
              <a:t>–Hazelwood, GI Bill, etc</a:t>
            </a:r>
            <a:r>
              <a:rPr lang="en-US" sz="1600" dirty="0"/>
              <a:t>. </a:t>
            </a:r>
            <a:r>
              <a:rPr lang="en-US" sz="1600" dirty="0" smtClean="0"/>
              <a:t> 		</a:t>
            </a:r>
            <a:r>
              <a:rPr lang="en-US" sz="1600" dirty="0" smtClean="0">
                <a:hlinkClick r:id="rId2"/>
              </a:rPr>
              <a:t>https</a:t>
            </a:r>
            <a:r>
              <a:rPr lang="en-US" sz="1600" dirty="0">
                <a:hlinkClick r:id="rId2"/>
              </a:rPr>
              <a:t>://</a:t>
            </a:r>
            <a:r>
              <a:rPr lang="en-US" sz="1600" dirty="0" smtClean="0">
                <a:hlinkClick r:id="rId2"/>
              </a:rPr>
              <a:t>www.ttuhsc.edu/Student-Services/veterans-affairs/default.aspx</a:t>
            </a:r>
            <a:r>
              <a:rPr lang="en-US" sz="1600" dirty="0" smtClean="0"/>
              <a:t> </a:t>
            </a:r>
            <a:endParaRPr lang="en-US" sz="1600" dirty="0"/>
          </a:p>
          <a:p>
            <a:endParaRPr lang="en-US" sz="1400" i="1"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19400" y="427450"/>
            <a:ext cx="3429000" cy="1536128"/>
          </a:xfrm>
          <a:prstGeom prst="rect">
            <a:avLst/>
          </a:prstGeom>
        </p:spPr>
      </p:pic>
    </p:spTree>
    <p:extLst>
      <p:ext uri="{BB962C8B-B14F-4D97-AF65-F5344CB8AC3E}">
        <p14:creationId xmlns:p14="http://schemas.microsoft.com/office/powerpoint/2010/main" val="5648215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5403" y="2209801"/>
            <a:ext cx="6749397" cy="35394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400" dirty="0" smtClean="0"/>
              <a:t>Items Covered By Financial Aid</a:t>
            </a:r>
          </a:p>
          <a:p>
            <a:pPr marL="285750" indent="-285750" algn="ctr">
              <a:buFont typeface="Wingdings" panose="05000000000000000000" pitchFamily="2" charset="2"/>
              <a:buChar char="§"/>
            </a:pPr>
            <a:endParaRPr lang="en-US" b="1" u="sng" dirty="0"/>
          </a:p>
          <a:p>
            <a:pPr marL="285750" indent="-285750">
              <a:buFont typeface="Wingdings" panose="05000000000000000000" pitchFamily="2" charset="2"/>
              <a:buChar char="§"/>
            </a:pPr>
            <a:r>
              <a:rPr lang="en-US" sz="1400" dirty="0" smtClean="0"/>
              <a:t>Tuition </a:t>
            </a:r>
            <a:r>
              <a:rPr lang="en-US" sz="1400" dirty="0"/>
              <a:t>&amp; Fees</a:t>
            </a:r>
          </a:p>
          <a:p>
            <a:pPr marL="285750" indent="-285750">
              <a:buFont typeface="Wingdings" panose="05000000000000000000" pitchFamily="2" charset="2"/>
              <a:buChar char="§"/>
            </a:pPr>
            <a:r>
              <a:rPr lang="en-US" sz="1400" dirty="0" smtClean="0"/>
              <a:t>Books </a:t>
            </a:r>
            <a:r>
              <a:rPr lang="en-US" sz="1400" dirty="0"/>
              <a:t>&amp; Supplies (including lab equipment)</a:t>
            </a:r>
          </a:p>
          <a:p>
            <a:pPr marL="285750" indent="-285750">
              <a:buFont typeface="Wingdings" panose="05000000000000000000" pitchFamily="2" charset="2"/>
              <a:buChar char="§"/>
            </a:pPr>
            <a:r>
              <a:rPr lang="en-US" sz="1400" dirty="0" smtClean="0"/>
              <a:t>Housing </a:t>
            </a:r>
            <a:r>
              <a:rPr lang="en-US" sz="1400" dirty="0"/>
              <a:t>and food (rent, utilities, phone, groceries)</a:t>
            </a:r>
          </a:p>
          <a:p>
            <a:pPr marL="285750" indent="-285750">
              <a:buFont typeface="Wingdings" panose="05000000000000000000" pitchFamily="2" charset="2"/>
              <a:buChar char="§"/>
            </a:pPr>
            <a:r>
              <a:rPr lang="en-US" sz="1400" dirty="0" smtClean="0"/>
              <a:t>Transportation </a:t>
            </a:r>
            <a:r>
              <a:rPr lang="en-US" sz="1400" dirty="0"/>
              <a:t>(insurance, maintenance, gasoline)</a:t>
            </a:r>
          </a:p>
          <a:p>
            <a:pPr marL="285750" indent="-285750">
              <a:buFont typeface="Wingdings" panose="05000000000000000000" pitchFamily="2" charset="2"/>
              <a:buChar char="§"/>
            </a:pPr>
            <a:r>
              <a:rPr lang="en-US" sz="1400" dirty="0" smtClean="0"/>
              <a:t>Health </a:t>
            </a:r>
            <a:r>
              <a:rPr lang="en-US" sz="1400" dirty="0"/>
              <a:t>Insurance</a:t>
            </a:r>
          </a:p>
          <a:p>
            <a:pPr marL="285750" indent="-285750">
              <a:buFont typeface="Wingdings" panose="05000000000000000000" pitchFamily="2" charset="2"/>
              <a:buChar char="§"/>
            </a:pPr>
            <a:r>
              <a:rPr lang="en-US" sz="1400" dirty="0" smtClean="0"/>
              <a:t>Personal </a:t>
            </a:r>
            <a:r>
              <a:rPr lang="en-US" sz="1400" dirty="0"/>
              <a:t>and miscellaneous (medical, dental, clothing, </a:t>
            </a:r>
            <a:r>
              <a:rPr lang="en-US" sz="1400" dirty="0" smtClean="0"/>
              <a:t>cleaning, etc</a:t>
            </a:r>
            <a:r>
              <a:rPr lang="en-US" sz="1400" dirty="0"/>
              <a:t>.)</a:t>
            </a:r>
          </a:p>
          <a:p>
            <a:pPr marL="285750" indent="-285750">
              <a:buFont typeface="Wingdings" panose="05000000000000000000" pitchFamily="2" charset="2"/>
              <a:buChar char="§"/>
            </a:pPr>
            <a:r>
              <a:rPr lang="en-US" sz="1400" dirty="0" smtClean="0"/>
              <a:t>Travel </a:t>
            </a:r>
            <a:r>
              <a:rPr lang="en-US" sz="1400" dirty="0"/>
              <a:t>and living expenses for away rotations (4th year only)</a:t>
            </a:r>
          </a:p>
          <a:p>
            <a:pPr marL="285750" indent="-285750">
              <a:buFont typeface="Wingdings" panose="05000000000000000000" pitchFamily="2" charset="2"/>
              <a:buChar char="§"/>
            </a:pPr>
            <a:r>
              <a:rPr lang="en-US" sz="1400" dirty="0" smtClean="0"/>
              <a:t>Transportation </a:t>
            </a:r>
            <a:r>
              <a:rPr lang="en-US" sz="1400" dirty="0"/>
              <a:t>costs for residency/job interviews (4th year </a:t>
            </a:r>
            <a:r>
              <a:rPr lang="en-US" sz="1400" dirty="0" smtClean="0"/>
              <a:t>only - additional documentation </a:t>
            </a:r>
            <a:r>
              <a:rPr lang="en-US" sz="1400" dirty="0"/>
              <a:t>required)</a:t>
            </a:r>
          </a:p>
          <a:p>
            <a:pPr marL="285750" indent="-285750">
              <a:buFont typeface="Wingdings" panose="05000000000000000000" pitchFamily="2" charset="2"/>
              <a:buChar char="§"/>
            </a:pPr>
            <a:r>
              <a:rPr lang="en-US" sz="1400" dirty="0" smtClean="0"/>
              <a:t>USMLE </a:t>
            </a:r>
            <a:r>
              <a:rPr lang="en-US" sz="1400" dirty="0"/>
              <a:t>clinical skills exam (3rd and 4th year)</a:t>
            </a:r>
          </a:p>
          <a:p>
            <a:pPr marL="285750" indent="-285750">
              <a:buFont typeface="Wingdings" panose="05000000000000000000" pitchFamily="2" charset="2"/>
              <a:buChar char="§"/>
            </a:pPr>
            <a:r>
              <a:rPr lang="en-US" sz="1400" dirty="0" smtClean="0"/>
              <a:t>Computer </a:t>
            </a:r>
            <a:r>
              <a:rPr lang="en-US" sz="1400" dirty="0"/>
              <a:t>(budget adjustment form and proof of expense </a:t>
            </a:r>
            <a:r>
              <a:rPr lang="en-US" sz="1400" dirty="0" smtClean="0"/>
              <a:t>required; may </a:t>
            </a:r>
            <a:r>
              <a:rPr lang="en-US" sz="1400" dirty="0"/>
              <a:t>only be submitted once during degree plan</a:t>
            </a:r>
            <a:r>
              <a:rPr lang="en-US" sz="1400" dirty="0" smtClean="0"/>
              <a:t>)</a:t>
            </a:r>
            <a:endParaRPr lang="en-US" sz="1400" dirty="0"/>
          </a:p>
          <a:p>
            <a:endParaRPr lang="en-US" sz="1400" dirty="0" smtClean="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19400" y="427450"/>
            <a:ext cx="3429000" cy="1536128"/>
          </a:xfrm>
          <a:prstGeom prst="rect">
            <a:avLst/>
          </a:prstGeom>
        </p:spPr>
      </p:pic>
    </p:spTree>
    <p:extLst>
      <p:ext uri="{BB962C8B-B14F-4D97-AF65-F5344CB8AC3E}">
        <p14:creationId xmlns:p14="http://schemas.microsoft.com/office/powerpoint/2010/main" val="21099586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63133" y="2209800"/>
            <a:ext cx="6934200" cy="264687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400" dirty="0" smtClean="0"/>
              <a:t>Items NOT Covered by Financial Aid</a:t>
            </a:r>
          </a:p>
          <a:p>
            <a:pPr algn="ctr"/>
            <a:endParaRPr lang="en-US" sz="1600" b="1" u="sng" dirty="0" smtClean="0"/>
          </a:p>
          <a:p>
            <a:pPr marL="285750" indent="-285750">
              <a:buFont typeface="Wingdings" panose="05000000000000000000" pitchFamily="2" charset="2"/>
              <a:buChar char="§"/>
            </a:pPr>
            <a:r>
              <a:rPr lang="en-US" sz="1600" dirty="0" smtClean="0"/>
              <a:t>Automobile </a:t>
            </a:r>
            <a:r>
              <a:rPr lang="en-US" sz="1600" dirty="0"/>
              <a:t>payments</a:t>
            </a:r>
          </a:p>
          <a:p>
            <a:pPr marL="285750" indent="-285750">
              <a:buFont typeface="Wingdings" panose="05000000000000000000" pitchFamily="2" charset="2"/>
              <a:buChar char="§"/>
            </a:pPr>
            <a:r>
              <a:rPr lang="en-US" sz="1600" dirty="0" smtClean="0"/>
              <a:t>Consumer </a:t>
            </a:r>
            <a:r>
              <a:rPr lang="en-US" sz="1600" dirty="0"/>
              <a:t>debt (credit cards, loan payments)</a:t>
            </a:r>
          </a:p>
          <a:p>
            <a:pPr marL="285750" indent="-285750">
              <a:buFont typeface="Wingdings" panose="05000000000000000000" pitchFamily="2" charset="2"/>
              <a:buChar char="§"/>
            </a:pPr>
            <a:r>
              <a:rPr lang="en-US" sz="1600" dirty="0" smtClean="0"/>
              <a:t>USMLE </a:t>
            </a:r>
            <a:r>
              <a:rPr lang="en-US" sz="1600" dirty="0"/>
              <a:t>review </a:t>
            </a:r>
            <a:r>
              <a:rPr lang="en-US" sz="1600" dirty="0" smtClean="0"/>
              <a:t>courses</a:t>
            </a:r>
          </a:p>
          <a:p>
            <a:pPr marL="285750" indent="-285750">
              <a:buFont typeface="Wingdings" panose="05000000000000000000" pitchFamily="2" charset="2"/>
              <a:buChar char="§"/>
            </a:pPr>
            <a:r>
              <a:rPr lang="en-US" sz="1600" dirty="0" smtClean="0"/>
              <a:t>Spouse’s expenses (such as medical expenses or insurance)</a:t>
            </a:r>
            <a:endParaRPr lang="en-US" sz="1600" dirty="0"/>
          </a:p>
          <a:p>
            <a:r>
              <a:rPr lang="en-US" sz="1600" dirty="0"/>
              <a:t> </a:t>
            </a:r>
          </a:p>
          <a:p>
            <a:pPr marL="285750" indent="-285750">
              <a:buFont typeface="Wingdings" pitchFamily="2" charset="2"/>
              <a:buChar char="§"/>
            </a:pPr>
            <a:endParaRPr lang="en-US" sz="1600" u="sng" dirty="0" smtClean="0">
              <a:solidFill>
                <a:srgbClr val="FF0000"/>
              </a:solidFill>
            </a:endParaRPr>
          </a:p>
          <a:p>
            <a:endParaRPr lang="en-US" sz="1600" dirty="0" smtClean="0">
              <a:solidFill>
                <a:srgbClr val="FF0000"/>
              </a:solidFill>
            </a:endParaRPr>
          </a:p>
          <a:p>
            <a:endParaRPr lang="en-US" sz="1400" i="1"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19400" y="427450"/>
            <a:ext cx="3429000" cy="1536128"/>
          </a:xfrm>
          <a:prstGeom prst="rect">
            <a:avLst/>
          </a:prstGeom>
        </p:spPr>
      </p:pic>
    </p:spTree>
    <p:extLst>
      <p:ext uri="{BB962C8B-B14F-4D97-AF65-F5344CB8AC3E}">
        <p14:creationId xmlns:p14="http://schemas.microsoft.com/office/powerpoint/2010/main" val="40835524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19400" y="427450"/>
            <a:ext cx="3429000" cy="1536128"/>
          </a:xfrm>
          <a:prstGeom prst="rect">
            <a:avLst/>
          </a:prstGeom>
        </p:spPr>
      </p:pic>
      <p:sp>
        <p:nvSpPr>
          <p:cNvPr id="3" name="Title 2"/>
          <p:cNvSpPr>
            <a:spLocks noGrp="1"/>
          </p:cNvSpPr>
          <p:nvPr>
            <p:ph type="title"/>
          </p:nvPr>
        </p:nvSpPr>
        <p:spPr>
          <a:xfrm>
            <a:off x="533400" y="5181600"/>
            <a:ext cx="8001000" cy="990600"/>
          </a:xfrm>
        </p:spPr>
        <p:txBody>
          <a:bodyPr/>
          <a:lstStyle/>
          <a:p>
            <a:pPr algn="ctr"/>
            <a:r>
              <a:rPr lang="en-US" dirty="0" smtClean="0"/>
              <a:t>Financial Aid Budgets</a:t>
            </a:r>
            <a:endParaRPr lang="en-US" dirty="0"/>
          </a:p>
        </p:txBody>
      </p:sp>
      <p:graphicFrame>
        <p:nvGraphicFramePr>
          <p:cNvPr id="12" name="Picture Placeholder 11"/>
          <p:cNvGraphicFramePr>
            <a:graphicFrameLocks noGrp="1" noChangeAspect="1"/>
          </p:cNvGraphicFramePr>
          <p:nvPr>
            <p:ph type="pic" idx="1"/>
            <p:extLst>
              <p:ext uri="{D42A27DB-BD31-4B8C-83A1-F6EECF244321}">
                <p14:modId xmlns:p14="http://schemas.microsoft.com/office/powerpoint/2010/main" val="274459693"/>
              </p:ext>
            </p:extLst>
          </p:nvPr>
        </p:nvGraphicFramePr>
        <p:xfrm>
          <a:off x="511175" y="2362200"/>
          <a:ext cx="8045450" cy="2362200"/>
        </p:xfrm>
        <a:graphic>
          <a:graphicData uri="http://schemas.openxmlformats.org/presentationml/2006/ole">
            <mc:AlternateContent xmlns:mc="http://schemas.openxmlformats.org/markup-compatibility/2006">
              <mc:Choice xmlns:v="urn:schemas-microsoft-com:vml" Requires="v">
                <p:oleObj spid="_x0000_s1101" name="Worksheet" r:id="rId4" imgW="6067456" imgH="1752600" progId="Excel.Sheet.8">
                  <p:embed/>
                </p:oleObj>
              </mc:Choice>
              <mc:Fallback>
                <p:oleObj name="Worksheet" r:id="rId4" imgW="6067456" imgH="1752600" progId="Excel.Sheet.8">
                  <p:embed/>
                  <p:pic>
                    <p:nvPicPr>
                      <p:cNvPr id="0" name="Object 2"/>
                      <p:cNvPicPr>
                        <a:picLocks noChangeAspect="1" noChangeArrowheads="1"/>
                      </p:cNvPicPr>
                      <p:nvPr/>
                    </p:nvPicPr>
                    <p:blipFill>
                      <a:blip r:embed="rId5"/>
                      <a:srcRect/>
                      <a:stretch>
                        <a:fillRect/>
                      </a:stretch>
                    </p:blipFill>
                    <p:spPr bwMode="auto">
                      <a:xfrm>
                        <a:off x="511175" y="2362200"/>
                        <a:ext cx="8045450" cy="2362200"/>
                      </a:xfrm>
                      <a:prstGeom prst="rect">
                        <a:avLst/>
                      </a:prstGeom>
                      <a:noFill/>
                      <a:ln>
                        <a:noFill/>
                      </a:ln>
                    </p:spPr>
                  </p:pic>
                </p:oleObj>
              </mc:Fallback>
            </mc:AlternateContent>
          </a:graphicData>
        </a:graphic>
      </p:graphicFrame>
      <p:sp>
        <p:nvSpPr>
          <p:cNvPr id="2" name="TextBox 1"/>
          <p:cNvSpPr txBox="1"/>
          <p:nvPr/>
        </p:nvSpPr>
        <p:spPr>
          <a:xfrm>
            <a:off x="533400" y="4724400"/>
            <a:ext cx="8001000" cy="369332"/>
          </a:xfrm>
          <a:prstGeom prst="rect">
            <a:avLst/>
          </a:prstGeom>
          <a:noFill/>
        </p:spPr>
        <p:txBody>
          <a:bodyPr wrap="square" rtlCol="0">
            <a:spAutoFit/>
          </a:bodyPr>
          <a:lstStyle/>
          <a:p>
            <a:pPr algn="ctr"/>
            <a:r>
              <a:rPr lang="en-US" dirty="0" smtClean="0"/>
              <a:t>Total for 4 years = $197,064                                  Total for FMAT 3 years = $152,048</a:t>
            </a:r>
            <a:endParaRPr lang="en-US" dirty="0"/>
          </a:p>
        </p:txBody>
      </p:sp>
    </p:spTree>
    <p:extLst>
      <p:ext uri="{BB962C8B-B14F-4D97-AF65-F5344CB8AC3E}">
        <p14:creationId xmlns:p14="http://schemas.microsoft.com/office/powerpoint/2010/main" val="1164447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9600" y="2209800"/>
            <a:ext cx="8001000" cy="3508653"/>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400" dirty="0" smtClean="0"/>
              <a:t>Applying For Financial Aid</a:t>
            </a:r>
          </a:p>
          <a:p>
            <a:pPr algn="ctr"/>
            <a:endParaRPr lang="en-US" sz="1600" b="1" u="sng" dirty="0" smtClean="0"/>
          </a:p>
          <a:p>
            <a:r>
              <a:rPr lang="en-US" sz="1400" b="1" dirty="0"/>
              <a:t>Complete a </a:t>
            </a:r>
            <a:r>
              <a:rPr lang="en-US" sz="1400" b="1" dirty="0" smtClean="0"/>
              <a:t>2017-2018 </a:t>
            </a:r>
            <a:r>
              <a:rPr lang="en-US" sz="1400" b="1" dirty="0"/>
              <a:t>FAFSA (Free Application for Federal Student Aid)</a:t>
            </a:r>
            <a:endParaRPr lang="en-US" sz="1400" dirty="0"/>
          </a:p>
          <a:p>
            <a:r>
              <a:rPr lang="en-US" sz="1400" dirty="0"/>
              <a:t>Go to: </a:t>
            </a:r>
            <a:r>
              <a:rPr lang="en-US" sz="1400" u="sng" dirty="0" smtClean="0">
                <a:hlinkClick r:id="rId2"/>
              </a:rPr>
              <a:t>www.fafsa.ed.gov</a:t>
            </a:r>
            <a:r>
              <a:rPr lang="en-US" sz="1400" u="sng" dirty="0" smtClean="0"/>
              <a:t> </a:t>
            </a:r>
            <a:r>
              <a:rPr lang="en-US" sz="1400" dirty="0" smtClean="0"/>
              <a:t>Follow </a:t>
            </a:r>
            <a:r>
              <a:rPr lang="en-US" sz="1400" dirty="0"/>
              <a:t>the instructions as </a:t>
            </a:r>
            <a:r>
              <a:rPr lang="en-US" sz="1400" dirty="0" smtClean="0"/>
              <a:t>directed. </a:t>
            </a:r>
            <a:r>
              <a:rPr lang="en-US" sz="1400" b="1" u="sng" dirty="0"/>
              <a:t>Our FAFSA school code is: 016024</a:t>
            </a:r>
            <a:r>
              <a:rPr lang="en-US" sz="1400" b="1" dirty="0" smtClean="0"/>
              <a:t>.</a:t>
            </a:r>
            <a:endParaRPr lang="en-US" sz="1400" dirty="0"/>
          </a:p>
          <a:p>
            <a:r>
              <a:rPr lang="en-US" sz="1400" dirty="0"/>
              <a:t>	</a:t>
            </a:r>
            <a:r>
              <a:rPr lang="en-US" sz="1400" dirty="0" smtClean="0"/>
              <a:t>If </a:t>
            </a:r>
            <a:r>
              <a:rPr lang="en-US" sz="1400" dirty="0"/>
              <a:t>you need a FSA ID # go to </a:t>
            </a:r>
            <a:r>
              <a:rPr lang="en-US" sz="1400" u="sng" dirty="0">
                <a:hlinkClick r:id="rId3"/>
              </a:rPr>
              <a:t>https://studentaid.ed.gov/sa/fafsa/filling-out/fsaid</a:t>
            </a:r>
            <a:r>
              <a:rPr lang="en-US" sz="1400" dirty="0" smtClean="0"/>
              <a:t>.</a:t>
            </a:r>
          </a:p>
          <a:p>
            <a:endParaRPr lang="en-US" sz="1400" dirty="0"/>
          </a:p>
          <a:p>
            <a:pPr marL="285750" indent="-285750">
              <a:buFont typeface="Wingdings" panose="05000000000000000000" pitchFamily="2" charset="2"/>
              <a:buChar char="§"/>
            </a:pPr>
            <a:r>
              <a:rPr lang="en-US" sz="1400" dirty="0" smtClean="0"/>
              <a:t>As </a:t>
            </a:r>
            <a:r>
              <a:rPr lang="en-US" sz="1400" dirty="0"/>
              <a:t>a medical student, you are now considered an independent student on the FAFSA.  This means you are no longer required to provide parent information on your FAFSA, nor does TTUHSC require you to provide your parental information on your FAFSA.</a:t>
            </a:r>
          </a:p>
          <a:p>
            <a:pPr marL="285750" indent="-285750">
              <a:buFont typeface="Wingdings" panose="05000000000000000000" pitchFamily="2" charset="2"/>
              <a:buChar char="§"/>
            </a:pPr>
            <a:r>
              <a:rPr lang="en-US" sz="1400" dirty="0" smtClean="0"/>
              <a:t>Your </a:t>
            </a:r>
            <a:r>
              <a:rPr lang="en-US" sz="1400" dirty="0"/>
              <a:t>FAFSA </a:t>
            </a:r>
            <a:r>
              <a:rPr lang="en-US" sz="1400" dirty="0" smtClean="0"/>
              <a:t>data will be sent to our office once it has </a:t>
            </a:r>
            <a:r>
              <a:rPr lang="en-US" sz="1400" dirty="0"/>
              <a:t>been </a:t>
            </a:r>
            <a:r>
              <a:rPr lang="en-US" sz="1400" dirty="0" smtClean="0"/>
              <a:t>processed.  </a:t>
            </a:r>
            <a:r>
              <a:rPr lang="en-US" sz="1400" dirty="0"/>
              <a:t>Please </a:t>
            </a:r>
            <a:r>
              <a:rPr lang="en-US" sz="1400" dirty="0" smtClean="0"/>
              <a:t>allow 5 </a:t>
            </a:r>
            <a:r>
              <a:rPr lang="en-US" sz="1400" dirty="0"/>
              <a:t>business days for the data to be reviewed and processed.</a:t>
            </a:r>
          </a:p>
          <a:p>
            <a:pPr marL="285750" indent="-285750">
              <a:buFont typeface="Wingdings" panose="05000000000000000000" pitchFamily="2" charset="2"/>
              <a:buChar char="§"/>
            </a:pPr>
            <a:r>
              <a:rPr lang="en-US" sz="1400" dirty="0" smtClean="0"/>
              <a:t>You </a:t>
            </a:r>
            <a:r>
              <a:rPr lang="en-US" sz="1400" dirty="0"/>
              <a:t>will receive an email from the Student Financial Aid Office if we need any </a:t>
            </a:r>
            <a:r>
              <a:rPr lang="en-US" sz="1400" dirty="0" smtClean="0"/>
              <a:t>additional information </a:t>
            </a:r>
            <a:r>
              <a:rPr lang="en-US" sz="1400" dirty="0"/>
              <a:t>to finish processing your file. </a:t>
            </a:r>
          </a:p>
          <a:p>
            <a:pPr marL="285750" indent="-285750">
              <a:buFont typeface="Wingdings" panose="05000000000000000000" pitchFamily="2" charset="2"/>
              <a:buChar char="§"/>
            </a:pPr>
            <a:r>
              <a:rPr lang="en-US" sz="1400" b="1" i="1" u="sng" dirty="0" smtClean="0"/>
              <a:t>All </a:t>
            </a:r>
            <a:r>
              <a:rPr lang="en-US" sz="1400" b="1" i="1" u="sng" dirty="0"/>
              <a:t>Student Financial Aid emails are sent to your TTUHSC Student Email Account.</a:t>
            </a:r>
            <a:r>
              <a:rPr lang="en-US" sz="1400" dirty="0"/>
              <a:t>  </a:t>
            </a:r>
            <a:r>
              <a:rPr lang="en-US" sz="1400" dirty="0" smtClean="0"/>
              <a:t>                    Please </a:t>
            </a:r>
            <a:r>
              <a:rPr lang="en-US" sz="1400" dirty="0"/>
              <a:t>be sure to check this account for correspondence from our office</a:t>
            </a:r>
            <a:r>
              <a:rPr lang="en-US" sz="1400" dirty="0" smtClean="0"/>
              <a:t>.</a:t>
            </a:r>
            <a:endParaRPr lang="en-US" sz="1400" i="1" dirty="0"/>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19400" y="427450"/>
            <a:ext cx="3429000" cy="1536128"/>
          </a:xfrm>
          <a:prstGeom prst="rect">
            <a:avLst/>
          </a:prstGeom>
        </p:spPr>
      </p:pic>
    </p:spTree>
    <p:extLst>
      <p:ext uri="{BB962C8B-B14F-4D97-AF65-F5344CB8AC3E}">
        <p14:creationId xmlns:p14="http://schemas.microsoft.com/office/powerpoint/2010/main" val="6929174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9600" y="2209800"/>
            <a:ext cx="8001000" cy="3247043"/>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400" dirty="0" smtClean="0"/>
              <a:t>2017-2018 FAFSA</a:t>
            </a:r>
          </a:p>
          <a:p>
            <a:pPr algn="ctr"/>
            <a:endParaRPr lang="en-US" sz="1600" b="1" u="sng" dirty="0" smtClean="0"/>
          </a:p>
          <a:p>
            <a:r>
              <a:rPr lang="en-US" sz="1400" b="1" dirty="0" smtClean="0"/>
              <a:t>Beginning with the 2017-2018,  </a:t>
            </a:r>
            <a:r>
              <a:rPr lang="en-US" sz="1400" b="1" dirty="0"/>
              <a:t>FAFSA </a:t>
            </a:r>
            <a:r>
              <a:rPr lang="en-US" sz="1400" b="1" dirty="0" smtClean="0"/>
              <a:t>will be processed using prior, prior year tax information.</a:t>
            </a:r>
          </a:p>
          <a:p>
            <a:endParaRPr lang="en-US" sz="1400" dirty="0"/>
          </a:p>
          <a:p>
            <a:pPr marL="285750" indent="-285750">
              <a:spcAft>
                <a:spcPts val="600"/>
              </a:spcAft>
              <a:buFont typeface="Wingdings" panose="05000000000000000000" pitchFamily="2" charset="2"/>
              <a:buChar char="§"/>
            </a:pPr>
            <a:r>
              <a:rPr lang="en-US" sz="1400" dirty="0" smtClean="0"/>
              <a:t>This </a:t>
            </a:r>
            <a:r>
              <a:rPr lang="en-US" sz="1400" dirty="0"/>
              <a:t>means you </a:t>
            </a:r>
            <a:r>
              <a:rPr lang="en-US" sz="1400" dirty="0" smtClean="0"/>
              <a:t>will use your Federal 2015 Tax </a:t>
            </a:r>
            <a:r>
              <a:rPr lang="en-US" sz="1400" dirty="0"/>
              <a:t>R</a:t>
            </a:r>
            <a:r>
              <a:rPr lang="en-US" sz="1400" dirty="0" smtClean="0"/>
              <a:t>eturn information on your 2017-2018  FAFSA.</a:t>
            </a:r>
            <a:endParaRPr lang="en-US" sz="1400" dirty="0"/>
          </a:p>
          <a:p>
            <a:pPr marL="285750" indent="-285750">
              <a:spcAft>
                <a:spcPts val="600"/>
              </a:spcAft>
              <a:buFont typeface="Wingdings" panose="05000000000000000000" pitchFamily="2" charset="2"/>
              <a:buChar char="§"/>
            </a:pPr>
            <a:r>
              <a:rPr lang="en-US" sz="1400" dirty="0" smtClean="0"/>
              <a:t>You will no longer have to wait until you (and your spouse if married) have completed the current year’s tax return</a:t>
            </a:r>
            <a:endParaRPr lang="en-US" sz="1400" dirty="0"/>
          </a:p>
          <a:p>
            <a:pPr marL="285750" indent="-285750">
              <a:spcAft>
                <a:spcPts val="1200"/>
              </a:spcAft>
              <a:buFont typeface="Wingdings" panose="05000000000000000000" pitchFamily="2" charset="2"/>
              <a:buChar char="§"/>
            </a:pPr>
            <a:r>
              <a:rPr lang="en-US" sz="1400" dirty="0" smtClean="0"/>
              <a:t>More students should be eligible to use the IRS Data Retrieval Tool since many more tax returns will be on file with the IRS.</a:t>
            </a:r>
          </a:p>
          <a:p>
            <a:pPr marL="285750" indent="-285750">
              <a:spcAft>
                <a:spcPts val="600"/>
              </a:spcAft>
              <a:buFont typeface="Wingdings" panose="05000000000000000000" pitchFamily="2" charset="2"/>
              <a:buChar char="§"/>
            </a:pPr>
            <a:r>
              <a:rPr lang="en-US" sz="1400" b="1" i="1" u="sng" dirty="0" smtClean="0"/>
              <a:t>2018-2019 FAFSA will be available beginning October 1, 2017.</a:t>
            </a:r>
            <a:r>
              <a:rPr lang="en-US" sz="1400" dirty="0" smtClean="0"/>
              <a:t>     </a:t>
            </a:r>
          </a:p>
          <a:p>
            <a:endParaRPr lang="en-US" sz="1400" dirty="0"/>
          </a:p>
          <a:p>
            <a:r>
              <a:rPr lang="en-US" sz="1400" dirty="0" smtClean="0"/>
              <a:t>                 </a:t>
            </a:r>
            <a:endParaRPr lang="en-US" sz="1400" i="1"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19400" y="427450"/>
            <a:ext cx="3429000" cy="1536128"/>
          </a:xfrm>
          <a:prstGeom prst="rect">
            <a:avLst/>
          </a:prstGeom>
        </p:spPr>
      </p:pic>
    </p:spTree>
    <p:extLst>
      <p:ext uri="{BB962C8B-B14F-4D97-AF65-F5344CB8AC3E}">
        <p14:creationId xmlns:p14="http://schemas.microsoft.com/office/powerpoint/2010/main" val="22401377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63133" y="2209800"/>
            <a:ext cx="6790267"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400" dirty="0" smtClean="0"/>
              <a:t>Typical Financial Aid Award Packages</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19400" y="427450"/>
            <a:ext cx="3429000" cy="1536128"/>
          </a:xfrm>
          <a:prstGeom prst="rect">
            <a:avLst/>
          </a:prstGeom>
        </p:spPr>
      </p:pic>
      <p:graphicFrame>
        <p:nvGraphicFramePr>
          <p:cNvPr id="2" name="Table 1"/>
          <p:cNvGraphicFramePr>
            <a:graphicFrameLocks noGrp="1"/>
          </p:cNvGraphicFramePr>
          <p:nvPr>
            <p:extLst>
              <p:ext uri="{D42A27DB-BD31-4B8C-83A1-F6EECF244321}">
                <p14:modId xmlns:p14="http://schemas.microsoft.com/office/powerpoint/2010/main" val="2340244287"/>
              </p:ext>
            </p:extLst>
          </p:nvPr>
        </p:nvGraphicFramePr>
        <p:xfrm>
          <a:off x="1828800" y="2819400"/>
          <a:ext cx="5609210" cy="2061407"/>
        </p:xfrm>
        <a:graphic>
          <a:graphicData uri="http://schemas.openxmlformats.org/drawingml/2006/table">
            <a:tbl>
              <a:tblPr/>
              <a:tblGrid>
                <a:gridCol w="1352414"/>
                <a:gridCol w="1038218"/>
                <a:gridCol w="1233429"/>
                <a:gridCol w="1132553"/>
                <a:gridCol w="852596"/>
              </a:tblGrid>
              <a:tr h="722565">
                <a:tc>
                  <a:txBody>
                    <a:bodyPr/>
                    <a:lstStyle/>
                    <a:p>
                      <a:pPr marR="0" indent="0" algn="l" rtl="0">
                        <a:lnSpc>
                          <a:spcPct val="110000"/>
                        </a:lnSpc>
                        <a:spcBef>
                          <a:spcPts val="0"/>
                        </a:spcBef>
                        <a:spcAft>
                          <a:spcPts val="482"/>
                        </a:spcAft>
                      </a:pPr>
                      <a:r>
                        <a:rPr lang="en-US" sz="1200" b="1" kern="1400" dirty="0">
                          <a:solidFill>
                            <a:srgbClr val="FFFFFF"/>
                          </a:solidFill>
                          <a:effectLst/>
                          <a:latin typeface="Garamond"/>
                        </a:rPr>
                        <a:t>Annual </a:t>
                      </a:r>
                      <a:r>
                        <a:rPr lang="en-US" sz="1200" b="1" kern="1400" dirty="0" err="1">
                          <a:solidFill>
                            <a:srgbClr val="FFFFFF"/>
                          </a:solidFill>
                          <a:effectLst/>
                          <a:latin typeface="Garamond"/>
                        </a:rPr>
                        <a:t>AmountLoan</a:t>
                      </a:r>
                      <a:r>
                        <a:rPr lang="en-US" sz="1200" b="1" kern="1400" dirty="0">
                          <a:solidFill>
                            <a:srgbClr val="FFFFFF"/>
                          </a:solidFill>
                          <a:effectLst/>
                          <a:latin typeface="Garamond"/>
                        </a:rPr>
                        <a:t> Type</a:t>
                      </a:r>
                      <a:endParaRPr lang="en-US" sz="1000" kern="1400" dirty="0">
                        <a:solidFill>
                          <a:srgbClr val="000000"/>
                        </a:solidFill>
                        <a:effectLst/>
                        <a:latin typeface="Garamond"/>
                      </a:endParaRPr>
                    </a:p>
                  </a:txBody>
                  <a:tcPr marL="36576" marR="36576" marT="36576" marB="36576">
                    <a:lnL w="12700" cap="flat" cmpd="sng" algn="ctr">
                      <a:solidFill>
                        <a:srgbClr val="CC0000"/>
                      </a:solidFill>
                      <a:prstDash val="solid"/>
                      <a:round/>
                      <a:headEnd type="none" w="med" len="med"/>
                      <a:tailEnd type="none" w="med" len="med"/>
                    </a:lnL>
                    <a:lnR>
                      <a:noFill/>
                    </a:lnR>
                    <a:lnT w="12700" cap="flat" cmpd="sng" algn="ctr">
                      <a:solidFill>
                        <a:srgbClr val="CC0000"/>
                      </a:solidFill>
                      <a:prstDash val="solid"/>
                      <a:round/>
                      <a:headEnd type="none" w="med" len="med"/>
                      <a:tailEnd type="none" w="med" len="med"/>
                    </a:lnT>
                    <a:lnB w="12700" cap="flat" cmpd="sng" algn="ctr">
                      <a:solidFill>
                        <a:srgbClr val="CC0000"/>
                      </a:solidFill>
                      <a:prstDash val="solid"/>
                      <a:round/>
                      <a:headEnd type="none" w="med" len="med"/>
                      <a:tailEnd type="none" w="med" len="med"/>
                    </a:lnB>
                    <a:solidFill>
                      <a:srgbClr val="CC0000"/>
                    </a:solidFill>
                  </a:tcPr>
                </a:tc>
                <a:tc>
                  <a:txBody>
                    <a:bodyPr/>
                    <a:lstStyle/>
                    <a:p>
                      <a:pPr marR="0" indent="0" algn="l" rtl="0">
                        <a:lnSpc>
                          <a:spcPct val="110000"/>
                        </a:lnSpc>
                        <a:spcBef>
                          <a:spcPts val="0"/>
                        </a:spcBef>
                        <a:spcAft>
                          <a:spcPts val="482"/>
                        </a:spcAft>
                      </a:pPr>
                      <a:r>
                        <a:rPr lang="en-US" sz="1200" b="1" kern="1400" dirty="0">
                          <a:solidFill>
                            <a:srgbClr val="FFFFFF"/>
                          </a:solidFill>
                          <a:effectLst/>
                          <a:latin typeface="Garamond"/>
                        </a:rPr>
                        <a:t>MSI</a:t>
                      </a:r>
                      <a:endParaRPr lang="en-US" sz="1000" kern="1400" dirty="0">
                        <a:solidFill>
                          <a:srgbClr val="000000"/>
                        </a:solidFill>
                        <a:effectLst/>
                        <a:latin typeface="Garamond"/>
                      </a:endParaRPr>
                    </a:p>
                  </a:txBody>
                  <a:tcPr marL="36576" marR="36576" marT="36576" marB="36576">
                    <a:lnL>
                      <a:noFill/>
                    </a:lnL>
                    <a:lnR>
                      <a:noFill/>
                    </a:lnR>
                    <a:lnT w="12700" cap="flat" cmpd="sng" algn="ctr">
                      <a:solidFill>
                        <a:srgbClr val="CC0000"/>
                      </a:solidFill>
                      <a:prstDash val="solid"/>
                      <a:round/>
                      <a:headEnd type="none" w="med" len="med"/>
                      <a:tailEnd type="none" w="med" len="med"/>
                    </a:lnT>
                    <a:lnB w="12700" cap="flat" cmpd="sng" algn="ctr">
                      <a:solidFill>
                        <a:srgbClr val="CC0000"/>
                      </a:solidFill>
                      <a:prstDash val="solid"/>
                      <a:round/>
                      <a:headEnd type="none" w="med" len="med"/>
                      <a:tailEnd type="none" w="med" len="med"/>
                    </a:lnB>
                    <a:solidFill>
                      <a:srgbClr val="CC0000"/>
                    </a:solidFill>
                  </a:tcPr>
                </a:tc>
                <a:tc>
                  <a:txBody>
                    <a:bodyPr/>
                    <a:lstStyle/>
                    <a:p>
                      <a:pPr marR="0" indent="0" algn="l" rtl="0">
                        <a:lnSpc>
                          <a:spcPct val="110000"/>
                        </a:lnSpc>
                        <a:spcBef>
                          <a:spcPts val="0"/>
                        </a:spcBef>
                        <a:spcAft>
                          <a:spcPts val="482"/>
                        </a:spcAft>
                      </a:pPr>
                      <a:r>
                        <a:rPr lang="en-US" sz="1200" b="1" kern="1400" dirty="0">
                          <a:solidFill>
                            <a:srgbClr val="FFFFFF"/>
                          </a:solidFill>
                          <a:effectLst/>
                          <a:latin typeface="Garamond"/>
                        </a:rPr>
                        <a:t>MSII</a:t>
                      </a:r>
                      <a:endParaRPr lang="en-US" sz="1000" kern="1400" dirty="0">
                        <a:solidFill>
                          <a:srgbClr val="000000"/>
                        </a:solidFill>
                        <a:effectLst/>
                        <a:latin typeface="Garamond"/>
                      </a:endParaRPr>
                    </a:p>
                  </a:txBody>
                  <a:tcPr marL="36576" marR="36576" marT="36576" marB="36576">
                    <a:lnL>
                      <a:noFill/>
                    </a:lnL>
                    <a:lnR>
                      <a:noFill/>
                    </a:lnR>
                    <a:lnT w="12700" cap="flat" cmpd="sng" algn="ctr">
                      <a:solidFill>
                        <a:srgbClr val="CC0000"/>
                      </a:solidFill>
                      <a:prstDash val="solid"/>
                      <a:round/>
                      <a:headEnd type="none" w="med" len="med"/>
                      <a:tailEnd type="none" w="med" len="med"/>
                    </a:lnT>
                    <a:lnB w="12700" cap="flat" cmpd="sng" algn="ctr">
                      <a:solidFill>
                        <a:srgbClr val="CC0000"/>
                      </a:solidFill>
                      <a:prstDash val="solid"/>
                      <a:round/>
                      <a:headEnd type="none" w="med" len="med"/>
                      <a:tailEnd type="none" w="med" len="med"/>
                    </a:lnB>
                    <a:solidFill>
                      <a:srgbClr val="CC0000"/>
                    </a:solidFill>
                  </a:tcPr>
                </a:tc>
                <a:tc>
                  <a:txBody>
                    <a:bodyPr/>
                    <a:lstStyle/>
                    <a:p>
                      <a:pPr marR="0" indent="0" algn="l" rtl="0">
                        <a:lnSpc>
                          <a:spcPct val="110000"/>
                        </a:lnSpc>
                        <a:spcBef>
                          <a:spcPts val="0"/>
                        </a:spcBef>
                        <a:spcAft>
                          <a:spcPts val="482"/>
                        </a:spcAft>
                      </a:pPr>
                      <a:r>
                        <a:rPr lang="en-US" sz="1200" b="1" kern="1400">
                          <a:solidFill>
                            <a:srgbClr val="FFFFFF"/>
                          </a:solidFill>
                          <a:effectLst/>
                          <a:latin typeface="Garamond"/>
                        </a:rPr>
                        <a:t>MSIII</a:t>
                      </a:r>
                      <a:endParaRPr lang="en-US" sz="1000" kern="1400">
                        <a:solidFill>
                          <a:srgbClr val="000000"/>
                        </a:solidFill>
                        <a:effectLst/>
                        <a:latin typeface="Garamond"/>
                      </a:endParaRPr>
                    </a:p>
                  </a:txBody>
                  <a:tcPr marL="36576" marR="36576" marT="36576" marB="36576">
                    <a:lnL>
                      <a:noFill/>
                    </a:lnL>
                    <a:lnR>
                      <a:noFill/>
                    </a:lnR>
                    <a:lnT w="12700" cap="flat" cmpd="sng" algn="ctr">
                      <a:solidFill>
                        <a:srgbClr val="CC0000"/>
                      </a:solidFill>
                      <a:prstDash val="solid"/>
                      <a:round/>
                      <a:headEnd type="none" w="med" len="med"/>
                      <a:tailEnd type="none" w="med" len="med"/>
                    </a:lnT>
                    <a:lnB w="12700" cap="flat" cmpd="sng" algn="ctr">
                      <a:solidFill>
                        <a:srgbClr val="CC0000"/>
                      </a:solidFill>
                      <a:prstDash val="solid"/>
                      <a:round/>
                      <a:headEnd type="none" w="med" len="med"/>
                      <a:tailEnd type="none" w="med" len="med"/>
                    </a:lnB>
                    <a:solidFill>
                      <a:srgbClr val="CC0000"/>
                    </a:solidFill>
                  </a:tcPr>
                </a:tc>
                <a:tc>
                  <a:txBody>
                    <a:bodyPr/>
                    <a:lstStyle/>
                    <a:p>
                      <a:pPr marR="0" indent="0" algn="l" rtl="0">
                        <a:lnSpc>
                          <a:spcPct val="110000"/>
                        </a:lnSpc>
                        <a:spcBef>
                          <a:spcPts val="0"/>
                        </a:spcBef>
                        <a:spcAft>
                          <a:spcPts val="482"/>
                        </a:spcAft>
                      </a:pPr>
                      <a:r>
                        <a:rPr lang="en-US" sz="1200" b="1" kern="1400">
                          <a:solidFill>
                            <a:srgbClr val="FFFFFF"/>
                          </a:solidFill>
                          <a:effectLst/>
                          <a:latin typeface="Garamond"/>
                        </a:rPr>
                        <a:t>MSIV</a:t>
                      </a:r>
                      <a:endParaRPr lang="en-US" sz="1000" kern="1400">
                        <a:solidFill>
                          <a:srgbClr val="000000"/>
                        </a:solidFill>
                        <a:effectLst/>
                        <a:latin typeface="Garamond"/>
                      </a:endParaRPr>
                    </a:p>
                  </a:txBody>
                  <a:tcPr marL="36576" marR="36576" marT="36576" marB="36576">
                    <a:lnL>
                      <a:noFill/>
                    </a:lnL>
                    <a:lnR w="12700" cap="flat" cmpd="sng" algn="ctr">
                      <a:solidFill>
                        <a:srgbClr val="CC0000"/>
                      </a:solidFill>
                      <a:prstDash val="solid"/>
                      <a:round/>
                      <a:headEnd type="none" w="med" len="med"/>
                      <a:tailEnd type="none" w="med" len="med"/>
                    </a:lnR>
                    <a:lnT w="12700" cap="flat" cmpd="sng" algn="ctr">
                      <a:solidFill>
                        <a:srgbClr val="CC0000"/>
                      </a:solidFill>
                      <a:prstDash val="solid"/>
                      <a:round/>
                      <a:headEnd type="none" w="med" len="med"/>
                      <a:tailEnd type="none" w="med" len="med"/>
                    </a:lnT>
                    <a:lnB w="12700" cap="flat" cmpd="sng" algn="ctr">
                      <a:solidFill>
                        <a:srgbClr val="CC0000"/>
                      </a:solidFill>
                      <a:prstDash val="solid"/>
                      <a:round/>
                      <a:headEnd type="none" w="med" len="med"/>
                      <a:tailEnd type="none" w="med" len="med"/>
                    </a:lnB>
                    <a:solidFill>
                      <a:srgbClr val="CC0000"/>
                    </a:solidFill>
                  </a:tcPr>
                </a:tc>
              </a:tr>
              <a:tr h="420435">
                <a:tc>
                  <a:txBody>
                    <a:bodyPr/>
                    <a:lstStyle/>
                    <a:p>
                      <a:pPr marR="0" indent="0" algn="l" rtl="0">
                        <a:lnSpc>
                          <a:spcPct val="110000"/>
                        </a:lnSpc>
                        <a:spcBef>
                          <a:spcPts val="0"/>
                        </a:spcBef>
                        <a:spcAft>
                          <a:spcPts val="482"/>
                        </a:spcAft>
                      </a:pPr>
                      <a:r>
                        <a:rPr lang="en-US" sz="1200" kern="1400">
                          <a:solidFill>
                            <a:srgbClr val="000000"/>
                          </a:solidFill>
                          <a:effectLst/>
                          <a:latin typeface="Garamond"/>
                        </a:rPr>
                        <a:t>Unsubsidized Loan</a:t>
                      </a:r>
                      <a:endParaRPr lang="en-US" sz="1000" kern="1400">
                        <a:solidFill>
                          <a:srgbClr val="000000"/>
                        </a:solidFill>
                        <a:effectLst/>
                        <a:latin typeface="Garamond"/>
                      </a:endParaRPr>
                    </a:p>
                  </a:txBody>
                  <a:tcPr marL="36576" marR="36576" marT="36576" marB="36576">
                    <a:lnL w="12700" cap="flat" cmpd="sng" algn="ctr">
                      <a:solidFill>
                        <a:srgbClr val="CC0000"/>
                      </a:solidFill>
                      <a:prstDash val="solid"/>
                      <a:round/>
                      <a:headEnd type="none" w="med" len="med"/>
                      <a:tailEnd type="none" w="med" len="med"/>
                    </a:lnL>
                    <a:lnR>
                      <a:noFill/>
                    </a:lnR>
                    <a:lnT w="12700" cap="flat" cmpd="sng" algn="ctr">
                      <a:solidFill>
                        <a:srgbClr val="CC0000"/>
                      </a:solidFill>
                      <a:prstDash val="solid"/>
                      <a:round/>
                      <a:headEnd type="none" w="med" len="med"/>
                      <a:tailEnd type="none" w="med" len="med"/>
                    </a:lnT>
                    <a:lnB w="12700" cap="flat" cmpd="sng" algn="ctr">
                      <a:solidFill>
                        <a:srgbClr val="CC0000"/>
                      </a:solidFill>
                      <a:prstDash val="solid"/>
                      <a:round/>
                      <a:headEnd type="none" w="med" len="med"/>
                      <a:tailEnd type="none" w="med" len="med"/>
                    </a:lnB>
                    <a:solidFill>
                      <a:srgbClr val="F5CCCC"/>
                    </a:solidFill>
                  </a:tcPr>
                </a:tc>
                <a:tc>
                  <a:txBody>
                    <a:bodyPr/>
                    <a:lstStyle/>
                    <a:p>
                      <a:pPr marR="0" indent="0" algn="l" rtl="0">
                        <a:lnSpc>
                          <a:spcPct val="110000"/>
                        </a:lnSpc>
                        <a:spcBef>
                          <a:spcPts val="0"/>
                        </a:spcBef>
                        <a:spcAft>
                          <a:spcPts val="482"/>
                        </a:spcAft>
                      </a:pPr>
                      <a:r>
                        <a:rPr lang="en-US" sz="1200" kern="1400" dirty="0">
                          <a:solidFill>
                            <a:srgbClr val="000000"/>
                          </a:solidFill>
                          <a:effectLst/>
                          <a:latin typeface="Garamond"/>
                        </a:rPr>
                        <a:t>$40,500</a:t>
                      </a:r>
                      <a:endParaRPr lang="en-US" sz="1000" kern="1400" dirty="0">
                        <a:solidFill>
                          <a:srgbClr val="000000"/>
                        </a:solidFill>
                        <a:effectLst/>
                        <a:latin typeface="Garamond"/>
                      </a:endParaRPr>
                    </a:p>
                  </a:txBody>
                  <a:tcPr marL="36576" marR="36576" marT="36576" marB="36576">
                    <a:lnL>
                      <a:noFill/>
                    </a:lnL>
                    <a:lnR>
                      <a:noFill/>
                    </a:lnR>
                    <a:lnT w="12700" cap="flat" cmpd="sng" algn="ctr">
                      <a:solidFill>
                        <a:srgbClr val="CC0000"/>
                      </a:solidFill>
                      <a:prstDash val="solid"/>
                      <a:round/>
                      <a:headEnd type="none" w="med" len="med"/>
                      <a:tailEnd type="none" w="med" len="med"/>
                    </a:lnT>
                    <a:lnB w="12700" cap="flat" cmpd="sng" algn="ctr">
                      <a:solidFill>
                        <a:srgbClr val="CC0000"/>
                      </a:solidFill>
                      <a:prstDash val="solid"/>
                      <a:round/>
                      <a:headEnd type="none" w="med" len="med"/>
                      <a:tailEnd type="none" w="med" len="med"/>
                    </a:lnB>
                    <a:solidFill>
                      <a:srgbClr val="F5CCCC"/>
                    </a:solidFill>
                  </a:tcPr>
                </a:tc>
                <a:tc>
                  <a:txBody>
                    <a:bodyPr/>
                    <a:lstStyle/>
                    <a:p>
                      <a:pPr marR="0" indent="0" algn="l" rtl="0">
                        <a:lnSpc>
                          <a:spcPct val="110000"/>
                        </a:lnSpc>
                        <a:spcBef>
                          <a:spcPts val="0"/>
                        </a:spcBef>
                        <a:spcAft>
                          <a:spcPts val="482"/>
                        </a:spcAft>
                      </a:pPr>
                      <a:r>
                        <a:rPr lang="en-US" sz="1200" kern="1400" dirty="0">
                          <a:solidFill>
                            <a:srgbClr val="000000"/>
                          </a:solidFill>
                          <a:effectLst/>
                          <a:latin typeface="Garamond"/>
                        </a:rPr>
                        <a:t>$40,500</a:t>
                      </a:r>
                      <a:endParaRPr lang="en-US" sz="1000" kern="1400" dirty="0">
                        <a:solidFill>
                          <a:srgbClr val="000000"/>
                        </a:solidFill>
                        <a:effectLst/>
                        <a:latin typeface="Garamond"/>
                      </a:endParaRPr>
                    </a:p>
                  </a:txBody>
                  <a:tcPr marL="36576" marR="36576" marT="36576" marB="36576">
                    <a:lnL>
                      <a:noFill/>
                    </a:lnL>
                    <a:lnR>
                      <a:noFill/>
                    </a:lnR>
                    <a:lnT w="12700" cap="flat" cmpd="sng" algn="ctr">
                      <a:solidFill>
                        <a:srgbClr val="CC0000"/>
                      </a:solidFill>
                      <a:prstDash val="solid"/>
                      <a:round/>
                      <a:headEnd type="none" w="med" len="med"/>
                      <a:tailEnd type="none" w="med" len="med"/>
                    </a:lnT>
                    <a:lnB w="12700" cap="flat" cmpd="sng" algn="ctr">
                      <a:solidFill>
                        <a:srgbClr val="CC0000"/>
                      </a:solidFill>
                      <a:prstDash val="solid"/>
                      <a:round/>
                      <a:headEnd type="none" w="med" len="med"/>
                      <a:tailEnd type="none" w="med" len="med"/>
                    </a:lnB>
                    <a:solidFill>
                      <a:srgbClr val="F5CCCC"/>
                    </a:solidFill>
                  </a:tcPr>
                </a:tc>
                <a:tc>
                  <a:txBody>
                    <a:bodyPr/>
                    <a:lstStyle/>
                    <a:p>
                      <a:pPr marR="0" indent="0" algn="l" rtl="0">
                        <a:lnSpc>
                          <a:spcPct val="110000"/>
                        </a:lnSpc>
                        <a:spcBef>
                          <a:spcPts val="0"/>
                        </a:spcBef>
                        <a:spcAft>
                          <a:spcPts val="482"/>
                        </a:spcAft>
                      </a:pPr>
                      <a:r>
                        <a:rPr lang="en-US" sz="1200" kern="1400">
                          <a:solidFill>
                            <a:srgbClr val="000000"/>
                          </a:solidFill>
                          <a:effectLst/>
                          <a:latin typeface="Garamond"/>
                        </a:rPr>
                        <a:t>$47,167</a:t>
                      </a:r>
                      <a:endParaRPr lang="en-US" sz="1000" kern="1400">
                        <a:solidFill>
                          <a:srgbClr val="000000"/>
                        </a:solidFill>
                        <a:effectLst/>
                        <a:latin typeface="Garamond"/>
                      </a:endParaRPr>
                    </a:p>
                  </a:txBody>
                  <a:tcPr marL="36576" marR="36576" marT="36576" marB="36576">
                    <a:lnL>
                      <a:noFill/>
                    </a:lnL>
                    <a:lnR>
                      <a:noFill/>
                    </a:lnR>
                    <a:lnT w="12700" cap="flat" cmpd="sng" algn="ctr">
                      <a:solidFill>
                        <a:srgbClr val="CC0000"/>
                      </a:solidFill>
                      <a:prstDash val="solid"/>
                      <a:round/>
                      <a:headEnd type="none" w="med" len="med"/>
                      <a:tailEnd type="none" w="med" len="med"/>
                    </a:lnT>
                    <a:lnB w="12700" cap="flat" cmpd="sng" algn="ctr">
                      <a:solidFill>
                        <a:srgbClr val="CC0000"/>
                      </a:solidFill>
                      <a:prstDash val="solid"/>
                      <a:round/>
                      <a:headEnd type="none" w="med" len="med"/>
                      <a:tailEnd type="none" w="med" len="med"/>
                    </a:lnB>
                    <a:solidFill>
                      <a:srgbClr val="F5CCCC"/>
                    </a:solidFill>
                  </a:tcPr>
                </a:tc>
                <a:tc>
                  <a:txBody>
                    <a:bodyPr/>
                    <a:lstStyle/>
                    <a:p>
                      <a:pPr marR="0" indent="0" algn="l" rtl="0">
                        <a:lnSpc>
                          <a:spcPct val="110000"/>
                        </a:lnSpc>
                        <a:spcBef>
                          <a:spcPts val="0"/>
                        </a:spcBef>
                        <a:spcAft>
                          <a:spcPts val="482"/>
                        </a:spcAft>
                      </a:pPr>
                      <a:r>
                        <a:rPr lang="en-US" sz="1200" kern="1400">
                          <a:solidFill>
                            <a:srgbClr val="000000"/>
                          </a:solidFill>
                          <a:effectLst/>
                          <a:latin typeface="Garamond"/>
                        </a:rPr>
                        <a:t>$44,944</a:t>
                      </a:r>
                      <a:endParaRPr lang="en-US" sz="1000" kern="1400">
                        <a:solidFill>
                          <a:srgbClr val="000000"/>
                        </a:solidFill>
                        <a:effectLst/>
                        <a:latin typeface="Garamond"/>
                      </a:endParaRPr>
                    </a:p>
                  </a:txBody>
                  <a:tcPr marL="36576" marR="36576" marT="36576" marB="36576">
                    <a:lnL>
                      <a:noFill/>
                    </a:lnL>
                    <a:lnR w="12700" cap="flat" cmpd="sng" algn="ctr">
                      <a:solidFill>
                        <a:srgbClr val="CC0000"/>
                      </a:solidFill>
                      <a:prstDash val="solid"/>
                      <a:round/>
                      <a:headEnd type="none" w="med" len="med"/>
                      <a:tailEnd type="none" w="med" len="med"/>
                    </a:lnR>
                    <a:lnT w="12700" cap="flat" cmpd="sng" algn="ctr">
                      <a:solidFill>
                        <a:srgbClr val="CC0000"/>
                      </a:solidFill>
                      <a:prstDash val="solid"/>
                      <a:round/>
                      <a:headEnd type="none" w="med" len="med"/>
                      <a:tailEnd type="none" w="med" len="med"/>
                    </a:lnT>
                    <a:lnB w="12700" cap="flat" cmpd="sng" algn="ctr">
                      <a:solidFill>
                        <a:srgbClr val="CC0000"/>
                      </a:solidFill>
                      <a:prstDash val="solid"/>
                      <a:round/>
                      <a:headEnd type="none" w="med" len="med"/>
                      <a:tailEnd type="none" w="med" len="med"/>
                    </a:lnB>
                    <a:solidFill>
                      <a:srgbClr val="F5CCCC"/>
                    </a:solidFill>
                  </a:tcPr>
                </a:tc>
              </a:tr>
              <a:tr h="442919">
                <a:tc>
                  <a:txBody>
                    <a:bodyPr/>
                    <a:lstStyle/>
                    <a:p>
                      <a:pPr marR="0" indent="0" algn="l" rtl="0">
                        <a:lnSpc>
                          <a:spcPct val="110000"/>
                        </a:lnSpc>
                        <a:spcBef>
                          <a:spcPts val="0"/>
                        </a:spcBef>
                        <a:spcAft>
                          <a:spcPts val="482"/>
                        </a:spcAft>
                      </a:pPr>
                      <a:r>
                        <a:rPr lang="en-US" sz="1200" kern="1400" dirty="0">
                          <a:solidFill>
                            <a:srgbClr val="000000"/>
                          </a:solidFill>
                          <a:effectLst/>
                          <a:latin typeface="Garamond"/>
                        </a:rPr>
                        <a:t>Grad Plus </a:t>
                      </a:r>
                      <a:r>
                        <a:rPr lang="en-US" sz="1200" kern="1400" dirty="0" smtClean="0">
                          <a:solidFill>
                            <a:srgbClr val="000000"/>
                          </a:solidFill>
                          <a:effectLst/>
                          <a:latin typeface="Garamond"/>
                        </a:rPr>
                        <a:t>Loan/ Alternative</a:t>
                      </a:r>
                      <a:r>
                        <a:rPr lang="en-US" sz="1200" kern="1400" baseline="0" dirty="0" smtClean="0">
                          <a:solidFill>
                            <a:srgbClr val="000000"/>
                          </a:solidFill>
                          <a:effectLst/>
                          <a:latin typeface="Garamond"/>
                        </a:rPr>
                        <a:t> Loan</a:t>
                      </a:r>
                      <a:endParaRPr lang="en-US" sz="1000" kern="1400" dirty="0">
                        <a:solidFill>
                          <a:srgbClr val="000000"/>
                        </a:solidFill>
                        <a:effectLst/>
                        <a:latin typeface="Garamond"/>
                      </a:endParaRPr>
                    </a:p>
                  </a:txBody>
                  <a:tcPr marL="36576" marR="36576" marT="36576" marB="36576">
                    <a:lnL w="12700" cap="flat" cmpd="sng" algn="ctr">
                      <a:solidFill>
                        <a:srgbClr val="CC0000"/>
                      </a:solidFill>
                      <a:prstDash val="solid"/>
                      <a:round/>
                      <a:headEnd type="none" w="med" len="med"/>
                      <a:tailEnd type="none" w="med" len="med"/>
                    </a:lnL>
                    <a:lnR>
                      <a:noFill/>
                    </a:lnR>
                    <a:lnT w="12700" cap="flat" cmpd="sng" algn="ctr">
                      <a:solidFill>
                        <a:srgbClr val="CC0000"/>
                      </a:solidFill>
                      <a:prstDash val="solid"/>
                      <a:round/>
                      <a:headEnd type="none" w="med" len="med"/>
                      <a:tailEnd type="none" w="med" len="med"/>
                    </a:lnT>
                    <a:lnB w="12700" cap="flat" cmpd="sng" algn="ctr">
                      <a:solidFill>
                        <a:srgbClr val="CC0000"/>
                      </a:solidFill>
                      <a:prstDash val="solid"/>
                      <a:round/>
                      <a:headEnd type="none" w="med" len="med"/>
                      <a:tailEnd type="none" w="med" len="med"/>
                    </a:lnB>
                    <a:solidFill>
                      <a:srgbClr val="FFFFFF"/>
                    </a:solidFill>
                  </a:tcPr>
                </a:tc>
                <a:tc>
                  <a:txBody>
                    <a:bodyPr/>
                    <a:lstStyle/>
                    <a:p>
                      <a:pPr marR="0" indent="0" algn="l" rtl="0">
                        <a:lnSpc>
                          <a:spcPct val="110000"/>
                        </a:lnSpc>
                        <a:spcBef>
                          <a:spcPts val="0"/>
                        </a:spcBef>
                        <a:spcAft>
                          <a:spcPts val="482"/>
                        </a:spcAft>
                      </a:pPr>
                      <a:r>
                        <a:rPr lang="en-US" sz="1200" kern="1400" dirty="0" smtClean="0">
                          <a:solidFill>
                            <a:srgbClr val="000000"/>
                          </a:solidFill>
                          <a:effectLst/>
                          <a:latin typeface="Garamond"/>
                        </a:rPr>
                        <a:t>$5,916</a:t>
                      </a:r>
                      <a:endParaRPr lang="en-US" sz="1000" kern="1400" dirty="0">
                        <a:solidFill>
                          <a:srgbClr val="000000"/>
                        </a:solidFill>
                        <a:effectLst/>
                        <a:latin typeface="Garamond"/>
                      </a:endParaRPr>
                    </a:p>
                  </a:txBody>
                  <a:tcPr marL="36576" marR="36576" marT="36576" marB="36576">
                    <a:lnL>
                      <a:noFill/>
                    </a:lnL>
                    <a:lnR>
                      <a:noFill/>
                    </a:lnR>
                    <a:lnT w="12700" cap="flat" cmpd="sng" algn="ctr">
                      <a:solidFill>
                        <a:srgbClr val="CC0000"/>
                      </a:solidFill>
                      <a:prstDash val="solid"/>
                      <a:round/>
                      <a:headEnd type="none" w="med" len="med"/>
                      <a:tailEnd type="none" w="med" len="med"/>
                    </a:lnT>
                    <a:lnB w="12700" cap="flat" cmpd="sng" algn="ctr">
                      <a:solidFill>
                        <a:srgbClr val="CC0000"/>
                      </a:solidFill>
                      <a:prstDash val="solid"/>
                      <a:round/>
                      <a:headEnd type="none" w="med" len="med"/>
                      <a:tailEnd type="none" w="med" len="med"/>
                    </a:lnB>
                    <a:solidFill>
                      <a:srgbClr val="FFFFFF"/>
                    </a:solidFill>
                  </a:tcPr>
                </a:tc>
                <a:tc>
                  <a:txBody>
                    <a:bodyPr/>
                    <a:lstStyle/>
                    <a:p>
                      <a:pPr marR="0" indent="0" algn="l" rtl="0">
                        <a:lnSpc>
                          <a:spcPct val="110000"/>
                        </a:lnSpc>
                        <a:spcBef>
                          <a:spcPts val="0"/>
                        </a:spcBef>
                        <a:spcAft>
                          <a:spcPts val="482"/>
                        </a:spcAft>
                      </a:pPr>
                      <a:r>
                        <a:rPr lang="en-US" sz="1200" kern="1400" dirty="0" smtClean="0">
                          <a:solidFill>
                            <a:srgbClr val="000000"/>
                          </a:solidFill>
                          <a:effectLst/>
                          <a:latin typeface="Garamond"/>
                        </a:rPr>
                        <a:t>$3,916</a:t>
                      </a:r>
                      <a:endParaRPr lang="en-US" sz="1000" kern="1400" dirty="0">
                        <a:solidFill>
                          <a:srgbClr val="000000"/>
                        </a:solidFill>
                        <a:effectLst/>
                        <a:latin typeface="Garamond"/>
                      </a:endParaRPr>
                    </a:p>
                  </a:txBody>
                  <a:tcPr marL="36576" marR="36576" marT="36576" marB="36576">
                    <a:lnL>
                      <a:noFill/>
                    </a:lnL>
                    <a:lnR>
                      <a:noFill/>
                    </a:lnR>
                    <a:lnT w="12700" cap="flat" cmpd="sng" algn="ctr">
                      <a:solidFill>
                        <a:srgbClr val="CC0000"/>
                      </a:solidFill>
                      <a:prstDash val="solid"/>
                      <a:round/>
                      <a:headEnd type="none" w="med" len="med"/>
                      <a:tailEnd type="none" w="med" len="med"/>
                    </a:lnT>
                    <a:lnB w="12700" cap="flat" cmpd="sng" algn="ctr">
                      <a:solidFill>
                        <a:srgbClr val="CC0000"/>
                      </a:solidFill>
                      <a:prstDash val="solid"/>
                      <a:round/>
                      <a:headEnd type="none" w="med" len="med"/>
                      <a:tailEnd type="none" w="med" len="med"/>
                    </a:lnB>
                    <a:solidFill>
                      <a:srgbClr val="FFFFFF"/>
                    </a:solidFill>
                  </a:tcPr>
                </a:tc>
                <a:tc>
                  <a:txBody>
                    <a:bodyPr/>
                    <a:lstStyle/>
                    <a:p>
                      <a:pPr marR="0" indent="0" algn="l" rtl="0">
                        <a:lnSpc>
                          <a:spcPct val="110000"/>
                        </a:lnSpc>
                        <a:spcBef>
                          <a:spcPts val="0"/>
                        </a:spcBef>
                        <a:spcAft>
                          <a:spcPts val="482"/>
                        </a:spcAft>
                      </a:pPr>
                      <a:r>
                        <a:rPr lang="en-US" sz="1200" kern="1400" dirty="0" smtClean="0">
                          <a:solidFill>
                            <a:srgbClr val="000000"/>
                          </a:solidFill>
                          <a:effectLst/>
                          <a:latin typeface="Garamond"/>
                        </a:rPr>
                        <a:t>$5,049</a:t>
                      </a:r>
                      <a:endParaRPr lang="en-US" sz="1000" kern="1400" dirty="0">
                        <a:solidFill>
                          <a:srgbClr val="000000"/>
                        </a:solidFill>
                        <a:effectLst/>
                        <a:latin typeface="Garamond"/>
                      </a:endParaRPr>
                    </a:p>
                  </a:txBody>
                  <a:tcPr marL="36576" marR="36576" marT="36576" marB="36576">
                    <a:lnL>
                      <a:noFill/>
                    </a:lnL>
                    <a:lnR>
                      <a:noFill/>
                    </a:lnR>
                    <a:lnT w="12700" cap="flat" cmpd="sng" algn="ctr">
                      <a:solidFill>
                        <a:srgbClr val="CC0000"/>
                      </a:solidFill>
                      <a:prstDash val="solid"/>
                      <a:round/>
                      <a:headEnd type="none" w="med" len="med"/>
                      <a:tailEnd type="none" w="med" len="med"/>
                    </a:lnT>
                    <a:lnB w="12700" cap="flat" cmpd="sng" algn="ctr">
                      <a:solidFill>
                        <a:srgbClr val="CC0000"/>
                      </a:solidFill>
                      <a:prstDash val="solid"/>
                      <a:round/>
                      <a:headEnd type="none" w="med" len="med"/>
                      <a:tailEnd type="none" w="med" len="med"/>
                    </a:lnB>
                    <a:solidFill>
                      <a:srgbClr val="FFFFFF"/>
                    </a:solidFill>
                  </a:tcPr>
                </a:tc>
                <a:tc>
                  <a:txBody>
                    <a:bodyPr/>
                    <a:lstStyle/>
                    <a:p>
                      <a:pPr marR="0" indent="0" algn="l" rtl="0">
                        <a:lnSpc>
                          <a:spcPct val="110000"/>
                        </a:lnSpc>
                        <a:spcBef>
                          <a:spcPts val="0"/>
                        </a:spcBef>
                        <a:spcAft>
                          <a:spcPts val="482"/>
                        </a:spcAft>
                      </a:pPr>
                      <a:r>
                        <a:rPr lang="en-US" sz="1200" kern="1400" dirty="0" smtClean="0">
                          <a:solidFill>
                            <a:srgbClr val="000000"/>
                          </a:solidFill>
                          <a:effectLst/>
                          <a:latin typeface="Garamond"/>
                        </a:rPr>
                        <a:t>$9,072</a:t>
                      </a:r>
                      <a:endParaRPr lang="en-US" sz="1000" kern="1400" dirty="0">
                        <a:solidFill>
                          <a:srgbClr val="000000"/>
                        </a:solidFill>
                        <a:effectLst/>
                        <a:latin typeface="Garamond"/>
                      </a:endParaRPr>
                    </a:p>
                  </a:txBody>
                  <a:tcPr marL="36576" marR="36576" marT="36576" marB="36576">
                    <a:lnL>
                      <a:noFill/>
                    </a:lnL>
                    <a:lnR w="12700" cap="flat" cmpd="sng" algn="ctr">
                      <a:solidFill>
                        <a:srgbClr val="CC0000"/>
                      </a:solidFill>
                      <a:prstDash val="solid"/>
                      <a:round/>
                      <a:headEnd type="none" w="med" len="med"/>
                      <a:tailEnd type="none" w="med" len="med"/>
                    </a:lnR>
                    <a:lnT w="12700" cap="flat" cmpd="sng" algn="ctr">
                      <a:solidFill>
                        <a:srgbClr val="CC0000"/>
                      </a:solidFill>
                      <a:prstDash val="solid"/>
                      <a:round/>
                      <a:headEnd type="none" w="med" len="med"/>
                      <a:tailEnd type="none" w="med" len="med"/>
                    </a:lnT>
                    <a:lnB w="12700" cap="flat" cmpd="sng" algn="ctr">
                      <a:solidFill>
                        <a:srgbClr val="CC0000"/>
                      </a:solidFill>
                      <a:prstDash val="solid"/>
                      <a:round/>
                      <a:headEnd type="none" w="med" len="med"/>
                      <a:tailEnd type="none" w="med" len="med"/>
                    </a:lnB>
                    <a:solidFill>
                      <a:srgbClr val="FFFFFF"/>
                    </a:solidFill>
                  </a:tcPr>
                </a:tc>
              </a:tr>
              <a:tr h="442919">
                <a:tc>
                  <a:txBody>
                    <a:bodyPr/>
                    <a:lstStyle/>
                    <a:p>
                      <a:pPr marR="0" indent="0" algn="l" rtl="0">
                        <a:lnSpc>
                          <a:spcPct val="110000"/>
                        </a:lnSpc>
                        <a:spcBef>
                          <a:spcPts val="0"/>
                        </a:spcBef>
                        <a:spcAft>
                          <a:spcPts val="482"/>
                        </a:spcAft>
                      </a:pPr>
                      <a:r>
                        <a:rPr lang="en-US" sz="1200" kern="1400" dirty="0">
                          <a:solidFill>
                            <a:srgbClr val="000000"/>
                          </a:solidFill>
                          <a:effectLst/>
                          <a:latin typeface="Garamond"/>
                        </a:rPr>
                        <a:t>Total</a:t>
                      </a:r>
                      <a:endParaRPr lang="en-US" sz="1000" kern="1400" dirty="0">
                        <a:solidFill>
                          <a:srgbClr val="000000"/>
                        </a:solidFill>
                        <a:effectLst/>
                        <a:latin typeface="Garamond"/>
                      </a:endParaRPr>
                    </a:p>
                  </a:txBody>
                  <a:tcPr marL="36576" marR="36576" marT="36576" marB="36576">
                    <a:lnL w="12700" cap="flat" cmpd="sng" algn="ctr">
                      <a:solidFill>
                        <a:srgbClr val="CC0000"/>
                      </a:solidFill>
                      <a:prstDash val="solid"/>
                      <a:round/>
                      <a:headEnd type="none" w="med" len="med"/>
                      <a:tailEnd type="none" w="med" len="med"/>
                    </a:lnL>
                    <a:lnR>
                      <a:noFill/>
                    </a:lnR>
                    <a:lnT w="12700" cap="flat" cmpd="sng" algn="ctr">
                      <a:solidFill>
                        <a:srgbClr val="CC0000"/>
                      </a:solidFill>
                      <a:prstDash val="solid"/>
                      <a:round/>
                      <a:headEnd type="none" w="med" len="med"/>
                      <a:tailEnd type="none" w="med" len="med"/>
                    </a:lnT>
                    <a:lnB w="12700" cap="flat" cmpd="sng" algn="ctr">
                      <a:solidFill>
                        <a:srgbClr val="CC0000"/>
                      </a:solidFill>
                      <a:prstDash val="solid"/>
                      <a:round/>
                      <a:headEnd type="none" w="med" len="med"/>
                      <a:tailEnd type="none" w="med" len="med"/>
                    </a:lnB>
                    <a:solidFill>
                      <a:srgbClr val="F5CCCC"/>
                    </a:solidFill>
                  </a:tcPr>
                </a:tc>
                <a:tc>
                  <a:txBody>
                    <a:bodyPr/>
                    <a:lstStyle/>
                    <a:p>
                      <a:pPr marR="0" indent="0" algn="l" rtl="0">
                        <a:lnSpc>
                          <a:spcPct val="110000"/>
                        </a:lnSpc>
                        <a:spcBef>
                          <a:spcPts val="0"/>
                        </a:spcBef>
                        <a:spcAft>
                          <a:spcPts val="482"/>
                        </a:spcAft>
                      </a:pPr>
                      <a:r>
                        <a:rPr lang="en-US" sz="1200" kern="1400" dirty="0">
                          <a:solidFill>
                            <a:srgbClr val="000000"/>
                          </a:solidFill>
                          <a:effectLst/>
                          <a:latin typeface="Garamond"/>
                        </a:rPr>
                        <a:t>$</a:t>
                      </a:r>
                      <a:r>
                        <a:rPr lang="en-US" sz="1200" kern="1400" dirty="0" smtClean="0">
                          <a:solidFill>
                            <a:srgbClr val="000000"/>
                          </a:solidFill>
                          <a:effectLst/>
                          <a:latin typeface="Garamond"/>
                        </a:rPr>
                        <a:t>46,416</a:t>
                      </a:r>
                      <a:endParaRPr lang="en-US" sz="1000" kern="1400" dirty="0">
                        <a:solidFill>
                          <a:srgbClr val="000000"/>
                        </a:solidFill>
                        <a:effectLst/>
                        <a:latin typeface="Garamond"/>
                      </a:endParaRPr>
                    </a:p>
                  </a:txBody>
                  <a:tcPr marL="36576" marR="36576" marT="36576" marB="36576">
                    <a:lnL>
                      <a:noFill/>
                    </a:lnL>
                    <a:lnR>
                      <a:noFill/>
                    </a:lnR>
                    <a:lnT w="12700" cap="flat" cmpd="sng" algn="ctr">
                      <a:solidFill>
                        <a:srgbClr val="CC0000"/>
                      </a:solidFill>
                      <a:prstDash val="solid"/>
                      <a:round/>
                      <a:headEnd type="none" w="med" len="med"/>
                      <a:tailEnd type="none" w="med" len="med"/>
                    </a:lnT>
                    <a:lnB w="12700" cap="flat" cmpd="sng" algn="ctr">
                      <a:solidFill>
                        <a:srgbClr val="CC0000"/>
                      </a:solidFill>
                      <a:prstDash val="solid"/>
                      <a:round/>
                      <a:headEnd type="none" w="med" len="med"/>
                      <a:tailEnd type="none" w="med" len="med"/>
                    </a:lnB>
                    <a:solidFill>
                      <a:srgbClr val="F5CCCC"/>
                    </a:solidFill>
                  </a:tcPr>
                </a:tc>
                <a:tc>
                  <a:txBody>
                    <a:bodyPr/>
                    <a:lstStyle/>
                    <a:p>
                      <a:pPr marR="0" indent="0" algn="l" rtl="0">
                        <a:lnSpc>
                          <a:spcPct val="110000"/>
                        </a:lnSpc>
                        <a:spcBef>
                          <a:spcPts val="0"/>
                        </a:spcBef>
                        <a:spcAft>
                          <a:spcPts val="482"/>
                        </a:spcAft>
                      </a:pPr>
                      <a:r>
                        <a:rPr lang="en-US" sz="1200" kern="1400" dirty="0" smtClean="0">
                          <a:solidFill>
                            <a:srgbClr val="000000"/>
                          </a:solidFill>
                          <a:effectLst/>
                          <a:latin typeface="Garamond"/>
                        </a:rPr>
                        <a:t>$44,416</a:t>
                      </a:r>
                      <a:endParaRPr lang="en-US" sz="1000" kern="1400" dirty="0">
                        <a:solidFill>
                          <a:srgbClr val="000000"/>
                        </a:solidFill>
                        <a:effectLst/>
                        <a:latin typeface="Garamond"/>
                      </a:endParaRPr>
                    </a:p>
                  </a:txBody>
                  <a:tcPr marL="36576" marR="36576" marT="36576" marB="36576">
                    <a:lnL>
                      <a:noFill/>
                    </a:lnL>
                    <a:lnR>
                      <a:noFill/>
                    </a:lnR>
                    <a:lnT w="12700" cap="flat" cmpd="sng" algn="ctr">
                      <a:solidFill>
                        <a:srgbClr val="CC0000"/>
                      </a:solidFill>
                      <a:prstDash val="solid"/>
                      <a:round/>
                      <a:headEnd type="none" w="med" len="med"/>
                      <a:tailEnd type="none" w="med" len="med"/>
                    </a:lnT>
                    <a:lnB w="12700" cap="flat" cmpd="sng" algn="ctr">
                      <a:solidFill>
                        <a:srgbClr val="CC0000"/>
                      </a:solidFill>
                      <a:prstDash val="solid"/>
                      <a:round/>
                      <a:headEnd type="none" w="med" len="med"/>
                      <a:tailEnd type="none" w="med" len="med"/>
                    </a:lnB>
                    <a:solidFill>
                      <a:srgbClr val="F5CCCC"/>
                    </a:solidFill>
                  </a:tcPr>
                </a:tc>
                <a:tc>
                  <a:txBody>
                    <a:bodyPr/>
                    <a:lstStyle/>
                    <a:p>
                      <a:pPr marR="0" indent="0" algn="l" rtl="0">
                        <a:lnSpc>
                          <a:spcPct val="110000"/>
                        </a:lnSpc>
                        <a:spcBef>
                          <a:spcPts val="0"/>
                        </a:spcBef>
                        <a:spcAft>
                          <a:spcPts val="482"/>
                        </a:spcAft>
                      </a:pPr>
                      <a:r>
                        <a:rPr lang="en-US" sz="1200" kern="1400" dirty="0" smtClean="0">
                          <a:solidFill>
                            <a:srgbClr val="000000"/>
                          </a:solidFill>
                          <a:effectLst/>
                          <a:latin typeface="Garamond"/>
                        </a:rPr>
                        <a:t>$52,216</a:t>
                      </a:r>
                      <a:endParaRPr lang="en-US" sz="1000" kern="1400" dirty="0">
                        <a:solidFill>
                          <a:srgbClr val="000000"/>
                        </a:solidFill>
                        <a:effectLst/>
                        <a:latin typeface="Garamond"/>
                      </a:endParaRPr>
                    </a:p>
                  </a:txBody>
                  <a:tcPr marL="36576" marR="36576" marT="36576" marB="36576">
                    <a:lnL>
                      <a:noFill/>
                    </a:lnL>
                    <a:lnR>
                      <a:noFill/>
                    </a:lnR>
                    <a:lnT w="12700" cap="flat" cmpd="sng" algn="ctr">
                      <a:solidFill>
                        <a:srgbClr val="CC0000"/>
                      </a:solidFill>
                      <a:prstDash val="solid"/>
                      <a:round/>
                      <a:headEnd type="none" w="med" len="med"/>
                      <a:tailEnd type="none" w="med" len="med"/>
                    </a:lnT>
                    <a:lnB w="12700" cap="flat" cmpd="sng" algn="ctr">
                      <a:solidFill>
                        <a:srgbClr val="CC0000"/>
                      </a:solidFill>
                      <a:prstDash val="solid"/>
                      <a:round/>
                      <a:headEnd type="none" w="med" len="med"/>
                      <a:tailEnd type="none" w="med" len="med"/>
                    </a:lnB>
                    <a:solidFill>
                      <a:srgbClr val="F5CCCC"/>
                    </a:solidFill>
                  </a:tcPr>
                </a:tc>
                <a:tc>
                  <a:txBody>
                    <a:bodyPr/>
                    <a:lstStyle/>
                    <a:p>
                      <a:pPr marR="0" indent="0" algn="l" rtl="0">
                        <a:lnSpc>
                          <a:spcPct val="110000"/>
                        </a:lnSpc>
                        <a:spcBef>
                          <a:spcPts val="0"/>
                        </a:spcBef>
                        <a:spcAft>
                          <a:spcPts val="482"/>
                        </a:spcAft>
                      </a:pPr>
                      <a:r>
                        <a:rPr lang="en-US" sz="1200" kern="1400" dirty="0" smtClean="0">
                          <a:solidFill>
                            <a:srgbClr val="000000"/>
                          </a:solidFill>
                          <a:effectLst/>
                          <a:latin typeface="Garamond"/>
                        </a:rPr>
                        <a:t>$54,016</a:t>
                      </a:r>
                      <a:endParaRPr lang="en-US" sz="1000" kern="1400" dirty="0">
                        <a:solidFill>
                          <a:srgbClr val="000000"/>
                        </a:solidFill>
                        <a:effectLst/>
                        <a:latin typeface="Garamond"/>
                      </a:endParaRPr>
                    </a:p>
                  </a:txBody>
                  <a:tcPr marL="36576" marR="36576" marT="36576" marB="36576">
                    <a:lnL>
                      <a:noFill/>
                    </a:lnL>
                    <a:lnR w="12700" cap="flat" cmpd="sng" algn="ctr">
                      <a:solidFill>
                        <a:srgbClr val="CC0000"/>
                      </a:solidFill>
                      <a:prstDash val="solid"/>
                      <a:round/>
                      <a:headEnd type="none" w="med" len="med"/>
                      <a:tailEnd type="none" w="med" len="med"/>
                    </a:lnR>
                    <a:lnT w="12700" cap="flat" cmpd="sng" algn="ctr">
                      <a:solidFill>
                        <a:srgbClr val="CC0000"/>
                      </a:solidFill>
                      <a:prstDash val="solid"/>
                      <a:round/>
                      <a:headEnd type="none" w="med" len="med"/>
                      <a:tailEnd type="none" w="med" len="med"/>
                    </a:lnT>
                    <a:lnB w="12700" cap="flat" cmpd="sng" algn="ctr">
                      <a:solidFill>
                        <a:srgbClr val="CC0000"/>
                      </a:solidFill>
                      <a:prstDash val="solid"/>
                      <a:round/>
                      <a:headEnd type="none" w="med" len="med"/>
                      <a:tailEnd type="none" w="med" len="med"/>
                    </a:lnB>
                    <a:solidFill>
                      <a:srgbClr val="F5CCCC"/>
                    </a:solidFill>
                  </a:tcPr>
                </a:tc>
              </a:tr>
            </a:tbl>
          </a:graphicData>
        </a:graphic>
      </p:graphicFrame>
      <p:sp>
        <p:nvSpPr>
          <p:cNvPr id="4" name="Control 1"/>
          <p:cNvSpPr>
            <a:spLocks noChangeArrowheads="1" noChangeShapeType="1"/>
          </p:cNvSpPr>
          <p:nvPr/>
        </p:nvSpPr>
        <p:spPr bwMode="auto">
          <a:xfrm>
            <a:off x="-1111250" y="9945688"/>
            <a:ext cx="5608638" cy="1490662"/>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2BA475"/>
                  </a:outerShdw>
                </a:effectLst>
              </a14:hiddenEffects>
            </a:ext>
          </a:extLst>
        </p:spPr>
        <p:txBody>
          <a:bodyPr vert="horz" wrap="square" lIns="0" tIns="0" rIns="0" bIns="0" numCol="1" anchor="t" anchorCtr="0" compatLnSpc="1">
            <a:prstTxWarp prst="textNoShape">
              <a:avLst/>
            </a:prstTxWarp>
          </a:bodyPr>
          <a:lstStyle/>
          <a:p>
            <a:endParaRPr lang="en-US"/>
          </a:p>
        </p:txBody>
      </p:sp>
      <p:sp>
        <p:nvSpPr>
          <p:cNvPr id="5" name="TextBox 4"/>
          <p:cNvSpPr txBox="1"/>
          <p:nvPr/>
        </p:nvSpPr>
        <p:spPr>
          <a:xfrm>
            <a:off x="719667" y="4953000"/>
            <a:ext cx="7696199" cy="1200329"/>
          </a:xfrm>
          <a:prstGeom prst="rect">
            <a:avLst/>
          </a:prstGeom>
          <a:noFill/>
        </p:spPr>
        <p:txBody>
          <a:bodyPr wrap="square" rtlCol="0">
            <a:spAutoFit/>
          </a:bodyPr>
          <a:lstStyle/>
          <a:p>
            <a:pPr algn="ctr"/>
            <a:r>
              <a:rPr lang="en-US" dirty="0" smtClean="0"/>
              <a:t>Interest Rates for July 1, </a:t>
            </a:r>
            <a:r>
              <a:rPr lang="en-US" dirty="0" smtClean="0"/>
              <a:t>2017 </a:t>
            </a:r>
            <a:r>
              <a:rPr lang="en-US" dirty="0" smtClean="0"/>
              <a:t>through June 30, </a:t>
            </a:r>
            <a:r>
              <a:rPr lang="en-US" dirty="0" smtClean="0"/>
              <a:t>2018</a:t>
            </a:r>
            <a:endParaRPr lang="en-US" dirty="0" smtClean="0"/>
          </a:p>
          <a:p>
            <a:pPr algn="ctr"/>
            <a:r>
              <a:rPr lang="en-US" dirty="0" smtClean="0"/>
              <a:t>Unsubsidized Loan: 6.00%</a:t>
            </a:r>
          </a:p>
          <a:p>
            <a:pPr algn="ctr"/>
            <a:r>
              <a:rPr lang="en-US" dirty="0" smtClean="0"/>
              <a:t>Grad Plus Loan: 7.00%  Alternative Loan: Variable between lenders</a:t>
            </a:r>
          </a:p>
          <a:p>
            <a:pPr algn="ctr"/>
            <a:r>
              <a:rPr lang="en-US" dirty="0" smtClean="0"/>
              <a:t>(please note, grad plus and alternative loans require credit approval)</a:t>
            </a:r>
            <a:endParaRPr lang="en-US" dirty="0"/>
          </a:p>
        </p:txBody>
      </p:sp>
    </p:spTree>
    <p:extLst>
      <p:ext uri="{BB962C8B-B14F-4D97-AF65-F5344CB8AC3E}">
        <p14:creationId xmlns:p14="http://schemas.microsoft.com/office/powerpoint/2010/main" val="40452594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2133600"/>
            <a:ext cx="8458200" cy="424731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dirty="0" smtClean="0">
                <a:solidFill>
                  <a:schemeClr val="tx1"/>
                </a:solidFill>
              </a:rPr>
              <a:t>Financial Aid Annual Process</a:t>
            </a:r>
            <a:endParaRPr lang="en-US" b="1" u="sng" dirty="0" smtClean="0"/>
          </a:p>
          <a:p>
            <a:r>
              <a:rPr lang="en-US" sz="1400" b="1" dirty="0" smtClean="0"/>
              <a:t>Beginning October 1</a:t>
            </a:r>
            <a:r>
              <a:rPr lang="en-US" sz="1400" b="1" baseline="30000" dirty="0" smtClean="0"/>
              <a:t>st</a:t>
            </a:r>
            <a:r>
              <a:rPr lang="en-US" sz="1400" b="1" dirty="0" smtClean="0"/>
              <a:t> of </a:t>
            </a:r>
            <a:r>
              <a:rPr lang="en-US" sz="1400" b="1" u="sng" dirty="0"/>
              <a:t>each</a:t>
            </a:r>
            <a:r>
              <a:rPr lang="en-US" sz="1400" b="1" dirty="0"/>
              <a:t> </a:t>
            </a:r>
            <a:r>
              <a:rPr lang="en-US" sz="1400" b="1" dirty="0" smtClean="0"/>
              <a:t>year:</a:t>
            </a:r>
            <a:endParaRPr lang="en-US" sz="1400" dirty="0"/>
          </a:p>
          <a:p>
            <a:r>
              <a:rPr lang="en-US" sz="1400" dirty="0" smtClean="0"/>
              <a:t>Student </a:t>
            </a:r>
            <a:r>
              <a:rPr lang="en-US" sz="1400" dirty="0"/>
              <a:t>completes </a:t>
            </a:r>
            <a:r>
              <a:rPr lang="en-US" sz="1400" dirty="0" smtClean="0"/>
              <a:t>new year’s Free </a:t>
            </a:r>
            <a:r>
              <a:rPr lang="en-US" sz="1400" dirty="0"/>
              <a:t>Application for Federal Student Aid (</a:t>
            </a:r>
            <a:r>
              <a:rPr lang="en-US" sz="1400" dirty="0" smtClean="0"/>
              <a:t>FAFSA)  </a:t>
            </a:r>
            <a:r>
              <a:rPr lang="en-US" sz="1400" u="sng" dirty="0" smtClean="0">
                <a:hlinkClick r:id="rId2"/>
              </a:rPr>
              <a:t>www.fafsa.ed.gov</a:t>
            </a:r>
            <a:r>
              <a:rPr lang="en-US" sz="1400" u="sng" dirty="0" smtClean="0"/>
              <a:t> </a:t>
            </a:r>
            <a:endParaRPr lang="en-US" sz="1400" dirty="0"/>
          </a:p>
          <a:p>
            <a:r>
              <a:rPr lang="en-US" sz="1400" dirty="0" smtClean="0"/>
              <a:t>	TTUHSC </a:t>
            </a:r>
            <a:r>
              <a:rPr lang="en-US" sz="1400" dirty="0"/>
              <a:t>receives FAFSA data from the Federal processor electronically.</a:t>
            </a:r>
          </a:p>
          <a:p>
            <a:r>
              <a:rPr lang="en-US" sz="1400" b="1" dirty="0"/>
              <a:t>March: </a:t>
            </a:r>
            <a:r>
              <a:rPr lang="en-US" sz="1400" dirty="0"/>
              <a:t>TTUHSC begins sending missing information emails to the student if additional documents are needed.  </a:t>
            </a:r>
            <a:r>
              <a:rPr lang="en-US" sz="1400" dirty="0" smtClean="0"/>
              <a:t>	Student </a:t>
            </a:r>
            <a:r>
              <a:rPr lang="en-US" sz="1400" dirty="0"/>
              <a:t>returns those necessary documents to complete the financial aid file.</a:t>
            </a:r>
          </a:p>
          <a:p>
            <a:r>
              <a:rPr lang="en-US" sz="1400" b="1" dirty="0"/>
              <a:t>May:  </a:t>
            </a:r>
            <a:r>
              <a:rPr lang="en-US" sz="1400" dirty="0"/>
              <a:t>TTUHSC emails award notice to the student.  The award offer outlines the programs and funding the student </a:t>
            </a:r>
            <a:r>
              <a:rPr lang="en-US" sz="1400" dirty="0" smtClean="0"/>
              <a:t>is eligible to </a:t>
            </a:r>
            <a:r>
              <a:rPr lang="en-US" sz="1400" dirty="0"/>
              <a:t>receive for the school year.</a:t>
            </a:r>
          </a:p>
          <a:p>
            <a:r>
              <a:rPr lang="en-US" sz="1400" dirty="0" smtClean="0"/>
              <a:t>	Student </a:t>
            </a:r>
            <a:r>
              <a:rPr lang="en-US" sz="1400" dirty="0"/>
              <a:t>completes the Federal Direct Loan Application process for the year. (only for students </a:t>
            </a:r>
            <a:r>
              <a:rPr lang="en-US" sz="1400" dirty="0" smtClean="0"/>
              <a:t>	borrowing </a:t>
            </a:r>
            <a:r>
              <a:rPr lang="en-US" sz="1400" dirty="0"/>
              <a:t>Federal Direct Loans).</a:t>
            </a:r>
          </a:p>
          <a:p>
            <a:r>
              <a:rPr lang="en-US" sz="1400" dirty="0" smtClean="0"/>
              <a:t>	Student </a:t>
            </a:r>
            <a:r>
              <a:rPr lang="en-US" sz="1400" dirty="0"/>
              <a:t>completes Grad Plus/Alternative loan application (only for students borrowing one of these </a:t>
            </a:r>
            <a:r>
              <a:rPr lang="en-US" sz="1400" dirty="0" smtClean="0"/>
              <a:t>	loans</a:t>
            </a:r>
            <a:r>
              <a:rPr lang="en-US" sz="1400" dirty="0"/>
              <a:t>)</a:t>
            </a:r>
          </a:p>
          <a:p>
            <a:r>
              <a:rPr lang="en-US" sz="1400" b="1" dirty="0" smtClean="0"/>
              <a:t>15 </a:t>
            </a:r>
            <a:r>
              <a:rPr lang="en-US" sz="1400" b="1" dirty="0"/>
              <a:t>days prior to the start of each semester:</a:t>
            </a:r>
            <a:endParaRPr lang="en-US" sz="1400" dirty="0"/>
          </a:p>
          <a:p>
            <a:r>
              <a:rPr lang="en-US" sz="1400" dirty="0" smtClean="0"/>
              <a:t>Student Business Services (SBS) </a:t>
            </a:r>
            <a:r>
              <a:rPr lang="en-US" sz="1400" dirty="0"/>
              <a:t>Tuition Due date—ONLY for students not receiving Financial Aid</a:t>
            </a:r>
          </a:p>
          <a:p>
            <a:r>
              <a:rPr lang="en-US" sz="1400" b="1" u="sng" dirty="0" smtClean="0"/>
              <a:t>10 </a:t>
            </a:r>
            <a:r>
              <a:rPr lang="en-US" sz="1400" b="1" u="sng" dirty="0"/>
              <a:t>days prior to the start of each semester:</a:t>
            </a:r>
            <a:endParaRPr lang="en-US" sz="1400" u="sng" dirty="0"/>
          </a:p>
          <a:p>
            <a:pPr marL="285750" indent="-285750">
              <a:buFont typeface="Arial" pitchFamily="34" charset="0"/>
              <a:buChar char="•"/>
            </a:pPr>
            <a:r>
              <a:rPr lang="en-US" sz="1400" dirty="0"/>
              <a:t>Federal Direct </a:t>
            </a:r>
            <a:r>
              <a:rPr lang="en-US" sz="1400" dirty="0" smtClean="0"/>
              <a:t>Loan and alternative loan </a:t>
            </a:r>
            <a:r>
              <a:rPr lang="en-US" sz="1400" dirty="0"/>
              <a:t>processing service electronically sends loan funds to the school</a:t>
            </a:r>
          </a:p>
          <a:p>
            <a:pPr marL="285750" indent="-285750">
              <a:buFont typeface="Arial" pitchFamily="34" charset="0"/>
              <a:buChar char="•"/>
            </a:pPr>
            <a:r>
              <a:rPr lang="en-US" sz="1400" dirty="0"/>
              <a:t>Financial aid funds (loans, grants, &amp; scholarships) are posted towards student’s tuition accounts</a:t>
            </a:r>
          </a:p>
          <a:p>
            <a:r>
              <a:rPr lang="en-US" sz="1400" b="1" u="sng" dirty="0"/>
              <a:t>The week before the start of each semester:</a:t>
            </a:r>
            <a:endParaRPr lang="en-US" sz="1400" u="sng" dirty="0"/>
          </a:p>
          <a:p>
            <a:pPr marL="285750" indent="-285750">
              <a:buFont typeface="Arial" pitchFamily="34" charset="0"/>
              <a:buChar char="•"/>
            </a:pPr>
            <a:r>
              <a:rPr lang="en-US" sz="1400" dirty="0"/>
              <a:t>	</a:t>
            </a:r>
            <a:r>
              <a:rPr lang="en-US" sz="1400" b="1" u="sng" dirty="0" smtClean="0"/>
              <a:t>HSC SBS </a:t>
            </a:r>
            <a:r>
              <a:rPr lang="en-US" sz="1400" b="1" u="sng" dirty="0"/>
              <a:t>Office </a:t>
            </a:r>
            <a:r>
              <a:rPr lang="en-US" sz="1400" dirty="0"/>
              <a:t>sends any refunds to student based on student’s refund preference</a:t>
            </a:r>
            <a:r>
              <a:rPr lang="en-US" sz="1400" dirty="0" smtClean="0"/>
              <a:t>.</a:t>
            </a:r>
            <a:endParaRPr lang="en-US" sz="1400"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19400" y="427450"/>
            <a:ext cx="3429000" cy="1536128"/>
          </a:xfrm>
          <a:prstGeom prst="rect">
            <a:avLst/>
          </a:prstGeom>
        </p:spPr>
      </p:pic>
    </p:spTree>
    <p:extLst>
      <p:ext uri="{BB962C8B-B14F-4D97-AF65-F5344CB8AC3E}">
        <p14:creationId xmlns:p14="http://schemas.microsoft.com/office/powerpoint/2010/main" val="1756629173"/>
      </p:ext>
    </p:extLst>
  </p:cSld>
  <p:clrMapOvr>
    <a:masterClrMapping/>
  </p:clrMapOvr>
  <p:transition spd="slow">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3623</TotalTime>
  <Words>976</Words>
  <Application>Microsoft Office PowerPoint</Application>
  <PresentationFormat>On-screen Show (4:3)</PresentationFormat>
  <Paragraphs>154</Paragraphs>
  <Slides>16</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4" baseType="lpstr">
      <vt:lpstr>Arial</vt:lpstr>
      <vt:lpstr>Calibri</vt:lpstr>
      <vt:lpstr>Garamond</vt:lpstr>
      <vt:lpstr>Impact</vt:lpstr>
      <vt:lpstr>Times New Roman</vt:lpstr>
      <vt:lpstr>Wingdings</vt:lpstr>
      <vt:lpstr>NewsPrint</vt:lpstr>
      <vt:lpstr>Worksheet</vt:lpstr>
      <vt:lpstr>PowerPoint Presentation</vt:lpstr>
      <vt:lpstr>PowerPoint Presentation</vt:lpstr>
      <vt:lpstr>PowerPoint Presentation</vt:lpstr>
      <vt:lpstr>PowerPoint Presentation</vt:lpstr>
      <vt:lpstr>Financial Aid Budgets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Federal Loan Information</vt:lpstr>
      <vt:lpstr>Residency</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Vasquez, Fabian</dc:creator>
  <cp:lastModifiedBy>Myers, Mia C</cp:lastModifiedBy>
  <cp:revision>160</cp:revision>
  <dcterms:created xsi:type="dcterms:W3CDTF">2011-12-05T20:53:00Z</dcterms:created>
  <dcterms:modified xsi:type="dcterms:W3CDTF">2017-07-31T16:59:50Z</dcterms:modified>
</cp:coreProperties>
</file>