
<file path=[Content_Types].xml><?xml version="1.0" encoding="utf-8"?>
<Types xmlns="http://schemas.openxmlformats.org/package/2006/content-types">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17"/>
  </p:notesMasterIdLst>
  <p:sldIdLst>
    <p:sldId id="256" r:id="rId2"/>
    <p:sldId id="272" r:id="rId3"/>
    <p:sldId id="264" r:id="rId4"/>
    <p:sldId id="258" r:id="rId5"/>
    <p:sldId id="257" r:id="rId6"/>
    <p:sldId id="273" r:id="rId7"/>
    <p:sldId id="274" r:id="rId8"/>
    <p:sldId id="279" r:id="rId9"/>
    <p:sldId id="269" r:id="rId10"/>
    <p:sldId id="280" r:id="rId11"/>
    <p:sldId id="261" r:id="rId12"/>
    <p:sldId id="277" r:id="rId13"/>
    <p:sldId id="268"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3" autoAdjust="0"/>
    <p:restoredTop sz="94677" autoAdjust="0"/>
  </p:normalViewPr>
  <p:slideViewPr>
    <p:cSldViewPr>
      <p:cViewPr varScale="1">
        <p:scale>
          <a:sx n="108" d="100"/>
          <a:sy n="108" d="100"/>
        </p:scale>
        <p:origin x="1386"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C95C26-326F-4784-853E-A1438000864A}" type="datetimeFigureOut">
              <a:rPr lang="en-US" smtClean="0"/>
              <a:t>7/29/2019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E2BAD1-F25E-408B-A30D-1D568352CA3E}" type="slidenum">
              <a:rPr lang="en-US" smtClean="0"/>
              <a:t>‹#›</a:t>
            </a:fld>
            <a:endParaRPr lang="en-US" dirty="0"/>
          </a:p>
        </p:txBody>
      </p:sp>
    </p:spTree>
    <p:extLst>
      <p:ext uri="{BB962C8B-B14F-4D97-AF65-F5344CB8AC3E}">
        <p14:creationId xmlns:p14="http://schemas.microsoft.com/office/powerpoint/2010/main" val="404278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6007BFA-7CA4-4D3F-919A-3BA33CFC63A5}" type="datetime1">
              <a:rPr lang="en-US" smtClean="0"/>
              <a:t>7/29/2019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0734E3-24AF-426B-B5D8-437E44272DDE}" type="datetime1">
              <a:rPr lang="en-US" smtClean="0"/>
              <a:t>7/29/2019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EE1113-B0C0-4C33-A504-42BD04BAC6E3}" type="datetime1">
              <a:rPr lang="en-US" smtClean="0"/>
              <a:t>7/29/2019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3A0361-35C7-42C7-81F3-B3B4FF45A545}" type="datetime1">
              <a:rPr lang="en-US" smtClean="0"/>
              <a:t>7/29/2019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5FD0F-6B0F-4D21-82F5-C1F3360FEB05}" type="datetime1">
              <a:rPr lang="en-US" smtClean="0"/>
              <a:t>7/29/2019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DA53095-8C63-4AE9-A221-F16B2E1D3A85}" type="datetime1">
              <a:rPr lang="en-US" smtClean="0"/>
              <a:t>7/29/2019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8A9891-8B56-4417-953A-F29BE9CD1B85}" type="datetime1">
              <a:rPr lang="en-US" smtClean="0"/>
              <a:t>7/29/2019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52B4B64-D1CC-4205-A2CE-861E3DD396F3}" type="slidenum">
              <a:rPr lang="en-US" smtClean="0"/>
              <a:t>‹#›</a:t>
            </a:fld>
            <a:endParaRPr lang="en-US" dirty="0"/>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32C7E29-3F09-470F-888A-57D30A9A7215}" type="datetime1">
              <a:rPr lang="en-US" smtClean="0"/>
              <a:t>7/29/2019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89D82E-74A2-40C6-83A0-591521CBF15B}" type="datetime1">
              <a:rPr lang="en-US" smtClean="0"/>
              <a:t>7/29/2019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6323B9-DF4B-4B11-8541-FF7CFF288199}" type="datetime1">
              <a:rPr lang="en-US" smtClean="0"/>
              <a:t>7/29/2019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2C8C7-753E-4A9B-A463-0CC767417456}" type="datetime1">
              <a:rPr lang="en-US" smtClean="0"/>
              <a:t>7/29/2019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A4B6AD94-7A8A-48AE-A9E1-7EF964E6935B}" type="datetime1">
              <a:rPr lang="en-US" smtClean="0"/>
              <a:t>7/29/2019</a:t>
            </a:fld>
            <a:endParaRPr lang="en-US" dirty="0"/>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F52B4B64-D1CC-4205-A2CE-861E3DD396F3}" type="slidenum">
              <a:rPr lang="en-US" smtClean="0"/>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fafsa.ed.gov/"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mailto:Christine.Andrews@ttuhsc.edu"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ttuhsc.edu/financialaid"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SBS@ttuhsc.edu"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mailto:Mia.C.Myers@ttuhsc.edu" TargetMode="External"/><Relationship Id="rId2" Type="http://schemas.openxmlformats.org/officeDocument/2006/relationships/hyperlink" Target="mailto:financial.aid@ttuhsc.edu" TargetMode="Externa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ttuhsc.edu/financialaid"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ttuhsc.edu/Student-Services/veterans-affairs/default.aspx"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9.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Microsoft_Excel_97-2003_Worksheet1.xls"/></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studentaid.ed.gov/sa/fafsa/filling-out/fsaid" TargetMode="External"/><Relationship Id="rId2" Type="http://schemas.openxmlformats.org/officeDocument/2006/relationships/hyperlink" Target="http://www.fafsa.ed.gov/" TargetMode="External"/><Relationship Id="rId1" Type="http://schemas.openxmlformats.org/officeDocument/2006/relationships/slideLayout" Target="../slideLayouts/slideLayout7.xml"/><Relationship Id="rId5" Type="http://schemas.openxmlformats.org/officeDocument/2006/relationships/hyperlink" Target="http://www.finaid.org/" TargetMode="Externa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219200" y="2819400"/>
            <a:ext cx="6629400" cy="203132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5400" dirty="0" smtClean="0"/>
              <a:t>P1 Orientation</a:t>
            </a:r>
          </a:p>
          <a:p>
            <a:pPr algn="ctr"/>
            <a:r>
              <a:rPr lang="en-US" sz="5400" dirty="0" smtClean="0"/>
              <a:t>Financial Aid</a:t>
            </a:r>
            <a:endParaRPr lang="en-US" sz="4000" dirty="0" smtClean="0"/>
          </a:p>
          <a:p>
            <a:pPr algn="ctr"/>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73765952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Federal Loan Information</a:t>
            </a:r>
            <a:endParaRPr lang="en-US" dirty="0"/>
          </a:p>
        </p:txBody>
      </p:sp>
      <p:sp>
        <p:nvSpPr>
          <p:cNvPr id="3" name="Content Placeholder 2"/>
          <p:cNvSpPr>
            <a:spLocks noGrp="1"/>
          </p:cNvSpPr>
          <p:nvPr>
            <p:ph idx="1"/>
          </p:nvPr>
        </p:nvSpPr>
        <p:spPr>
          <a:xfrm>
            <a:off x="762000" y="685800"/>
            <a:ext cx="3505200" cy="3886200"/>
          </a:xfrm>
        </p:spPr>
        <p:txBody>
          <a:bodyPr/>
          <a:lstStyle/>
          <a:p>
            <a:r>
              <a:rPr lang="en-US" dirty="0" smtClean="0"/>
              <a:t>You can locate loan servicer information and current federal loan totals on the National Student Loan Database System website.</a:t>
            </a:r>
          </a:p>
          <a:p>
            <a:r>
              <a:rPr lang="en-US" dirty="0" smtClean="0"/>
              <a:t>You will need your FSA ID and password to access the information.</a:t>
            </a:r>
            <a:endParaRPr lang="en-US"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1066800"/>
            <a:ext cx="3400425" cy="3276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04601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2133600"/>
            <a:ext cx="8458200" cy="424731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smtClean="0">
                <a:solidFill>
                  <a:schemeClr val="tx1"/>
                </a:solidFill>
              </a:rPr>
              <a:t>Financial Aid Annual Process</a:t>
            </a:r>
            <a:endParaRPr lang="en-US" b="1" u="sng" dirty="0" smtClean="0"/>
          </a:p>
          <a:p>
            <a:r>
              <a:rPr lang="en-US" sz="1400" b="1" dirty="0" smtClean="0"/>
              <a:t>Beginning October 1</a:t>
            </a:r>
            <a:r>
              <a:rPr lang="en-US" sz="1400" b="1" baseline="30000" dirty="0" smtClean="0"/>
              <a:t>st</a:t>
            </a:r>
            <a:r>
              <a:rPr lang="en-US" sz="1400" b="1" dirty="0" smtClean="0"/>
              <a:t> of </a:t>
            </a:r>
            <a:r>
              <a:rPr lang="en-US" sz="1400" b="1" u="sng" dirty="0"/>
              <a:t>each</a:t>
            </a:r>
            <a:r>
              <a:rPr lang="en-US" sz="1400" b="1" dirty="0"/>
              <a:t> year:</a:t>
            </a:r>
            <a:endParaRPr lang="en-US" sz="1400" dirty="0"/>
          </a:p>
          <a:p>
            <a:r>
              <a:rPr lang="en-US" sz="1400" dirty="0" smtClean="0"/>
              <a:t>Student </a:t>
            </a:r>
            <a:r>
              <a:rPr lang="en-US" sz="1400" dirty="0"/>
              <a:t>completes Free Application for Federal Student Aid (</a:t>
            </a:r>
            <a:r>
              <a:rPr lang="en-US" sz="1400" dirty="0" smtClean="0"/>
              <a:t>FAFSA)  </a:t>
            </a:r>
            <a:r>
              <a:rPr lang="en-US" sz="1400" u="sng" dirty="0" smtClean="0">
                <a:hlinkClick r:id="rId2"/>
              </a:rPr>
              <a:t>www.fafsa.ed.gov</a:t>
            </a:r>
            <a:r>
              <a:rPr lang="en-US" sz="1400" u="sng" dirty="0" smtClean="0"/>
              <a:t> </a:t>
            </a:r>
            <a:endParaRPr lang="en-US" sz="1400" dirty="0"/>
          </a:p>
          <a:p>
            <a:r>
              <a:rPr lang="en-US" sz="1400" dirty="0" smtClean="0"/>
              <a:t>	TTUHSC </a:t>
            </a:r>
            <a:r>
              <a:rPr lang="en-US" sz="1400" dirty="0"/>
              <a:t>receives FAFSA data from the Federal processor electronically.</a:t>
            </a:r>
          </a:p>
          <a:p>
            <a:r>
              <a:rPr lang="en-US" sz="1400" b="1" dirty="0"/>
              <a:t>March: </a:t>
            </a:r>
            <a:r>
              <a:rPr lang="en-US" sz="1400" dirty="0"/>
              <a:t>TTUHSC begins sending missing information emails to the student if additional documents are needed.  </a:t>
            </a:r>
            <a:r>
              <a:rPr lang="en-US" sz="1400" dirty="0" smtClean="0"/>
              <a:t>	Student </a:t>
            </a:r>
            <a:r>
              <a:rPr lang="en-US" sz="1400" dirty="0"/>
              <a:t>returns those necessary documents to complete the financial aid file.</a:t>
            </a:r>
          </a:p>
          <a:p>
            <a:r>
              <a:rPr lang="en-US" sz="1400" b="1" dirty="0"/>
              <a:t>May:  </a:t>
            </a:r>
            <a:r>
              <a:rPr lang="en-US" sz="1400" dirty="0"/>
              <a:t>TTUHSC emails award notice to the student.  The award offer outlines the programs and funding the student </a:t>
            </a:r>
            <a:r>
              <a:rPr lang="en-US" sz="1400" dirty="0" smtClean="0"/>
              <a:t>is eligible to </a:t>
            </a:r>
            <a:r>
              <a:rPr lang="en-US" sz="1400" dirty="0"/>
              <a:t>receive for the school year.</a:t>
            </a:r>
          </a:p>
          <a:p>
            <a:r>
              <a:rPr lang="en-US" sz="1400" dirty="0" smtClean="0"/>
              <a:t>	Student </a:t>
            </a:r>
            <a:r>
              <a:rPr lang="en-US" sz="1400" dirty="0"/>
              <a:t>completes the Federal Direct Loan Application process for the year. </a:t>
            </a:r>
            <a:r>
              <a:rPr lang="en-US" sz="1400" dirty="0" smtClean="0"/>
              <a:t>(</a:t>
            </a:r>
            <a:r>
              <a:rPr lang="en-US" sz="1400" dirty="0"/>
              <a:t>only for students </a:t>
            </a:r>
            <a:r>
              <a:rPr lang="en-US" sz="1400" dirty="0" smtClean="0"/>
              <a:t>	borrowing Federal Direct </a:t>
            </a:r>
            <a:r>
              <a:rPr lang="en-US" sz="1400" dirty="0"/>
              <a:t>Loans).</a:t>
            </a:r>
          </a:p>
          <a:p>
            <a:r>
              <a:rPr lang="en-US" sz="1400" dirty="0" smtClean="0"/>
              <a:t>	Student </a:t>
            </a:r>
            <a:r>
              <a:rPr lang="en-US" sz="1400" dirty="0"/>
              <a:t>completes Grad Plus/Alternative loan application (only for students borrowing one of these </a:t>
            </a:r>
            <a:r>
              <a:rPr lang="en-US" sz="1400" dirty="0" smtClean="0"/>
              <a:t>	loans</a:t>
            </a:r>
            <a:r>
              <a:rPr lang="en-US" sz="1400" dirty="0"/>
              <a:t>)</a:t>
            </a:r>
          </a:p>
          <a:p>
            <a:r>
              <a:rPr lang="en-US" sz="1400" b="1" dirty="0" smtClean="0"/>
              <a:t>10 </a:t>
            </a:r>
            <a:r>
              <a:rPr lang="en-US" sz="1400" b="1" dirty="0"/>
              <a:t>days prior to the start of each semester:</a:t>
            </a:r>
            <a:endParaRPr lang="en-US" sz="1400" dirty="0"/>
          </a:p>
          <a:p>
            <a:r>
              <a:rPr lang="en-US" sz="1400" dirty="0" smtClean="0"/>
              <a:t>Student Business Services </a:t>
            </a:r>
            <a:r>
              <a:rPr lang="en-US" sz="1400" dirty="0"/>
              <a:t>Tuition Due date—ONLY for students not receiving Financial Aid</a:t>
            </a:r>
          </a:p>
          <a:p>
            <a:r>
              <a:rPr lang="en-US" sz="1400" b="1" u="sng" dirty="0" smtClean="0"/>
              <a:t>10 </a:t>
            </a:r>
            <a:r>
              <a:rPr lang="en-US" sz="1400" b="1" u="sng" dirty="0"/>
              <a:t>days prior to the start of each semester:</a:t>
            </a:r>
            <a:endParaRPr lang="en-US" sz="1400" u="sng" dirty="0"/>
          </a:p>
          <a:p>
            <a:pPr marL="285750" indent="-285750">
              <a:buFont typeface="Arial" pitchFamily="34" charset="0"/>
              <a:buChar char="•"/>
            </a:pPr>
            <a:r>
              <a:rPr lang="en-US" sz="1400" dirty="0"/>
              <a:t>Federal Direct Loan processing service electronically sends loan funds to the school</a:t>
            </a:r>
          </a:p>
          <a:p>
            <a:pPr marL="285750" indent="-285750">
              <a:buFont typeface="Arial" pitchFamily="34" charset="0"/>
              <a:buChar char="•"/>
            </a:pPr>
            <a:r>
              <a:rPr lang="en-US" sz="1400" dirty="0"/>
              <a:t>Financial aid funds (loans, grants, &amp; scholarships) are posted towards student’s tuition accounts</a:t>
            </a:r>
          </a:p>
          <a:p>
            <a:r>
              <a:rPr lang="en-US" sz="1400" b="1" u="sng" dirty="0"/>
              <a:t>The week before the start of each semester:</a:t>
            </a:r>
            <a:endParaRPr lang="en-US" sz="1400" u="sng" dirty="0"/>
          </a:p>
          <a:p>
            <a:pPr marL="285750" indent="-285750">
              <a:buFont typeface="Arial" pitchFamily="34" charset="0"/>
              <a:buChar char="•"/>
            </a:pPr>
            <a:r>
              <a:rPr lang="en-US" sz="1400" dirty="0"/>
              <a:t>	</a:t>
            </a:r>
            <a:r>
              <a:rPr lang="en-US" sz="1400" b="1" u="sng" dirty="0" smtClean="0"/>
              <a:t>HSC </a:t>
            </a:r>
            <a:r>
              <a:rPr lang="en-US" sz="1400" b="1" u="sng" dirty="0"/>
              <a:t>SBS Office </a:t>
            </a:r>
            <a:r>
              <a:rPr lang="en-US" sz="1400" dirty="0"/>
              <a:t>sends any refunds to student based on student’s refund preference</a:t>
            </a:r>
            <a:r>
              <a:rPr lang="en-US" sz="1400" dirty="0" smtClean="0"/>
              <a:t>.</a:t>
            </a:r>
            <a:endParaRPr lang="en-US" sz="1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1756629173"/>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35493" y="1828800"/>
            <a:ext cx="8001000" cy="38164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000" dirty="0" smtClean="0"/>
              <a:t>Applying For School of Pharmacy Scholarships</a:t>
            </a:r>
          </a:p>
          <a:p>
            <a:pPr algn="ctr"/>
            <a:endParaRPr lang="en-US" sz="1000" dirty="0" smtClean="0"/>
          </a:p>
          <a:p>
            <a:r>
              <a:rPr lang="en-US" sz="1600" dirty="0"/>
              <a:t>Scholarships are funded by sources within and outside of the University. Awards distributed through the School of Pharmacy are based upon academic achievement, leadership, extra-curricular activities, and financial need. Scholarship recipients are selected by the School of Pharmacy Faculty Scholarship Committee, a subcommittee of the Student Affairs Committee. Award decisions are made in the summer for the following academic year. </a:t>
            </a:r>
            <a:endParaRPr lang="en-US" sz="1600" dirty="0" smtClean="0"/>
          </a:p>
          <a:p>
            <a:endParaRPr lang="en-US" sz="1000" dirty="0"/>
          </a:p>
          <a:p>
            <a:r>
              <a:rPr lang="en-US" sz="1600" dirty="0"/>
              <a:t>Currently enrolled students with at least an 80 cumulative GPA and entering students with a minimum 3.00 GPA (GPA calculated using only required pre pharmacy course grades) are eligible. </a:t>
            </a:r>
            <a:endParaRPr lang="en-US" sz="1600" dirty="0" smtClean="0"/>
          </a:p>
          <a:p>
            <a:endParaRPr lang="en-US" sz="1000" dirty="0"/>
          </a:p>
          <a:p>
            <a:r>
              <a:rPr lang="en-US" sz="1600" dirty="0"/>
              <a:t>To be considered for awards based upon financial need, file a FAFSA by May </a:t>
            </a:r>
            <a:r>
              <a:rPr lang="en-US" sz="1600" dirty="0" smtClean="0"/>
              <a:t>15th. </a:t>
            </a:r>
            <a:endParaRPr lang="en-US" sz="1600" dirty="0"/>
          </a:p>
          <a:p>
            <a:r>
              <a:rPr lang="en-US" sz="1600" dirty="0"/>
              <a:t> </a:t>
            </a:r>
          </a:p>
          <a:p>
            <a:r>
              <a:rPr lang="en-US" sz="1600" dirty="0"/>
              <a:t>For further explanation, contact </a:t>
            </a:r>
            <a:r>
              <a:rPr lang="en-US" sz="1600" dirty="0" smtClean="0"/>
              <a:t>SOP Student </a:t>
            </a:r>
            <a:r>
              <a:rPr lang="en-US" sz="1600" dirty="0"/>
              <a:t>Services at 806-414-9393 or </a:t>
            </a:r>
            <a:r>
              <a:rPr lang="en-US" sz="1600" dirty="0" smtClean="0">
                <a:hlinkClick r:id="rId2"/>
              </a:rPr>
              <a:t>Christine.Andrews@ttuhsc.edu</a:t>
            </a:r>
            <a:r>
              <a:rPr lang="en-US" sz="1600" b="1" u="sng" dirty="0"/>
              <a:t> </a:t>
            </a:r>
            <a:endParaRPr lang="en-US" sz="16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200400" cy="1307927"/>
          </a:xfrm>
          <a:prstGeom prst="rect">
            <a:avLst/>
          </a:prstGeom>
        </p:spPr>
      </p:pic>
    </p:spTree>
    <p:extLst>
      <p:ext uri="{BB962C8B-B14F-4D97-AF65-F5344CB8AC3E}">
        <p14:creationId xmlns:p14="http://schemas.microsoft.com/office/powerpoint/2010/main" val="26044307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438400"/>
            <a:ext cx="6937375" cy="344709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Emergency Tuition &amp; Short Term Loans</a:t>
            </a:r>
          </a:p>
          <a:p>
            <a:pPr algn="ctr"/>
            <a:endParaRPr lang="en-US" b="1" u="sng" dirty="0"/>
          </a:p>
          <a:p>
            <a:pPr marL="285750" indent="-285750">
              <a:buFont typeface="Wingdings" pitchFamily="2" charset="2"/>
              <a:buChar char="§"/>
            </a:pPr>
            <a:r>
              <a:rPr lang="en-US" sz="1600" dirty="0" smtClean="0"/>
              <a:t>Emergency Tuition Loans are available at 5% interest for currently enrolled TTUHSC students.</a:t>
            </a:r>
          </a:p>
          <a:p>
            <a:pPr marL="285750" indent="-285750">
              <a:buFont typeface="Wingdings" pitchFamily="2" charset="2"/>
              <a:buChar char="§"/>
            </a:pPr>
            <a:endParaRPr lang="en-US" sz="1600" dirty="0"/>
          </a:p>
          <a:p>
            <a:pPr marL="285750" indent="-285750">
              <a:buFont typeface="Wingdings" pitchFamily="2" charset="2"/>
              <a:buChar char="§"/>
            </a:pPr>
            <a:r>
              <a:rPr lang="en-US" sz="1600" dirty="0" smtClean="0"/>
              <a:t>Short Term Loan for up to $1000 is also available to currently enrolled students for other types of emergencies. This loan has an interest rate of 5%.</a:t>
            </a:r>
          </a:p>
          <a:p>
            <a:pPr marL="285750" indent="-285750">
              <a:buFont typeface="Wingdings" pitchFamily="2" charset="2"/>
              <a:buChar char="§"/>
            </a:pPr>
            <a:endParaRPr lang="en-US" sz="1600" dirty="0"/>
          </a:p>
          <a:p>
            <a:pPr marL="285750" indent="-285750">
              <a:buFont typeface="Wingdings" pitchFamily="2" charset="2"/>
              <a:buChar char="§"/>
            </a:pPr>
            <a:r>
              <a:rPr lang="en-US" sz="1600" dirty="0" smtClean="0"/>
              <a:t>Both types of loans must be repaid within 90 days.</a:t>
            </a:r>
          </a:p>
          <a:p>
            <a:endParaRPr lang="en-US" sz="1600" dirty="0" smtClean="0">
              <a:hlinkClick r:id="rId2"/>
            </a:endParaRPr>
          </a:p>
          <a:p>
            <a:pPr algn="ctr"/>
            <a:r>
              <a:rPr lang="en-US" sz="1600" dirty="0" smtClean="0">
                <a:hlinkClick r:id="rId2"/>
              </a:rPr>
              <a:t>www.ttuhsc.edu/financial-aid</a:t>
            </a:r>
            <a:endParaRPr lang="en-US" sz="1600" dirty="0" smtClean="0"/>
          </a:p>
          <a:p>
            <a:endParaRPr lang="en-US" sz="1600" dirty="0"/>
          </a:p>
          <a:p>
            <a:endParaRPr lang="en-US" sz="1600" u="sng" dirty="0">
              <a:solidFill>
                <a:srgbClr val="FF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250498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0" y="2514600"/>
            <a:ext cx="6937375" cy="266226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Student Business Services</a:t>
            </a:r>
          </a:p>
          <a:p>
            <a:pPr algn="ctr"/>
            <a:endParaRPr lang="en-US" sz="1600" dirty="0"/>
          </a:p>
          <a:p>
            <a:r>
              <a:rPr lang="en-US" sz="1400" dirty="0"/>
              <a:t>Please contact Student Business Services (SBS) at (806) 743-7867 </a:t>
            </a:r>
            <a:r>
              <a:rPr lang="en-US" sz="1400" dirty="0" smtClean="0"/>
              <a:t>or at </a:t>
            </a:r>
            <a:r>
              <a:rPr lang="en-US" sz="1400" dirty="0" smtClean="0">
                <a:hlinkClick r:id="rId2"/>
              </a:rPr>
              <a:t>SBS@ttuhsc.edu</a:t>
            </a:r>
            <a:r>
              <a:rPr lang="en-US" sz="1400" dirty="0" smtClean="0"/>
              <a:t> for </a:t>
            </a:r>
            <a:r>
              <a:rPr lang="en-US" sz="1400" dirty="0"/>
              <a:t>questions regarding</a:t>
            </a:r>
            <a:r>
              <a:rPr lang="en-US" sz="1400" dirty="0" smtClean="0"/>
              <a:t>:</a:t>
            </a:r>
          </a:p>
          <a:p>
            <a:endParaRPr lang="en-US" sz="1400" dirty="0"/>
          </a:p>
          <a:p>
            <a:pPr marL="285750" indent="-285750">
              <a:spcAft>
                <a:spcPts val="600"/>
              </a:spcAft>
              <a:buFont typeface="Wingdings" panose="05000000000000000000" pitchFamily="2" charset="2"/>
              <a:buChar char="§"/>
            </a:pPr>
            <a:r>
              <a:rPr lang="en-US" sz="1400" dirty="0" smtClean="0"/>
              <a:t>Tuition </a:t>
            </a:r>
            <a:r>
              <a:rPr lang="en-US" sz="1400" dirty="0"/>
              <a:t>and fee information, tuition payment options, and payment plans</a:t>
            </a:r>
          </a:p>
          <a:p>
            <a:pPr marL="285750" indent="-285750">
              <a:spcAft>
                <a:spcPts val="600"/>
              </a:spcAft>
              <a:buFont typeface="Wingdings" panose="05000000000000000000" pitchFamily="2" charset="2"/>
              <a:buChar char="§"/>
            </a:pPr>
            <a:r>
              <a:rPr lang="en-US" sz="1400" dirty="0" smtClean="0"/>
              <a:t>How </a:t>
            </a:r>
            <a:r>
              <a:rPr lang="en-US" sz="1400" dirty="0"/>
              <a:t>refunds are processed or how to set up direct deposit information</a:t>
            </a:r>
          </a:p>
          <a:p>
            <a:pPr marL="285750" indent="-285750">
              <a:spcAft>
                <a:spcPts val="600"/>
              </a:spcAft>
              <a:buFont typeface="Wingdings" panose="05000000000000000000" pitchFamily="2" charset="2"/>
              <a:buChar char="§"/>
            </a:pPr>
            <a:r>
              <a:rPr lang="en-US" sz="1400" dirty="0" smtClean="0"/>
              <a:t>How </a:t>
            </a:r>
            <a:r>
              <a:rPr lang="en-US" sz="1400" dirty="0"/>
              <a:t>to submit 3rd party payment information</a:t>
            </a:r>
          </a:p>
          <a:p>
            <a:r>
              <a:rPr lang="en-US" sz="1400" dirty="0"/>
              <a:t> </a:t>
            </a:r>
          </a:p>
          <a:p>
            <a:pPr algn="ctr"/>
            <a:endParaRPr lang="en-US" sz="1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836186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40422"/>
            <a:ext cx="6937375" cy="36009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Office of Financial Aid </a:t>
            </a:r>
          </a:p>
          <a:p>
            <a:pPr algn="ctr"/>
            <a:r>
              <a:rPr lang="en-US" sz="1400" dirty="0" smtClean="0"/>
              <a:t>Academic Classroom Building Room 2C400</a:t>
            </a:r>
          </a:p>
          <a:p>
            <a:pPr algn="ctr"/>
            <a:endParaRPr lang="en-US" sz="800" b="1" u="sng" dirty="0" smtClean="0"/>
          </a:p>
          <a:p>
            <a:pPr algn="ctr"/>
            <a:r>
              <a:rPr lang="en-US" sz="1400" dirty="0" smtClean="0"/>
              <a:t>TTUHSC Office of Financial Aid</a:t>
            </a:r>
          </a:p>
          <a:p>
            <a:pPr algn="ctr"/>
            <a:r>
              <a:rPr lang="en-US" sz="1400" dirty="0" smtClean="0"/>
              <a:t>3601 4</a:t>
            </a:r>
            <a:r>
              <a:rPr lang="en-US" sz="1400" baseline="30000" dirty="0" smtClean="0"/>
              <a:t>th</a:t>
            </a:r>
            <a:r>
              <a:rPr lang="en-US" sz="1400" dirty="0" smtClean="0"/>
              <a:t> Street MS8310</a:t>
            </a:r>
          </a:p>
          <a:p>
            <a:pPr algn="ctr"/>
            <a:r>
              <a:rPr lang="en-US" sz="1400" dirty="0" smtClean="0"/>
              <a:t>Lubbock, TX  79430-8310</a:t>
            </a:r>
          </a:p>
          <a:p>
            <a:pPr algn="ctr"/>
            <a:r>
              <a:rPr lang="en-US" sz="1400" dirty="0" smtClean="0"/>
              <a:t>(806) 743.3025 </a:t>
            </a:r>
            <a:r>
              <a:rPr lang="en-US" sz="1200" dirty="0" smtClean="0"/>
              <a:t>phone  </a:t>
            </a:r>
            <a:r>
              <a:rPr lang="en-US" sz="1400" dirty="0" smtClean="0"/>
              <a:t>(806) 743.2304 </a:t>
            </a:r>
            <a:r>
              <a:rPr lang="en-US" sz="1200" dirty="0" smtClean="0"/>
              <a:t>fax</a:t>
            </a:r>
            <a:endParaRPr lang="en-US" sz="1400" dirty="0"/>
          </a:p>
          <a:p>
            <a:pPr algn="ctr"/>
            <a:endParaRPr lang="en-US" sz="1400" dirty="0" smtClean="0"/>
          </a:p>
          <a:p>
            <a:pPr algn="ctr"/>
            <a:r>
              <a:rPr lang="en-US" sz="1400" dirty="0" smtClean="0">
                <a:solidFill>
                  <a:srgbClr val="FF0000"/>
                </a:solidFill>
              </a:rPr>
              <a:t> </a:t>
            </a:r>
            <a:r>
              <a:rPr lang="en-US" sz="1400" u="sng" dirty="0" smtClean="0">
                <a:solidFill>
                  <a:srgbClr val="FF0000"/>
                </a:solidFill>
                <a:hlinkClick r:id="rId2"/>
              </a:rPr>
              <a:t>financial.aid@ttuhsc.edu</a:t>
            </a:r>
            <a:endParaRPr lang="en-US" sz="1400" u="sng" dirty="0" smtClean="0">
              <a:solidFill>
                <a:srgbClr val="FF0000"/>
              </a:solidFill>
            </a:endParaRPr>
          </a:p>
          <a:p>
            <a:pPr algn="ctr"/>
            <a:r>
              <a:rPr lang="en-US" sz="1400" u="sng" dirty="0" smtClean="0">
                <a:solidFill>
                  <a:srgbClr val="FF0000"/>
                </a:solidFill>
                <a:hlinkClick r:id="rId3"/>
              </a:rPr>
              <a:t>Mia.C.Myers@ttuhsc.edu</a:t>
            </a:r>
            <a:r>
              <a:rPr lang="en-US" sz="1400" u="sng" dirty="0" smtClean="0">
                <a:solidFill>
                  <a:srgbClr val="FF0000"/>
                </a:solidFill>
              </a:rPr>
              <a:t> </a:t>
            </a:r>
          </a:p>
          <a:p>
            <a:pPr algn="ctr"/>
            <a:endParaRPr lang="en-US" sz="1400" u="sng" dirty="0" smtClean="0">
              <a:solidFill>
                <a:srgbClr val="FF0000"/>
              </a:solidFill>
            </a:endParaRPr>
          </a:p>
          <a:p>
            <a:pPr algn="ctr"/>
            <a:r>
              <a:rPr lang="en-US" sz="1400" u="sng" dirty="0" smtClean="0">
                <a:solidFill>
                  <a:srgbClr val="FF0000"/>
                </a:solidFill>
                <a:hlinkClick r:id="rId4"/>
              </a:rPr>
              <a:t>www.ttuhsc.edu/financialaid</a:t>
            </a:r>
            <a:r>
              <a:rPr lang="en-US" sz="1400" u="sng" dirty="0" smtClean="0">
                <a:solidFill>
                  <a:srgbClr val="FF0000"/>
                </a:solidFill>
              </a:rPr>
              <a:t>  </a:t>
            </a:r>
            <a:r>
              <a:rPr lang="en-US" sz="1400" dirty="0" smtClean="0">
                <a:solidFill>
                  <a:srgbClr val="FF0000"/>
                </a:solidFill>
              </a:rPr>
              <a:t> </a:t>
            </a:r>
          </a:p>
          <a:p>
            <a:pPr algn="ctr"/>
            <a:endParaRPr lang="en-US" sz="1400" dirty="0"/>
          </a:p>
          <a:p>
            <a:pPr algn="ctr"/>
            <a:r>
              <a:rPr lang="en-US" sz="1400" dirty="0" smtClean="0"/>
              <a:t>Office hours:</a:t>
            </a:r>
          </a:p>
          <a:p>
            <a:pPr algn="ctr"/>
            <a:r>
              <a:rPr lang="en-US" sz="1400" dirty="0" smtClean="0"/>
              <a:t>Monday-Friday 8am-5pm</a:t>
            </a:r>
          </a:p>
          <a:p>
            <a:pPr algn="ctr"/>
            <a:r>
              <a:rPr lang="en-US" sz="1400" dirty="0" smtClean="0"/>
              <a:t>No appointment needed to see an advisor</a:t>
            </a:r>
            <a:endParaRPr lang="en-US" sz="1400" dirty="0"/>
          </a:p>
        </p:txBody>
      </p:sp>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7445908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440120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What is Financial Aid</a:t>
            </a:r>
          </a:p>
          <a:p>
            <a:pPr algn="ctr"/>
            <a:endParaRPr lang="en-US" sz="1600" b="1" u="sng" dirty="0" smtClean="0"/>
          </a:p>
          <a:p>
            <a:r>
              <a:rPr lang="en-US" sz="1600" b="1" dirty="0"/>
              <a:t>FINANCIAL AID</a:t>
            </a:r>
            <a:r>
              <a:rPr lang="en-US" sz="1600" dirty="0"/>
              <a:t> is defined as assistance to pay for your educational expenses.   These expenses include tuition, fees, books, supplies, instruments and </a:t>
            </a:r>
            <a:r>
              <a:rPr lang="en-US" sz="1600" dirty="0" smtClean="0"/>
              <a:t>living expenses </a:t>
            </a:r>
            <a:r>
              <a:rPr lang="en-US" sz="1600" dirty="0"/>
              <a:t>while in school.  Any assistance is considered “financial aid” regardless of the source.  These sources are</a:t>
            </a:r>
            <a:r>
              <a:rPr lang="en-US" sz="1600" dirty="0" smtClean="0"/>
              <a:t>:</a:t>
            </a:r>
          </a:p>
          <a:p>
            <a:endParaRPr lang="en-US" sz="1600" dirty="0"/>
          </a:p>
          <a:p>
            <a:r>
              <a:rPr lang="en-US" sz="1600" b="1" i="1" u="sng" dirty="0"/>
              <a:t>Grants</a:t>
            </a:r>
            <a:r>
              <a:rPr lang="en-US" sz="1600" dirty="0"/>
              <a:t>—Funds from Federal and State sources that do NOT require repayment</a:t>
            </a:r>
          </a:p>
          <a:p>
            <a:endParaRPr lang="en-US" sz="1600" b="1" i="1" u="sng" dirty="0" smtClean="0"/>
          </a:p>
          <a:p>
            <a:r>
              <a:rPr lang="en-US" sz="1600" b="1" i="1" u="sng" dirty="0" smtClean="0"/>
              <a:t>Scholarships</a:t>
            </a:r>
            <a:r>
              <a:rPr lang="en-US" sz="1600" i="1" dirty="0" smtClean="0"/>
              <a:t>—</a:t>
            </a:r>
            <a:r>
              <a:rPr lang="en-US" sz="1600" dirty="0" smtClean="0"/>
              <a:t>State</a:t>
            </a:r>
            <a:r>
              <a:rPr lang="en-US" sz="1600" dirty="0"/>
              <a:t>, Institutional, Organizational funds that do NOT </a:t>
            </a:r>
            <a:r>
              <a:rPr lang="en-US" sz="1600" dirty="0" smtClean="0"/>
              <a:t>require repayment</a:t>
            </a:r>
            <a:endParaRPr lang="en-US" sz="1600" dirty="0"/>
          </a:p>
          <a:p>
            <a:endParaRPr lang="en-US" sz="1600" b="1" i="1" u="sng" dirty="0" smtClean="0"/>
          </a:p>
          <a:p>
            <a:r>
              <a:rPr lang="en-US" sz="1600" b="1" i="1" u="sng" dirty="0" smtClean="0"/>
              <a:t>Loan </a:t>
            </a:r>
            <a:r>
              <a:rPr lang="en-US" sz="1600" b="1" i="1" u="sng" dirty="0"/>
              <a:t>Programs</a:t>
            </a:r>
            <a:r>
              <a:rPr lang="en-US" sz="1600" i="1" dirty="0"/>
              <a:t>—</a:t>
            </a:r>
            <a:r>
              <a:rPr lang="en-US" sz="1600" dirty="0"/>
              <a:t>Money that must be paid back.  May consist of Federal and Private </a:t>
            </a:r>
            <a:r>
              <a:rPr lang="en-US" sz="1600" dirty="0" smtClean="0"/>
              <a:t>loans</a:t>
            </a:r>
          </a:p>
          <a:p>
            <a:r>
              <a:rPr lang="en-US" sz="1600" dirty="0"/>
              <a:t>	</a:t>
            </a:r>
            <a:r>
              <a:rPr lang="en-US" sz="1600" dirty="0" smtClean="0"/>
              <a:t>Ex.  Federal Direct Unsubsidized Loan, Federal Direct Graduate Plus Loan</a:t>
            </a:r>
          </a:p>
          <a:p>
            <a:endParaRPr lang="en-US" sz="1600" dirty="0" smtClean="0"/>
          </a:p>
          <a:p>
            <a:r>
              <a:rPr lang="en-US" sz="1600" b="1" i="1" u="sng" dirty="0"/>
              <a:t>Departmental Payments/Waiver</a:t>
            </a:r>
            <a:r>
              <a:rPr lang="en-US" sz="1600" dirty="0"/>
              <a:t>–Assistance with tuition/fees while in school</a:t>
            </a:r>
          </a:p>
          <a:p>
            <a:endParaRPr lang="en-US" sz="1600" dirty="0"/>
          </a:p>
          <a:p>
            <a:r>
              <a:rPr lang="en-US" sz="1600" b="1" i="1" u="sng" dirty="0"/>
              <a:t>Veteran’s Benefits</a:t>
            </a:r>
            <a:r>
              <a:rPr lang="en-US" sz="1600" dirty="0"/>
              <a:t>–Hazelwood, GI Bill, etc.  		</a:t>
            </a:r>
            <a:r>
              <a:rPr lang="en-US" sz="1600" dirty="0">
                <a:hlinkClick r:id="rId2"/>
              </a:rPr>
              <a:t>https://www.ttuhsc.edu/Student-Services/veterans-affairs/default.aspx</a:t>
            </a:r>
            <a:r>
              <a:rPr lang="en-US" sz="1600" dirty="0"/>
              <a:t> </a:t>
            </a:r>
            <a:endParaRPr lang="en-US" sz="1400" i="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381000"/>
            <a:ext cx="3429000" cy="1536128"/>
          </a:xfrm>
          <a:prstGeom prst="rect">
            <a:avLst/>
          </a:prstGeom>
        </p:spPr>
      </p:pic>
    </p:spTree>
    <p:extLst>
      <p:ext uri="{BB962C8B-B14F-4D97-AF65-F5344CB8AC3E}">
        <p14:creationId xmlns:p14="http://schemas.microsoft.com/office/powerpoint/2010/main" val="5648215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5403" y="2209801"/>
            <a:ext cx="6749397" cy="35394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Items Covered By Financial Aid</a:t>
            </a:r>
          </a:p>
          <a:p>
            <a:pPr marL="285750" indent="-285750" algn="ctr">
              <a:buFont typeface="Wingdings" panose="05000000000000000000" pitchFamily="2" charset="2"/>
              <a:buChar char="§"/>
            </a:pPr>
            <a:endParaRPr lang="en-US" b="1" u="sng" dirty="0"/>
          </a:p>
          <a:p>
            <a:pPr marL="285750" indent="-285750">
              <a:buFont typeface="Wingdings" panose="05000000000000000000" pitchFamily="2" charset="2"/>
              <a:buChar char="§"/>
            </a:pPr>
            <a:r>
              <a:rPr lang="en-US" sz="1400" dirty="0" smtClean="0"/>
              <a:t>Tuition </a:t>
            </a:r>
            <a:r>
              <a:rPr lang="en-US" sz="1400" dirty="0"/>
              <a:t>&amp; Fees</a:t>
            </a:r>
          </a:p>
          <a:p>
            <a:pPr marL="285750" indent="-285750">
              <a:buFont typeface="Wingdings" panose="05000000000000000000" pitchFamily="2" charset="2"/>
              <a:buChar char="§"/>
            </a:pPr>
            <a:r>
              <a:rPr lang="en-US" sz="1400" dirty="0" smtClean="0"/>
              <a:t>Books </a:t>
            </a:r>
            <a:r>
              <a:rPr lang="en-US" sz="1400" dirty="0"/>
              <a:t>&amp; Supplies (including lab equipment)</a:t>
            </a:r>
          </a:p>
          <a:p>
            <a:pPr marL="285750" indent="-285750">
              <a:buFont typeface="Wingdings" panose="05000000000000000000" pitchFamily="2" charset="2"/>
              <a:buChar char="§"/>
            </a:pPr>
            <a:r>
              <a:rPr lang="en-US" sz="1400" dirty="0" smtClean="0"/>
              <a:t>Housing </a:t>
            </a:r>
            <a:r>
              <a:rPr lang="en-US" sz="1400" dirty="0"/>
              <a:t>and food (rent, utilities, phone, groceries)</a:t>
            </a:r>
          </a:p>
          <a:p>
            <a:pPr marL="285750" indent="-285750">
              <a:buFont typeface="Wingdings" panose="05000000000000000000" pitchFamily="2" charset="2"/>
              <a:buChar char="§"/>
            </a:pPr>
            <a:r>
              <a:rPr lang="en-US" sz="1400" dirty="0" smtClean="0"/>
              <a:t>Transportation </a:t>
            </a:r>
            <a:r>
              <a:rPr lang="en-US" sz="1400" dirty="0"/>
              <a:t>(insurance, maintenance, gasoline)</a:t>
            </a:r>
          </a:p>
          <a:p>
            <a:pPr marL="285750" indent="-285750">
              <a:buFont typeface="Wingdings" panose="05000000000000000000" pitchFamily="2" charset="2"/>
              <a:buChar char="§"/>
            </a:pPr>
            <a:r>
              <a:rPr lang="en-US" sz="1400" dirty="0" smtClean="0"/>
              <a:t>Health </a:t>
            </a:r>
            <a:r>
              <a:rPr lang="en-US" sz="1400" dirty="0"/>
              <a:t>Insurance</a:t>
            </a:r>
          </a:p>
          <a:p>
            <a:pPr marL="285750" indent="-285750">
              <a:buFont typeface="Wingdings" panose="05000000000000000000" pitchFamily="2" charset="2"/>
              <a:buChar char="§"/>
            </a:pPr>
            <a:r>
              <a:rPr lang="en-US" sz="1400" dirty="0" smtClean="0"/>
              <a:t>Personal </a:t>
            </a:r>
            <a:r>
              <a:rPr lang="en-US" sz="1400" dirty="0"/>
              <a:t>and miscellaneous (medical, dental, clothing, </a:t>
            </a:r>
            <a:r>
              <a:rPr lang="en-US" sz="1400" dirty="0" smtClean="0"/>
              <a:t>cleaning, etc</a:t>
            </a:r>
            <a:r>
              <a:rPr lang="en-US" sz="1400" dirty="0"/>
              <a:t>.)</a:t>
            </a:r>
          </a:p>
          <a:p>
            <a:pPr marL="285750" indent="-285750">
              <a:buFont typeface="Wingdings" panose="05000000000000000000" pitchFamily="2" charset="2"/>
              <a:buChar char="§"/>
            </a:pPr>
            <a:r>
              <a:rPr lang="en-US" sz="1400" dirty="0" smtClean="0"/>
              <a:t>Travel </a:t>
            </a:r>
            <a:r>
              <a:rPr lang="en-US" sz="1400" dirty="0"/>
              <a:t>and living expenses for away </a:t>
            </a:r>
            <a:r>
              <a:rPr lang="en-US" sz="1400" dirty="0" smtClean="0"/>
              <a:t>rotations (budget adjustment form and proof of expenses required)</a:t>
            </a:r>
            <a:endParaRPr lang="en-US" sz="1400" dirty="0"/>
          </a:p>
          <a:p>
            <a:pPr marL="285750" indent="-285750">
              <a:buFont typeface="Wingdings" panose="05000000000000000000" pitchFamily="2" charset="2"/>
              <a:buChar char="§"/>
            </a:pPr>
            <a:r>
              <a:rPr lang="en-US" sz="1400" dirty="0" smtClean="0"/>
              <a:t>Transportation </a:t>
            </a:r>
            <a:r>
              <a:rPr lang="en-US" sz="1400" dirty="0"/>
              <a:t>costs for residency/job interviews (4th year </a:t>
            </a:r>
            <a:r>
              <a:rPr lang="en-US" sz="1400" dirty="0" smtClean="0"/>
              <a:t>only - additional documentation </a:t>
            </a:r>
            <a:r>
              <a:rPr lang="en-US" sz="1400" dirty="0"/>
              <a:t>required</a:t>
            </a:r>
            <a:r>
              <a:rPr lang="en-US" sz="1400" dirty="0" smtClean="0"/>
              <a:t>)</a:t>
            </a:r>
            <a:endParaRPr lang="en-US" sz="1400" dirty="0"/>
          </a:p>
          <a:p>
            <a:pPr marL="285750" indent="-285750">
              <a:buFont typeface="Wingdings" panose="05000000000000000000" pitchFamily="2" charset="2"/>
              <a:buChar char="§"/>
            </a:pPr>
            <a:r>
              <a:rPr lang="en-US" sz="1400" dirty="0" smtClean="0"/>
              <a:t>Computer </a:t>
            </a:r>
            <a:r>
              <a:rPr lang="en-US" sz="1400" dirty="0"/>
              <a:t>(budget adjustment form and proof of expense </a:t>
            </a:r>
            <a:r>
              <a:rPr lang="en-US" sz="1400" dirty="0" smtClean="0"/>
              <a:t>required; may </a:t>
            </a:r>
            <a:r>
              <a:rPr lang="en-US" sz="1400" dirty="0"/>
              <a:t>only be submitted once during degree plan</a:t>
            </a:r>
            <a:r>
              <a:rPr lang="en-US" sz="1400" dirty="0" smtClean="0"/>
              <a:t>)</a:t>
            </a:r>
            <a:endParaRPr lang="en-US" sz="1400" dirty="0"/>
          </a:p>
          <a:p>
            <a:endParaRPr lang="en-US" sz="1400" dirty="0" smtClean="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1099586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63133" y="2209800"/>
            <a:ext cx="6934200" cy="289310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Items NOT Covered by Financial Aid</a:t>
            </a:r>
          </a:p>
          <a:p>
            <a:pPr algn="ctr"/>
            <a:endParaRPr lang="en-US" sz="1600" b="1" u="sng" dirty="0" smtClean="0"/>
          </a:p>
          <a:p>
            <a:pPr marL="285750" indent="-285750">
              <a:buFont typeface="Wingdings" panose="05000000000000000000" pitchFamily="2" charset="2"/>
              <a:buChar char="§"/>
            </a:pPr>
            <a:r>
              <a:rPr lang="en-US" sz="1600" dirty="0" smtClean="0"/>
              <a:t>Automobile </a:t>
            </a:r>
            <a:r>
              <a:rPr lang="en-US" sz="1600" dirty="0"/>
              <a:t>payments</a:t>
            </a:r>
          </a:p>
          <a:p>
            <a:pPr marL="285750" indent="-285750">
              <a:buFont typeface="Wingdings" panose="05000000000000000000" pitchFamily="2" charset="2"/>
              <a:buChar char="§"/>
            </a:pPr>
            <a:r>
              <a:rPr lang="en-US" sz="1600" dirty="0" smtClean="0"/>
              <a:t>Consumer </a:t>
            </a:r>
            <a:r>
              <a:rPr lang="en-US" sz="1600" dirty="0"/>
              <a:t>debt (credit cards, loan payments)</a:t>
            </a:r>
          </a:p>
          <a:p>
            <a:pPr marL="285750" indent="-285750">
              <a:buFont typeface="Wingdings" panose="05000000000000000000" pitchFamily="2" charset="2"/>
              <a:buChar char="§"/>
            </a:pPr>
            <a:r>
              <a:rPr lang="en-US" sz="1600" dirty="0"/>
              <a:t>R</a:t>
            </a:r>
            <a:r>
              <a:rPr lang="en-US" sz="1600" dirty="0" smtClean="0"/>
              <a:t>eview courses</a:t>
            </a:r>
          </a:p>
          <a:p>
            <a:pPr marL="285750" indent="-285750">
              <a:buFont typeface="Wingdings" panose="05000000000000000000" pitchFamily="2" charset="2"/>
              <a:buChar char="§"/>
            </a:pPr>
            <a:r>
              <a:rPr lang="en-US" sz="1600" dirty="0" smtClean="0"/>
              <a:t>Spouse’s expenses (such as medical expenses or insurance)</a:t>
            </a:r>
          </a:p>
          <a:p>
            <a:pPr marL="285750" indent="-285750">
              <a:buFont typeface="Wingdings" panose="05000000000000000000" pitchFamily="2" charset="2"/>
              <a:buChar char="§"/>
            </a:pPr>
            <a:r>
              <a:rPr lang="en-US" sz="1600" dirty="0" smtClean="0"/>
              <a:t>Student association costs (such as conference trips)</a:t>
            </a:r>
            <a:endParaRPr lang="en-US" sz="1600" dirty="0"/>
          </a:p>
          <a:p>
            <a:r>
              <a:rPr lang="en-US" sz="1600" dirty="0"/>
              <a:t> </a:t>
            </a:r>
          </a:p>
          <a:p>
            <a:pPr marL="285750" indent="-285750">
              <a:buFont typeface="Wingdings" pitchFamily="2" charset="2"/>
              <a:buChar char="§"/>
            </a:pPr>
            <a:endParaRPr lang="en-US" sz="1600" u="sng" dirty="0" smtClean="0">
              <a:solidFill>
                <a:srgbClr val="FF0000"/>
              </a:solidFill>
            </a:endParaRPr>
          </a:p>
          <a:p>
            <a:endParaRPr lang="en-US" sz="1600" dirty="0" smtClean="0">
              <a:solidFill>
                <a:srgbClr val="FF0000"/>
              </a:solidFill>
            </a:endParaRPr>
          </a:p>
          <a:p>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40835524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124200" cy="1172750"/>
          </a:xfrm>
          <a:prstGeom prst="rect">
            <a:avLst/>
          </a:prstGeom>
        </p:spPr>
      </p:pic>
      <p:sp>
        <p:nvSpPr>
          <p:cNvPr id="3" name="Title 2"/>
          <p:cNvSpPr>
            <a:spLocks noGrp="1"/>
          </p:cNvSpPr>
          <p:nvPr>
            <p:ph type="title"/>
          </p:nvPr>
        </p:nvSpPr>
        <p:spPr>
          <a:xfrm>
            <a:off x="685800" y="5638800"/>
            <a:ext cx="7620000" cy="533400"/>
          </a:xfrm>
        </p:spPr>
        <p:txBody>
          <a:bodyPr>
            <a:normAutofit fontScale="90000"/>
          </a:bodyPr>
          <a:lstStyle/>
          <a:p>
            <a:pPr algn="ctr"/>
            <a:r>
              <a:rPr lang="en-US" sz="3000" smtClean="0"/>
              <a:t>Estimated Financial </a:t>
            </a:r>
            <a:r>
              <a:rPr lang="en-US" sz="3000" dirty="0" smtClean="0"/>
              <a:t>Aid Budgets</a:t>
            </a:r>
            <a:endParaRPr lang="en-US" sz="3000" dirty="0"/>
          </a:p>
        </p:txBody>
      </p:sp>
      <p:graphicFrame>
        <p:nvGraphicFramePr>
          <p:cNvPr id="2" name="Object 1"/>
          <p:cNvGraphicFramePr>
            <a:graphicFrameLocks noChangeAspect="1"/>
          </p:cNvGraphicFramePr>
          <p:nvPr>
            <p:extLst>
              <p:ext uri="{D42A27DB-BD31-4B8C-83A1-F6EECF244321}">
                <p14:modId xmlns:p14="http://schemas.microsoft.com/office/powerpoint/2010/main" val="951790110"/>
              </p:ext>
            </p:extLst>
          </p:nvPr>
        </p:nvGraphicFramePr>
        <p:xfrm>
          <a:off x="1143000" y="2057400"/>
          <a:ext cx="7010400" cy="2747963"/>
        </p:xfrm>
        <a:graphic>
          <a:graphicData uri="http://schemas.openxmlformats.org/presentationml/2006/ole">
            <mc:AlternateContent xmlns:mc="http://schemas.openxmlformats.org/markup-compatibility/2006">
              <mc:Choice xmlns:v="urn:schemas-microsoft-com:vml" Requires="v">
                <p:oleObj spid="_x0000_s1127" name="Worksheet" r:id="rId4" imgW="5105459" imgH="2038350" progId="Excel.Sheet.8">
                  <p:embed/>
                </p:oleObj>
              </mc:Choice>
              <mc:Fallback>
                <p:oleObj name="Worksheet" r:id="rId4" imgW="5105459" imgH="2038350" progId="Excel.Sheet.8">
                  <p:embed/>
                  <p:pic>
                    <p:nvPicPr>
                      <p:cNvPr id="0" name="Object 29"/>
                      <p:cNvPicPr>
                        <a:picLocks noChangeAspect="1" noChangeArrowheads="1"/>
                      </p:cNvPicPr>
                      <p:nvPr/>
                    </p:nvPicPr>
                    <p:blipFill>
                      <a:blip r:embed="rId5"/>
                      <a:srcRect/>
                      <a:stretch>
                        <a:fillRect/>
                      </a:stretch>
                    </p:blipFill>
                    <p:spPr bwMode="auto">
                      <a:xfrm>
                        <a:off x="1143000" y="2057400"/>
                        <a:ext cx="7010400" cy="2747963"/>
                      </a:xfrm>
                      <a:prstGeom prst="rect">
                        <a:avLst/>
                      </a:prstGeom>
                      <a:noFill/>
                      <a:ln>
                        <a:noFill/>
                      </a:ln>
                    </p:spPr>
                  </p:pic>
                </p:oleObj>
              </mc:Fallback>
            </mc:AlternateContent>
          </a:graphicData>
        </a:graphic>
      </p:graphicFrame>
      <p:sp>
        <p:nvSpPr>
          <p:cNvPr id="5" name="TextBox 4"/>
          <p:cNvSpPr txBox="1"/>
          <p:nvPr/>
        </p:nvSpPr>
        <p:spPr>
          <a:xfrm>
            <a:off x="228600" y="5332520"/>
            <a:ext cx="8610600" cy="369332"/>
          </a:xfrm>
          <a:prstGeom prst="rect">
            <a:avLst/>
          </a:prstGeom>
          <a:noFill/>
        </p:spPr>
        <p:txBody>
          <a:bodyPr wrap="square" rtlCol="0">
            <a:spAutoFit/>
          </a:bodyPr>
          <a:lstStyle/>
          <a:p>
            <a:pPr algn="ctr"/>
            <a:r>
              <a:rPr lang="en-US" dirty="0" smtClean="0"/>
              <a:t>Total for 4 years (resident) = </a:t>
            </a:r>
            <a:r>
              <a:rPr lang="en-US" dirty="0" smtClean="0"/>
              <a:t>$187,907</a:t>
            </a:r>
            <a:r>
              <a:rPr lang="en-US" dirty="0" smtClean="0"/>
              <a:t>	        Total for 4 years (non-resident) = </a:t>
            </a:r>
            <a:r>
              <a:rPr lang="en-US" dirty="0" smtClean="0"/>
              <a:t>$255,967</a:t>
            </a:r>
            <a:endParaRPr lang="en-US" dirty="0"/>
          </a:p>
        </p:txBody>
      </p:sp>
    </p:spTree>
    <p:extLst>
      <p:ext uri="{BB962C8B-B14F-4D97-AF65-F5344CB8AC3E}">
        <p14:creationId xmlns:p14="http://schemas.microsoft.com/office/powerpoint/2010/main" val="1164447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71600" y="2057400"/>
            <a:ext cx="6790267"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Typical Financial Aid Award Packages</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2900641211"/>
              </p:ext>
            </p:extLst>
          </p:nvPr>
        </p:nvGraphicFramePr>
        <p:xfrm>
          <a:off x="719667" y="2698897"/>
          <a:ext cx="7967134" cy="1952727"/>
        </p:xfrm>
        <a:graphic>
          <a:graphicData uri="http://schemas.openxmlformats.org/drawingml/2006/table">
            <a:tbl>
              <a:tblPr/>
              <a:tblGrid>
                <a:gridCol w="2276324"/>
                <a:gridCol w="1233009"/>
                <a:gridCol w="1327856"/>
                <a:gridCol w="1367954"/>
                <a:gridCol w="1761991"/>
              </a:tblGrid>
              <a:tr h="349103">
                <a:tc>
                  <a:txBody>
                    <a:bodyPr/>
                    <a:lstStyle/>
                    <a:p>
                      <a:pPr marR="0" indent="0" algn="l" rtl="0">
                        <a:lnSpc>
                          <a:spcPct val="110000"/>
                        </a:lnSpc>
                        <a:spcBef>
                          <a:spcPts val="0"/>
                        </a:spcBef>
                        <a:spcAft>
                          <a:spcPts val="482"/>
                        </a:spcAft>
                      </a:pPr>
                      <a:r>
                        <a:rPr lang="en-US" sz="1200" b="1" kern="1400" dirty="0" smtClean="0">
                          <a:solidFill>
                            <a:srgbClr val="FFFFFF"/>
                          </a:solidFill>
                          <a:effectLst/>
                          <a:latin typeface="Garamond"/>
                        </a:rPr>
                        <a:t>Loan Annual Amount</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smtClean="0">
                          <a:solidFill>
                            <a:srgbClr val="FFFFFF"/>
                          </a:solidFill>
                          <a:effectLst/>
                          <a:latin typeface="Garamond"/>
                        </a:rPr>
                        <a:t>P1</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smtClean="0">
                          <a:solidFill>
                            <a:srgbClr val="FFFFFF"/>
                          </a:solidFill>
                          <a:effectLst/>
                          <a:latin typeface="Garamond"/>
                        </a:rPr>
                        <a:t>P2</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smtClean="0">
                          <a:solidFill>
                            <a:srgbClr val="FFFFFF"/>
                          </a:solidFill>
                          <a:effectLst/>
                          <a:latin typeface="Garamond"/>
                        </a:rPr>
                        <a:t>P3</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smtClean="0">
                          <a:solidFill>
                            <a:srgbClr val="FFFFFF"/>
                          </a:solidFill>
                          <a:effectLst/>
                          <a:latin typeface="Garamond"/>
                        </a:rPr>
                        <a:t>P4</a:t>
                      </a:r>
                      <a:endParaRPr lang="en-US" sz="1000" kern="1400" dirty="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r>
              <a:tr h="677597">
                <a:tc>
                  <a:txBody>
                    <a:bodyPr/>
                    <a:lstStyle/>
                    <a:p>
                      <a:pPr marR="0" indent="0" algn="l" rtl="0">
                        <a:lnSpc>
                          <a:spcPct val="110000"/>
                        </a:lnSpc>
                        <a:spcBef>
                          <a:spcPts val="0"/>
                        </a:spcBef>
                        <a:spcAft>
                          <a:spcPts val="482"/>
                        </a:spcAft>
                      </a:pPr>
                      <a:r>
                        <a:rPr lang="en-US" sz="1200" kern="1400">
                          <a:solidFill>
                            <a:srgbClr val="000000"/>
                          </a:solidFill>
                          <a:effectLst/>
                          <a:latin typeface="Garamond"/>
                        </a:rPr>
                        <a:t>Unsubsidized Loan</a:t>
                      </a:r>
                      <a:endParaRPr lang="en-US" sz="1000" kern="140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$33,000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$33,000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$33,000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$37,167</a:t>
                      </a:r>
                      <a:endParaRPr lang="en-US" sz="1000" kern="1400" dirty="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r>
              <a:tr h="442919">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Grad </a:t>
                      </a:r>
                      <a:r>
                        <a:rPr lang="en-US" sz="1200" kern="1400" dirty="0" smtClean="0">
                          <a:solidFill>
                            <a:srgbClr val="000000"/>
                          </a:solidFill>
                          <a:effectLst/>
                          <a:latin typeface="Garamond"/>
                        </a:rPr>
                        <a:t>Plus/Alt.</a:t>
                      </a:r>
                      <a:r>
                        <a:rPr lang="en-US" sz="1200" kern="1400" baseline="0" dirty="0" smtClean="0">
                          <a:solidFill>
                            <a:srgbClr val="000000"/>
                          </a:solidFill>
                          <a:effectLst/>
                          <a:latin typeface="Garamond"/>
                        </a:rPr>
                        <a:t> </a:t>
                      </a:r>
                      <a:r>
                        <a:rPr lang="en-US" sz="1200" kern="1400" dirty="0" smtClean="0">
                          <a:solidFill>
                            <a:srgbClr val="000000"/>
                          </a:solidFill>
                          <a:effectLst/>
                          <a:latin typeface="Garamond"/>
                        </a:rPr>
                        <a:t>Loan</a:t>
                      </a:r>
                    </a:p>
                    <a:p>
                      <a:pPr marR="0" indent="0" algn="l" rtl="0">
                        <a:lnSpc>
                          <a:spcPct val="110000"/>
                        </a:lnSpc>
                        <a:spcBef>
                          <a:spcPts val="0"/>
                        </a:spcBef>
                        <a:spcAft>
                          <a:spcPts val="482"/>
                        </a:spcAft>
                      </a:pPr>
                      <a:r>
                        <a:rPr lang="en-US" sz="900" kern="1400" dirty="0" smtClean="0">
                          <a:solidFill>
                            <a:srgbClr val="000000"/>
                          </a:solidFill>
                          <a:effectLst/>
                          <a:latin typeface="Garamond"/>
                        </a:rPr>
                        <a:t>(Cost of attendance less any other financial aid)</a:t>
                      </a:r>
                      <a:endParaRPr lang="en-US" sz="9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$10,462</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$10,462</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$10,462</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$20,354</a:t>
                      </a:r>
                      <a:endParaRPr lang="en-US" sz="1000" kern="1400" dirty="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r>
              <a:tr h="442919">
                <a:tc>
                  <a:txBody>
                    <a:bodyPr/>
                    <a:lstStyle/>
                    <a:p>
                      <a:pPr marR="0" indent="0" algn="l" rtl="0">
                        <a:lnSpc>
                          <a:spcPct val="110000"/>
                        </a:lnSpc>
                        <a:spcBef>
                          <a:spcPts val="0"/>
                        </a:spcBef>
                        <a:spcAft>
                          <a:spcPts val="482"/>
                        </a:spcAft>
                      </a:pPr>
                      <a:r>
                        <a:rPr lang="en-US" sz="1200" kern="1400">
                          <a:solidFill>
                            <a:srgbClr val="000000"/>
                          </a:solidFill>
                          <a:effectLst/>
                          <a:latin typeface="Garamond"/>
                        </a:rPr>
                        <a:t>Total</a:t>
                      </a:r>
                      <a:endParaRPr lang="en-US" sz="1000" kern="140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a:t>
                      </a:r>
                      <a:r>
                        <a:rPr lang="en-US" sz="1200" kern="1400" dirty="0" smtClean="0">
                          <a:solidFill>
                            <a:srgbClr val="000000"/>
                          </a:solidFill>
                          <a:effectLst/>
                          <a:latin typeface="Garamond"/>
                        </a:rPr>
                        <a:t>43,462</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a:t>
                      </a:r>
                      <a:r>
                        <a:rPr lang="en-US" sz="1200" kern="1400" dirty="0" smtClean="0">
                          <a:solidFill>
                            <a:srgbClr val="000000"/>
                          </a:solidFill>
                          <a:effectLst/>
                          <a:latin typeface="Garamond"/>
                        </a:rPr>
                        <a:t>43,462</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a:t>
                      </a:r>
                      <a:r>
                        <a:rPr lang="en-US" sz="1200" kern="1400" dirty="0" smtClean="0">
                          <a:solidFill>
                            <a:srgbClr val="000000"/>
                          </a:solidFill>
                          <a:effectLst/>
                          <a:latin typeface="Garamond"/>
                        </a:rPr>
                        <a:t>43,462</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a:t>
                      </a:r>
                      <a:r>
                        <a:rPr lang="en-US" sz="1200" kern="1400" dirty="0" smtClean="0">
                          <a:solidFill>
                            <a:srgbClr val="000000"/>
                          </a:solidFill>
                          <a:effectLst/>
                          <a:latin typeface="Garamond"/>
                        </a:rPr>
                        <a:t>57,521</a:t>
                      </a:r>
                      <a:endParaRPr lang="en-US" sz="1000" kern="1400" dirty="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r>
            </a:tbl>
          </a:graphicData>
        </a:graphic>
      </p:graphicFrame>
      <p:sp>
        <p:nvSpPr>
          <p:cNvPr id="4" name="Control 1"/>
          <p:cNvSpPr>
            <a:spLocks noChangeArrowheads="1" noChangeShapeType="1"/>
          </p:cNvSpPr>
          <p:nvPr/>
        </p:nvSpPr>
        <p:spPr bwMode="auto">
          <a:xfrm>
            <a:off x="-1111250" y="9945688"/>
            <a:ext cx="5608638" cy="149066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2BA475"/>
                  </a:outerShdw>
                </a:effectLst>
              </a14:hiddenEffects>
            </a:ext>
          </a:extLst>
        </p:spPr>
        <p:txBody>
          <a:bodyPr vert="horz" wrap="square" lIns="0" tIns="0" rIns="0" bIns="0" numCol="1" anchor="t" anchorCtr="0" compatLnSpc="1">
            <a:prstTxWarp prst="textNoShape">
              <a:avLst/>
            </a:prstTxWarp>
          </a:bodyPr>
          <a:lstStyle/>
          <a:p>
            <a:endParaRPr lang="en-US"/>
          </a:p>
        </p:txBody>
      </p:sp>
      <p:sp>
        <p:nvSpPr>
          <p:cNvPr id="7" name="TextBox 6"/>
          <p:cNvSpPr txBox="1"/>
          <p:nvPr/>
        </p:nvSpPr>
        <p:spPr>
          <a:xfrm>
            <a:off x="685800" y="4667167"/>
            <a:ext cx="7696199" cy="1754326"/>
          </a:xfrm>
          <a:prstGeom prst="rect">
            <a:avLst/>
          </a:prstGeom>
          <a:noFill/>
        </p:spPr>
        <p:txBody>
          <a:bodyPr wrap="square" rtlCol="0">
            <a:spAutoFit/>
          </a:bodyPr>
          <a:lstStyle/>
          <a:p>
            <a:pPr algn="ctr"/>
            <a:r>
              <a:rPr lang="en-US" dirty="0"/>
              <a:t>Federal Loan Interest Rates for July 1, 2019 through June 30, 2020</a:t>
            </a:r>
          </a:p>
          <a:p>
            <a:pPr algn="ctr"/>
            <a:r>
              <a:rPr lang="en-US" dirty="0"/>
              <a:t>Unsubsidized Loan: 6.079%	Grad Plus Loan: 7.079%</a:t>
            </a:r>
          </a:p>
          <a:p>
            <a:pPr algn="ctr"/>
            <a:r>
              <a:rPr lang="en-US" dirty="0"/>
              <a:t>Alternative Loan: Variable between lenders</a:t>
            </a:r>
          </a:p>
          <a:p>
            <a:pPr algn="ctr"/>
            <a:r>
              <a:rPr lang="en-US" dirty="0"/>
              <a:t>(please note, grad plus and alternative loans require credit approval)</a:t>
            </a:r>
          </a:p>
          <a:p>
            <a:pPr algn="ctr"/>
            <a:r>
              <a:rPr lang="en-US" dirty="0"/>
              <a:t>*new year’s interest rates are announced in June of each year</a:t>
            </a:r>
          </a:p>
          <a:p>
            <a:pPr algn="ctr"/>
            <a:endParaRPr lang="en-US" dirty="0"/>
          </a:p>
        </p:txBody>
      </p:sp>
    </p:spTree>
    <p:extLst>
      <p:ext uri="{BB962C8B-B14F-4D97-AF65-F5344CB8AC3E}">
        <p14:creationId xmlns:p14="http://schemas.microsoft.com/office/powerpoint/2010/main" val="40452594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1443833"/>
            <a:ext cx="8001000" cy="350865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Applying For Financial Aid</a:t>
            </a:r>
          </a:p>
          <a:p>
            <a:pPr algn="ctr"/>
            <a:endParaRPr lang="en-US" sz="1600" b="1" u="sng" dirty="0" smtClean="0"/>
          </a:p>
          <a:p>
            <a:r>
              <a:rPr lang="en-US" sz="1400" b="1" dirty="0"/>
              <a:t>Complete a </a:t>
            </a:r>
            <a:r>
              <a:rPr lang="en-US" sz="1400" b="1" dirty="0" smtClean="0"/>
              <a:t>2019-2020 </a:t>
            </a:r>
            <a:r>
              <a:rPr lang="en-US" sz="1400" b="1" dirty="0"/>
              <a:t>FAFSA (Free Application for Federal Student Aid)</a:t>
            </a:r>
            <a:endParaRPr lang="en-US" sz="1400" dirty="0"/>
          </a:p>
          <a:p>
            <a:r>
              <a:rPr lang="en-US" sz="1400" dirty="0"/>
              <a:t>Go to: </a:t>
            </a:r>
            <a:r>
              <a:rPr lang="en-US" sz="1400" u="sng" dirty="0" smtClean="0">
                <a:hlinkClick r:id="rId2"/>
              </a:rPr>
              <a:t>www.fafsa.ed.gov</a:t>
            </a:r>
            <a:r>
              <a:rPr lang="en-US" sz="1400" u="sng" dirty="0" smtClean="0"/>
              <a:t> </a:t>
            </a:r>
            <a:r>
              <a:rPr lang="en-US" sz="1400" dirty="0" smtClean="0"/>
              <a:t>Follow </a:t>
            </a:r>
            <a:r>
              <a:rPr lang="en-US" sz="1400" dirty="0"/>
              <a:t>the instructions as </a:t>
            </a:r>
            <a:r>
              <a:rPr lang="en-US" sz="1400" dirty="0" smtClean="0"/>
              <a:t>directed. </a:t>
            </a:r>
            <a:r>
              <a:rPr lang="en-US" sz="1400" b="1" u="sng" dirty="0"/>
              <a:t>Our FAFSA school code is: 016024</a:t>
            </a:r>
            <a:r>
              <a:rPr lang="en-US" sz="1400" b="1" dirty="0" smtClean="0"/>
              <a:t>.</a:t>
            </a:r>
            <a:endParaRPr lang="en-US" sz="1400" dirty="0"/>
          </a:p>
          <a:p>
            <a:r>
              <a:rPr lang="en-US" sz="1400" dirty="0"/>
              <a:t>	</a:t>
            </a:r>
            <a:r>
              <a:rPr lang="en-US" sz="1400" dirty="0" smtClean="0"/>
              <a:t>If </a:t>
            </a:r>
            <a:r>
              <a:rPr lang="en-US" sz="1400" dirty="0"/>
              <a:t>you need a FSA ID # go to </a:t>
            </a:r>
            <a:r>
              <a:rPr lang="en-US" sz="1400" u="sng" dirty="0">
                <a:hlinkClick r:id="rId3"/>
              </a:rPr>
              <a:t>https://studentaid.ed.gov/sa/fafsa/filling-out/fsaid</a:t>
            </a:r>
            <a:r>
              <a:rPr lang="en-US" sz="1400" dirty="0" smtClean="0"/>
              <a:t>.</a:t>
            </a:r>
          </a:p>
          <a:p>
            <a:endParaRPr lang="en-US" sz="1400" dirty="0"/>
          </a:p>
          <a:p>
            <a:pPr marL="285750" indent="-285750">
              <a:buFont typeface="Wingdings" panose="05000000000000000000" pitchFamily="2" charset="2"/>
              <a:buChar char="§"/>
            </a:pPr>
            <a:r>
              <a:rPr lang="en-US" sz="1400" dirty="0" smtClean="0"/>
              <a:t>As a Pharmacy </a:t>
            </a:r>
            <a:r>
              <a:rPr lang="en-US" sz="1400" dirty="0"/>
              <a:t>student, you are now considered an independent student on the FAFSA.  This means you are no longer required to provide parent information on your FAFSA, nor does TTUHSC require you to provide your parental information on your FAFSA.</a:t>
            </a:r>
          </a:p>
          <a:p>
            <a:pPr marL="285750" indent="-285750">
              <a:buFont typeface="Wingdings" panose="05000000000000000000" pitchFamily="2" charset="2"/>
              <a:buChar char="§"/>
            </a:pPr>
            <a:r>
              <a:rPr lang="en-US" sz="1400" dirty="0" smtClean="0"/>
              <a:t>Your </a:t>
            </a:r>
            <a:r>
              <a:rPr lang="en-US" sz="1400" dirty="0"/>
              <a:t>FAFSA </a:t>
            </a:r>
            <a:r>
              <a:rPr lang="en-US" sz="1400" dirty="0" smtClean="0"/>
              <a:t>data will be sent to our office once it has </a:t>
            </a:r>
            <a:r>
              <a:rPr lang="en-US" sz="1400" dirty="0"/>
              <a:t>been </a:t>
            </a:r>
            <a:r>
              <a:rPr lang="en-US" sz="1400" dirty="0" smtClean="0"/>
              <a:t>processed.  </a:t>
            </a:r>
            <a:r>
              <a:rPr lang="en-US" sz="1400" dirty="0"/>
              <a:t>Please </a:t>
            </a:r>
            <a:r>
              <a:rPr lang="en-US" sz="1400" dirty="0" smtClean="0"/>
              <a:t>allow 5 </a:t>
            </a:r>
            <a:r>
              <a:rPr lang="en-US" sz="1400" dirty="0"/>
              <a:t>business days for the data to be reviewed and processed.</a:t>
            </a:r>
          </a:p>
          <a:p>
            <a:pPr marL="285750" indent="-285750">
              <a:buFont typeface="Wingdings" panose="05000000000000000000" pitchFamily="2" charset="2"/>
              <a:buChar char="§"/>
            </a:pPr>
            <a:r>
              <a:rPr lang="en-US" sz="1400" dirty="0" smtClean="0"/>
              <a:t>You </a:t>
            </a:r>
            <a:r>
              <a:rPr lang="en-US" sz="1400" dirty="0"/>
              <a:t>will receive an email from the Student Financial Aid Office if we need any </a:t>
            </a:r>
            <a:r>
              <a:rPr lang="en-US" sz="1400" dirty="0" smtClean="0"/>
              <a:t>additional information </a:t>
            </a:r>
            <a:r>
              <a:rPr lang="en-US" sz="1400" dirty="0"/>
              <a:t>to finish processing your file. </a:t>
            </a:r>
          </a:p>
          <a:p>
            <a:pPr marL="285750" indent="-285750">
              <a:buFont typeface="Wingdings" panose="05000000000000000000" pitchFamily="2" charset="2"/>
              <a:buChar char="§"/>
            </a:pPr>
            <a:r>
              <a:rPr lang="en-US" sz="1400" b="1" i="1" u="sng" dirty="0" smtClean="0"/>
              <a:t>All </a:t>
            </a:r>
            <a:r>
              <a:rPr lang="en-US" sz="1400" b="1" i="1" u="sng" dirty="0"/>
              <a:t>Student Financial Aid emails are sent to your TTUHSC Student Email Account.</a:t>
            </a:r>
            <a:r>
              <a:rPr lang="en-US" sz="1400" dirty="0"/>
              <a:t>  </a:t>
            </a:r>
            <a:endParaRPr lang="en-US" sz="1400" dirty="0" smtClean="0"/>
          </a:p>
          <a:p>
            <a:r>
              <a:rPr lang="en-US" sz="1400" dirty="0"/>
              <a:t>	</a:t>
            </a:r>
            <a:r>
              <a:rPr lang="en-US" sz="1400" dirty="0" smtClean="0"/>
              <a:t>Please </a:t>
            </a:r>
            <a:r>
              <a:rPr lang="en-US" sz="1400" dirty="0"/>
              <a:t>be sure to check this account for correspondence from our office</a:t>
            </a:r>
            <a:r>
              <a:rPr lang="en-US" sz="1400" dirty="0" smtClean="0"/>
              <a:t>.</a:t>
            </a:r>
            <a:endParaRPr lang="en-US" sz="1400" i="1"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76600" y="427451"/>
            <a:ext cx="2438400" cy="867950"/>
          </a:xfrm>
          <a:prstGeom prst="rect">
            <a:avLst/>
          </a:prstGeom>
        </p:spPr>
      </p:pic>
      <p:sp>
        <p:nvSpPr>
          <p:cNvPr id="2" name="TextBox 1"/>
          <p:cNvSpPr txBox="1"/>
          <p:nvPr/>
        </p:nvSpPr>
        <p:spPr>
          <a:xfrm>
            <a:off x="609600" y="5257800"/>
            <a:ext cx="8001000" cy="1015663"/>
          </a:xfrm>
          <a:prstGeom prst="rect">
            <a:avLst/>
          </a:prstGeom>
          <a:solidFill>
            <a:schemeClr val="bg1"/>
          </a:solidFill>
          <a:ln>
            <a:solidFill>
              <a:schemeClr val="accent1"/>
            </a:solidFill>
          </a:ln>
        </p:spPr>
        <p:txBody>
          <a:bodyPr wrap="square" rtlCol="0">
            <a:spAutoFit/>
          </a:bodyPr>
          <a:lstStyle/>
          <a:p>
            <a:r>
              <a:rPr lang="en-US" sz="1450" dirty="0" smtClean="0"/>
              <a:t>Students who are ineligible to complete the FAFSA and apply for Federal Student loans may still apply for alternative student loans.  For an inclusive list of alternative student loan lenders, please visit </a:t>
            </a:r>
            <a:r>
              <a:rPr lang="en-US" sz="1450" dirty="0" smtClean="0">
                <a:hlinkClick r:id="rId5"/>
              </a:rPr>
              <a:t>www.finaid.org</a:t>
            </a:r>
            <a:r>
              <a:rPr lang="en-US" sz="1450" dirty="0" smtClean="0"/>
              <a:t>.  Please note, many lenders require a US cosigner in order to apply for their alternative loans.</a:t>
            </a:r>
            <a:endParaRPr lang="en-US" sz="1450" dirty="0"/>
          </a:p>
        </p:txBody>
      </p:sp>
    </p:spTree>
    <p:extLst>
      <p:ext uri="{BB962C8B-B14F-4D97-AF65-F5344CB8AC3E}">
        <p14:creationId xmlns:p14="http://schemas.microsoft.com/office/powerpoint/2010/main" val="6929174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324704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2019-2020 </a:t>
            </a:r>
            <a:r>
              <a:rPr lang="en-US" sz="2400" dirty="0" smtClean="0"/>
              <a:t>FAFSA</a:t>
            </a:r>
          </a:p>
          <a:p>
            <a:pPr algn="ctr"/>
            <a:endParaRPr lang="en-US" sz="1600" b="1" u="sng" dirty="0" smtClean="0"/>
          </a:p>
          <a:p>
            <a:r>
              <a:rPr lang="en-US" sz="1400" b="1" dirty="0" smtClean="0"/>
              <a:t>FAFSA will be processed using prior, prior year tax information.</a:t>
            </a:r>
          </a:p>
          <a:p>
            <a:endParaRPr lang="en-US" sz="1400" dirty="0"/>
          </a:p>
          <a:p>
            <a:pPr marL="285750" indent="-285750">
              <a:spcAft>
                <a:spcPts val="600"/>
              </a:spcAft>
              <a:buFont typeface="Wingdings" panose="05000000000000000000" pitchFamily="2" charset="2"/>
              <a:buChar char="§"/>
            </a:pPr>
            <a:r>
              <a:rPr lang="en-US" sz="1400" dirty="0" smtClean="0"/>
              <a:t>This </a:t>
            </a:r>
            <a:r>
              <a:rPr lang="en-US" sz="1400" dirty="0"/>
              <a:t>means you </a:t>
            </a:r>
            <a:r>
              <a:rPr lang="en-US" sz="1400" dirty="0" smtClean="0"/>
              <a:t>will use your </a:t>
            </a:r>
            <a:r>
              <a:rPr lang="en-US" sz="1400" dirty="0" smtClean="0"/>
              <a:t>2017 Federal </a:t>
            </a:r>
            <a:r>
              <a:rPr lang="en-US" sz="1400" dirty="0" smtClean="0"/>
              <a:t>Tax </a:t>
            </a:r>
            <a:r>
              <a:rPr lang="en-US" sz="1400" dirty="0"/>
              <a:t>R</a:t>
            </a:r>
            <a:r>
              <a:rPr lang="en-US" sz="1400" dirty="0" smtClean="0"/>
              <a:t>eturn information on your </a:t>
            </a:r>
            <a:r>
              <a:rPr lang="en-US" sz="1400" dirty="0" smtClean="0"/>
              <a:t>2019-2020  </a:t>
            </a:r>
            <a:r>
              <a:rPr lang="en-US" sz="1400" dirty="0" smtClean="0"/>
              <a:t>FAFSA.</a:t>
            </a:r>
            <a:endParaRPr lang="en-US" sz="1400" dirty="0"/>
          </a:p>
          <a:p>
            <a:pPr marL="285750" indent="-285750">
              <a:spcAft>
                <a:spcPts val="600"/>
              </a:spcAft>
              <a:buFont typeface="Wingdings" panose="05000000000000000000" pitchFamily="2" charset="2"/>
              <a:buChar char="§"/>
            </a:pPr>
            <a:r>
              <a:rPr lang="en-US" sz="1400" dirty="0" smtClean="0"/>
              <a:t>You will no longer have to wait until you (and your spouse if married) have completed the current year’s tax return</a:t>
            </a:r>
            <a:endParaRPr lang="en-US" sz="1400" dirty="0"/>
          </a:p>
          <a:p>
            <a:pPr marL="285750" indent="-285750">
              <a:spcAft>
                <a:spcPts val="1200"/>
              </a:spcAft>
              <a:buFont typeface="Wingdings" panose="05000000000000000000" pitchFamily="2" charset="2"/>
              <a:buChar char="§"/>
            </a:pPr>
            <a:r>
              <a:rPr lang="en-US" sz="1400" dirty="0" smtClean="0"/>
              <a:t>More students should be eligible to use the IRS Data Retrieval Tool since many more tax returns will be on file with the IRS.</a:t>
            </a:r>
          </a:p>
          <a:p>
            <a:pPr marL="285750" indent="-285750">
              <a:spcAft>
                <a:spcPts val="600"/>
              </a:spcAft>
              <a:buFont typeface="Wingdings" panose="05000000000000000000" pitchFamily="2" charset="2"/>
              <a:buChar char="§"/>
            </a:pPr>
            <a:r>
              <a:rPr lang="en-US" sz="1400" b="1" i="1" u="sng" dirty="0" smtClean="0"/>
              <a:t>2020-2021 </a:t>
            </a:r>
            <a:r>
              <a:rPr lang="en-US" sz="1400" b="1" i="1" u="sng" dirty="0" smtClean="0"/>
              <a:t>FAFSA will be available beginning October 1, </a:t>
            </a:r>
            <a:r>
              <a:rPr lang="en-US" sz="1400" b="1" i="1" u="sng" dirty="0" smtClean="0"/>
              <a:t>2019.</a:t>
            </a:r>
            <a:r>
              <a:rPr lang="en-US" sz="1400" dirty="0" smtClean="0"/>
              <a:t>   This FAFSA will use information from your 2018 IRS Tax Return. </a:t>
            </a:r>
            <a:endParaRPr lang="en-US" sz="1400" dirty="0" smtClean="0"/>
          </a:p>
          <a:p>
            <a:r>
              <a:rPr lang="en-US" sz="1400" dirty="0" smtClean="0"/>
              <a:t>                </a:t>
            </a:r>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32949981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86000"/>
            <a:ext cx="7240588" cy="32316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Need More Money?</a:t>
            </a:r>
          </a:p>
          <a:p>
            <a:endParaRPr lang="en-US" dirty="0" smtClean="0"/>
          </a:p>
          <a:p>
            <a:r>
              <a:rPr lang="en-US" dirty="0" smtClean="0"/>
              <a:t>To </a:t>
            </a:r>
            <a:r>
              <a:rPr lang="en-US" dirty="0"/>
              <a:t>request any previously declined loans, logon to WebRaider and access your financial aid awards.  On the Accept Award Offer tab, enter your request in the comment box at the bottom of the screen.  Please be sure to request a specific amount for the semester or year.</a:t>
            </a:r>
          </a:p>
          <a:p>
            <a:endParaRPr lang="en-US" dirty="0" smtClean="0"/>
          </a:p>
          <a:p>
            <a:r>
              <a:rPr lang="en-US" dirty="0" smtClean="0"/>
              <a:t>Budget </a:t>
            </a:r>
            <a:r>
              <a:rPr lang="en-US" dirty="0"/>
              <a:t>revision requests are also available to help students with unexpected expenses or increased living </a:t>
            </a:r>
            <a:r>
              <a:rPr lang="en-US" dirty="0" smtClean="0"/>
              <a:t>costs. Contact </a:t>
            </a:r>
            <a:r>
              <a:rPr lang="en-US" dirty="0"/>
              <a:t>the financial aid office for more information on revision requests</a:t>
            </a:r>
            <a:r>
              <a:rPr lang="en-US" dirty="0" smtClean="0"/>
              <a:t>.</a:t>
            </a:r>
            <a:r>
              <a:rPr lang="en-US" dirty="0"/>
              <a:t> </a:t>
            </a:r>
          </a:p>
          <a:p>
            <a:endParaRPr lang="en-US" dirty="0" smtClean="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31806434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3936</TotalTime>
  <Words>943</Words>
  <Application>Microsoft Office PowerPoint</Application>
  <PresentationFormat>On-screen Show (4:3)</PresentationFormat>
  <Paragraphs>151</Paragraphs>
  <Slides>15</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Arial</vt:lpstr>
      <vt:lpstr>Calibri</vt:lpstr>
      <vt:lpstr>Garamond</vt:lpstr>
      <vt:lpstr>Impact</vt:lpstr>
      <vt:lpstr>Times New Roman</vt:lpstr>
      <vt:lpstr>Wingdings</vt:lpstr>
      <vt:lpstr>NewsPrint</vt:lpstr>
      <vt:lpstr>Microsoft Excel 97-2003 Worksheet</vt:lpstr>
      <vt:lpstr>PowerPoint Presentation</vt:lpstr>
      <vt:lpstr>PowerPoint Presentation</vt:lpstr>
      <vt:lpstr>PowerPoint Presentation</vt:lpstr>
      <vt:lpstr>PowerPoint Presentation</vt:lpstr>
      <vt:lpstr>Estimated Financial Aid Budgets</vt:lpstr>
      <vt:lpstr>PowerPoint Presentation</vt:lpstr>
      <vt:lpstr>PowerPoint Presentation</vt:lpstr>
      <vt:lpstr>PowerPoint Presentation</vt:lpstr>
      <vt:lpstr>PowerPoint Presentation</vt:lpstr>
      <vt:lpstr>Federal Loan Information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Vasquez, Fabian</dc:creator>
  <cp:lastModifiedBy>Myers, Mia C</cp:lastModifiedBy>
  <cp:revision>175</cp:revision>
  <dcterms:created xsi:type="dcterms:W3CDTF">2011-12-05T20:53:00Z</dcterms:created>
  <dcterms:modified xsi:type="dcterms:W3CDTF">2019-07-29T14:28:12Z</dcterms:modified>
</cp:coreProperties>
</file>