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72" r:id="rId3"/>
    <p:sldId id="264" r:id="rId4"/>
    <p:sldId id="258" r:id="rId5"/>
    <p:sldId id="257" r:id="rId6"/>
    <p:sldId id="274" r:id="rId7"/>
    <p:sldId id="279" r:id="rId8"/>
    <p:sldId id="273" r:id="rId9"/>
    <p:sldId id="269" r:id="rId10"/>
    <p:sldId id="261" r:id="rId11"/>
    <p:sldId id="268" r:id="rId12"/>
    <p:sldId id="280" r:id="rId13"/>
    <p:sldId id="27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7/30/2018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7/30/2018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7/30/2018</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Christine.Andrews@ttuhsc.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Student-Services/veterans-affairs/default.asp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P1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Beginning October 1</a:t>
            </a:r>
            <a:r>
              <a:rPr lang="en-US" sz="1400" b="1" baseline="30000" dirty="0" smtClean="0"/>
              <a:t>st</a:t>
            </a:r>
            <a:r>
              <a:rPr lang="en-US" sz="1400" b="1" dirty="0" smtClean="0"/>
              <a:t> of </a:t>
            </a:r>
            <a:r>
              <a:rPr lang="en-US" sz="1400" b="1" u="sng" dirty="0"/>
              <a:t>each</a:t>
            </a:r>
            <a:r>
              <a:rPr lang="en-US" sz="1400" b="1" dirty="0"/>
              <a:t> year:</a:t>
            </a:r>
            <a:endParaRPr lang="en-US" sz="1400" dirty="0"/>
          </a:p>
          <a:p>
            <a:r>
              <a:rPr lang="en-US" sz="1400" dirty="0" smtClean="0"/>
              <a:t>Student </a:t>
            </a:r>
            <a:r>
              <a:rPr lang="en-US" sz="1400" dirty="0"/>
              <a:t>completes Free 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	Student </a:t>
            </a:r>
            <a:r>
              <a:rPr lang="en-US" sz="1400" dirty="0"/>
              <a:t>completes the Federal Direct Loan Application process for the year. </a:t>
            </a:r>
            <a:r>
              <a:rPr lang="en-US" sz="1400" dirty="0" smtClean="0"/>
              <a:t>(</a:t>
            </a:r>
            <a:r>
              <a:rPr lang="en-US" sz="1400" dirty="0"/>
              <a:t>only for students </a:t>
            </a:r>
            <a:r>
              <a:rPr lang="en-US" sz="1400" dirty="0" smtClean="0"/>
              <a:t>	borrowing Federal Direct </a:t>
            </a:r>
            <a:r>
              <a:rPr lang="en-US" sz="1400" dirty="0"/>
              <a:t>Loans).</a:t>
            </a:r>
          </a:p>
          <a:p>
            <a:r>
              <a:rPr lang="en-US" sz="1400" dirty="0" smtClean="0"/>
              <a:t>	Student </a:t>
            </a:r>
            <a:r>
              <a:rPr lang="en-US" sz="1400" dirty="0"/>
              <a:t>completes Grad Plus/Alternative loan application (only for students borrowing one of these </a:t>
            </a:r>
            <a:r>
              <a:rPr lang="en-US" sz="1400" dirty="0" smtClean="0"/>
              <a:t>	loans</a:t>
            </a:r>
            <a:r>
              <a:rPr lang="en-US" sz="1400" dirty="0"/>
              <a:t>)</a:t>
            </a:r>
          </a:p>
          <a:p>
            <a:r>
              <a:rPr lang="en-US" sz="1400" b="1" dirty="0" smtClean="0"/>
              <a:t>15 </a:t>
            </a:r>
            <a:r>
              <a:rPr lang="en-US" sz="1400" b="1" dirty="0"/>
              <a:t>days prior to the start of each semester:</a:t>
            </a:r>
            <a:endParaRPr lang="en-US" sz="1400" dirty="0"/>
          </a:p>
          <a:p>
            <a:r>
              <a:rPr lang="en-US" sz="1400" dirty="0" smtClean="0"/>
              <a:t>Student Business Services </a:t>
            </a:r>
            <a:r>
              <a:rPr lang="en-US" sz="1400" dirty="0"/>
              <a:t>Tuition Due date—ONLY for students not receiving Financial Aid</a:t>
            </a:r>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smtClean="0"/>
              <a:t>HSC </a:t>
            </a:r>
            <a:r>
              <a:rPr lang="en-US" sz="1400" b="1" u="sng" dirty="0"/>
              <a:t>SBS 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 for up to $1000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smtClean="0">
              <a:hlinkClick r:id="rId2"/>
            </a:endParaRPr>
          </a:p>
          <a:p>
            <a:pPr algn="ctr"/>
            <a:r>
              <a:rPr lang="en-US" sz="1600" dirty="0" smtClean="0">
                <a:hlinkClick r:id="rId2"/>
              </a:rPr>
              <a:t>www.ttuhsc.edu/financial-aid</a:t>
            </a:r>
            <a:endParaRPr lang="en-US" sz="1600" dirty="0" smtClean="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lstStyle/>
          <a:p>
            <a:r>
              <a:rPr lang="en-US" dirty="0" smtClean="0"/>
              <a:t>You can locate loan servicer information and current federal loan totals on the National Student Loan Database System website.</a:t>
            </a:r>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601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5493" y="1828800"/>
            <a:ext cx="8001000" cy="46474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Applying For School of Pharmacy Scholarships</a:t>
            </a:r>
          </a:p>
          <a:p>
            <a:pPr algn="ctr"/>
            <a:endParaRPr lang="en-US" sz="1000" dirty="0" smtClean="0"/>
          </a:p>
          <a:p>
            <a:r>
              <a:rPr lang="en-US" sz="1600" dirty="0"/>
              <a:t>Scholarships are funded by sources within and outside of the University. Awards distributed through the School of Pharmacy are based upon academic achievement, leadership, extra-curricular activities, and financial need. Scholarship recipients are selected by the School of Pharmacy Faculty Scholarship Committee, a subcommittee of the Student Affairs Committee. Award decisions are made in the summer for the following academic year. To be considered for scholarships for the upcoming school year; students must submit online applications </a:t>
            </a:r>
            <a:r>
              <a:rPr lang="en-US" sz="1600" b="1" i="1" dirty="0"/>
              <a:t>no later than May 20th</a:t>
            </a:r>
            <a:r>
              <a:rPr lang="en-US" sz="1600" dirty="0"/>
              <a:t>. </a:t>
            </a:r>
            <a:endParaRPr lang="en-US" sz="1600" dirty="0" smtClean="0"/>
          </a:p>
          <a:p>
            <a:endParaRPr lang="en-US" sz="1000" dirty="0"/>
          </a:p>
          <a:p>
            <a:r>
              <a:rPr lang="en-US" sz="1600" dirty="0"/>
              <a:t>Currently enrolled students with at least an 80 cumulative GPA and entering students with a minimum 3.00 GPA (GPA calculated using only required pre pharmacy course grades) are eligible. Entering students' transcripts must be on file with the TTUHSC Office of the Registrar by June 1st. </a:t>
            </a:r>
            <a:endParaRPr lang="en-US" sz="1600" dirty="0" smtClean="0"/>
          </a:p>
          <a:p>
            <a:endParaRPr lang="en-US" sz="1000" dirty="0"/>
          </a:p>
          <a:p>
            <a:r>
              <a:rPr lang="en-US" sz="1600" dirty="0"/>
              <a:t>To be considered for awards based upon financial need, file a FAFSA by May </a:t>
            </a:r>
            <a:r>
              <a:rPr lang="en-US" sz="1600" dirty="0" smtClean="0"/>
              <a:t>15th. </a:t>
            </a:r>
            <a:endParaRPr lang="en-US" sz="1600" dirty="0"/>
          </a:p>
          <a:p>
            <a:r>
              <a:rPr lang="en-US" sz="1600" dirty="0"/>
              <a:t> </a:t>
            </a:r>
          </a:p>
          <a:p>
            <a:r>
              <a:rPr lang="en-US" sz="1600" dirty="0"/>
              <a:t>For further explanation, contact </a:t>
            </a:r>
            <a:r>
              <a:rPr lang="en-US" sz="1600" dirty="0" smtClean="0"/>
              <a:t>SOP Student </a:t>
            </a:r>
            <a:r>
              <a:rPr lang="en-US" sz="1600" dirty="0"/>
              <a:t>Services at 806-414-9393 or </a:t>
            </a:r>
            <a:r>
              <a:rPr lang="en-US" sz="1600" dirty="0" smtClean="0">
                <a:hlinkClick r:id="rId2"/>
              </a:rPr>
              <a:t>Christine.Andrews@ttuhsc.edu</a:t>
            </a:r>
            <a:r>
              <a:rPr lang="en-US" sz="1600" b="1" u="sng" dirty="0"/>
              <a:t> </a:t>
            </a:r>
            <a:endParaRPr lang="en-US" sz="16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Academic Classroom Building Room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a:t>FINANCIAL AID</a:t>
            </a:r>
            <a:r>
              <a:rPr lang="en-US" sz="1600" dirty="0"/>
              <a:t> is defined as assistance to pay for your educational expenses.   These expenses include tuition, fees, books, supplies, instruments and </a:t>
            </a:r>
            <a:r>
              <a:rPr lang="en-US" sz="1600" dirty="0" smtClean="0"/>
              <a:t>living expenses </a:t>
            </a:r>
            <a:r>
              <a:rPr lang="en-US" sz="1600" dirty="0"/>
              <a:t>while in school.  Any assistance is considered “financial aid” regardless of the source.  These sources are</a:t>
            </a:r>
            <a:r>
              <a:rPr lang="en-US" sz="1600" dirty="0" smtClean="0"/>
              <a:t>:</a:t>
            </a:r>
          </a:p>
          <a:p>
            <a:endParaRPr lang="en-US" sz="1600" dirty="0"/>
          </a:p>
          <a:p>
            <a:r>
              <a:rPr lang="en-US" sz="1600" b="1" i="1" u="sng" dirty="0"/>
              <a:t>Grants</a:t>
            </a:r>
            <a:r>
              <a:rPr lang="en-US" sz="1600" dirty="0"/>
              <a:t>—Funds from Federal and State sources that do NOT require repayment</a:t>
            </a:r>
          </a:p>
          <a:p>
            <a:endParaRPr lang="en-US" sz="16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16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1600" dirty="0" smtClean="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600" dirty="0">
                <a:hlinkClick r:id="rId2"/>
              </a:rPr>
              <a:t>https://www.ttuhsc.edu/Student-Services/veterans-affairs/default.aspx</a:t>
            </a:r>
            <a:r>
              <a:rPr lang="en-US" sz="16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a:t>
            </a:r>
            <a:r>
              <a:rPr lang="en-US" sz="1400" dirty="0" smtClean="0"/>
              <a:t>rotations (budget adjustment form and proof of expenses required)</a:t>
            </a:r>
            <a:endParaRPr lang="en-US" sz="1400" dirty="0"/>
          </a:p>
          <a:p>
            <a:pPr marL="285750" indent="-285750">
              <a:buFont typeface="Wingdings" panose="05000000000000000000" pitchFamily="2" charset="2"/>
              <a:buChar char="§"/>
            </a:pPr>
            <a:r>
              <a:rPr lang="en-US" sz="1400" dirty="0" smtClean="0"/>
              <a:t>Transportation </a:t>
            </a:r>
            <a:r>
              <a:rPr lang="en-US" sz="1400" dirty="0"/>
              <a:t>costs for residency/job interviews (4th year </a:t>
            </a:r>
            <a:r>
              <a:rPr lang="en-US" sz="1400" dirty="0" smtClean="0"/>
              <a:t>only - additional documentation </a:t>
            </a:r>
            <a:r>
              <a:rPr lang="en-US" sz="1400" dirty="0"/>
              <a:t>required</a:t>
            </a:r>
            <a:r>
              <a:rPr lang="en-US" sz="1400" dirty="0" smtClean="0"/>
              <a:t>)</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a:t>R</a:t>
            </a:r>
            <a:r>
              <a:rPr lang="en-US" sz="1600" dirty="0" smtClean="0"/>
              <a:t>eview courses</a:t>
            </a:r>
          </a:p>
          <a:p>
            <a:pPr marL="285750" indent="-285750">
              <a:buFont typeface="Wingdings" panose="05000000000000000000" pitchFamily="2" charset="2"/>
              <a:buChar char="§"/>
            </a:pPr>
            <a:r>
              <a:rPr lang="en-US" sz="1600" dirty="0" smtClean="0"/>
              <a:t>Spouse’s expenses (such as medical expenses or insurance)</a:t>
            </a:r>
          </a:p>
          <a:p>
            <a:pPr marL="285750" indent="-285750">
              <a:buFont typeface="Wingdings" panose="05000000000000000000" pitchFamily="2" charset="2"/>
              <a:buChar char="§"/>
            </a:pPr>
            <a:r>
              <a:rPr lang="en-US" sz="1600" dirty="0" smtClean="0"/>
              <a:t>Student association costs (such as conference trips)</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smtClean="0"/>
              <a:t>Estimated Financial </a:t>
            </a:r>
            <a:r>
              <a:rPr lang="en-US" sz="3000" dirty="0" smtClean="0"/>
              <a:t>Aid Budgets</a:t>
            </a:r>
            <a:endParaRPr lang="en-US" sz="3000" dirty="0"/>
          </a:p>
        </p:txBody>
      </p:sp>
      <p:graphicFrame>
        <p:nvGraphicFramePr>
          <p:cNvPr id="2" name="Object 1"/>
          <p:cNvGraphicFramePr>
            <a:graphicFrameLocks noChangeAspect="1"/>
          </p:cNvGraphicFramePr>
          <p:nvPr>
            <p:extLst>
              <p:ext uri="{D42A27DB-BD31-4B8C-83A1-F6EECF244321}">
                <p14:modId xmlns:p14="http://schemas.microsoft.com/office/powerpoint/2010/main" val="4176953813"/>
              </p:ext>
            </p:extLst>
          </p:nvPr>
        </p:nvGraphicFramePr>
        <p:xfrm>
          <a:off x="1143000" y="2057400"/>
          <a:ext cx="7010400" cy="2747963"/>
        </p:xfrm>
        <a:graphic>
          <a:graphicData uri="http://schemas.openxmlformats.org/presentationml/2006/ole">
            <mc:AlternateContent xmlns:mc="http://schemas.openxmlformats.org/markup-compatibility/2006">
              <mc:Choice xmlns:v="urn:schemas-microsoft-com:vml" Requires="v">
                <p:oleObj spid="_x0000_s1113" name="Worksheet" r:id="rId4" imgW="5105513" imgH="2038485" progId="Excel.Sheet.8">
                  <p:embed/>
                </p:oleObj>
              </mc:Choice>
              <mc:Fallback>
                <p:oleObj name="Worksheet" r:id="rId4" imgW="5105513" imgH="2038485" progId="Excel.Sheet.8">
                  <p:embed/>
                  <p:pic>
                    <p:nvPicPr>
                      <p:cNvPr id="0" name="Object 29"/>
                      <p:cNvPicPr>
                        <a:picLocks noChangeAspect="1" noChangeArrowheads="1"/>
                      </p:cNvPicPr>
                      <p:nvPr/>
                    </p:nvPicPr>
                    <p:blipFill>
                      <a:blip r:embed="rId5"/>
                      <a:srcRect/>
                      <a:stretch>
                        <a:fillRect/>
                      </a:stretch>
                    </p:blipFill>
                    <p:spPr bwMode="auto">
                      <a:xfrm>
                        <a:off x="1143000" y="2057400"/>
                        <a:ext cx="7010400" cy="2747963"/>
                      </a:xfrm>
                      <a:prstGeom prst="rect">
                        <a:avLst/>
                      </a:prstGeom>
                      <a:noFill/>
                      <a:ln>
                        <a:noFill/>
                      </a:ln>
                    </p:spPr>
                  </p:pic>
                </p:oleObj>
              </mc:Fallback>
            </mc:AlternateContent>
          </a:graphicData>
        </a:graphic>
      </p:graphicFrame>
      <p:sp>
        <p:nvSpPr>
          <p:cNvPr id="5" name="TextBox 4"/>
          <p:cNvSpPr txBox="1"/>
          <p:nvPr/>
        </p:nvSpPr>
        <p:spPr>
          <a:xfrm>
            <a:off x="228600" y="5332520"/>
            <a:ext cx="8610600" cy="369332"/>
          </a:xfrm>
          <a:prstGeom prst="rect">
            <a:avLst/>
          </a:prstGeom>
          <a:noFill/>
        </p:spPr>
        <p:txBody>
          <a:bodyPr wrap="square" rtlCol="0">
            <a:spAutoFit/>
          </a:bodyPr>
          <a:lstStyle/>
          <a:p>
            <a:pPr algn="ctr"/>
            <a:r>
              <a:rPr lang="en-US" dirty="0" smtClean="0"/>
              <a:t>Total for 4 years (resident) = $184,453	        Total for 4 years (non-resident) = $252,513</a:t>
            </a:r>
            <a:endParaRPr lang="en-US" dirty="0"/>
          </a:p>
        </p:txBody>
      </p:sp>
    </p:spTree>
    <p:extLst>
      <p:ext uri="{BB962C8B-B14F-4D97-AF65-F5344CB8AC3E}">
        <p14:creationId xmlns:p14="http://schemas.microsoft.com/office/powerpoint/2010/main" val="11644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2018-2019 </a:t>
            </a:r>
            <a:r>
              <a:rPr lang="en-US" sz="1400" b="1" dirty="0"/>
              <a:t>FAFSA (Free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 Pharmacy </a:t>
            </a:r>
            <a:r>
              <a:rPr lang="en-US" sz="1400" dirty="0"/>
              <a:t>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endParaRPr lang="en-US" sz="1400" dirty="0" smtClean="0"/>
          </a:p>
          <a:p>
            <a:r>
              <a:rPr lang="en-US" sz="1400" dirty="0"/>
              <a:t>	</a:t>
            </a:r>
            <a:r>
              <a:rPr lang="en-US" sz="1400" dirty="0" smtClean="0"/>
              <a:t>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smtClean="0"/>
              <a:t>Students who are ineligible to complete the FAFSA and apply for Federal Student loans may still apply for alternative student loans.  For an inclusive list of alternative student loan lenders, please visit </a:t>
            </a:r>
            <a:r>
              <a:rPr lang="en-US" sz="1450" dirty="0" smtClean="0">
                <a:hlinkClick r:id="rId5"/>
              </a:rPr>
              <a:t>www.finaid.org</a:t>
            </a:r>
            <a:r>
              <a:rPr lang="en-US" sz="1450" dirty="0" smtClean="0"/>
              <a:t>.  Please note, many lenders require a US cosigner in order to apply for their alternative loans.</a:t>
            </a:r>
            <a:endParaRPr lang="en-US" sz="1450" dirty="0"/>
          </a:p>
        </p:txBody>
      </p:sp>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0315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2018-2019 </a:t>
            </a:r>
            <a:r>
              <a:rPr lang="en-US" sz="2400" dirty="0" smtClean="0"/>
              <a:t>FAFSA</a:t>
            </a:r>
          </a:p>
          <a:p>
            <a:pPr algn="ctr"/>
            <a:endParaRPr lang="en-US" sz="1600" b="1" u="sng" dirty="0" smtClean="0"/>
          </a:p>
          <a:p>
            <a:r>
              <a:rPr lang="en-US" sz="1400" b="1" dirty="0" smtClean="0"/>
              <a:t>FAFSA </a:t>
            </a:r>
            <a:r>
              <a:rPr lang="en-US" sz="1400" b="1" dirty="0" smtClean="0"/>
              <a:t>will be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smtClean="0"/>
              <a:t>This </a:t>
            </a:r>
            <a:r>
              <a:rPr lang="en-US" sz="1400" dirty="0"/>
              <a:t>means you </a:t>
            </a:r>
            <a:r>
              <a:rPr lang="en-US" sz="1400" dirty="0" smtClean="0"/>
              <a:t>will use your Federal </a:t>
            </a:r>
            <a:r>
              <a:rPr lang="en-US" sz="1400" dirty="0" smtClean="0"/>
              <a:t>2016 </a:t>
            </a:r>
            <a:r>
              <a:rPr lang="en-US" sz="1400" dirty="0" smtClean="0"/>
              <a:t>Tax </a:t>
            </a:r>
            <a:r>
              <a:rPr lang="en-US" sz="1400" dirty="0"/>
              <a:t>R</a:t>
            </a:r>
            <a:r>
              <a:rPr lang="en-US" sz="1400" dirty="0" smtClean="0"/>
              <a:t>eturn information on your </a:t>
            </a:r>
            <a:r>
              <a:rPr lang="en-US" sz="1400" dirty="0" smtClean="0"/>
              <a:t>2018-2019  </a:t>
            </a:r>
            <a:r>
              <a:rPr lang="en-US" sz="1400" dirty="0" smtClean="0"/>
              <a:t>FAFSA.</a:t>
            </a:r>
            <a:endParaRPr lang="en-US" sz="1400" dirty="0"/>
          </a:p>
          <a:p>
            <a:pPr marL="285750" indent="-285750">
              <a:spcAft>
                <a:spcPts val="600"/>
              </a:spcAft>
              <a:buFont typeface="Wingdings" panose="05000000000000000000" pitchFamily="2" charset="2"/>
              <a:buChar char="§"/>
            </a:pPr>
            <a:r>
              <a:rPr lang="en-US" sz="1400" dirty="0" smtClean="0"/>
              <a:t>You will no longer have to wait until you (and your spouse if married) have completed the current year’s tax return</a:t>
            </a:r>
            <a:endParaRPr lang="en-US" sz="1400" dirty="0"/>
          </a:p>
          <a:p>
            <a:pPr marL="285750" indent="-285750">
              <a:spcAft>
                <a:spcPts val="1200"/>
              </a:spcAft>
              <a:buFont typeface="Wingdings" panose="05000000000000000000" pitchFamily="2" charset="2"/>
              <a:buChar char="§"/>
            </a:pPr>
            <a:r>
              <a:rPr lang="en-US" sz="1400" dirty="0" smtClean="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smtClean="0"/>
              <a:t>2019-2020 </a:t>
            </a:r>
            <a:r>
              <a:rPr lang="en-US" sz="1400" b="1" i="1" u="sng" dirty="0" smtClean="0"/>
              <a:t>FAFSA will be available beginning October 1, </a:t>
            </a:r>
            <a:r>
              <a:rPr lang="en-US" sz="1400" b="1" i="1" u="sng" dirty="0" smtClean="0"/>
              <a:t>2018.</a:t>
            </a:r>
            <a:r>
              <a:rPr lang="en-US" sz="1400" dirty="0" smtClean="0"/>
              <a:t> </a:t>
            </a:r>
            <a:endParaRPr lang="en-US" sz="1400" dirty="0" smtClean="0"/>
          </a:p>
          <a:p>
            <a:r>
              <a:rPr lang="en-US" sz="1400" dirty="0" smtClean="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57315816"/>
              </p:ext>
            </p:extLst>
          </p:nvPr>
        </p:nvGraphicFramePr>
        <p:xfrm>
          <a:off x="1600200" y="2698897"/>
          <a:ext cx="6400800" cy="2209775"/>
        </p:xfrm>
        <a:graphic>
          <a:graphicData uri="http://schemas.openxmlformats.org/drawingml/2006/table">
            <a:tbl>
              <a:tblPr/>
              <a:tblGrid>
                <a:gridCol w="1828800"/>
                <a:gridCol w="990600"/>
                <a:gridCol w="1066800"/>
                <a:gridCol w="1099015"/>
                <a:gridCol w="1415585"/>
              </a:tblGrid>
              <a:tr h="349103">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P1</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P3</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$37,167</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a:t>
                      </a:r>
                      <a:r>
                        <a:rPr lang="en-US" sz="1200" kern="1400" dirty="0" smtClean="0">
                          <a:solidFill>
                            <a:srgbClr val="000000"/>
                          </a:solidFill>
                          <a:effectLst/>
                          <a:latin typeface="Garamond"/>
                        </a:rPr>
                        <a:t>Plus/Alt.</a:t>
                      </a:r>
                      <a:r>
                        <a:rPr lang="en-US" sz="1200" kern="1400" baseline="0" dirty="0" smtClean="0">
                          <a:solidFill>
                            <a:srgbClr val="000000"/>
                          </a:solidFill>
                          <a:effectLst/>
                          <a:latin typeface="Garamond"/>
                        </a:rPr>
                        <a:t> </a:t>
                      </a:r>
                      <a:r>
                        <a:rPr lang="en-US" sz="1200" kern="1400" dirty="0" smtClean="0">
                          <a:solidFill>
                            <a:srgbClr val="000000"/>
                          </a:solidFill>
                          <a:effectLst/>
                          <a:latin typeface="Garamond"/>
                        </a:rPr>
                        <a:t>Loan</a:t>
                      </a:r>
                    </a:p>
                    <a:p>
                      <a:pPr marR="0" indent="0" algn="l" rtl="0">
                        <a:lnSpc>
                          <a:spcPct val="110000"/>
                        </a:lnSpc>
                        <a:spcBef>
                          <a:spcPts val="0"/>
                        </a:spcBef>
                        <a:spcAft>
                          <a:spcPts val="482"/>
                        </a:spcAft>
                      </a:pPr>
                      <a:r>
                        <a:rPr lang="en-US" sz="1200" kern="1400" dirty="0" smtClean="0">
                          <a:solidFill>
                            <a:srgbClr val="000000"/>
                          </a:solidFill>
                          <a:effectLst/>
                          <a:latin typeface="Garamond"/>
                        </a:rPr>
                        <a:t>(Cost of attendance less any other financial aid)</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$9,664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$9,664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$9,664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$19,294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a:t>
                      </a:r>
                      <a:r>
                        <a:rPr lang="en-US" sz="1200" kern="1400" dirty="0" smtClean="0">
                          <a:solidFill>
                            <a:srgbClr val="000000"/>
                          </a:solidFill>
                          <a:effectLst/>
                          <a:latin typeface="Garamond"/>
                        </a:rPr>
                        <a:t>42,664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$42,664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$42,664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$56,461</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19667" y="4953000"/>
            <a:ext cx="7696199" cy="1200329"/>
          </a:xfrm>
          <a:prstGeom prst="rect">
            <a:avLst/>
          </a:prstGeom>
          <a:noFill/>
        </p:spPr>
        <p:txBody>
          <a:bodyPr wrap="square" rtlCol="0">
            <a:spAutoFit/>
          </a:bodyPr>
          <a:lstStyle/>
          <a:p>
            <a:pPr algn="ctr"/>
            <a:r>
              <a:rPr lang="en-US" dirty="0" smtClean="0"/>
              <a:t>Interest Rates for July 1, </a:t>
            </a:r>
            <a:r>
              <a:rPr lang="en-US" dirty="0" smtClean="0"/>
              <a:t>2018 </a:t>
            </a:r>
            <a:r>
              <a:rPr lang="en-US" dirty="0" smtClean="0"/>
              <a:t>through June 30, </a:t>
            </a:r>
            <a:r>
              <a:rPr lang="en-US" dirty="0" smtClean="0"/>
              <a:t>2019</a:t>
            </a:r>
            <a:endParaRPr lang="en-US" dirty="0" smtClean="0"/>
          </a:p>
          <a:p>
            <a:pPr algn="ctr"/>
            <a:r>
              <a:rPr lang="en-US" dirty="0" smtClean="0"/>
              <a:t>Unsubsidized Loan: </a:t>
            </a:r>
            <a:r>
              <a:rPr lang="en-US" dirty="0" smtClean="0"/>
              <a:t>6.595%</a:t>
            </a:r>
            <a:endParaRPr lang="en-US" dirty="0" smtClean="0"/>
          </a:p>
          <a:p>
            <a:pPr algn="ctr"/>
            <a:r>
              <a:rPr lang="en-US" dirty="0" smtClean="0"/>
              <a:t>Grad Plus Loan: </a:t>
            </a:r>
            <a:r>
              <a:rPr lang="en-US" dirty="0" smtClean="0"/>
              <a:t>7.595% </a:t>
            </a:r>
            <a:r>
              <a:rPr lang="en-US" dirty="0" smtClean="0"/>
              <a:t>Alternative Loan: Variable between lenders</a:t>
            </a:r>
          </a:p>
          <a:p>
            <a:pPr algn="ctr"/>
            <a:r>
              <a:rPr lang="en-US" dirty="0" smtClean="0"/>
              <a:t>(please note, grad plus and alternative loans require credit approval)</a:t>
            </a:r>
            <a:endParaRPr lang="en-US" dirty="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Need More Money?</a:t>
            </a:r>
          </a:p>
          <a:p>
            <a:endParaRPr lang="en-US" dirty="0" smtClean="0"/>
          </a:p>
          <a:p>
            <a:r>
              <a:rPr lang="en-US" dirty="0" smtClean="0"/>
              <a:t>To </a:t>
            </a:r>
            <a:r>
              <a:rPr lang="en-US" dirty="0"/>
              <a:t>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smtClean="0"/>
          </a:p>
          <a:p>
            <a:r>
              <a:rPr lang="en-US" dirty="0" smtClean="0"/>
              <a:t>Budget </a:t>
            </a:r>
            <a:r>
              <a:rPr lang="en-US" dirty="0"/>
              <a:t>revision requests are also available to help students with unexpected expenses or increased living </a:t>
            </a:r>
            <a:r>
              <a:rPr lang="en-US" dirty="0" smtClean="0"/>
              <a:t>costs. Contact </a:t>
            </a:r>
            <a:r>
              <a:rPr lang="en-US" dirty="0"/>
              <a:t>the financial aid office for more information on revision requests</a:t>
            </a:r>
            <a:r>
              <a:rPr lang="en-US" dirty="0" smtClean="0"/>
              <a:t>.</a:t>
            </a:r>
            <a:r>
              <a:rPr lang="en-US" dirty="0"/>
              <a:t> </a:t>
            </a:r>
          </a:p>
          <a:p>
            <a:endParaRPr lang="en-US"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3865</TotalTime>
  <Words>995</Words>
  <Application>Microsoft Office PowerPoint</Application>
  <PresentationFormat>On-screen Show (4:3)</PresentationFormat>
  <Paragraphs>150</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Impact</vt:lpstr>
      <vt:lpstr>Times New Roman</vt:lpstr>
      <vt:lpstr>Wingdings</vt:lpstr>
      <vt:lpstr>NewsPrint</vt:lpstr>
      <vt:lpstr>Worksheet</vt:lpstr>
      <vt:lpstr>PowerPoint Presentation</vt:lpstr>
      <vt:lpstr>PowerPoint Presentation</vt:lpstr>
      <vt:lpstr>PowerPoint Presentation</vt:lpstr>
      <vt:lpstr>PowerPoint Presentation</vt:lpstr>
      <vt:lpstr>Estimated Financial Aid Budgets</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162</cp:revision>
  <dcterms:created xsi:type="dcterms:W3CDTF">2011-12-05T20:53:00Z</dcterms:created>
  <dcterms:modified xsi:type="dcterms:W3CDTF">2018-07-30T19:46:16Z</dcterms:modified>
</cp:coreProperties>
</file>