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5"/>
  </p:notesMasterIdLst>
  <p:sldIdLst>
    <p:sldId id="256" r:id="rId2"/>
    <p:sldId id="272" r:id="rId3"/>
    <p:sldId id="264" r:id="rId4"/>
    <p:sldId id="258" r:id="rId5"/>
    <p:sldId id="274" r:id="rId6"/>
    <p:sldId id="277" r:id="rId7"/>
    <p:sldId id="273" r:id="rId8"/>
    <p:sldId id="269" r:id="rId9"/>
    <p:sldId id="280" r:id="rId10"/>
    <p:sldId id="261" r:id="rId11"/>
    <p:sldId id="268"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7/30/2018</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ttuhsc.edu/financial-aid"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tudent.ttuhsc.edu/health-professions/current/scholarships.aspx"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tudentaid.ed.gov/sa/types/loans"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studentaid.ed.gov/sa/types/loans/interest-rate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SHP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4627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October 1</a:t>
            </a:r>
            <a:r>
              <a:rPr lang="en-US" sz="1400" b="1" baseline="30000" dirty="0" smtClean="0"/>
              <a:t>st</a:t>
            </a:r>
            <a:r>
              <a:rPr lang="en-US" sz="1400" b="1" dirty="0" smtClean="0"/>
              <a:t> of each year, new year’s FAFSA becomes available</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Student </a:t>
            </a:r>
            <a:r>
              <a:rPr lang="en-US" sz="1400" dirty="0"/>
              <a:t>completes the Federal Direct Loan Application process for the year. </a:t>
            </a:r>
            <a:r>
              <a:rPr lang="en-US" sz="1400" dirty="0" smtClean="0"/>
              <a:t>(</a:t>
            </a:r>
            <a:r>
              <a:rPr lang="en-US" sz="1400" dirty="0"/>
              <a:t>only for students </a:t>
            </a:r>
            <a:r>
              <a:rPr lang="en-US" sz="1400" dirty="0" smtClean="0"/>
              <a:t>borrowing </a:t>
            </a:r>
            <a:r>
              <a:rPr lang="en-US" sz="1400" dirty="0"/>
              <a:t>Federal </a:t>
            </a:r>
            <a:r>
              <a:rPr lang="en-US" sz="1400" dirty="0" smtClean="0"/>
              <a:t>	Direct </a:t>
            </a:r>
            <a:r>
              <a:rPr lang="en-US" sz="1400" dirty="0"/>
              <a:t>Loans).</a:t>
            </a:r>
          </a:p>
          <a:p>
            <a:r>
              <a:rPr lang="en-US" sz="1400" dirty="0" smtClean="0"/>
              <a:t>Student </a:t>
            </a:r>
            <a:r>
              <a:rPr lang="en-US" sz="1400" dirty="0"/>
              <a:t>completes Grad Plus/Alternative loan application (only for students borrowing one of these loans)</a:t>
            </a:r>
          </a:p>
          <a:p>
            <a:endParaRPr lang="en-US" sz="1400" b="1" dirty="0"/>
          </a:p>
          <a:p>
            <a:r>
              <a:rPr lang="en-US" sz="1400" b="1" dirty="0" smtClean="0"/>
              <a:t>15 </a:t>
            </a:r>
            <a:r>
              <a:rPr lang="en-US" sz="1400" b="1" dirty="0"/>
              <a:t>days prior to the start of each semester:</a:t>
            </a:r>
            <a:endParaRPr lang="en-US" sz="1400" dirty="0"/>
          </a:p>
          <a:p>
            <a:r>
              <a:rPr lang="en-US" sz="1400" dirty="0"/>
              <a:t>SBS Tuition Due date—ONLY for students not receiving Financial Aid</a:t>
            </a:r>
          </a:p>
          <a:p>
            <a:endParaRPr lang="en-US" sz="900" b="1" u="sng" dirty="0" smtClean="0"/>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TTUHSC 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a:t>
            </a:r>
            <a:r>
              <a:rPr lang="en-US" sz="1600" dirty="0" smtClean="0"/>
              <a:t>$500 </a:t>
            </a:r>
            <a:r>
              <a:rPr lang="en-US" sz="1600" dirty="0" smtClean="0"/>
              <a:t>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3855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endParaRPr lang="en-US" sz="1400" u="sng" dirty="0" smtClean="0">
              <a:solidFill>
                <a:srgbClr val="FF0000"/>
              </a:solidFill>
            </a:endParaRPr>
          </a:p>
          <a:p>
            <a:pPr algn="ctr"/>
            <a:r>
              <a:rPr lang="en-US" sz="1400" u="sng" dirty="0" smtClean="0">
                <a:solidFill>
                  <a:srgbClr val="FF0000"/>
                </a:solidFill>
                <a:hlinkClick r:id="rId3"/>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981200"/>
            <a:ext cx="8001000"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a:t>
            </a:r>
            <a:r>
              <a:rPr lang="en-US" sz="1600" dirty="0" smtClean="0"/>
              <a:t>expenses. These </a:t>
            </a:r>
            <a:r>
              <a:rPr lang="en-US" sz="1600" dirty="0"/>
              <a:t>expenses include tuition, fees, books, supplies, instruments and </a:t>
            </a:r>
            <a:r>
              <a:rPr lang="en-US" sz="1600" dirty="0" smtClean="0"/>
              <a:t>living expenses </a:t>
            </a:r>
            <a:r>
              <a:rPr lang="en-US" sz="1600" dirty="0"/>
              <a:t>while in school.  Any assistance is considered “financial aid” regardless of the source.  These sources </a:t>
            </a:r>
            <a:r>
              <a:rPr lang="en-US" sz="1600" dirty="0" smtClean="0"/>
              <a:t>include:</a:t>
            </a:r>
          </a:p>
          <a:p>
            <a:endParaRPr lang="en-US" sz="800" dirty="0"/>
          </a:p>
          <a:p>
            <a:r>
              <a:rPr lang="en-US" sz="1600" b="1" i="1" u="sng" dirty="0"/>
              <a:t>Grants</a:t>
            </a:r>
            <a:r>
              <a:rPr lang="en-US" sz="1600" dirty="0"/>
              <a:t>—Funds from Federal and State sources that do NOT require repayment</a:t>
            </a:r>
          </a:p>
          <a:p>
            <a:endParaRPr lang="en-US" sz="8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8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800" dirty="0" smtClean="0"/>
          </a:p>
          <a:p>
            <a:r>
              <a:rPr lang="en-US" sz="1600" b="1" i="1" u="sng" dirty="0" smtClean="0"/>
              <a:t>Departmental Payments/Waivers </a:t>
            </a:r>
            <a:r>
              <a:rPr lang="en-US" sz="1600" dirty="0" smtClean="0"/>
              <a:t>– Assistance with tuition/fees while in school;                        	ex. Non-</a:t>
            </a:r>
            <a:r>
              <a:rPr lang="en-US" sz="1600" dirty="0"/>
              <a:t>r</a:t>
            </a:r>
            <a:r>
              <a:rPr lang="en-US" sz="1600" dirty="0" smtClean="0"/>
              <a:t>esident tuition waivers</a:t>
            </a:r>
          </a:p>
          <a:p>
            <a:endParaRPr lang="en-US" sz="800" b="1" i="1" u="sng" dirty="0" smtClean="0"/>
          </a:p>
          <a:p>
            <a:r>
              <a:rPr lang="en-US" sz="1600" b="1" i="1" u="sng" dirty="0" smtClean="0"/>
              <a:t>Veteran’s Benefits </a:t>
            </a:r>
            <a:r>
              <a:rPr lang="en-US" sz="1600" dirty="0" smtClean="0"/>
              <a:t>– Hazelwood, Ch. 33, etc. Please contact the TTUHSC VA Coordinator at 806-743-7549 for more details.</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533400"/>
            <a:ext cx="2819400" cy="1248950"/>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7240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FAFSA </a:t>
            </a:r>
            <a:r>
              <a:rPr lang="en-US" sz="1400" b="1" dirty="0"/>
              <a:t>(Free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endParaRPr lang="en-US" sz="1400" dirty="0"/>
          </a:p>
          <a:p>
            <a:pPr marL="285750" indent="-285750">
              <a:buFont typeface="Wingdings" panose="05000000000000000000" pitchFamily="2" charset="2"/>
              <a:buChar char="§"/>
            </a:pPr>
            <a:r>
              <a:rPr lang="en-US" sz="1400" dirty="0" smtClean="0"/>
              <a:t>If you are an undergraduate Health Professions student, be sure you include your parental information on the FAFSA.  If you are married or over the age of 24, you do not need to include parental information.</a:t>
            </a:r>
          </a:p>
          <a:p>
            <a:pPr marL="285750" indent="-285750">
              <a:buFont typeface="Wingdings" panose="05000000000000000000" pitchFamily="2" charset="2"/>
              <a:buChar char="§"/>
            </a:pPr>
            <a:r>
              <a:rPr lang="en-US" sz="1400" dirty="0" smtClean="0"/>
              <a:t>If you are a </a:t>
            </a:r>
            <a:r>
              <a:rPr lang="en-US" sz="1400" dirty="0" smtClean="0"/>
              <a:t>graduate Health Professions student</a:t>
            </a:r>
            <a:r>
              <a:rPr lang="en-US" sz="1400" dirty="0"/>
              <a: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are ineligible to apply for Federal Student loans.  These students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45550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School of School of Health Professions Scholarships</a:t>
            </a:r>
          </a:p>
          <a:p>
            <a:endParaRPr lang="en-US" sz="2000" dirty="0" smtClean="0"/>
          </a:p>
          <a:p>
            <a:r>
              <a:rPr lang="en-US" sz="2000" dirty="0" smtClean="0"/>
              <a:t>The </a:t>
            </a:r>
            <a:r>
              <a:rPr lang="en-US" sz="2000" dirty="0"/>
              <a:t>School of Health Professions has scholarships dedicated to currently enrolled students. In addition, there are general scholarships funded by private foundations and organizations. Scholarships are administered by the School of Health Professions Office of Admissions and Student Affairs. Scholarships given to incoming students will be based on the admissions application including all information that is provided by that application and the application process (e.g. grade point average, GRE scores (if applicable), interview, written essay, extracurricular/volunteer activities.) </a:t>
            </a:r>
          </a:p>
          <a:p>
            <a:r>
              <a:rPr lang="en-US" sz="2000" dirty="0"/>
              <a:t> </a:t>
            </a:r>
          </a:p>
          <a:p>
            <a:r>
              <a:rPr lang="en-US" b="1" dirty="0"/>
              <a:t>SHP Scholarship</a:t>
            </a:r>
          </a:p>
          <a:p>
            <a:r>
              <a:rPr lang="en-US" dirty="0"/>
              <a:t>Please monitor your email and social media for SHP Scholarship opportunities</a:t>
            </a:r>
            <a:r>
              <a:rPr lang="en-US" sz="2000" dirty="0"/>
              <a:t>. </a:t>
            </a:r>
            <a:r>
              <a:rPr lang="en-US" sz="2000" dirty="0">
                <a:hlinkClick r:id="rId2"/>
              </a:rPr>
              <a:t>https</a:t>
            </a:r>
            <a:r>
              <a:rPr lang="en-US" sz="2000" dirty="0" smtClean="0">
                <a:hlinkClick r:id="rId2"/>
              </a:rPr>
              <a:t>://student.ttuhsc.edu/health-professions/current/scholarships.aspx</a:t>
            </a:r>
            <a:r>
              <a:rPr lang="en-US" sz="2000" dirty="0" smtClean="0"/>
              <a:t> </a:t>
            </a:r>
            <a:endParaRPr lang="en-US" sz="2000" dirty="0"/>
          </a:p>
          <a:p>
            <a:pPr algn="ctr"/>
            <a:endParaRPr lang="en-US" sz="1000"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23900" y="4724400"/>
            <a:ext cx="7619999" cy="1446550"/>
          </a:xfrm>
          <a:prstGeom prst="rect">
            <a:avLst/>
          </a:prstGeom>
          <a:noFill/>
        </p:spPr>
        <p:txBody>
          <a:bodyPr wrap="square" rtlCol="0">
            <a:spAutoFit/>
          </a:bodyPr>
          <a:lstStyle/>
          <a:p>
            <a:endParaRPr lang="en-US" sz="800" dirty="0" smtClean="0"/>
          </a:p>
          <a:p>
            <a:r>
              <a:rPr lang="en-US" dirty="0" smtClean="0"/>
              <a:t>Private </a:t>
            </a:r>
            <a:r>
              <a:rPr lang="en-US" dirty="0" smtClean="0"/>
              <a:t>student </a:t>
            </a:r>
            <a:r>
              <a:rPr lang="en-US" dirty="0"/>
              <a:t>l</a:t>
            </a:r>
            <a:r>
              <a:rPr lang="en-US" dirty="0" smtClean="0"/>
              <a:t>oan </a:t>
            </a:r>
            <a:r>
              <a:rPr lang="en-US" dirty="0" smtClean="0"/>
              <a:t>rates vary between lenders and student credit </a:t>
            </a:r>
            <a:r>
              <a:rPr lang="en-US" dirty="0" smtClean="0"/>
              <a:t>rating. Check the lenders’ websites for more information.</a:t>
            </a:r>
            <a:endParaRPr lang="en-US" dirty="0" smtClean="0"/>
          </a:p>
          <a:p>
            <a:pPr algn="ctr"/>
            <a:endParaRPr lang="en-US" sz="800" dirty="0" smtClean="0"/>
          </a:p>
          <a:p>
            <a:r>
              <a:rPr lang="en-US" dirty="0" smtClean="0"/>
              <a:t>(please note, </a:t>
            </a:r>
            <a:r>
              <a:rPr lang="en-US" dirty="0" smtClean="0"/>
              <a:t>parent plus, grad </a:t>
            </a:r>
            <a:r>
              <a:rPr lang="en-US" dirty="0" smtClean="0"/>
              <a:t>plus loans </a:t>
            </a:r>
            <a:r>
              <a:rPr lang="en-US" dirty="0" smtClean="0"/>
              <a:t>and </a:t>
            </a:r>
            <a:r>
              <a:rPr lang="en-US" dirty="0" smtClean="0"/>
              <a:t>private student loans require credit approval)</a:t>
            </a:r>
            <a:endParaRPr lang="en-US" dirty="0"/>
          </a:p>
        </p:txBody>
      </p:sp>
      <p:sp>
        <p:nvSpPr>
          <p:cNvPr id="8" name="TextBox 7"/>
          <p:cNvSpPr txBox="1"/>
          <p:nvPr/>
        </p:nvSpPr>
        <p:spPr>
          <a:xfrm>
            <a:off x="761999" y="2285633"/>
            <a:ext cx="7848601" cy="255454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Types of </a:t>
            </a:r>
            <a:r>
              <a:rPr lang="en-US" sz="2400" dirty="0" smtClean="0"/>
              <a:t>Loans</a:t>
            </a:r>
            <a:endParaRPr lang="en-US" sz="2400" dirty="0"/>
          </a:p>
          <a:p>
            <a:endParaRPr lang="en-US" sz="1000" dirty="0" smtClean="0"/>
          </a:p>
          <a:p>
            <a:r>
              <a:rPr lang="en-US" dirty="0" smtClean="0"/>
              <a:t>The federal government offers student loans to both undergraduates, graduates and parents of undergraduates (certain criteria must be met).  For mor</a:t>
            </a:r>
            <a:r>
              <a:rPr lang="en-US" dirty="0" smtClean="0"/>
              <a:t>e information on federal student loans, visit</a:t>
            </a:r>
            <a:r>
              <a:rPr lang="en-US" dirty="0"/>
              <a:t>: </a:t>
            </a:r>
            <a:r>
              <a:rPr lang="en-US" dirty="0">
                <a:hlinkClick r:id="rId3"/>
              </a:rPr>
              <a:t>https://</a:t>
            </a:r>
            <a:r>
              <a:rPr lang="en-US" dirty="0" smtClean="0">
                <a:hlinkClick r:id="rId3"/>
              </a:rPr>
              <a:t>studentaid.ed.gov/sa/types/loans</a:t>
            </a:r>
            <a:r>
              <a:rPr lang="en-US" dirty="0" smtClean="0"/>
              <a:t> </a:t>
            </a:r>
          </a:p>
          <a:p>
            <a:endParaRPr lang="en-US" dirty="0" smtClean="0"/>
          </a:p>
          <a:p>
            <a:r>
              <a:rPr lang="en-US" dirty="0" smtClean="0"/>
              <a:t>For information on federal student loan interest rates</a:t>
            </a:r>
            <a:r>
              <a:rPr lang="en-US" dirty="0"/>
              <a:t>, visit: </a:t>
            </a:r>
            <a:r>
              <a:rPr lang="en-US" dirty="0">
                <a:hlinkClick r:id="rId4"/>
              </a:rPr>
              <a:t>https://</a:t>
            </a:r>
            <a:r>
              <a:rPr lang="en-US" dirty="0" smtClean="0">
                <a:hlinkClick r:id="rId4"/>
              </a:rPr>
              <a:t>studentaid.ed.gov/sa/types/loans/interest-rates</a:t>
            </a:r>
            <a:r>
              <a:rPr lang="en-US" dirty="0" smtClean="0"/>
              <a:t> </a:t>
            </a:r>
            <a:endParaRPr lang="en-US" dirty="0"/>
          </a:p>
          <a:p>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8939</TotalTime>
  <Words>814</Words>
  <Application>Microsoft Office PowerPoint</Application>
  <PresentationFormat>On-screen Show (4:3)</PresentationFormat>
  <Paragraphs>119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Impact</vt:lpstr>
      <vt:lpstr>Times New Roman</vt:lpstr>
      <vt:lpstr>Wingdings</vt: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171</cp:revision>
  <dcterms:created xsi:type="dcterms:W3CDTF">2011-12-05T20:53:00Z</dcterms:created>
  <dcterms:modified xsi:type="dcterms:W3CDTF">2018-07-30T20:06:16Z</dcterms:modified>
</cp:coreProperties>
</file>