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4" r:id="rId4"/>
    <p:sldId id="258" r:id="rId5"/>
    <p:sldId id="272" r:id="rId6"/>
    <p:sldId id="268" r:id="rId7"/>
    <p:sldId id="269" r:id="rId8"/>
    <p:sldId id="27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51" autoAdjust="0"/>
  </p:normalViewPr>
  <p:slideViewPr>
    <p:cSldViewPr>
      <p:cViewPr varScale="1">
        <p:scale>
          <a:sx n="84" d="100"/>
          <a:sy n="84" d="100"/>
        </p:scale>
        <p:origin x="117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9E1BC7-0536-400A-A204-8145735D7C6A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971A656-6A65-41E6-AE9A-C3776ED1DA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788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C95C26-326F-4784-853E-A1438000864A}" type="datetimeFigureOut">
              <a:rPr lang="en-US" smtClean="0"/>
              <a:t>8/19/2019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E2BAD1-F25E-408B-A30D-1D568352C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“levelling” students may be eligible to receive student</a:t>
            </a:r>
            <a:r>
              <a:rPr lang="en-US" baseline="0" dirty="0" smtClean="0"/>
              <a:t> loans only while progressing toward a regularly admitted status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788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7BFA-7CA4-4D3F-919A-3BA33CFC63A5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9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767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2343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2005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5660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8238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AD94-7A8A-48AE-A9E1-7EF964E6935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0659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34E3-24AF-426B-B5D8-437E44272DDE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31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1113-B0C0-4C33-A504-42BD04BAC6E3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08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0361-35C7-42C7-81F3-B3B4FF45A545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3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FD0F-6B0F-4D21-82F5-C1F3360FEB05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6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3095-8C63-4AE9-A221-F16B2E1D3A85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3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9891-8B56-4417-953A-F29BE9CD1B85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5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7E29-3F09-470F-888A-57D30A9A7215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0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D82E-74A2-40C6-83A0-591521CBF15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6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23B9-DF4B-4B11-8541-FF7CFF288199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0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C8C7-753E-4A9B-A463-0CC767417456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9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4B6AD94-7A8A-48AE-A9E1-7EF964E6935B}" type="datetime1">
              <a:rPr lang="en-US" smtClean="0"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509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  <p:sldLayoutId id="2147484167" r:id="rId13"/>
    <p:sldLayoutId id="2147484168" r:id="rId14"/>
    <p:sldLayoutId id="2147484169" r:id="rId15"/>
    <p:sldLayoutId id="2147484170" r:id="rId16"/>
    <p:sldLayoutId id="2147484171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tuhsc.edu/financial-aid/eligibility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fafsa.ed.gov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ttuhsc.edu/financialaid/shorttermloans.asp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loans.gov/" TargetMode="External"/><Relationship Id="rId2" Type="http://schemas.openxmlformats.org/officeDocument/2006/relationships/hyperlink" Target="www.studentaid.ed.gov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://www.nslds.ed.gov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financial.aid@ttuhsc.edu" TargetMode="External"/><Relationship Id="rId2" Type="http://schemas.openxmlformats.org/officeDocument/2006/relationships/hyperlink" Target="mailto:Lena.Hooker@ttuhsc.edu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://www.ttuhsc.edu/financialai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57299" y="2819400"/>
            <a:ext cx="6629400" cy="2400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New Student Orientation</a:t>
            </a:r>
          </a:p>
          <a:p>
            <a:pPr algn="ctr"/>
            <a:r>
              <a:rPr lang="en-US" sz="4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Financial Aid </a:t>
            </a:r>
          </a:p>
          <a:p>
            <a:pPr algn="ctr"/>
            <a:r>
              <a:rPr lang="en-US" sz="4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2019-2020</a:t>
            </a:r>
            <a:endParaRPr lang="en-US" sz="40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5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286000"/>
            <a:ext cx="6019800" cy="3631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Types of Financial Aid</a:t>
            </a:r>
            <a:endParaRPr lang="en-US" sz="2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Grants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– funds from Federal and State resources that DO NOT require repayment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Loans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– Federal, State, and Private funds that DO require repayment</a:t>
            </a:r>
          </a:p>
          <a:p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Scholarships</a:t>
            </a:r>
            <a:r>
              <a:rPr lang="en-US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– State, Institutional, and Organizational funds that DO NOT require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repayment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Most SON Scholarships require </a:t>
            </a:r>
            <a:r>
              <a:rPr lang="en-US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FAFSA application on file</a:t>
            </a:r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199" y="1905000"/>
            <a:ext cx="6705600" cy="3693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General Eligibility Requirements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Fully admitted into a degree granting program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Provisionally admitted and post-master’s students are ineligible for financial aid</a:t>
            </a:r>
          </a:p>
          <a:p>
            <a:pPr lvl="1"/>
            <a:endParaRPr lang="en-US" sz="20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Enrolled at least half-time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Undergraduates: 6 hours for summer, fall, and spring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Graduates: 3 hours for summer and 5 hours for fall/spring</a:t>
            </a:r>
          </a:p>
          <a:p>
            <a:pPr lvl="1"/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 U.S. Citizen, Permanent Resident, or other eligible non-citizen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In compliance with the TTUHSC Satisfactory Academic Progress (SAP) policy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http</a:t>
            </a:r>
            <a:r>
              <a:rPr lang="en-US" u="sng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://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www.ttuhsc.edu/financial-aid/eligibility.aspx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</a:t>
            </a:r>
            <a:endParaRPr lang="en-US" sz="20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4899" y="2133600"/>
            <a:ext cx="6934200" cy="3077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Applying for Financial Aid</a:t>
            </a:r>
            <a:endParaRPr lang="en-US" b="1" u="sng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Complete the Free Application for Federal Student Aid (FAFSA)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at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https://fafsa.ed.gov</a:t>
            </a:r>
            <a:endParaRPr lang="en-US" u="sng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An FSA ID and password are required to complete and sign your application.</a:t>
            </a:r>
          </a:p>
          <a:p>
            <a:endParaRPr lang="en-US" i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The school code for Texas Tech Health Sciences Center is:  </a:t>
            </a:r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016024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  **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We are NOT Texas Tech University.  The correct school code must be listed on your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   FAFSA for our office to receive the data.)</a:t>
            </a:r>
            <a:endParaRPr lang="en-US" sz="10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171450" indent="-171450">
              <a:buFont typeface="Wingdings" pitchFamily="2" charset="2"/>
              <a:buChar char="§"/>
            </a:pPr>
            <a:endParaRPr lang="en-US" sz="1400" i="1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Apply for scholarships separately through your school.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</a:p>
          <a:p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5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828800"/>
            <a:ext cx="834389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dobe Arabic" panose="02040503050201020203" pitchFamily="18" charset="-78"/>
                <a:cs typeface="Adobe Arabic" panose="02040503050201020203" pitchFamily="18" charset="-78"/>
              </a:rPr>
              <a:t>Financial Aid Process – Yearly Timeline</a:t>
            </a:r>
            <a:endParaRPr lang="en-US" sz="2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*Each aid year starts with the summer semester and ends with the following spring semester. </a:t>
            </a:r>
          </a:p>
          <a:p>
            <a:r>
              <a:rPr lang="en-US" sz="1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Each Year:</a:t>
            </a:r>
            <a:endParaRPr lang="en-US" sz="16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Complete the Free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Application for Federal Student Aid (FAFSA)  at </a:t>
            </a:r>
            <a:r>
              <a:rPr lang="en-US" sz="1600" u="sng" dirty="0">
                <a:latin typeface="Adobe Arabic" panose="02040503050201020203" pitchFamily="18" charset="-78"/>
                <a:cs typeface="Adobe Arabic" panose="02040503050201020203" pitchFamily="18" charset="-78"/>
              </a:rPr>
              <a:t>www.fafsa.ed.gov.</a:t>
            </a:r>
            <a:endParaRPr lang="en-US" sz="1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TTUHSC receives FAFSA data from the Federal processor within 3-5 business days.</a:t>
            </a:r>
          </a:p>
          <a:p>
            <a:r>
              <a:rPr lang="en-US" sz="1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Starting </a:t>
            </a:r>
            <a:r>
              <a:rPr lang="en-US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in </a:t>
            </a:r>
            <a:r>
              <a:rPr lang="en-US" sz="1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March of each year:</a:t>
            </a:r>
            <a:endParaRPr lang="en-US" sz="16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TTUHSC begins emailing students if additional information is required. All students must complete the Expected Enrollment Questionnaire.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Once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the student’s file is complete, an award notice is emailed to the student.  Students view/accept awards online via WebRaider.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For N</a:t>
            </a: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ew TTUHSC students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borrowing a federal Direct Loan, </a:t>
            </a: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complete entrance counseling and the MPN online at www.studentloans.gov.</a:t>
            </a:r>
            <a:endParaRPr lang="en-US" sz="1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sz="16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10 </a:t>
            </a:r>
            <a:r>
              <a:rPr lang="en-US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days prior to the start of each semester:</a:t>
            </a:r>
            <a:endParaRPr lang="en-US" sz="1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TTUHSC receives financial aid funds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(loans, grants, &amp; scholarships) </a:t>
            </a:r>
            <a:r>
              <a:rPr lang="en-US" sz="1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and posts them to the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student’s tuition account.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The </a:t>
            </a:r>
            <a:r>
              <a:rPr lang="en-US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Student Business Services Office </a:t>
            </a:r>
            <a:r>
              <a:rPr lang="en-US" sz="1600" dirty="0">
                <a:latin typeface="Adobe Arabic" panose="02040503050201020203" pitchFamily="18" charset="-78"/>
                <a:cs typeface="Adobe Arabic" panose="02040503050201020203" pitchFamily="18" charset="-78"/>
              </a:rPr>
              <a:t>sends any refunds to student in the following </a:t>
            </a:r>
            <a:r>
              <a:rPr lang="en-US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3-4 business days.</a:t>
            </a:r>
          </a:p>
          <a:p>
            <a:pPr algn="ctr"/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311" y="2057400"/>
            <a:ext cx="6937375" cy="4247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Short Term Loans</a:t>
            </a:r>
            <a:endParaRPr lang="en-US" sz="2000" b="1" u="sng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Emergency Tuition Loans are available at 5% interest for currently enrolled TTUHSC students.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Short Term Loans for up to $500 are also available to currently enrolled students for other types of emergencies. These loans have interest rates that range from 5% to 8%.</a:t>
            </a:r>
          </a:p>
          <a:p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Book Loans are available at 5% interest for up to the cost of  the required books with documentation and receipts.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All types of loans must be repaid within 90 days.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Applications are available at </a:t>
            </a:r>
            <a:r>
              <a:rPr lang="en-US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http://</a:t>
            </a:r>
            <a:r>
              <a:rPr lang="en-US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www.ttuhsc.edu/financialaid/shorttermloans.aspx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36871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04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311" y="2057400"/>
            <a:ext cx="6937375" cy="2893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Web Resources</a:t>
            </a:r>
            <a:endParaRPr lang="en-US" sz="2000" b="1" u="sng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US Department of Education: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 action="ppaction://hlinkfile"/>
              </a:rPr>
              <a:t>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 action="ppaction://hlinkfile"/>
              </a:rPr>
              <a:t>www.studentaid.ed.gov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 action="ppaction://hlinkfile"/>
              </a:rPr>
              <a:t>  </a:t>
            </a: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Direct Loan Information: 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www.studentloans.gov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                                    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(Entrance Counseling and Master Promissory Notes are also completed on this site)</a:t>
            </a:r>
          </a:p>
          <a:p>
            <a:endParaRPr lang="en-US" b="1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National Student Loan Data System (NSLDS):  </a:t>
            </a:r>
            <a:r>
              <a:rPr lang="en-US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4"/>
              </a:rPr>
              <a:t>www.nslds.ed.gov</a:t>
            </a:r>
            <a:r>
              <a:rPr lang="en-US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            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(keeps track of all your Federal/Direct student loan information)</a:t>
            </a:r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endParaRPr lang="en-US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4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311" y="1905000"/>
            <a:ext cx="6937375" cy="3508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TTUHSC Office of Financial Aid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(Academic Classroom Building Room 2C400)</a:t>
            </a:r>
            <a:endParaRPr lang="en-US" sz="2400" b="1" u="sng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3601 4</a:t>
            </a:r>
            <a:r>
              <a:rPr lang="en-US" sz="1600" baseline="300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th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Street MS 8310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Lubbock, TX  79430-8310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Phone: (806) 743.3025 Fax: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(806) 743.3027</a:t>
            </a:r>
            <a:endParaRPr lang="en-US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endParaRPr lang="en-US" sz="1600" dirty="0" smtClean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Undergraduate Students: 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Lena.Hooker@ttuhsc.edu</a:t>
            </a:r>
            <a:r>
              <a:rPr lang="en-US" sz="1600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or </a:t>
            </a:r>
            <a:r>
              <a:rPr lang="en-US" sz="1600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financial.aid@ttuhsc.edu</a:t>
            </a:r>
            <a:r>
              <a:rPr lang="en-US" sz="1600" u="sng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  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Graduate Students: </a:t>
            </a:r>
            <a:r>
              <a:rPr lang="en-US" sz="16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Ashley.Walker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2"/>
              </a:rPr>
              <a:t>@ttuhsc.edu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or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financial.aid@ttuhsc.edu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Website: 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4"/>
              </a:rPr>
              <a:t>www.ttuhsc.edu/financialaid</a:t>
            </a:r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Office hours: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Monday-Friday 8am-5pm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No appointment needed to see an advisor</a:t>
            </a:r>
            <a:endParaRPr lang="en-US" sz="1600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444" y="9832"/>
            <a:ext cx="5943108" cy="160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9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3654</TotalTime>
  <Words>605</Words>
  <Application>Microsoft Office PowerPoint</Application>
  <PresentationFormat>On-screen Show (4:3)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Adobe Arabic</vt:lpstr>
      <vt:lpstr>Arial</vt:lpstr>
      <vt:lpstr>Calibri</vt:lpstr>
      <vt:lpstr>Calisto MT</vt:lpstr>
      <vt:lpstr>Trebuchet MS</vt:lpstr>
      <vt:lpstr>Wingdings</vt:lpstr>
      <vt:lpstr>Wingdings 2</vt:lpstr>
      <vt:lpstr>Slate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Fabian</dc:creator>
  <cp:lastModifiedBy>Myers, Mia C</cp:lastModifiedBy>
  <cp:revision>167</cp:revision>
  <cp:lastPrinted>2019-08-19T20:56:08Z</cp:lastPrinted>
  <dcterms:created xsi:type="dcterms:W3CDTF">2011-12-05T20:53:00Z</dcterms:created>
  <dcterms:modified xsi:type="dcterms:W3CDTF">2019-08-19T21:10:56Z</dcterms:modified>
</cp:coreProperties>
</file>