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330" r:id="rId3"/>
    <p:sldId id="331" r:id="rId4"/>
    <p:sldId id="259" r:id="rId5"/>
    <p:sldId id="332" r:id="rId6"/>
    <p:sldId id="333" r:id="rId7"/>
    <p:sldId id="334" r:id="rId8"/>
    <p:sldId id="263" r:id="rId9"/>
    <p:sldId id="335" r:id="rId10"/>
    <p:sldId id="336" r:id="rId11"/>
    <p:sldId id="355" r:id="rId12"/>
    <p:sldId id="356" r:id="rId13"/>
    <p:sldId id="357" r:id="rId14"/>
    <p:sldId id="362" r:id="rId15"/>
    <p:sldId id="363" r:id="rId16"/>
    <p:sldId id="364" r:id="rId17"/>
    <p:sldId id="272" r:id="rId18"/>
    <p:sldId id="365" r:id="rId19"/>
    <p:sldId id="277" r:id="rId20"/>
    <p:sldId id="358" r:id="rId21"/>
    <p:sldId id="359" r:id="rId22"/>
    <p:sldId id="360" r:id="rId23"/>
    <p:sldId id="361" r:id="rId24"/>
    <p:sldId id="329" r:id="rId25"/>
    <p:sldId id="366" r:id="rId26"/>
    <p:sldId id="297" r:id="rId27"/>
    <p:sldId id="298" r:id="rId28"/>
    <p:sldId id="299" r:id="rId29"/>
    <p:sldId id="300" r:id="rId30"/>
    <p:sldId id="302" r:id="rId31"/>
    <p:sldId id="303" r:id="rId32"/>
    <p:sldId id="304" r:id="rId33"/>
    <p:sldId id="305" r:id="rId34"/>
    <p:sldId id="308" r:id="rId35"/>
    <p:sldId id="309" r:id="rId36"/>
    <p:sldId id="310" r:id="rId37"/>
    <p:sldId id="311" r:id="rId38"/>
    <p:sldId id="312" r:id="rId39"/>
    <p:sldId id="320" r:id="rId40"/>
    <p:sldId id="321" r:id="rId41"/>
    <p:sldId id="323" r:id="rId42"/>
    <p:sldId id="349" r:id="rId43"/>
    <p:sldId id="350" r:id="rId44"/>
    <p:sldId id="351" r:id="rId45"/>
    <p:sldId id="352" r:id="rId46"/>
    <p:sldId id="353" r:id="rId47"/>
    <p:sldId id="354" r:id="rId48"/>
    <p:sldId id="367" r:id="rId49"/>
    <p:sldId id="368" r:id="rId50"/>
    <p:sldId id="369" r:id="rId51"/>
    <p:sldId id="370" r:id="rId52"/>
    <p:sldId id="371" r:id="rId53"/>
    <p:sldId id="372" r:id="rId54"/>
    <p:sldId id="378" r:id="rId55"/>
    <p:sldId id="379" r:id="rId56"/>
    <p:sldId id="380" r:id="rId57"/>
    <p:sldId id="38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41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E8F61-78E0-4EC7-8F95-9F0C9070E860}" type="datetimeFigureOut">
              <a:rPr lang="en-US" smtClean="0"/>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59366B-61DF-4780-A4C8-0BD813F6C2DB}" type="slidenum">
              <a:rPr lang="en-US" smtClean="0"/>
              <a:t>‹#›</a:t>
            </a:fld>
            <a:endParaRPr lang="en-US"/>
          </a:p>
        </p:txBody>
      </p:sp>
    </p:spTree>
    <p:extLst>
      <p:ext uri="{BB962C8B-B14F-4D97-AF65-F5344CB8AC3E}">
        <p14:creationId xmlns:p14="http://schemas.microsoft.com/office/powerpoint/2010/main" val="1720666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first of three library sessions for Speech Pathology!  In this first part, I will give</a:t>
            </a:r>
            <a:r>
              <a:rPr lang="en-US" baseline="0" dirty="0" smtClean="0"/>
              <a:t> a tour of the library </a:t>
            </a:r>
            <a:r>
              <a:rPr lang="en-US" baseline="0" dirty="0" smtClean="0"/>
              <a:t>website </a:t>
            </a:r>
            <a:r>
              <a:rPr lang="en-US" baseline="0" dirty="0" smtClean="0"/>
              <a:t>and introduce a </a:t>
            </a:r>
            <a:r>
              <a:rPr lang="en-US" baseline="0" dirty="0" smtClean="0"/>
              <a:t>few </a:t>
            </a:r>
            <a:r>
              <a:rPr lang="en-US" baseline="0" dirty="0" smtClean="0"/>
              <a:t>sites where you can find systematic reviews.  Let’s begin!</a:t>
            </a:r>
            <a:r>
              <a:rPr lang="en-US" dirty="0" smtClean="0"/>
              <a:t> </a:t>
            </a:r>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1</a:t>
            </a:fld>
            <a:endParaRPr lang="en-US"/>
          </a:p>
        </p:txBody>
      </p:sp>
    </p:spTree>
    <p:extLst>
      <p:ext uri="{BB962C8B-B14F-4D97-AF65-F5344CB8AC3E}">
        <p14:creationId xmlns:p14="http://schemas.microsoft.com/office/powerpoint/2010/main" val="981093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Here is the “Guides</a:t>
            </a:r>
            <a:r>
              <a:rPr lang="en-US" altLang="en-US" baseline="0" dirty="0" smtClean="0">
                <a:ea typeface="ＭＳ Ｐゴシック" pitchFamily="34" charset="-128"/>
              </a:rPr>
              <a:t> and Tutorials” page.  You’ll notice we have guides to all the branch libraries</a:t>
            </a:r>
            <a:r>
              <a:rPr lang="en-US" altLang="en-US" baseline="0" dirty="0" smtClean="0">
                <a:ea typeface="ＭＳ Ｐゴシック" pitchFamily="34" charset="-128"/>
              </a:rPr>
              <a:t>.  </a:t>
            </a:r>
            <a:r>
              <a:rPr lang="en-US" altLang="en-US" baseline="0" dirty="0" smtClean="0">
                <a:ea typeface="ＭＳ Ｐゴシック" pitchFamily="34" charset="-128"/>
              </a:rPr>
              <a:t>Scrolling down the page will take you to helpful tutorials on our more popular databases and online resources.</a:t>
            </a:r>
            <a:endParaRPr lang="en-US" altLang="en-US" dirty="0" smtClean="0">
              <a:ea typeface="ＭＳ Ｐゴシック" pitchFamily="34" charset="-128"/>
            </a:endParaRPr>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0D3532A-8A1D-48EF-A311-25A876BFB67B}" type="slidenum">
              <a:rPr lang="en-US" altLang="en-US">
                <a:solidFill>
                  <a:prstClr val="black"/>
                </a:solidFill>
                <a:latin typeface="Arial" pitchFamily="34" charset="0"/>
              </a:rPr>
              <a:pPr eaLnBrk="1" hangingPunct="1">
                <a:spcBef>
                  <a:spcPct val="0"/>
                </a:spcBef>
              </a:pPr>
              <a:t>10</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73327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writing a paper and need help with APA format?  We can’t tell you exactly how to cite your paper, but we do have a compilation of tools and websites to help you.  In the middle of the left column of the library web site, labeled</a:t>
            </a:r>
            <a:r>
              <a:rPr lang="en-US" baseline="0" dirty="0" smtClean="0"/>
              <a:t> “Library Services”</a:t>
            </a:r>
            <a:r>
              <a:rPr lang="en-US" dirty="0" smtClean="0"/>
              <a:t>, mouse</a:t>
            </a:r>
            <a:r>
              <a:rPr lang="en-US" baseline="0" dirty="0" smtClean="0"/>
              <a:t> over “Bibliographic Tools”, then click on “More”.</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11</a:t>
            </a:fld>
            <a:endParaRPr lang="en-US"/>
          </a:p>
        </p:txBody>
      </p:sp>
    </p:spTree>
    <p:extLst>
      <p:ext uri="{BB962C8B-B14F-4D97-AF65-F5344CB8AC3E}">
        <p14:creationId xmlns:p14="http://schemas.microsoft.com/office/powerpoint/2010/main" val="231399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Towards the middle of the “Bibliographic Tools” page is this information regarding APA.</a:t>
            </a:r>
            <a:r>
              <a:rPr lang="en-US" baseline="0" dirty="0" smtClean="0"/>
              <a:t>  Here, we have online style manuals, various guides and tutorials, and a few online citation generator tools to help you format your citations.  Remember, always double-check citations that are generated for you to make sure that they are what your professor requires for the assignment.</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12</a:t>
            </a:fld>
            <a:endParaRPr lang="en-US"/>
          </a:p>
        </p:txBody>
      </p:sp>
    </p:spTree>
    <p:extLst>
      <p:ext uri="{BB962C8B-B14F-4D97-AF65-F5344CB8AC3E}">
        <p14:creationId xmlns:p14="http://schemas.microsoft.com/office/powerpoint/2010/main" val="3650712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TTUHSC</a:t>
            </a:r>
            <a:r>
              <a:rPr lang="en-US" baseline="0" dirty="0" smtClean="0"/>
              <a:t> now has an online writing center!  It’s located under “Resources” at the lower left of the web site.  You can submit your papers for review and feedback.  The online Writing Center follows the academic calendar for TTU, however, so make sure they are accepting papers before you submit yours.</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13</a:t>
            </a:fld>
            <a:endParaRPr lang="en-US"/>
          </a:p>
        </p:txBody>
      </p:sp>
    </p:spTree>
    <p:extLst>
      <p:ext uri="{BB962C8B-B14F-4D97-AF65-F5344CB8AC3E}">
        <p14:creationId xmlns:p14="http://schemas.microsoft.com/office/powerpoint/2010/main" val="1692071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 link to our mobile resources</a:t>
            </a:r>
            <a:r>
              <a:rPr lang="en-US" altLang="en-US" baseline="0" dirty="0" smtClean="0">
                <a:ea typeface="ＭＳ Ｐゴシック" pitchFamily="34" charset="-128"/>
              </a:rPr>
              <a:t> is located in the middle section of the library web site, under “Other Popular Resources”.</a:t>
            </a:r>
            <a:endParaRPr lang="en-US" altLang="en-US" dirty="0" smtClean="0">
              <a:ea typeface="ＭＳ Ｐゴシック" pitchFamily="34" charset="-128"/>
            </a:endParaRPr>
          </a:p>
        </p:txBody>
      </p:sp>
      <p:sp>
        <p:nvSpPr>
          <p:cNvPr id="271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CB04EA4-C0B0-4504-9586-69CB2D03E376}" type="slidenum">
              <a:rPr lang="en-US" altLang="en-US">
                <a:solidFill>
                  <a:prstClr val="black"/>
                </a:solidFill>
                <a:latin typeface="Arial" pitchFamily="34" charset="0"/>
              </a:rPr>
              <a:pPr eaLnBrk="1" hangingPunct="1">
                <a:spcBef>
                  <a:spcPct val="0"/>
                </a:spcBef>
              </a:pPr>
              <a:t>14</a:t>
            </a:fld>
            <a:endParaRPr lang="en-US" altLang="en-US">
              <a:solidFill>
                <a:prstClr val="black"/>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2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 page that the link brings you to is a list of mobile apps and resources that are available to you either for free or as</a:t>
            </a:r>
            <a:r>
              <a:rPr lang="en-US" altLang="en-US" baseline="0" dirty="0" smtClean="0">
                <a:ea typeface="ＭＳ Ｐゴシック" pitchFamily="34" charset="-128"/>
              </a:rPr>
              <a:t> a result of an existing subscription through the library.  Either way, as a student, you don’t have to pay for any app on this list!  Some of these apps require that you register; this is free, and you may use any username and password you want.  A few of these apps require a password; these are provided for you in the instructions.  If you have any problems downloading these apps, please call the library for assistance.</a:t>
            </a:r>
            <a:endParaRPr lang="en-US" altLang="en-US" dirty="0" smtClean="0">
              <a:ea typeface="ＭＳ Ｐゴシック" pitchFamily="34" charset="-128"/>
            </a:endParaRPr>
          </a:p>
        </p:txBody>
      </p:sp>
      <p:sp>
        <p:nvSpPr>
          <p:cNvPr id="272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D315F55-A17A-4207-84A8-24A5D4A387AB}" type="slidenum">
              <a:rPr lang="en-US" altLang="en-US">
                <a:solidFill>
                  <a:prstClr val="black"/>
                </a:solidFill>
                <a:latin typeface="Arial" pitchFamily="34" charset="0"/>
              </a:rPr>
              <a:pPr eaLnBrk="1" hangingPunct="1">
                <a:spcBef>
                  <a:spcPct val="0"/>
                </a:spcBef>
              </a:pPr>
              <a:t>15</a:t>
            </a:fld>
            <a:endParaRPr lang="en-US" altLang="en-US">
              <a:solidFill>
                <a:prstClr val="black"/>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library has resources just for you!  Starting at the library web site, find the tab in</a:t>
            </a:r>
            <a:r>
              <a:rPr lang="en-US" baseline="0" dirty="0" smtClean="0"/>
              <a:t> the upper middle of the page labeled “Popular resources by school”.  From there, click on the icon labeled “</a:t>
            </a:r>
            <a:r>
              <a:rPr lang="en-US" baseline="0" dirty="0" smtClean="0"/>
              <a:t>SPH”.</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16</a:t>
            </a:fld>
            <a:endParaRPr lang="en-US"/>
          </a:p>
        </p:txBody>
      </p:sp>
    </p:spTree>
    <p:extLst>
      <p:ext uri="{BB962C8B-B14F-4D97-AF65-F5344CB8AC3E}">
        <p14:creationId xmlns:p14="http://schemas.microsoft.com/office/powerpoint/2010/main" val="285732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list of databases, eBooks, etc. that will be helpful to you. While this is not the full</a:t>
            </a:r>
            <a:r>
              <a:rPr lang="en-US" baseline="0" dirty="0" smtClean="0"/>
              <a:t> extent of the resources available to you, this is a great place to start when you’re working on an assignment or project.</a:t>
            </a:r>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17</a:t>
            </a:fld>
            <a:endParaRPr lang="en-US"/>
          </a:p>
        </p:txBody>
      </p:sp>
    </p:spTree>
    <p:extLst>
      <p:ext uri="{BB962C8B-B14F-4D97-AF65-F5344CB8AC3E}">
        <p14:creationId xmlns:p14="http://schemas.microsoft.com/office/powerpoint/2010/main" val="3855268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need a book or</a:t>
            </a:r>
            <a:r>
              <a:rPr lang="en-US" baseline="0" dirty="0" smtClean="0"/>
              <a:t> article that is not available at the library, you have the option of ordering it through our Interlibrary Loan system.  It’s found on </a:t>
            </a:r>
            <a:r>
              <a:rPr lang="en-US" baseline="0" dirty="0" smtClean="0"/>
              <a:t>the left side of the </a:t>
            </a:r>
            <a:r>
              <a:rPr lang="en-US" baseline="0" dirty="0" smtClean="0"/>
              <a:t>library website under “Library Services”.</a:t>
            </a:r>
            <a:endParaRPr lang="en-US" dirty="0" smtClean="0"/>
          </a:p>
        </p:txBody>
      </p:sp>
      <p:sp>
        <p:nvSpPr>
          <p:cNvPr id="4" name="Slide Number Placeholder 3"/>
          <p:cNvSpPr>
            <a:spLocks noGrp="1"/>
          </p:cNvSpPr>
          <p:nvPr>
            <p:ph type="sldNum" sz="quarter" idx="10"/>
          </p:nvPr>
        </p:nvSpPr>
        <p:spPr/>
        <p:txBody>
          <a:bodyPr/>
          <a:lstStyle/>
          <a:p>
            <a:fld id="{29C9B9AF-E2A4-0249-9849-4FEEFCA7E634}" type="slidenum">
              <a:rPr lang="en-US" smtClean="0"/>
              <a:t>18</a:t>
            </a:fld>
            <a:endParaRPr lang="en-US"/>
          </a:p>
        </p:txBody>
      </p:sp>
    </p:spTree>
    <p:extLst>
      <p:ext uri="{BB962C8B-B14F-4D97-AF65-F5344CB8AC3E}">
        <p14:creationId xmlns:p14="http://schemas.microsoft.com/office/powerpoint/2010/main" val="3662752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some basic information about our Interlibrary Loan</a:t>
            </a:r>
            <a:r>
              <a:rPr lang="en-US" baseline="0" dirty="0" smtClean="0"/>
              <a:t> system that will be useful for you to know.  If you need a book from any TTUHSC branch library, we will ship it to you for free.  There is also an online ordering form grouped with the other Interlibrary Loan information on the library website for your convenience.</a:t>
            </a:r>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t>19</a:t>
            </a:fld>
            <a:endParaRPr lang="en-US"/>
          </a:p>
        </p:txBody>
      </p:sp>
    </p:spTree>
    <p:extLst>
      <p:ext uri="{BB962C8B-B14F-4D97-AF65-F5344CB8AC3E}">
        <p14:creationId xmlns:p14="http://schemas.microsoft.com/office/powerpoint/2010/main" val="1582617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These are the Reference Librarians at the Lubbock campus.  Our office hours are Monday – Friday 8:00am – 5:00pm</a:t>
            </a:r>
            <a:r>
              <a:rPr lang="en-US" altLang="en-US" baseline="0" dirty="0" smtClean="0">
                <a:ea typeface="ＭＳ Ｐゴシック" pitchFamily="34" charset="-128"/>
              </a:rPr>
              <a:t> Central Time.  Feel free to give us a call or send us an e-mail!  We will be happy to help you.</a:t>
            </a: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0638891-AFAC-456B-BEAB-5C45C47E76B2}" type="slidenum">
              <a:rPr lang="en-US" altLang="en-US">
                <a:solidFill>
                  <a:prstClr val="black"/>
                </a:solidFill>
              </a:rPr>
              <a:pPr eaLnBrk="1" hangingPunct="1"/>
              <a:t>2</a:t>
            </a:fld>
            <a:endParaRPr lang="en-US" altLang="en-US">
              <a:solidFill>
                <a:prstClr val="black"/>
              </a:solidFill>
            </a:endParaRPr>
          </a:p>
        </p:txBody>
      </p:sp>
    </p:spTree>
    <p:extLst>
      <p:ext uri="{BB962C8B-B14F-4D97-AF65-F5344CB8AC3E}">
        <p14:creationId xmlns:p14="http://schemas.microsoft.com/office/powerpoint/2010/main" val="4085793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If</a:t>
            </a:r>
            <a:r>
              <a:rPr lang="en-US" altLang="en-US" baseline="0" dirty="0" smtClean="0">
                <a:ea typeface="ＭＳ Ｐゴシック" pitchFamily="34" charset="-128"/>
              </a:rPr>
              <a:t> you have any questions or need assistance with research or an assignment, please don’t hesitate to contact us through our “Ask A Librarian” service.  The best way to access this is through the Ask A Librarian logo, located under “Services”.</a:t>
            </a:r>
            <a:endParaRPr lang="en-US" altLang="en-US" dirty="0" smtClean="0">
              <a:ea typeface="ＭＳ Ｐゴシック" pitchFamily="34" charset="-128"/>
            </a:endParaRPr>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190CD9D-2752-4EF7-9201-5210716ED183}" type="slidenum">
              <a:rPr lang="en-US" altLang="en-US">
                <a:solidFill>
                  <a:prstClr val="black"/>
                </a:solidFill>
                <a:latin typeface="Arial" pitchFamily="34" charset="0"/>
              </a:rPr>
              <a:pPr eaLnBrk="1" hangingPunct="1">
                <a:spcBef>
                  <a:spcPct val="0"/>
                </a:spcBef>
              </a:pPr>
              <a:t>20</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2990292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 there are several ways to contact us.  You can submit your question through our Ask A Librarian e-mail form (the person with</a:t>
            </a:r>
            <a:r>
              <a:rPr lang="en-US" baseline="0" dirty="0" smtClean="0"/>
              <a:t> a question mark)</a:t>
            </a:r>
            <a:r>
              <a:rPr lang="en-US" dirty="0" smtClean="0"/>
              <a:t>, call the library nearest</a:t>
            </a:r>
            <a:r>
              <a:rPr lang="en-US" baseline="0" dirty="0" smtClean="0"/>
              <a:t> you, or chat online with a librarian (when the service is available).  You also have the option of texting your question and receiving a text in response.  Both the e-mails and texts received are sent to each librarian in all branches of the Health Sciences Center, so you can be assured that your question will be answered in a timely manner.</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21</a:t>
            </a:fld>
            <a:endParaRPr lang="en-US"/>
          </a:p>
        </p:txBody>
      </p:sp>
    </p:spTree>
    <p:extLst>
      <p:ext uri="{BB962C8B-B14F-4D97-AF65-F5344CB8AC3E}">
        <p14:creationId xmlns:p14="http://schemas.microsoft.com/office/powerpoint/2010/main" val="982975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option for receiving</a:t>
            </a:r>
            <a:r>
              <a:rPr lang="en-US" baseline="0" dirty="0" smtClean="0"/>
              <a:t> additional help from the library is through Team Viewer.  Team Viewer is a program that allows the librarian to view your computer desktop remotely in order to help you with your research and other questions in real time.  This program is located on the library web site under “Services”.  Download options are available for both Windows and Mac systems.</a:t>
            </a:r>
            <a:endParaRPr lang="en-US" dirty="0"/>
          </a:p>
        </p:txBody>
      </p:sp>
      <p:sp>
        <p:nvSpPr>
          <p:cNvPr id="4" name="Slide Number Placeholder 3"/>
          <p:cNvSpPr>
            <a:spLocks noGrp="1"/>
          </p:cNvSpPr>
          <p:nvPr>
            <p:ph type="sldNum" sz="quarter" idx="10"/>
          </p:nvPr>
        </p:nvSpPr>
        <p:spPr/>
        <p:txBody>
          <a:bodyPr/>
          <a:lstStyle/>
          <a:p>
            <a:fld id="{97936CE9-C02D-44DA-B668-227D754C0891}" type="slidenum">
              <a:rPr lang="en-US" smtClean="0"/>
              <a:t>22</a:t>
            </a:fld>
            <a:endParaRPr lang="en-US"/>
          </a:p>
        </p:txBody>
      </p:sp>
    </p:spTree>
    <p:extLst>
      <p:ext uri="{BB962C8B-B14F-4D97-AF65-F5344CB8AC3E}">
        <p14:creationId xmlns:p14="http://schemas.microsoft.com/office/powerpoint/2010/main" val="3685638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When you download Team Viewer, you’ll see something like this, with an</a:t>
            </a:r>
            <a:r>
              <a:rPr lang="en-US" altLang="en-US" baseline="0" dirty="0" smtClean="0">
                <a:ea typeface="ＭＳ Ｐゴシック" pitchFamily="34" charset="-128"/>
              </a:rPr>
              <a:t> I.D. and a password.  Once you have this, call a librarian.  Relay the I.D. and password over the phone, and the librarian will be able to see what’s on your computer screen and control the mouse!  The librarian will stay on the phone with you and walk you through your research question in real time.  You can call and start a Team Viewer session immediately, or if you have a major project/assignment coming up, you can schedule an appointment as well.  A key feature about Team Viewer that I’d like to point out is that the password changes each time you close the program.  That way, anyone who was able to access your desktop once would not be able to do so again once you close out Team Viewer.</a:t>
            </a:r>
            <a:endParaRPr lang="en-US" altLang="en-US" dirty="0" smtClean="0">
              <a:ea typeface="ＭＳ Ｐゴシック" pitchFamily="34" charset="-128"/>
            </a:endParaRPr>
          </a:p>
        </p:txBody>
      </p:sp>
      <p:sp>
        <p:nvSpPr>
          <p:cNvPr id="354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0D13037-9713-4F7E-AC4B-2605D9487AF3}" type="slidenum">
              <a:rPr lang="en-US" altLang="en-US">
                <a:solidFill>
                  <a:prstClr val="black"/>
                </a:solidFill>
                <a:latin typeface="Arial" pitchFamily="34" charset="0"/>
              </a:rPr>
              <a:pPr eaLnBrk="1" hangingPunct="1">
                <a:spcBef>
                  <a:spcPct val="0"/>
                </a:spcBef>
              </a:pPr>
              <a:t>23</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3781581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you’ve been introduced</a:t>
            </a:r>
            <a:r>
              <a:rPr lang="en-US" baseline="0" dirty="0" smtClean="0"/>
              <a:t> to the library, it’s time to delve into </a:t>
            </a:r>
            <a:r>
              <a:rPr lang="en-US" baseline="0" dirty="0" smtClean="0"/>
              <a:t>some helpful databases where you can find systematic reviews!</a:t>
            </a:r>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24</a:t>
            </a:fld>
            <a:endParaRPr lang="en-US"/>
          </a:p>
        </p:txBody>
      </p:sp>
    </p:spTree>
    <p:extLst>
      <p:ext uri="{BB962C8B-B14F-4D97-AF65-F5344CB8AC3E}">
        <p14:creationId xmlns:p14="http://schemas.microsoft.com/office/powerpoint/2010/main" val="3668901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25</a:t>
            </a:fld>
            <a:endParaRPr lang="en-US"/>
          </a:p>
        </p:txBody>
      </p:sp>
    </p:spTree>
    <p:extLst>
      <p:ext uri="{BB962C8B-B14F-4D97-AF65-F5344CB8AC3E}">
        <p14:creationId xmlns:p14="http://schemas.microsoft.com/office/powerpoint/2010/main" val="418371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28</a:t>
            </a:fld>
            <a:endParaRPr lang="en-US"/>
          </a:p>
        </p:txBody>
      </p:sp>
    </p:spTree>
    <p:extLst>
      <p:ext uri="{BB962C8B-B14F-4D97-AF65-F5344CB8AC3E}">
        <p14:creationId xmlns:p14="http://schemas.microsoft.com/office/powerpoint/2010/main" val="4262155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29</a:t>
            </a:fld>
            <a:endParaRPr lang="en-US"/>
          </a:p>
        </p:txBody>
      </p:sp>
    </p:spTree>
    <p:extLst>
      <p:ext uri="{BB962C8B-B14F-4D97-AF65-F5344CB8AC3E}">
        <p14:creationId xmlns:p14="http://schemas.microsoft.com/office/powerpoint/2010/main" val="1470237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30</a:t>
            </a:fld>
            <a:endParaRPr lang="en-US"/>
          </a:p>
        </p:txBody>
      </p:sp>
    </p:spTree>
    <p:extLst>
      <p:ext uri="{BB962C8B-B14F-4D97-AF65-F5344CB8AC3E}">
        <p14:creationId xmlns:p14="http://schemas.microsoft.com/office/powerpoint/2010/main" val="343216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article page in the Campbell Collaboration. This provides the abstract, as well as the option to download the pdf of the article, and option to share/export the reference.</a:t>
            </a:r>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31</a:t>
            </a:fld>
            <a:endParaRPr lang="en-US"/>
          </a:p>
        </p:txBody>
      </p:sp>
    </p:spTree>
    <p:extLst>
      <p:ext uri="{BB962C8B-B14F-4D97-AF65-F5344CB8AC3E}">
        <p14:creationId xmlns:p14="http://schemas.microsoft.com/office/powerpoint/2010/main" val="866688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normal hours</a:t>
            </a:r>
            <a:r>
              <a:rPr lang="en-US" baseline="0" dirty="0" smtClean="0"/>
              <a:t> of operation for the HSC library.  Any special holiday hours or early closing announcements are posted within the library itself and in the announcement section of your </a:t>
            </a:r>
            <a:r>
              <a:rPr lang="en-US" baseline="0" dirty="0" err="1" smtClean="0"/>
              <a:t>eRaider</a:t>
            </a:r>
            <a:r>
              <a:rPr lang="en-US" baseline="0" dirty="0" smtClean="0"/>
              <a:t> portal.  Of course, you can always call the library at the number shown on this slide.</a:t>
            </a:r>
            <a:endParaRPr lang="en-US" dirty="0"/>
          </a:p>
        </p:txBody>
      </p:sp>
      <p:sp>
        <p:nvSpPr>
          <p:cNvPr id="4" name="Slide Number Placeholder 3"/>
          <p:cNvSpPr>
            <a:spLocks noGrp="1"/>
          </p:cNvSpPr>
          <p:nvPr>
            <p:ph type="sldNum" sz="quarter" idx="10"/>
          </p:nvPr>
        </p:nvSpPr>
        <p:spPr/>
        <p:txBody>
          <a:bodyPr/>
          <a:lstStyle/>
          <a:p>
            <a:fld id="{29C9B9AF-E2A4-0249-9849-4FEEFCA7E634}" type="slidenum">
              <a:rPr lang="en-US" smtClean="0"/>
              <a:t>3</a:t>
            </a:fld>
            <a:endParaRPr lang="en-US"/>
          </a:p>
        </p:txBody>
      </p:sp>
    </p:spTree>
    <p:extLst>
      <p:ext uri="{BB962C8B-B14F-4D97-AF65-F5344CB8AC3E}">
        <p14:creationId xmlns:p14="http://schemas.microsoft.com/office/powerpoint/2010/main" val="3158896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32</a:t>
            </a:fld>
            <a:endParaRPr lang="en-US"/>
          </a:p>
        </p:txBody>
      </p:sp>
    </p:spTree>
    <p:extLst>
      <p:ext uri="{BB962C8B-B14F-4D97-AF65-F5344CB8AC3E}">
        <p14:creationId xmlns:p14="http://schemas.microsoft.com/office/powerpoint/2010/main" val="3729550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33</a:t>
            </a:fld>
            <a:endParaRPr lang="en-US"/>
          </a:p>
        </p:txBody>
      </p:sp>
    </p:spTree>
    <p:extLst>
      <p:ext uri="{BB962C8B-B14F-4D97-AF65-F5344CB8AC3E}">
        <p14:creationId xmlns:p14="http://schemas.microsoft.com/office/powerpoint/2010/main" val="4079780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all the systematic reviews published by the Campbell Collaboration</a:t>
            </a:r>
            <a:r>
              <a:rPr lang="en-US" baseline="0" dirty="0" smtClean="0"/>
              <a:t> in 2015. You can browse through and view any of these.</a:t>
            </a:r>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34</a:t>
            </a:fld>
            <a:endParaRPr lang="en-US"/>
          </a:p>
        </p:txBody>
      </p:sp>
    </p:spTree>
    <p:extLst>
      <p:ext uri="{BB962C8B-B14F-4D97-AF65-F5344CB8AC3E}">
        <p14:creationId xmlns:p14="http://schemas.microsoft.com/office/powerpoint/2010/main" val="2229516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library web site, </a:t>
            </a:r>
            <a:r>
              <a:rPr lang="en-US" dirty="0" smtClean="0"/>
              <a:t>select </a:t>
            </a:r>
            <a:r>
              <a:rPr lang="en-US" dirty="0" smtClean="0"/>
              <a:t>“Evidence Based”.</a:t>
            </a:r>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37</a:t>
            </a:fld>
            <a:endParaRPr lang="en-US"/>
          </a:p>
        </p:txBody>
      </p:sp>
    </p:spTree>
    <p:extLst>
      <p:ext uri="{BB962C8B-B14F-4D97-AF65-F5344CB8AC3E}">
        <p14:creationId xmlns:p14="http://schemas.microsoft.com/office/powerpoint/2010/main" val="3595330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38</a:t>
            </a:fld>
            <a:endParaRPr lang="en-US"/>
          </a:p>
        </p:txBody>
      </p:sp>
    </p:spTree>
    <p:extLst>
      <p:ext uri="{BB962C8B-B14F-4D97-AF65-F5344CB8AC3E}">
        <p14:creationId xmlns:p14="http://schemas.microsoft.com/office/powerpoint/2010/main" val="4042163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39</a:t>
            </a:fld>
            <a:endParaRPr lang="en-US"/>
          </a:p>
        </p:txBody>
      </p:sp>
    </p:spTree>
    <p:extLst>
      <p:ext uri="{BB962C8B-B14F-4D97-AF65-F5344CB8AC3E}">
        <p14:creationId xmlns:p14="http://schemas.microsoft.com/office/powerpoint/2010/main" val="3734097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40</a:t>
            </a:fld>
            <a:endParaRPr lang="en-US"/>
          </a:p>
        </p:txBody>
      </p:sp>
    </p:spTree>
    <p:extLst>
      <p:ext uri="{BB962C8B-B14F-4D97-AF65-F5344CB8AC3E}">
        <p14:creationId xmlns:p14="http://schemas.microsoft.com/office/powerpoint/2010/main" val="2170003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41</a:t>
            </a:fld>
            <a:endParaRPr lang="en-US"/>
          </a:p>
        </p:txBody>
      </p:sp>
    </p:spTree>
    <p:extLst>
      <p:ext uri="{BB962C8B-B14F-4D97-AF65-F5344CB8AC3E}">
        <p14:creationId xmlns:p14="http://schemas.microsoft.com/office/powerpoint/2010/main" val="18986088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43</a:t>
            </a:fld>
            <a:endParaRPr lang="en-US"/>
          </a:p>
        </p:txBody>
      </p:sp>
    </p:spTree>
    <p:extLst>
      <p:ext uri="{BB962C8B-B14F-4D97-AF65-F5344CB8AC3E}">
        <p14:creationId xmlns:p14="http://schemas.microsoft.com/office/powerpoint/2010/main" val="411090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a:t>
            </a:r>
            <a:r>
              <a:rPr lang="en-US" baseline="0" dirty="0" smtClean="0"/>
              <a:t> Queries is located under “PubMed Tools”.</a:t>
            </a:r>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44</a:t>
            </a:fld>
            <a:endParaRPr lang="en-US"/>
          </a:p>
        </p:txBody>
      </p:sp>
    </p:spTree>
    <p:extLst>
      <p:ext uri="{BB962C8B-B14F-4D97-AF65-F5344CB8AC3E}">
        <p14:creationId xmlns:p14="http://schemas.microsoft.com/office/powerpoint/2010/main" val="96946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navigate to the library website, here are the three preferred browsers for accessing</a:t>
            </a:r>
            <a:r>
              <a:rPr lang="en-US" baseline="0" dirty="0" smtClean="0"/>
              <a:t> it.  We’ve encountered a few problems with Internet Explorer not supporting all of the technology on the library website.  If you’re accessing the website from a personal computer, etc., please use one of these browsers instead.</a:t>
            </a:r>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4</a:t>
            </a:fld>
            <a:endParaRPr lang="en-US"/>
          </a:p>
        </p:txBody>
      </p:sp>
    </p:spTree>
    <p:extLst>
      <p:ext uri="{BB962C8B-B14F-4D97-AF65-F5344CB8AC3E}">
        <p14:creationId xmlns:p14="http://schemas.microsoft.com/office/powerpoint/2010/main" val="418371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PubMed Clinical Queries is an excellent</a:t>
            </a:r>
            <a:r>
              <a:rPr lang="en-US" baseline="0" dirty="0" smtClean="0"/>
              <a:t> way to search PubMed without going through the controlled thesaurus, or “MeSH”. Here, all you need to do is enter your terms, and the database will do the rest! To show you how this works, I’m going to search for “language delay speech pathology”.</a:t>
            </a:r>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45</a:t>
            </a:fld>
            <a:endParaRPr lang="en-US"/>
          </a:p>
        </p:txBody>
      </p:sp>
    </p:spTree>
    <p:extLst>
      <p:ext uri="{BB962C8B-B14F-4D97-AF65-F5344CB8AC3E}">
        <p14:creationId xmlns:p14="http://schemas.microsoft.com/office/powerpoint/2010/main" val="3253318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results! They are split into three categories: Clinical Study, Systematic Reviews, and Medical Genetics. In the third column, PubMed has sifted through the articles on our topic and pulled out all the systematic reviews.  To see all </a:t>
            </a:r>
            <a:r>
              <a:rPr lang="en-US" baseline="0" dirty="0" smtClean="0"/>
              <a:t>33, </a:t>
            </a:r>
            <a:r>
              <a:rPr lang="en-US" baseline="0" dirty="0" smtClean="0"/>
              <a:t>click “See all” at the bottom of the list.</a:t>
            </a:r>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46</a:t>
            </a:fld>
            <a:endParaRPr lang="en-US"/>
          </a:p>
        </p:txBody>
      </p:sp>
    </p:spTree>
    <p:extLst>
      <p:ext uri="{BB962C8B-B14F-4D97-AF65-F5344CB8AC3E}">
        <p14:creationId xmlns:p14="http://schemas.microsoft.com/office/powerpoint/2010/main" val="33926226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see all the systematic reviews PubMed found. To the left of the citations</a:t>
            </a:r>
            <a:r>
              <a:rPr lang="en-US" baseline="0" dirty="0" smtClean="0"/>
              <a:t> is a filter bar. Here, you can limit the results according to age group, gender</a:t>
            </a:r>
            <a:r>
              <a:rPr lang="en-US" baseline="0" smtClean="0"/>
              <a:t>, publication date, and more!</a:t>
            </a:r>
            <a:endParaRPr lang="en-US"/>
          </a:p>
        </p:txBody>
      </p:sp>
      <p:sp>
        <p:nvSpPr>
          <p:cNvPr id="4" name="Slide Number Placeholder 3"/>
          <p:cNvSpPr>
            <a:spLocks noGrp="1"/>
          </p:cNvSpPr>
          <p:nvPr>
            <p:ph type="sldNum" sz="quarter" idx="10"/>
          </p:nvPr>
        </p:nvSpPr>
        <p:spPr/>
        <p:txBody>
          <a:bodyPr/>
          <a:lstStyle/>
          <a:p>
            <a:fld id="{0F59366B-61DF-4780-A4C8-0BD813F6C2DB}" type="slidenum">
              <a:rPr lang="en-US" smtClean="0"/>
              <a:t>47</a:t>
            </a:fld>
            <a:endParaRPr lang="en-US"/>
          </a:p>
        </p:txBody>
      </p:sp>
    </p:spTree>
    <p:extLst>
      <p:ext uri="{BB962C8B-B14F-4D97-AF65-F5344CB8AC3E}">
        <p14:creationId xmlns:p14="http://schemas.microsoft.com/office/powerpoint/2010/main" val="28304002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9366B-61DF-4780-A4C8-0BD813F6C2DB}" type="slidenum">
              <a:rPr lang="en-US" smtClean="0"/>
              <a:t>48</a:t>
            </a:fld>
            <a:endParaRPr lang="en-US"/>
          </a:p>
        </p:txBody>
      </p:sp>
    </p:spTree>
    <p:extLst>
      <p:ext uri="{BB962C8B-B14F-4D97-AF65-F5344CB8AC3E}">
        <p14:creationId xmlns:p14="http://schemas.microsoft.com/office/powerpoint/2010/main" val="4183711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you’re at the start</a:t>
            </a:r>
            <a:r>
              <a:rPr lang="en-US" baseline="0" dirty="0" smtClean="0"/>
              <a:t> page of Linguistics and Language Abstracts, click on “Advanced Search”, located above the search bar.</a:t>
            </a:r>
            <a:endParaRPr lang="en-US" dirty="0"/>
          </a:p>
        </p:txBody>
      </p:sp>
      <p:sp>
        <p:nvSpPr>
          <p:cNvPr id="4" name="Slide Number Placeholder 3"/>
          <p:cNvSpPr>
            <a:spLocks noGrp="1"/>
          </p:cNvSpPr>
          <p:nvPr>
            <p:ph type="sldNum" sz="quarter" idx="10"/>
          </p:nvPr>
        </p:nvSpPr>
        <p:spPr/>
        <p:txBody>
          <a:bodyPr/>
          <a:lstStyle/>
          <a:p>
            <a:fld id="{F0E46F5E-91D6-4865-99FB-6F4EA373C3BC}" type="slidenum">
              <a:rPr lang="en-US" smtClean="0"/>
              <a:t>50</a:t>
            </a:fld>
            <a:endParaRPr lang="en-US"/>
          </a:p>
        </p:txBody>
      </p:sp>
    </p:spTree>
    <p:extLst>
      <p:ext uri="{BB962C8B-B14F-4D97-AF65-F5344CB8AC3E}">
        <p14:creationId xmlns:p14="http://schemas.microsoft.com/office/powerpoint/2010/main" val="3209114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 better structure your search. Because this database does not have a specific filter that would let you limit results to only systematic reviews, you</a:t>
            </a:r>
            <a:r>
              <a:rPr lang="en-US" baseline="0" dirty="0" smtClean="0"/>
              <a:t> will need to include it in the search. Let’s do a sample search of “language </a:t>
            </a:r>
            <a:r>
              <a:rPr lang="en-US" baseline="0" dirty="0" smtClean="0"/>
              <a:t>delay” AND </a:t>
            </a:r>
            <a:r>
              <a:rPr lang="en-US" baseline="0" dirty="0" smtClean="0"/>
              <a:t>“systematic review”.</a:t>
            </a:r>
            <a:endParaRPr lang="en-US" dirty="0"/>
          </a:p>
        </p:txBody>
      </p:sp>
      <p:sp>
        <p:nvSpPr>
          <p:cNvPr id="4" name="Slide Number Placeholder 3"/>
          <p:cNvSpPr>
            <a:spLocks noGrp="1"/>
          </p:cNvSpPr>
          <p:nvPr>
            <p:ph type="sldNum" sz="quarter" idx="10"/>
          </p:nvPr>
        </p:nvSpPr>
        <p:spPr/>
        <p:txBody>
          <a:bodyPr/>
          <a:lstStyle/>
          <a:p>
            <a:fld id="{F0E46F5E-91D6-4865-99FB-6F4EA373C3BC}" type="slidenum">
              <a:rPr lang="en-US" smtClean="0"/>
              <a:t>51</a:t>
            </a:fld>
            <a:endParaRPr lang="en-US"/>
          </a:p>
        </p:txBody>
      </p:sp>
    </p:spTree>
    <p:extLst>
      <p:ext uri="{BB962C8B-B14F-4D97-AF65-F5344CB8AC3E}">
        <p14:creationId xmlns:p14="http://schemas.microsoft.com/office/powerpoint/2010/main" val="31029640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t>
            </a:r>
            <a:r>
              <a:rPr lang="en-US" dirty="0" smtClean="0"/>
              <a:t>9 </a:t>
            </a:r>
            <a:r>
              <a:rPr lang="en-US" dirty="0" smtClean="0"/>
              <a:t>results! To</a:t>
            </a:r>
            <a:r>
              <a:rPr lang="en-US" baseline="0" dirty="0" smtClean="0"/>
              <a:t> see an example, click on the title of the </a:t>
            </a:r>
            <a:r>
              <a:rPr lang="en-US" baseline="0" dirty="0" smtClean="0"/>
              <a:t>first </a:t>
            </a:r>
            <a:r>
              <a:rPr lang="en-US" baseline="0" dirty="0" smtClean="0"/>
              <a:t>result.</a:t>
            </a:r>
            <a:endParaRPr lang="en-US" dirty="0"/>
          </a:p>
        </p:txBody>
      </p:sp>
      <p:sp>
        <p:nvSpPr>
          <p:cNvPr id="4" name="Slide Number Placeholder 3"/>
          <p:cNvSpPr>
            <a:spLocks noGrp="1"/>
          </p:cNvSpPr>
          <p:nvPr>
            <p:ph type="sldNum" sz="quarter" idx="10"/>
          </p:nvPr>
        </p:nvSpPr>
        <p:spPr/>
        <p:txBody>
          <a:bodyPr/>
          <a:lstStyle/>
          <a:p>
            <a:fld id="{F0E46F5E-91D6-4865-99FB-6F4EA373C3BC}" type="slidenum">
              <a:rPr lang="en-US" smtClean="0"/>
              <a:t>52</a:t>
            </a:fld>
            <a:endParaRPr lang="en-US"/>
          </a:p>
        </p:txBody>
      </p:sp>
    </p:spTree>
    <p:extLst>
      <p:ext uri="{BB962C8B-B14F-4D97-AF65-F5344CB8AC3E}">
        <p14:creationId xmlns:p14="http://schemas.microsoft.com/office/powerpoint/2010/main" val="32174360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abstract for the article,</a:t>
            </a:r>
            <a:r>
              <a:rPr lang="en-US" baseline="0" dirty="0" smtClean="0"/>
              <a:t> as well as other information. Linguistics and Language Abstracts unfortunately does not support any link outs to Gold Rush. In order to determine if this article is available in our holdings, you’ll have to glean the citation information from this page, then search Gold Rush on your own.</a:t>
            </a:r>
            <a:endParaRPr lang="en-US" dirty="0"/>
          </a:p>
        </p:txBody>
      </p:sp>
      <p:sp>
        <p:nvSpPr>
          <p:cNvPr id="4" name="Slide Number Placeholder 3"/>
          <p:cNvSpPr>
            <a:spLocks noGrp="1"/>
          </p:cNvSpPr>
          <p:nvPr>
            <p:ph type="sldNum" sz="quarter" idx="10"/>
          </p:nvPr>
        </p:nvSpPr>
        <p:spPr/>
        <p:txBody>
          <a:bodyPr/>
          <a:lstStyle/>
          <a:p>
            <a:fld id="{F0E46F5E-91D6-4865-99FB-6F4EA373C3BC}" type="slidenum">
              <a:rPr lang="en-US" smtClean="0"/>
              <a:t>53</a:t>
            </a:fld>
            <a:endParaRPr lang="en-US"/>
          </a:p>
        </p:txBody>
      </p:sp>
    </p:spTree>
    <p:extLst>
      <p:ext uri="{BB962C8B-B14F-4D97-AF65-F5344CB8AC3E}">
        <p14:creationId xmlns:p14="http://schemas.microsoft.com/office/powerpoint/2010/main" val="2031994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 citation for a journal article and need to</a:t>
            </a:r>
            <a:r>
              <a:rPr lang="en-US" baseline="0" dirty="0" smtClean="0"/>
              <a:t> see if it’s in the library’s collection (perhaps you found an article with a full text link that didn’t work properly or didn’t have a link at all, and you would like to double check to see if we have it), Gold Rush is the place to go.  It’s located either under “Other Popular Resources” or in the “Journals” tab towards the top of the page.</a:t>
            </a:r>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t>54</a:t>
            </a:fld>
            <a:endParaRPr lang="en-US"/>
          </a:p>
        </p:txBody>
      </p:sp>
    </p:spTree>
    <p:extLst>
      <p:ext uri="{BB962C8B-B14F-4D97-AF65-F5344CB8AC3E}">
        <p14:creationId xmlns:p14="http://schemas.microsoft.com/office/powerpoint/2010/main" val="6806374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 Gold Rush page.  It includes some additional information about this tool as well as links to tutorials and other helpful resources, including an “Ask</a:t>
            </a:r>
            <a:r>
              <a:rPr lang="en-US" baseline="0" dirty="0" smtClean="0"/>
              <a:t> A Librarian” link if you need help</a:t>
            </a:r>
            <a:r>
              <a:rPr lang="en-US" dirty="0" smtClean="0"/>
              <a:t>.  To give you an idea</a:t>
            </a:r>
            <a:r>
              <a:rPr lang="en-US" baseline="0" dirty="0" smtClean="0"/>
              <a:t> of what searching for a journal looks like in Gold Rush, let’s do a search for a journal.  You can enter the full title, or just the words you remember.  As an example, search for </a:t>
            </a:r>
            <a:r>
              <a:rPr lang="en-US" baseline="0" dirty="0" smtClean="0"/>
              <a:t>“communication disorders”.</a:t>
            </a:r>
            <a:endParaRPr lang="en-US" dirty="0"/>
          </a:p>
        </p:txBody>
      </p:sp>
      <p:sp>
        <p:nvSpPr>
          <p:cNvPr id="4" name="Slide Number Placeholder 3"/>
          <p:cNvSpPr>
            <a:spLocks noGrp="1"/>
          </p:cNvSpPr>
          <p:nvPr>
            <p:ph type="sldNum" sz="quarter" idx="10"/>
          </p:nvPr>
        </p:nvSpPr>
        <p:spPr/>
        <p:txBody>
          <a:bodyPr/>
          <a:lstStyle/>
          <a:p>
            <a:fld id="{2E827AFA-E4DC-41B3-B8CE-12E82F8E5D0A}" type="slidenum">
              <a:rPr lang="en-US" smtClean="0"/>
              <a:t>55</a:t>
            </a:fld>
            <a:endParaRPr lang="en-US"/>
          </a:p>
        </p:txBody>
      </p:sp>
    </p:spTree>
    <p:extLst>
      <p:ext uri="{BB962C8B-B14F-4D97-AF65-F5344CB8AC3E}">
        <p14:creationId xmlns:p14="http://schemas.microsoft.com/office/powerpoint/2010/main" val="67503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This is the library website, along with the URL address.  I recommend</a:t>
            </a:r>
            <a:r>
              <a:rPr lang="en-US" altLang="en-US" baseline="0" dirty="0" smtClean="0">
                <a:ea typeface="ＭＳ Ｐゴシック" pitchFamily="34" charset="-128"/>
              </a:rPr>
              <a:t> bookmarking this page to help you access our resources quickly and easily.  Because our resources require you to log in from off campus, it’s best to bookmark the main page rather than any specific resource.</a:t>
            </a:r>
            <a:endParaRPr lang="en-US" altLang="ja-JP" dirty="0" smtClean="0">
              <a:ea typeface="ＭＳ Ｐゴシック" pitchFamily="34" charset="-128"/>
            </a:endParaRPr>
          </a:p>
          <a:p>
            <a:endParaRPr lang="en-US" altLang="en-US" dirty="0" smtClean="0">
              <a:ea typeface="ＭＳ Ｐゴシック" pitchFamily="34" charset="-128"/>
            </a:endParaRPr>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90C7C1C-0D7D-4849-B54E-C5D27A577AEB}" type="slidenum">
              <a:rPr lang="en-US" altLang="en-US">
                <a:solidFill>
                  <a:prstClr val="black"/>
                </a:solidFill>
                <a:latin typeface="Arial" pitchFamily="34" charset="0"/>
              </a:rPr>
              <a:pPr eaLnBrk="1" hangingPunct="1">
                <a:spcBef>
                  <a:spcPct val="0"/>
                </a:spcBef>
              </a:pPr>
              <a:t>5</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26053297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list of all the journals we have that have the words </a:t>
            </a:r>
            <a:r>
              <a:rPr lang="en-US" dirty="0" smtClean="0"/>
              <a:t>“communication</a:t>
            </a:r>
            <a:r>
              <a:rPr lang="en-US" baseline="0" dirty="0" smtClean="0"/>
              <a:t> disorders</a:t>
            </a:r>
            <a:r>
              <a:rPr lang="en-US" dirty="0" smtClean="0"/>
              <a:t>” </a:t>
            </a:r>
            <a:r>
              <a:rPr lang="en-US" dirty="0" smtClean="0"/>
              <a:t>in them.  From the list,</a:t>
            </a:r>
            <a:r>
              <a:rPr lang="en-US" baseline="0" dirty="0" smtClean="0"/>
              <a:t> choose the exact title you want.</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56</a:t>
            </a:fld>
            <a:endParaRPr lang="en-US"/>
          </a:p>
        </p:txBody>
      </p:sp>
    </p:spTree>
    <p:extLst>
      <p:ext uri="{BB962C8B-B14F-4D97-AF65-F5344CB8AC3E}">
        <p14:creationId xmlns:p14="http://schemas.microsoft.com/office/powerpoint/2010/main" val="7242111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site will then direct</a:t>
            </a:r>
            <a:r>
              <a:rPr lang="en-US" baseline="0" dirty="0" smtClean="0"/>
              <a:t> you to a page that has some information about the journal, a link to search for it in our print collection, and links to the full text online (when applicable).  Notice that this journal has four online options.  Some journals have only one and some you encounter might have this many or more.  How then do you choose which online option to click?  The best way is to look at the “Dates Available” information to the right of the online links.  Look at the year in which your article was published, then look at the dates available and find one that has the year you need.  When you click on an online link, you will then need to find the year, volume, and issue of the journal, then scroll until you find your article.  There should be a full text option from there. </a:t>
            </a:r>
            <a:endParaRPr lang="en-US" dirty="0" smtClean="0"/>
          </a:p>
        </p:txBody>
      </p:sp>
      <p:sp>
        <p:nvSpPr>
          <p:cNvPr id="4" name="Slide Number Placeholder 3"/>
          <p:cNvSpPr>
            <a:spLocks noGrp="1"/>
          </p:cNvSpPr>
          <p:nvPr>
            <p:ph type="sldNum" sz="quarter" idx="10"/>
          </p:nvPr>
        </p:nvSpPr>
        <p:spPr/>
        <p:txBody>
          <a:bodyPr/>
          <a:lstStyle/>
          <a:p>
            <a:fld id="{2E827AFA-E4DC-41B3-B8CE-12E82F8E5D0A}" type="slidenum">
              <a:rPr lang="en-US" smtClean="0"/>
              <a:t>57</a:t>
            </a:fld>
            <a:endParaRPr lang="en-US"/>
          </a:p>
        </p:txBody>
      </p:sp>
    </p:spTree>
    <p:extLst>
      <p:ext uri="{BB962C8B-B14F-4D97-AF65-F5344CB8AC3E}">
        <p14:creationId xmlns:p14="http://schemas.microsoft.com/office/powerpoint/2010/main" val="38135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From the library website, select “Catalog” from the column</a:t>
            </a:r>
            <a:r>
              <a:rPr lang="en-US" baseline="0" dirty="0" smtClean="0"/>
              <a:t> on the left side of the page, under “Research Tools”.</a:t>
            </a:r>
            <a:endParaRPr lang="en-US" dirty="0" smtClean="0"/>
          </a:p>
          <a:p>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t>6</a:t>
            </a:fld>
            <a:endParaRPr lang="en-US"/>
          </a:p>
        </p:txBody>
      </p:sp>
    </p:spTree>
    <p:extLst>
      <p:ext uri="{BB962C8B-B14F-4D97-AF65-F5344CB8AC3E}">
        <p14:creationId xmlns:p14="http://schemas.microsoft.com/office/powerpoint/2010/main" val="363257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is the main catalog page.</a:t>
            </a:r>
            <a:r>
              <a:rPr lang="en-US" baseline="0" dirty="0" smtClean="0"/>
              <a:t>  From here, you can search the libraries at all our branches for the book that you need.  We have also added all of our e-books to the catalog to make it the main searching tool for all books.  If you come across an e-book, the words “online access” will be highlighted next to a link you can click to go to the book.  In the upper right of the screen is a login button.  Click and sign in with your </a:t>
            </a:r>
            <a:r>
              <a:rPr lang="en-US" baseline="0" dirty="0" err="1" smtClean="0"/>
              <a:t>eRaider</a:t>
            </a:r>
            <a:r>
              <a:rPr lang="en-US" baseline="0" dirty="0" smtClean="0"/>
              <a:t> username and password to access your library account.  You can see when your materials are due, if you have any fines, and even renew the materials you have checked out.</a:t>
            </a:r>
            <a:endParaRPr lang="en-US" dirty="0" smtClean="0"/>
          </a:p>
          <a:p>
            <a:endParaRPr lang="en-US" dirty="0"/>
          </a:p>
        </p:txBody>
      </p:sp>
      <p:sp>
        <p:nvSpPr>
          <p:cNvPr id="4" name="Slide Number Placeholder 3"/>
          <p:cNvSpPr>
            <a:spLocks noGrp="1"/>
          </p:cNvSpPr>
          <p:nvPr>
            <p:ph type="sldNum" sz="quarter" idx="10"/>
          </p:nvPr>
        </p:nvSpPr>
        <p:spPr/>
        <p:txBody>
          <a:bodyPr/>
          <a:lstStyle/>
          <a:p>
            <a:fld id="{F07E6942-B144-409C-87FF-43DEE6F6EAA6}" type="slidenum">
              <a:rPr lang="en-US" smtClean="0"/>
              <a:t>7</a:t>
            </a:fld>
            <a:endParaRPr lang="en-US"/>
          </a:p>
        </p:txBody>
      </p:sp>
    </p:spTree>
    <p:extLst>
      <p:ext uri="{BB962C8B-B14F-4D97-AF65-F5344CB8AC3E}">
        <p14:creationId xmlns:p14="http://schemas.microsoft.com/office/powerpoint/2010/main" val="1976662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Here are the library’s borrowing policies and</a:t>
            </a:r>
            <a:r>
              <a:rPr lang="en-US" altLang="en-US" baseline="0" dirty="0" smtClean="0">
                <a:ea typeface="ＭＳ Ｐゴシック" pitchFamily="34" charset="-128"/>
              </a:rPr>
              <a:t> fine system.  You can check the status of your account at any time through the </a:t>
            </a:r>
            <a:r>
              <a:rPr lang="en-US" altLang="en-US" baseline="0" dirty="0" err="1" smtClean="0">
                <a:ea typeface="ＭＳ Ｐゴシック" pitchFamily="34" charset="-128"/>
              </a:rPr>
              <a:t>eRaider</a:t>
            </a:r>
            <a:r>
              <a:rPr lang="en-US" altLang="en-US" baseline="0" dirty="0" smtClean="0">
                <a:ea typeface="ＭＳ Ｐゴシック" pitchFamily="34" charset="-128"/>
              </a:rPr>
              <a:t> sign in within the library catalog, or by calling the main number.</a:t>
            </a: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43C5DB5-5D4F-4272-B117-3558683B93F5}" type="slidenum">
              <a:rPr lang="en-US" altLang="en-US">
                <a:solidFill>
                  <a:prstClr val="black"/>
                </a:solidFill>
                <a:latin typeface="Arial" pitchFamily="34" charset="0"/>
              </a:rPr>
              <a:pPr eaLnBrk="1" hangingPunct="1">
                <a:spcBef>
                  <a:spcPct val="0"/>
                </a:spcBef>
              </a:pPr>
              <a:t>8</a:t>
            </a:fld>
            <a:endParaRPr lang="en-US" altLang="en-US">
              <a:solidFill>
                <a:prstClr val="black"/>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Another place I’d like to point out is our “Guides and Tutorials” page.  It’s located in the </a:t>
            </a:r>
            <a:r>
              <a:rPr lang="en-US" altLang="en-US" dirty="0" smtClean="0">
                <a:ea typeface="ＭＳ Ｐゴシック" pitchFamily="34" charset="-128"/>
              </a:rPr>
              <a:t>lower </a:t>
            </a:r>
            <a:r>
              <a:rPr lang="en-US" altLang="en-US" dirty="0" smtClean="0">
                <a:ea typeface="ＭＳ Ｐゴシック" pitchFamily="34" charset="-128"/>
              </a:rPr>
              <a:t>left corner</a:t>
            </a:r>
            <a:r>
              <a:rPr lang="en-US" altLang="en-US" baseline="0" dirty="0" smtClean="0">
                <a:ea typeface="ＭＳ Ｐゴシック" pitchFamily="34" charset="-128"/>
              </a:rPr>
              <a:t> of the library web site in the section labeled “Resources”.</a:t>
            </a:r>
            <a:endParaRPr lang="en-US" altLang="en-US" dirty="0" smtClean="0">
              <a:ea typeface="ＭＳ Ｐゴシック" pitchFamily="34" charset="-128"/>
            </a:endParaRPr>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FF1BC5A-0648-4AD5-B214-49DBFD37C830}" type="slidenum">
              <a:rPr lang="en-US" altLang="en-US">
                <a:solidFill>
                  <a:prstClr val="black"/>
                </a:solidFill>
                <a:latin typeface="Arial" pitchFamily="34" charset="0"/>
              </a:rPr>
              <a:pPr eaLnBrk="1" hangingPunct="1">
                <a:spcBef>
                  <a:spcPct val="0"/>
                </a:spcBef>
              </a:pPr>
              <a:t>9</a:t>
            </a:fld>
            <a:endParaRPr lang="en-US" altLang="en-US">
              <a:solidFill>
                <a:prstClr val="black"/>
              </a:solidFill>
              <a:latin typeface="Arial" pitchFamily="34" charset="0"/>
            </a:endParaRPr>
          </a:p>
        </p:txBody>
      </p:sp>
    </p:spTree>
    <p:extLst>
      <p:ext uri="{BB962C8B-B14F-4D97-AF65-F5344CB8AC3E}">
        <p14:creationId xmlns:p14="http://schemas.microsoft.com/office/powerpoint/2010/main" val="1082877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468" b="22642"/>
          <a:stretch/>
        </p:blipFill>
        <p:spPr>
          <a:xfrm>
            <a:off x="0" y="5982375"/>
            <a:ext cx="2209800" cy="710359"/>
          </a:xfrm>
          <a:prstGeom prst="rect">
            <a:avLst/>
          </a:prstGeom>
        </p:spPr>
      </p:pic>
      <p:sp>
        <p:nvSpPr>
          <p:cNvPr id="8" name="Rectangle 7"/>
          <p:cNvSpPr/>
          <p:nvPr/>
        </p:nvSpPr>
        <p:spPr>
          <a:xfrm>
            <a:off x="0" y="0"/>
            <a:ext cx="9144000" cy="533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705600"/>
            <a:ext cx="9144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16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9403EE-AB7B-4957-A953-B7BC7710EEE7}" type="datetimeFigureOut">
              <a:rPr lang="en-US" smtClean="0"/>
              <a:t>11/1/2016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69FBA3C-7A00-46D6-86E3-886D77C05BAF}" type="slidenum">
              <a:rPr lang="en-US" smtClean="0"/>
              <a:t>‹#›</a:t>
            </a:fld>
            <a:endParaRPr lang="en-US"/>
          </a:p>
        </p:txBody>
      </p:sp>
    </p:spTree>
    <p:extLst>
      <p:ext uri="{BB962C8B-B14F-4D97-AF65-F5344CB8AC3E}">
        <p14:creationId xmlns:p14="http://schemas.microsoft.com/office/powerpoint/2010/main" val="285894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9403EE-AB7B-4957-A953-B7BC7710EEE7}" type="datetimeFigureOut">
              <a:rPr lang="en-US" smtClean="0"/>
              <a:t>11/1/2016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69FBA3C-7A00-46D6-86E3-886D77C05BAF}" type="slidenum">
              <a:rPr lang="en-US" smtClean="0"/>
              <a:t>‹#›</a:t>
            </a:fld>
            <a:endParaRPr lang="en-US"/>
          </a:p>
        </p:txBody>
      </p:sp>
    </p:spTree>
    <p:extLst>
      <p:ext uri="{BB962C8B-B14F-4D97-AF65-F5344CB8AC3E}">
        <p14:creationId xmlns:p14="http://schemas.microsoft.com/office/powerpoint/2010/main" val="86167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9403EE-AB7B-4957-A953-B7BC7710EEE7}" type="datetimeFigureOut">
              <a:rPr lang="en-US" smtClean="0"/>
              <a:t>11/1/2016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69FBA3C-7A00-46D6-86E3-886D77C05BAF}" type="slidenum">
              <a:rPr lang="en-US" smtClean="0"/>
              <a:t>‹#›</a:t>
            </a:fld>
            <a:endParaRPr lang="en-US"/>
          </a:p>
        </p:txBody>
      </p:sp>
    </p:spTree>
    <p:extLst>
      <p:ext uri="{BB962C8B-B14F-4D97-AF65-F5344CB8AC3E}">
        <p14:creationId xmlns:p14="http://schemas.microsoft.com/office/powerpoint/2010/main" val="223233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9403EE-AB7B-4957-A953-B7BC7710EEE7}" type="datetimeFigureOut">
              <a:rPr lang="en-US" smtClean="0"/>
              <a:t>11/1/2016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69FBA3C-7A00-46D6-86E3-886D77C05BAF}" type="slidenum">
              <a:rPr lang="en-US" smtClean="0"/>
              <a:t>‹#›</a:t>
            </a:fld>
            <a:endParaRPr lang="en-US"/>
          </a:p>
        </p:txBody>
      </p:sp>
    </p:spTree>
    <p:extLst>
      <p:ext uri="{BB962C8B-B14F-4D97-AF65-F5344CB8AC3E}">
        <p14:creationId xmlns:p14="http://schemas.microsoft.com/office/powerpoint/2010/main" val="386062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9403EE-AB7B-4957-A953-B7BC7710EEE7}" type="datetimeFigureOut">
              <a:rPr lang="en-US" smtClean="0"/>
              <a:t>11/1/2016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69FBA3C-7A00-46D6-86E3-886D77C05BAF}" type="slidenum">
              <a:rPr lang="en-US" smtClean="0"/>
              <a:t>‹#›</a:t>
            </a:fld>
            <a:endParaRPr lang="en-US"/>
          </a:p>
        </p:txBody>
      </p:sp>
    </p:spTree>
    <p:extLst>
      <p:ext uri="{BB962C8B-B14F-4D97-AF65-F5344CB8AC3E}">
        <p14:creationId xmlns:p14="http://schemas.microsoft.com/office/powerpoint/2010/main" val="39975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99403EE-AB7B-4957-A953-B7BC7710EEE7}" type="datetimeFigureOut">
              <a:rPr lang="en-US" smtClean="0"/>
              <a:t>11/1/2016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69FBA3C-7A00-46D6-86E3-886D77C05BAF}" type="slidenum">
              <a:rPr lang="en-US" smtClean="0"/>
              <a:t>‹#›</a:t>
            </a:fld>
            <a:endParaRPr lang="en-US"/>
          </a:p>
        </p:txBody>
      </p:sp>
    </p:spTree>
    <p:extLst>
      <p:ext uri="{BB962C8B-B14F-4D97-AF65-F5344CB8AC3E}">
        <p14:creationId xmlns:p14="http://schemas.microsoft.com/office/powerpoint/2010/main" val="79180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99403EE-AB7B-4957-A953-B7BC7710EEE7}" type="datetimeFigureOut">
              <a:rPr lang="en-US" smtClean="0"/>
              <a:t>11/1/2016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69FBA3C-7A00-46D6-86E3-886D77C05BAF}" type="slidenum">
              <a:rPr lang="en-US" smtClean="0"/>
              <a:t>‹#›</a:t>
            </a:fld>
            <a:endParaRPr lang="en-US"/>
          </a:p>
        </p:txBody>
      </p:sp>
    </p:spTree>
    <p:extLst>
      <p:ext uri="{BB962C8B-B14F-4D97-AF65-F5344CB8AC3E}">
        <p14:creationId xmlns:p14="http://schemas.microsoft.com/office/powerpoint/2010/main" val="3789456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99403EE-AB7B-4957-A953-B7BC7710EEE7}" type="datetimeFigureOut">
              <a:rPr lang="en-US" smtClean="0"/>
              <a:t>11/1/2016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69FBA3C-7A00-46D6-86E3-886D77C05BAF}" type="slidenum">
              <a:rPr lang="en-US" smtClean="0"/>
              <a:t>‹#›</a:t>
            </a:fld>
            <a:endParaRPr lang="en-US"/>
          </a:p>
        </p:txBody>
      </p:sp>
    </p:spTree>
    <p:extLst>
      <p:ext uri="{BB962C8B-B14F-4D97-AF65-F5344CB8AC3E}">
        <p14:creationId xmlns:p14="http://schemas.microsoft.com/office/powerpoint/2010/main" val="821898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9403EE-AB7B-4957-A953-B7BC7710EEE7}" type="datetimeFigureOut">
              <a:rPr lang="en-US" smtClean="0"/>
              <a:t>11/1/2016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69FBA3C-7A00-46D6-86E3-886D77C05BAF}" type="slidenum">
              <a:rPr lang="en-US" smtClean="0"/>
              <a:t>‹#›</a:t>
            </a:fld>
            <a:endParaRPr lang="en-US"/>
          </a:p>
        </p:txBody>
      </p:sp>
    </p:spTree>
    <p:extLst>
      <p:ext uri="{BB962C8B-B14F-4D97-AF65-F5344CB8AC3E}">
        <p14:creationId xmlns:p14="http://schemas.microsoft.com/office/powerpoint/2010/main" val="339235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9403EE-AB7B-4957-A953-B7BC7710EEE7}" type="datetimeFigureOut">
              <a:rPr lang="en-US" smtClean="0"/>
              <a:t>11/1/2016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69FBA3C-7A00-46D6-86E3-886D77C05BAF}" type="slidenum">
              <a:rPr lang="en-US" smtClean="0"/>
              <a:t>‹#›</a:t>
            </a:fld>
            <a:endParaRPr lang="en-US"/>
          </a:p>
        </p:txBody>
      </p:sp>
    </p:spTree>
    <p:extLst>
      <p:ext uri="{BB962C8B-B14F-4D97-AF65-F5344CB8AC3E}">
        <p14:creationId xmlns:p14="http://schemas.microsoft.com/office/powerpoint/2010/main" val="204225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6096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705600"/>
            <a:ext cx="9144000" cy="152400"/>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t="-1468" b="22642"/>
          <a:stretch/>
        </p:blipFill>
        <p:spPr>
          <a:xfrm>
            <a:off x="0" y="5974139"/>
            <a:ext cx="2209800" cy="710359"/>
          </a:xfrm>
          <a:prstGeom prst="rect">
            <a:avLst/>
          </a:prstGeom>
        </p:spPr>
      </p:pic>
    </p:spTree>
    <p:extLst>
      <p:ext uri="{BB962C8B-B14F-4D97-AF65-F5344CB8AC3E}">
        <p14:creationId xmlns:p14="http://schemas.microsoft.com/office/powerpoint/2010/main" val="4036549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Speech Pathology Orientation</a:t>
            </a:r>
            <a:br>
              <a:rPr lang="en-US" dirty="0" smtClean="0"/>
            </a:br>
            <a:r>
              <a:rPr lang="en-US" dirty="0" smtClean="0"/>
              <a:t>Part I</a:t>
            </a:r>
            <a:endParaRPr lang="en-US" dirty="0"/>
          </a:p>
        </p:txBody>
      </p:sp>
      <p:sp>
        <p:nvSpPr>
          <p:cNvPr id="3" name="Subtitle 2"/>
          <p:cNvSpPr>
            <a:spLocks noGrp="1"/>
          </p:cNvSpPr>
          <p:nvPr>
            <p:ph type="subTitle" idx="1"/>
          </p:nvPr>
        </p:nvSpPr>
        <p:spPr>
          <a:xfrm>
            <a:off x="1371600" y="4191000"/>
            <a:ext cx="6400800" cy="1752600"/>
          </a:xfrm>
        </p:spPr>
        <p:txBody>
          <a:bodyPr/>
          <a:lstStyle/>
          <a:p>
            <a:r>
              <a:rPr lang="en-US" dirty="0" smtClean="0"/>
              <a:t>Micah Walsleben, MLS</a:t>
            </a:r>
          </a:p>
          <a:p>
            <a:r>
              <a:rPr lang="en-US" dirty="0" smtClean="0"/>
              <a:t>October 25, 2016</a:t>
            </a:r>
            <a:endParaRPr lang="en-US" dirty="0"/>
          </a:p>
        </p:txBody>
      </p:sp>
    </p:spTree>
    <p:extLst>
      <p:ext uri="{BB962C8B-B14F-4D97-AF65-F5344CB8AC3E}">
        <p14:creationId xmlns:p14="http://schemas.microsoft.com/office/powerpoint/2010/main" val="1883914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4"/>
          <p:cNvSpPr txBox="1">
            <a:spLocks noChangeArrowheads="1"/>
          </p:cNvSpPr>
          <p:nvPr/>
        </p:nvSpPr>
        <p:spPr bwMode="auto">
          <a:xfrm>
            <a:off x="5410200" y="2514600"/>
            <a:ext cx="326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endParaRPr lang="en-US" altLang="en-US" sz="1800">
              <a:solidFill>
                <a:prstClr val="black"/>
              </a:solidFill>
              <a:latin typeface="Arial" pitchFamily="34" charset="0"/>
            </a:endParaRPr>
          </a:p>
        </p:txBody>
      </p:sp>
      <p:pic>
        <p:nvPicPr>
          <p:cNvPr id="22531"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04800" y="223902"/>
            <a:ext cx="6312435" cy="6511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2532" name="Group 10"/>
          <p:cNvGrpSpPr>
            <a:grpSpLocks/>
          </p:cNvGrpSpPr>
          <p:nvPr/>
        </p:nvGrpSpPr>
        <p:grpSpPr bwMode="auto">
          <a:xfrm>
            <a:off x="5867400" y="1051719"/>
            <a:ext cx="2628900" cy="3295650"/>
            <a:chOff x="6042025" y="1886587"/>
            <a:chExt cx="2628900" cy="3295013"/>
          </a:xfrm>
        </p:grpSpPr>
        <p:sp>
          <p:nvSpPr>
            <p:cNvPr id="23559" name="Down Arrow 7"/>
            <p:cNvSpPr>
              <a:spLocks noChangeArrowheads="1"/>
            </p:cNvSpPr>
            <p:nvPr/>
          </p:nvSpPr>
          <p:spPr bwMode="auto">
            <a:xfrm>
              <a:off x="6934200" y="3113488"/>
              <a:ext cx="838200" cy="2068112"/>
            </a:xfrm>
            <a:prstGeom prst="downArrow">
              <a:avLst>
                <a:gd name="adj1" fmla="val 50000"/>
                <a:gd name="adj2" fmla="val 49996"/>
              </a:avLst>
            </a:prstGeom>
            <a:solidFill>
              <a:srgbClr val="C00000"/>
            </a:solidFill>
            <a:ln w="9525">
              <a:solidFill>
                <a:srgbClr val="C00000"/>
              </a:solidFill>
              <a:miter lim="800000"/>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endParaRPr lang="en-US">
                <a:solidFill>
                  <a:srgbClr val="FFFFFF"/>
                </a:solidFill>
                <a:ea typeface="ＭＳ Ｐゴシック" charset="0"/>
                <a:cs typeface="ＭＳ Ｐゴシック" charset="0"/>
              </a:endParaRPr>
            </a:p>
          </p:txBody>
        </p:sp>
        <p:sp>
          <p:nvSpPr>
            <p:cNvPr id="23560" name="TextBox 8"/>
            <p:cNvSpPr txBox="1">
              <a:spLocks noChangeArrowheads="1"/>
            </p:cNvSpPr>
            <p:nvPr/>
          </p:nvSpPr>
          <p:spPr bwMode="auto">
            <a:xfrm>
              <a:off x="6042025" y="1886587"/>
              <a:ext cx="2628900" cy="1291975"/>
            </a:xfrm>
            <a:prstGeom prst="rect">
              <a:avLst/>
            </a:prstGeom>
            <a:solidFill>
              <a:srgbClr val="FFFFFF"/>
            </a:solidFill>
            <a:ln w="28575">
              <a:solidFill>
                <a:srgbClr val="C0000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defRPr/>
              </a:pPr>
              <a:r>
                <a:rPr lang="en-US" altLang="en-US" sz="2600" b="1" dirty="0" smtClean="0">
                  <a:solidFill>
                    <a:prstClr val="black"/>
                  </a:solidFill>
                </a:rPr>
                <a:t>Scroll down to see additional tutorials</a:t>
              </a:r>
            </a:p>
          </p:txBody>
        </p:sp>
      </p:grpSp>
    </p:spTree>
    <p:custDataLst>
      <p:tags r:id="rId1"/>
    </p:custDataLst>
    <p:extLst>
      <p:ext uri="{BB962C8B-B14F-4D97-AF65-F5344CB8AC3E}">
        <p14:creationId xmlns:p14="http://schemas.microsoft.com/office/powerpoint/2010/main" val="234713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09600"/>
          </a:xfrm>
        </p:spPr>
        <p:txBody>
          <a:bodyPr>
            <a:normAutofit fontScale="90000"/>
          </a:bodyPr>
          <a:lstStyle/>
          <a:p>
            <a:pPr algn="l"/>
            <a:r>
              <a:rPr lang="en-US" dirty="0" smtClean="0">
                <a:solidFill>
                  <a:schemeClr val="bg1"/>
                </a:solidFill>
              </a:rPr>
              <a:t>APA Help</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283" y="597873"/>
            <a:ext cx="5570634" cy="6166158"/>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514600"/>
            <a:ext cx="1828800" cy="3197728"/>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pic>
      <p:sp>
        <p:nvSpPr>
          <p:cNvPr id="7" name="Rounded Rectangle 6"/>
          <p:cNvSpPr/>
          <p:nvPr/>
        </p:nvSpPr>
        <p:spPr>
          <a:xfrm>
            <a:off x="1385828" y="3124200"/>
            <a:ext cx="1585972" cy="315879"/>
          </a:xfrm>
          <a:prstGeom prst="roundRect">
            <a:avLst/>
          </a:prstGeom>
          <a:no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3124200"/>
            <a:ext cx="1847182" cy="1101829"/>
          </a:xfrm>
          <a:prstGeom prst="rect">
            <a:avLst/>
          </a:prstGeom>
          <a:ln w="19050">
            <a:solidFill>
              <a:srgbClr val="C00000"/>
            </a:solidFill>
          </a:ln>
        </p:spPr>
      </p:pic>
    </p:spTree>
    <p:extLst>
      <p:ext uri="{BB962C8B-B14F-4D97-AF65-F5344CB8AC3E}">
        <p14:creationId xmlns:p14="http://schemas.microsoft.com/office/powerpoint/2010/main" val="75099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82" y="275724"/>
            <a:ext cx="7984018" cy="6353676"/>
          </a:xfrm>
          <a:prstGeom prst="rect">
            <a:avLst/>
          </a:prstGeom>
          <a:ln w="28575">
            <a:solidFill>
              <a:schemeClr val="tx1"/>
            </a:solidFill>
          </a:ln>
        </p:spPr>
      </p:pic>
    </p:spTree>
    <p:extLst>
      <p:ext uri="{BB962C8B-B14F-4D97-AF65-F5344CB8AC3E}">
        <p14:creationId xmlns:p14="http://schemas.microsoft.com/office/powerpoint/2010/main" val="3120453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872483" cy="565489"/>
          </a:xfrm>
        </p:spPr>
        <p:txBody>
          <a:bodyPr>
            <a:noAutofit/>
          </a:bodyPr>
          <a:lstStyle/>
          <a:p>
            <a:pPr algn="l"/>
            <a:r>
              <a:rPr lang="en-US" sz="4000" dirty="0" smtClean="0">
                <a:solidFill>
                  <a:schemeClr val="bg1"/>
                </a:solidFill>
              </a:rPr>
              <a:t>Online Writing Center!</a:t>
            </a:r>
            <a:endParaRPr lang="en-US" sz="4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453" y="563164"/>
            <a:ext cx="5623915" cy="6225135"/>
          </a:xfrm>
          <a:prstGeom prst="rect">
            <a:avLst/>
          </a:prstGeom>
          <a:ln>
            <a:solidFill>
              <a:schemeClr val="tx1"/>
            </a:solidFill>
          </a:ln>
        </p:spPr>
      </p:pic>
      <p:sp>
        <p:nvSpPr>
          <p:cNvPr id="5" name="Left Arrow 4"/>
          <p:cNvSpPr/>
          <p:nvPr/>
        </p:nvSpPr>
        <p:spPr>
          <a:xfrm>
            <a:off x="2819400" y="6019800"/>
            <a:ext cx="1295400" cy="6096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451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10"/>
          <p:cNvSpPr txBox="1">
            <a:spLocks noChangeArrowheads="1"/>
          </p:cNvSpPr>
          <p:nvPr/>
        </p:nvSpPr>
        <p:spPr bwMode="auto">
          <a:xfrm>
            <a:off x="37470" y="-53171"/>
            <a:ext cx="38774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srgbClr val="FFFFFF"/>
                </a:solidFill>
              </a:rPr>
              <a:t>Mobile Resources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535" y="655638"/>
            <a:ext cx="5461539" cy="6045401"/>
          </a:xfrm>
          <a:prstGeom prst="rect">
            <a:avLst/>
          </a:prstGeom>
          <a:ln>
            <a:solidFill>
              <a:schemeClr val="tx1"/>
            </a:solidFill>
          </a:ln>
        </p:spPr>
      </p:pic>
      <p:sp>
        <p:nvSpPr>
          <p:cNvPr id="5" name="Left Arrow 4"/>
          <p:cNvSpPr/>
          <p:nvPr/>
        </p:nvSpPr>
        <p:spPr>
          <a:xfrm rot="16200000">
            <a:off x="6331137" y="3574862"/>
            <a:ext cx="1066800" cy="622674"/>
          </a:xfrm>
          <a:prstGeom prst="leftArrow">
            <a:avLst/>
          </a:prstGeom>
          <a:solidFill>
            <a:srgbClr val="C00000"/>
          </a:solidFill>
          <a:ln w="1905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59538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28600"/>
            <a:ext cx="2429318" cy="655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371600"/>
            <a:ext cx="4340225" cy="39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1615742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951077" cy="620668"/>
          </a:xfrm>
        </p:spPr>
        <p:txBody>
          <a:bodyPr>
            <a:noAutofit/>
          </a:bodyPr>
          <a:lstStyle/>
          <a:p>
            <a:pPr algn="l"/>
            <a:r>
              <a:rPr lang="en-US" sz="4000" dirty="0" smtClean="0">
                <a:solidFill>
                  <a:schemeClr val="bg1"/>
                </a:solidFill>
              </a:rPr>
              <a:t>Resources just for you!</a:t>
            </a:r>
            <a:endParaRPr lang="en-US" sz="4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419" y="609600"/>
            <a:ext cx="5483805" cy="6070047"/>
          </a:xfrm>
          <a:prstGeom prst="rect">
            <a:avLst/>
          </a:prstGeo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834" y="2590800"/>
            <a:ext cx="5049236" cy="1267002"/>
          </a:xfrm>
          <a:prstGeom prst="rect">
            <a:avLst/>
          </a:prstGeom>
          <a:ln>
            <a:solidFill>
              <a:schemeClr val="tx1"/>
            </a:solidFill>
          </a:ln>
        </p:spPr>
      </p:pic>
      <p:sp>
        <p:nvSpPr>
          <p:cNvPr id="8" name="Down Arrow 7"/>
          <p:cNvSpPr/>
          <p:nvPr/>
        </p:nvSpPr>
        <p:spPr>
          <a:xfrm>
            <a:off x="4953000" y="2057400"/>
            <a:ext cx="609600" cy="1066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734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6378"/>
            <a:ext cx="6858000" cy="6329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848600" cy="663711"/>
          </a:xfrm>
        </p:spPr>
        <p:txBody>
          <a:bodyPr>
            <a:noAutofit/>
          </a:bodyPr>
          <a:lstStyle/>
          <a:p>
            <a:pPr algn="l"/>
            <a:r>
              <a:rPr lang="en-US" sz="4000" dirty="0" smtClean="0">
                <a:solidFill>
                  <a:schemeClr val="bg1"/>
                </a:solidFill>
              </a:rPr>
              <a:t>(ILL)</a:t>
            </a:r>
            <a:r>
              <a:rPr lang="en-US" sz="4000" dirty="0">
                <a:solidFill>
                  <a:schemeClr val="bg1"/>
                </a:solidFill>
              </a:rPr>
              <a:t> Interlibrary Loan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740" y="609600"/>
            <a:ext cx="5615057" cy="6215330"/>
          </a:xfrm>
          <a:prstGeom prst="rect">
            <a:avLst/>
          </a:prstGeom>
          <a:ln>
            <a:solidFill>
              <a:schemeClr val="tx1"/>
            </a:solidFill>
          </a:ln>
        </p:spPr>
      </p:pic>
      <p:grpSp>
        <p:nvGrpSpPr>
          <p:cNvPr id="3" name="Group 2"/>
          <p:cNvGrpSpPr/>
          <p:nvPr/>
        </p:nvGrpSpPr>
        <p:grpSpPr>
          <a:xfrm>
            <a:off x="2894663" y="3581400"/>
            <a:ext cx="3599210" cy="959411"/>
            <a:chOff x="-959526" y="3513203"/>
            <a:chExt cx="3599210" cy="959411"/>
          </a:xfrm>
        </p:grpSpPr>
        <p:sp>
          <p:nvSpPr>
            <p:cNvPr id="7" name="TextBox 6"/>
            <p:cNvSpPr txBox="1"/>
            <p:nvPr/>
          </p:nvSpPr>
          <p:spPr>
            <a:xfrm>
              <a:off x="493822" y="3641617"/>
              <a:ext cx="2145862" cy="830997"/>
            </a:xfrm>
            <a:prstGeom prst="rect">
              <a:avLst/>
            </a:prstGeom>
            <a:solidFill>
              <a:schemeClr val="bg1"/>
            </a:solidFill>
            <a:ln w="28575" cmpd="sng">
              <a:solidFill>
                <a:schemeClr val="tx2">
                  <a:lumMod val="50000"/>
                </a:schemeClr>
              </a:solidFill>
            </a:ln>
          </p:spPr>
          <p:txBody>
            <a:bodyPr wrap="square" rtlCol="0">
              <a:spAutoFit/>
            </a:bodyPr>
            <a:lstStyle/>
            <a:p>
              <a:r>
                <a:rPr lang="en-US" sz="2400" b="1" dirty="0" smtClean="0"/>
                <a:t>Read all about it here!</a:t>
              </a:r>
              <a:endParaRPr lang="en-US" sz="2400" b="1" dirty="0"/>
            </a:p>
          </p:txBody>
        </p:sp>
        <p:sp>
          <p:nvSpPr>
            <p:cNvPr id="9" name="Right Arrow 8"/>
            <p:cNvSpPr/>
            <p:nvPr/>
          </p:nvSpPr>
          <p:spPr>
            <a:xfrm flipH="1" flipV="1">
              <a:off x="-959526" y="3513203"/>
              <a:ext cx="1462690" cy="543912"/>
            </a:xfrm>
            <a:prstGeom prst="rightArrow">
              <a:avLst/>
            </a:prstGeom>
            <a:solidFill>
              <a:srgbClr val="C00000"/>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3091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76200"/>
            <a:ext cx="8178800" cy="745353"/>
          </a:xfrm>
        </p:spPr>
        <p:txBody>
          <a:bodyPr>
            <a:normAutofit fontScale="90000"/>
          </a:bodyPr>
          <a:lstStyle/>
          <a:p>
            <a:pPr algn="l"/>
            <a:r>
              <a:rPr lang="en-US" dirty="0" smtClean="0">
                <a:solidFill>
                  <a:schemeClr val="bg1"/>
                </a:solidFill>
              </a:rPr>
              <a:t>Basic ILL Information</a:t>
            </a:r>
            <a:endParaRPr lang="en-US" dirty="0">
              <a:solidFill>
                <a:schemeClr val="bg1"/>
              </a:solidFill>
            </a:endParaRPr>
          </a:p>
        </p:txBody>
      </p:sp>
      <p:sp>
        <p:nvSpPr>
          <p:cNvPr id="6" name="TextBox 5"/>
          <p:cNvSpPr txBox="1"/>
          <p:nvPr/>
        </p:nvSpPr>
        <p:spPr>
          <a:xfrm>
            <a:off x="457201" y="990600"/>
            <a:ext cx="8178800" cy="4893647"/>
          </a:xfrm>
          <a:prstGeom prst="rect">
            <a:avLst/>
          </a:prstGeom>
          <a:noFill/>
        </p:spPr>
        <p:txBody>
          <a:bodyPr wrap="square" rtlCol="0">
            <a:spAutoFit/>
          </a:bodyPr>
          <a:lstStyle/>
          <a:p>
            <a:pPr marL="285750" indent="-285750">
              <a:buFont typeface="Arial"/>
              <a:buChar char="•"/>
            </a:pPr>
            <a:r>
              <a:rPr lang="en-US" sz="2400" dirty="0" smtClean="0"/>
              <a:t>Online ordering form makes submitting requests quick and easy</a:t>
            </a:r>
          </a:p>
          <a:p>
            <a:endParaRPr lang="en-US" sz="2400" dirty="0" smtClean="0"/>
          </a:p>
          <a:p>
            <a:pPr marL="285750" indent="-285750">
              <a:buFont typeface="Arial"/>
              <a:buChar char="•"/>
            </a:pPr>
            <a:r>
              <a:rPr lang="en-US" sz="2400" dirty="0" smtClean="0"/>
              <a:t>Response time for requests is anywhere from 2 – </a:t>
            </a:r>
            <a:r>
              <a:rPr lang="en-US" sz="2400" dirty="0"/>
              <a:t>5</a:t>
            </a:r>
            <a:r>
              <a:rPr lang="en-US" sz="2400" dirty="0" smtClean="0"/>
              <a:t> business days, depending on location of the item</a:t>
            </a:r>
          </a:p>
          <a:p>
            <a:endParaRPr lang="en-US" sz="2400" dirty="0" smtClean="0"/>
          </a:p>
          <a:p>
            <a:pPr marL="285750" indent="-285750">
              <a:buFont typeface="Arial"/>
              <a:buChar char="•"/>
            </a:pPr>
            <a:r>
              <a:rPr lang="en-US" sz="2400" dirty="0" smtClean="0"/>
              <a:t>Books from any TTUHSC branch library are free, all others are $4.00</a:t>
            </a:r>
          </a:p>
          <a:p>
            <a:endParaRPr lang="en-US" sz="2400" dirty="0" smtClean="0"/>
          </a:p>
          <a:p>
            <a:pPr marL="285750" indent="-285750">
              <a:buFont typeface="Arial"/>
              <a:buChar char="•"/>
            </a:pPr>
            <a:r>
              <a:rPr lang="en-US" sz="2400" dirty="0" smtClean="0"/>
              <a:t>Journal articles are charged per page, but fees will not exceed $4.00</a:t>
            </a:r>
          </a:p>
          <a:p>
            <a:endParaRPr lang="en-US" sz="2400" dirty="0" smtClean="0"/>
          </a:p>
          <a:p>
            <a:pPr marL="285750" indent="-285750">
              <a:buFont typeface="Arial"/>
              <a:buChar char="•"/>
            </a:pPr>
            <a:r>
              <a:rPr lang="en-US" sz="2400" dirty="0" smtClean="0"/>
              <a:t>There is a rush option available, but at a higher fee rate</a:t>
            </a:r>
            <a:endParaRPr lang="en-US" sz="2400" dirty="0"/>
          </a:p>
        </p:txBody>
      </p:sp>
    </p:spTree>
    <p:extLst>
      <p:ext uri="{BB962C8B-B14F-4D97-AF65-F5344CB8AC3E}">
        <p14:creationId xmlns:p14="http://schemas.microsoft.com/office/powerpoint/2010/main" val="12045437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715962"/>
          </a:xfrm>
        </p:spPr>
        <p:txBody>
          <a:bodyPr>
            <a:normAutofit fontScale="90000"/>
          </a:bodyPr>
          <a:lstStyle/>
          <a:p>
            <a:pPr algn="l"/>
            <a:r>
              <a:rPr lang="en-US" dirty="0" smtClean="0">
                <a:solidFill>
                  <a:schemeClr val="bg1"/>
                </a:solidFill>
              </a:rPr>
              <a:t>Lubbock Reference Librarians</a:t>
            </a:r>
            <a:endParaRPr lang="en-US" dirty="0">
              <a:solidFill>
                <a:schemeClr val="bg1"/>
              </a:solidFill>
            </a:endParaRPr>
          </a:p>
        </p:txBody>
      </p:sp>
      <p:sp>
        <p:nvSpPr>
          <p:cNvPr id="2" name="Text Placeholder 3"/>
          <p:cNvSpPr>
            <a:spLocks noGrp="1"/>
          </p:cNvSpPr>
          <p:nvPr>
            <p:ph type="body" sz="half" idx="4294967295"/>
          </p:nvPr>
        </p:nvSpPr>
        <p:spPr>
          <a:xfrm>
            <a:off x="0" y="1462088"/>
            <a:ext cx="4114800" cy="3746500"/>
          </a:xfrm>
        </p:spPr>
        <p:txBody>
          <a:bodyPr rtlCol="0">
            <a:normAutofit/>
          </a:bodyPr>
          <a:lstStyle/>
          <a:p>
            <a:pPr eaLnBrk="1" fontAlgn="auto" hangingPunct="1">
              <a:spcAft>
                <a:spcPts val="0"/>
              </a:spcAft>
              <a:defRPr/>
            </a:pPr>
            <a:endParaRPr lang="en-US" sz="2000" dirty="0">
              <a:solidFill>
                <a:srgbClr val="A6A6A6"/>
              </a:solidFill>
              <a:latin typeface="+mj-lt"/>
              <a:ea typeface="+mn-ea"/>
              <a:cs typeface="+mn-cs"/>
            </a:endParaRPr>
          </a:p>
          <a:p>
            <a:pPr marL="0" indent="0" algn="ctr" eaLnBrk="1" fontAlgn="auto" hangingPunct="1">
              <a:spcAft>
                <a:spcPts val="0"/>
              </a:spcAft>
              <a:buNone/>
              <a:defRPr/>
            </a:pPr>
            <a:r>
              <a:rPr lang="en-US" sz="2800" dirty="0" smtClean="0">
                <a:ea typeface="+mn-ea"/>
                <a:cs typeface="+mn-cs"/>
              </a:rPr>
              <a:t>Available </a:t>
            </a:r>
            <a:r>
              <a:rPr lang="en-US" sz="2800" dirty="0" smtClean="0"/>
              <a:t>on</a:t>
            </a:r>
            <a:r>
              <a:rPr lang="en-US" sz="2800" dirty="0"/>
              <a:t> </a:t>
            </a:r>
            <a:r>
              <a:rPr lang="en-US" sz="2800" dirty="0" smtClean="0">
                <a:ea typeface="+mn-ea"/>
                <a:cs typeface="+mn-cs"/>
              </a:rPr>
              <a:t>2</a:t>
            </a:r>
            <a:r>
              <a:rPr lang="en-US" sz="2800" baseline="30000" dirty="0" smtClean="0">
                <a:ea typeface="+mn-ea"/>
                <a:cs typeface="+mn-cs"/>
              </a:rPr>
              <a:t>nd</a:t>
            </a:r>
            <a:r>
              <a:rPr lang="en-US" sz="2800" dirty="0" smtClean="0">
                <a:ea typeface="+mn-ea"/>
                <a:cs typeface="+mn-cs"/>
              </a:rPr>
              <a:t> floor of library, across from the Learning Resource Center and public computers</a:t>
            </a:r>
          </a:p>
          <a:p>
            <a:pPr algn="ctr" eaLnBrk="1" fontAlgn="auto" hangingPunct="1">
              <a:spcAft>
                <a:spcPts val="0"/>
              </a:spcAft>
              <a:defRPr/>
            </a:pPr>
            <a:endParaRPr lang="en-US" sz="2800" dirty="0">
              <a:ea typeface="+mn-ea"/>
              <a:cs typeface="+mn-cs"/>
            </a:endParaRPr>
          </a:p>
          <a:p>
            <a:pPr marL="0" indent="0" algn="ctr" eaLnBrk="1" fontAlgn="auto" hangingPunct="1">
              <a:spcAft>
                <a:spcPts val="0"/>
              </a:spcAft>
              <a:buNone/>
              <a:defRPr/>
            </a:pPr>
            <a:r>
              <a:rPr lang="en-US" sz="2800" dirty="0" smtClean="0">
                <a:ea typeface="+mn-ea"/>
                <a:cs typeface="+mn-cs"/>
              </a:rPr>
              <a:t>8am–5pm </a:t>
            </a:r>
            <a:endParaRPr lang="en-US" sz="2800" dirty="0">
              <a:ea typeface="+mn-ea"/>
              <a:cs typeface="+mn-cs"/>
            </a:endParaRPr>
          </a:p>
          <a:p>
            <a:pPr marL="0" indent="0" algn="ctr" eaLnBrk="1" fontAlgn="auto" hangingPunct="1">
              <a:spcAft>
                <a:spcPts val="0"/>
              </a:spcAft>
              <a:buNone/>
              <a:defRPr/>
            </a:pPr>
            <a:r>
              <a:rPr lang="en-US" sz="2800" dirty="0">
                <a:ea typeface="+mn-ea"/>
                <a:cs typeface="+mn-cs"/>
              </a:rPr>
              <a:t>Monday–Friday</a:t>
            </a:r>
          </a:p>
        </p:txBody>
      </p:sp>
      <p:pic>
        <p:nvPicPr>
          <p:cNvPr id="11"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816983" y="3500437"/>
            <a:ext cx="1513459"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peggy.psd"/>
          <p:cNvPicPr>
            <a:picLocks noChangeAspect="1"/>
          </p:cNvPicPr>
          <p:nvPr/>
        </p:nvPicPr>
        <p:blipFill>
          <a:blip r:embed="rId4">
            <a:extLst>
              <a:ext uri="{28A0092B-C50C-407E-A947-70E740481C1C}">
                <a14:useLocalDpi xmlns:a14="http://schemas.microsoft.com/office/drawing/2010/main" val="0"/>
              </a:ext>
            </a:extLst>
          </a:blip>
          <a:srcRect l="10516" b="5321"/>
          <a:stretch>
            <a:fillRect/>
          </a:stretch>
        </p:blipFill>
        <p:spPr bwMode="auto">
          <a:xfrm>
            <a:off x="7239000" y="1062037"/>
            <a:ext cx="152558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58013" y="3038475"/>
            <a:ext cx="2046287" cy="369887"/>
          </a:xfrm>
          <a:prstGeom prst="rect">
            <a:avLst/>
          </a:prstGeom>
          <a:solidFill>
            <a:srgbClr val="C00000">
              <a:alpha val="72940"/>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2F2F2"/>
                </a:solidFill>
                <a:latin typeface="Franklin Gothic Medium" charset="0"/>
              </a:rPr>
              <a:t>Peggy Edwards</a:t>
            </a:r>
          </a:p>
        </p:txBody>
      </p:sp>
      <p:sp>
        <p:nvSpPr>
          <p:cNvPr id="14" name="TextBox 6"/>
          <p:cNvSpPr txBox="1">
            <a:spLocks noChangeArrowheads="1"/>
          </p:cNvSpPr>
          <p:nvPr/>
        </p:nvSpPr>
        <p:spPr bwMode="auto">
          <a:xfrm>
            <a:off x="4511675" y="5581650"/>
            <a:ext cx="2160588" cy="371475"/>
          </a:xfrm>
          <a:prstGeom prst="rect">
            <a:avLst/>
          </a:prstGeom>
          <a:solidFill>
            <a:srgbClr val="C00000">
              <a:alpha val="74117"/>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2F2F2"/>
                </a:solidFill>
                <a:latin typeface="Franklin Gothic Medium" charset="0"/>
              </a:rPr>
              <a:t>Micah </a:t>
            </a:r>
            <a:r>
              <a:rPr lang="en-US" sz="1800" dirty="0" smtClean="0">
                <a:solidFill>
                  <a:srgbClr val="F2F2F2"/>
                </a:solidFill>
                <a:latin typeface="Franklin Gothic Medium" charset="0"/>
              </a:rPr>
              <a:t>Walsleben</a:t>
            </a:r>
            <a:endParaRPr lang="en-US" sz="1800" dirty="0">
              <a:solidFill>
                <a:srgbClr val="F2F2F2"/>
              </a:solidFill>
              <a:latin typeface="Franklin Gothic Medium" charset="0"/>
            </a:endParaRPr>
          </a:p>
        </p:txBody>
      </p:sp>
      <p:sp>
        <p:nvSpPr>
          <p:cNvPr id="15" name="TextBox 7"/>
          <p:cNvSpPr txBox="1">
            <a:spLocks noChangeArrowheads="1"/>
          </p:cNvSpPr>
          <p:nvPr/>
        </p:nvSpPr>
        <p:spPr bwMode="auto">
          <a:xfrm>
            <a:off x="6958013" y="5547289"/>
            <a:ext cx="2019300" cy="369888"/>
          </a:xfrm>
          <a:prstGeom prst="rect">
            <a:avLst/>
          </a:prstGeom>
          <a:solidFill>
            <a:srgbClr val="C00000">
              <a:alpha val="81960"/>
            </a:srgb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F2F2F2"/>
                </a:solidFill>
                <a:latin typeface="Franklin Gothic Medium" charset="0"/>
              </a:rPr>
              <a:t>Margaret Vugrin</a:t>
            </a:r>
          </a:p>
        </p:txBody>
      </p:sp>
      <p:pic>
        <p:nvPicPr>
          <p:cNvPr id="16"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239000" y="3669741"/>
            <a:ext cx="1482725" cy="179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jennife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7900" y="1052512"/>
            <a:ext cx="15446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4"/>
          <p:cNvSpPr txBox="1">
            <a:spLocks noChangeArrowheads="1"/>
          </p:cNvSpPr>
          <p:nvPr/>
        </p:nvSpPr>
        <p:spPr bwMode="auto">
          <a:xfrm>
            <a:off x="4648200" y="3030537"/>
            <a:ext cx="1828799" cy="369332"/>
          </a:xfrm>
          <a:prstGeom prst="rect">
            <a:avLst/>
          </a:prstGeom>
          <a:solidFill>
            <a:srgbClr val="C00000">
              <a:alpha val="74117"/>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FFFFF"/>
                </a:solidFill>
                <a:latin typeface="Franklin Gothic Medium" charset="0"/>
              </a:rPr>
              <a:t>Jennifer  </a:t>
            </a:r>
            <a:r>
              <a:rPr lang="en-US" sz="1800" dirty="0" smtClean="0">
                <a:solidFill>
                  <a:srgbClr val="FFFFFF"/>
                </a:solidFill>
                <a:latin typeface="Franklin Gothic Medium" charset="0"/>
              </a:rPr>
              <a:t>Yack</a:t>
            </a:r>
            <a:endParaRPr lang="en-US" sz="1800" dirty="0">
              <a:solidFill>
                <a:srgbClr val="FFFFFF"/>
              </a:solidFill>
              <a:latin typeface="Franklin Gothic Medium" charset="0"/>
            </a:endParaRPr>
          </a:p>
        </p:txBody>
      </p:sp>
    </p:spTree>
    <p:extLst>
      <p:ext uri="{BB962C8B-B14F-4D97-AF65-F5344CB8AC3E}">
        <p14:creationId xmlns:p14="http://schemas.microsoft.com/office/powerpoint/2010/main" val="1023431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76200" y="-76200"/>
            <a:ext cx="32695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Calibri"/>
                <a:cs typeface="Times New Roman" pitchFamily="18" charset="0"/>
              </a:rPr>
              <a:t>Ask A Librarian</a:t>
            </a:r>
          </a:p>
        </p:txBody>
      </p:sp>
      <p:pic>
        <p:nvPicPr>
          <p:cNvPr id="23555"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885781" y="533401"/>
            <a:ext cx="5610936" cy="62107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ight Arrow 8"/>
          <p:cNvSpPr/>
          <p:nvPr/>
        </p:nvSpPr>
        <p:spPr>
          <a:xfrm rot="5400000">
            <a:off x="2649272" y="4208729"/>
            <a:ext cx="1559455" cy="60960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1470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17249"/>
            <a:ext cx="6810375" cy="5419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8868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6" y="0"/>
            <a:ext cx="8229600" cy="609600"/>
          </a:xfrm>
        </p:spPr>
        <p:txBody>
          <a:bodyPr>
            <a:normAutofit fontScale="90000"/>
          </a:bodyPr>
          <a:lstStyle/>
          <a:p>
            <a:pPr algn="l"/>
            <a:r>
              <a:rPr lang="en-US" dirty="0" smtClean="0">
                <a:solidFill>
                  <a:schemeClr val="bg1"/>
                </a:solidFill>
              </a:rPr>
              <a:t>Team Viewer</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549" y="586351"/>
            <a:ext cx="5532774" cy="6124251"/>
          </a:xfrm>
          <a:prstGeom prst="rect">
            <a:avLst/>
          </a:prstGeom>
          <a:ln>
            <a:solidFill>
              <a:schemeClr val="tx1"/>
            </a:solidFill>
          </a:ln>
        </p:spPr>
      </p:pic>
      <p:sp>
        <p:nvSpPr>
          <p:cNvPr id="7" name="Right Arrow 6"/>
          <p:cNvSpPr/>
          <p:nvPr/>
        </p:nvSpPr>
        <p:spPr>
          <a:xfrm rot="5400000">
            <a:off x="5934058" y="4123404"/>
            <a:ext cx="1559455" cy="609600"/>
          </a:xfrm>
          <a:prstGeom prst="righ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95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023752"/>
            <a:ext cx="2881492" cy="4831051"/>
          </a:xfrm>
          <a:prstGeom prst="rect">
            <a:avLst/>
          </a:prstGeom>
          <a:ln>
            <a:solidFill>
              <a:schemeClr val="tx1"/>
            </a:solidFill>
          </a:ln>
        </p:spPr>
      </p:pic>
      <p:sp>
        <p:nvSpPr>
          <p:cNvPr id="11" name="TextBox 10"/>
          <p:cNvSpPr txBox="1"/>
          <p:nvPr/>
        </p:nvSpPr>
        <p:spPr>
          <a:xfrm>
            <a:off x="5257800" y="1731118"/>
            <a:ext cx="3352800"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Give your ID and password to a librarian on the phone</a:t>
            </a:r>
          </a:p>
          <a:p>
            <a:endParaRPr lang="en-US" b="1" dirty="0" smtClean="0"/>
          </a:p>
          <a:p>
            <a:pPr marL="285750" indent="-285750">
              <a:buFont typeface="Arial" panose="020B0604020202020204" pitchFamily="34" charset="0"/>
              <a:buChar char="•"/>
            </a:pPr>
            <a:r>
              <a:rPr lang="en-US" b="1" dirty="0" smtClean="0"/>
              <a:t>We will be able to remotely control your desktop—we will see what you see as well as move your mouse, etc.</a:t>
            </a:r>
          </a:p>
          <a:p>
            <a:endParaRPr lang="en-US" b="1" dirty="0" smtClean="0"/>
          </a:p>
          <a:p>
            <a:pPr marL="285750" indent="-285750">
              <a:buFont typeface="Arial" panose="020B0604020202020204" pitchFamily="34" charset="0"/>
              <a:buChar char="•"/>
            </a:pPr>
            <a:r>
              <a:rPr lang="en-US" b="1" dirty="0" smtClean="0"/>
              <a:t>Please make an appointment in order to ensure plenty of time to work on your problem!</a:t>
            </a:r>
            <a:endParaRPr lang="en-US" b="1" dirty="0"/>
          </a:p>
        </p:txBody>
      </p:sp>
    </p:spTree>
    <p:custDataLst>
      <p:tags r:id="rId1"/>
    </p:custDataLst>
    <p:extLst>
      <p:ext uri="{BB962C8B-B14F-4D97-AF65-F5344CB8AC3E}">
        <p14:creationId xmlns:p14="http://schemas.microsoft.com/office/powerpoint/2010/main" val="2444542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Helpful Databases</a:t>
            </a:r>
            <a:endParaRPr lang="en-US" dirty="0"/>
          </a:p>
        </p:txBody>
      </p:sp>
      <p:sp>
        <p:nvSpPr>
          <p:cNvPr id="3" name="Subtitle 2"/>
          <p:cNvSpPr>
            <a:spLocks noGrp="1"/>
          </p:cNvSpPr>
          <p:nvPr>
            <p:ph type="subTitle" idx="1"/>
          </p:nvPr>
        </p:nvSpPr>
        <p:spPr/>
        <p:txBody>
          <a:bodyPr>
            <a:normAutofit/>
          </a:bodyPr>
          <a:lstStyle/>
          <a:p>
            <a:r>
              <a:rPr lang="en-US" sz="2800" dirty="0" smtClean="0"/>
              <a:t>Find Systematic Reviews quickly and easily!</a:t>
            </a:r>
            <a:endParaRPr lang="en-US" sz="2800" dirty="0"/>
          </a:p>
        </p:txBody>
      </p:sp>
    </p:spTree>
    <p:extLst>
      <p:ext uri="{BB962C8B-B14F-4D97-AF65-F5344CB8AC3E}">
        <p14:creationId xmlns:p14="http://schemas.microsoft.com/office/powerpoint/2010/main" val="3036164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solidFill>
                  <a:schemeClr val="bg1"/>
                </a:solidFill>
              </a:rPr>
              <a:t>Today’s Databases</a:t>
            </a:r>
            <a:endParaRPr lang="en-US" dirty="0">
              <a:solidFill>
                <a:schemeClr val="bg1"/>
              </a:solidFill>
            </a:endParaRPr>
          </a:p>
        </p:txBody>
      </p:sp>
      <p:sp>
        <p:nvSpPr>
          <p:cNvPr id="4" name="TextBox 3"/>
          <p:cNvSpPr txBox="1"/>
          <p:nvPr/>
        </p:nvSpPr>
        <p:spPr>
          <a:xfrm>
            <a:off x="228600" y="1143000"/>
            <a:ext cx="8686800" cy="3970318"/>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t>Campbell Collaboration</a:t>
            </a:r>
          </a:p>
          <a:p>
            <a:endParaRPr lang="en-US" sz="3600" b="1" dirty="0" smtClean="0"/>
          </a:p>
          <a:p>
            <a:pPr marL="285750" indent="-285750">
              <a:buFont typeface="Arial" panose="020B0604020202020204" pitchFamily="34" charset="0"/>
              <a:buChar char="•"/>
            </a:pPr>
            <a:r>
              <a:rPr lang="en-US" sz="3600" b="1" dirty="0" smtClean="0"/>
              <a:t>National Guideline Clearinghouse</a:t>
            </a:r>
          </a:p>
          <a:p>
            <a:endParaRPr lang="en-US" sz="3600" b="1" dirty="0" smtClean="0"/>
          </a:p>
          <a:p>
            <a:pPr marL="285750" indent="-285750">
              <a:buFont typeface="Arial" panose="020B0604020202020204" pitchFamily="34" charset="0"/>
              <a:buChar char="•"/>
            </a:pPr>
            <a:r>
              <a:rPr lang="en-US" sz="3600" b="1" dirty="0" smtClean="0"/>
              <a:t>Linguistics &amp; Language Behavior Abstracts</a:t>
            </a:r>
          </a:p>
          <a:p>
            <a:pPr marL="285750" indent="-285750">
              <a:buFont typeface="Arial" panose="020B0604020202020204" pitchFamily="34" charset="0"/>
              <a:buChar char="•"/>
            </a:pPr>
            <a:endParaRPr lang="en-US" sz="3600" b="1" dirty="0"/>
          </a:p>
          <a:p>
            <a:pPr marL="285750" indent="-285750">
              <a:buFont typeface="Arial" panose="020B0604020202020204" pitchFamily="34" charset="0"/>
              <a:buChar char="•"/>
            </a:pPr>
            <a:r>
              <a:rPr lang="en-US" sz="3600" b="1" dirty="0" smtClean="0"/>
              <a:t>PubMed Clinical Queries</a:t>
            </a:r>
            <a:endParaRPr lang="en-US" sz="3600" b="1" dirty="0"/>
          </a:p>
        </p:txBody>
      </p:sp>
    </p:spTree>
    <p:extLst>
      <p:ext uri="{BB962C8B-B14F-4D97-AF65-F5344CB8AC3E}">
        <p14:creationId xmlns:p14="http://schemas.microsoft.com/office/powerpoint/2010/main" val="358845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24200"/>
            <a:ext cx="7772400" cy="1362075"/>
          </a:xfrm>
        </p:spPr>
        <p:txBody>
          <a:bodyPr>
            <a:normAutofit/>
          </a:bodyPr>
          <a:lstStyle/>
          <a:p>
            <a:pPr algn="ctr"/>
            <a:r>
              <a:rPr lang="en-US" sz="4400" dirty="0" smtClean="0"/>
              <a:t>The Campbell Collaboration</a:t>
            </a:r>
            <a:endParaRPr lang="en-US" sz="4400" dirty="0"/>
          </a:p>
        </p:txBody>
      </p:sp>
      <p:sp>
        <p:nvSpPr>
          <p:cNvPr id="3" name="Text Placeholder 2"/>
          <p:cNvSpPr>
            <a:spLocks noGrp="1"/>
          </p:cNvSpPr>
          <p:nvPr>
            <p:ph type="body" idx="1"/>
          </p:nvPr>
        </p:nvSpPr>
        <p:spPr>
          <a:xfrm>
            <a:off x="1295400" y="1524000"/>
            <a:ext cx="6781800" cy="533400"/>
          </a:xfrm>
        </p:spPr>
        <p:txBody>
          <a:bodyPr>
            <a:noAutofit/>
          </a:bodyPr>
          <a:lstStyle/>
          <a:p>
            <a:pPr algn="l"/>
            <a:r>
              <a:rPr lang="en-US" sz="3200" dirty="0" smtClean="0">
                <a:solidFill>
                  <a:schemeClr val="tx1"/>
                </a:solidFill>
              </a:rPr>
              <a:t>Let’s explore…</a:t>
            </a:r>
            <a:endParaRPr lang="en-US" sz="3200" dirty="0">
              <a:solidFill>
                <a:schemeClr val="tx1"/>
              </a:solidFill>
            </a:endParaRPr>
          </a:p>
        </p:txBody>
      </p:sp>
    </p:spTree>
    <p:extLst>
      <p:ext uri="{BB962C8B-B14F-4D97-AF65-F5344CB8AC3E}">
        <p14:creationId xmlns:p14="http://schemas.microsoft.com/office/powerpoint/2010/main" val="2492333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3600" dirty="0" smtClean="0"/>
              <a:t>Go to this website!</a:t>
            </a:r>
            <a:endParaRPr lang="en-US" sz="3600" dirty="0"/>
          </a:p>
        </p:txBody>
      </p:sp>
      <p:sp>
        <p:nvSpPr>
          <p:cNvPr id="3" name="TextBox 2"/>
          <p:cNvSpPr txBox="1"/>
          <p:nvPr/>
        </p:nvSpPr>
        <p:spPr>
          <a:xfrm>
            <a:off x="914400" y="2827587"/>
            <a:ext cx="7391400" cy="1569660"/>
          </a:xfrm>
          <a:prstGeom prst="rect">
            <a:avLst/>
          </a:prstGeom>
          <a:ln/>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sz="3200" dirty="0" smtClean="0"/>
          </a:p>
          <a:p>
            <a:pPr algn="ctr"/>
            <a:r>
              <a:rPr lang="en-US" sz="3200" dirty="0" smtClean="0"/>
              <a:t>http://www.campbellcollaboration.org</a:t>
            </a:r>
          </a:p>
          <a:p>
            <a:pPr algn="ctr"/>
            <a:endParaRPr lang="en-US" sz="3200" dirty="0"/>
          </a:p>
        </p:txBody>
      </p:sp>
    </p:spTree>
    <p:extLst>
      <p:ext uri="{BB962C8B-B14F-4D97-AF65-F5344CB8AC3E}">
        <p14:creationId xmlns:p14="http://schemas.microsoft.com/office/powerpoint/2010/main" val="681771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2226"/>
            <a:ext cx="8351887" cy="6400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le 4"/>
          <p:cNvSpPr/>
          <p:nvPr/>
        </p:nvSpPr>
        <p:spPr>
          <a:xfrm>
            <a:off x="2971800" y="622195"/>
            <a:ext cx="990600" cy="304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577" y="990600"/>
            <a:ext cx="2000529" cy="1971950"/>
          </a:xfrm>
          <a:prstGeom prst="rect">
            <a:avLst/>
          </a:prstGeom>
          <a:ln>
            <a:solidFill>
              <a:schemeClr val="tx1"/>
            </a:solidFill>
          </a:ln>
        </p:spPr>
      </p:pic>
    </p:spTree>
    <p:extLst>
      <p:ext uri="{BB962C8B-B14F-4D97-AF65-F5344CB8AC3E}">
        <p14:creationId xmlns:p14="http://schemas.microsoft.com/office/powerpoint/2010/main" val="278363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368" y="152759"/>
            <a:ext cx="7362431" cy="65528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914400" y="1047278"/>
            <a:ext cx="1905000" cy="2686522"/>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04900" y="1524000"/>
            <a:ext cx="1562100" cy="276999"/>
          </a:xfrm>
          <a:prstGeom prst="rect">
            <a:avLst/>
          </a:prstGeom>
          <a:solidFill>
            <a:schemeClr val="bg1"/>
          </a:solidFill>
          <a:ln w="28575">
            <a:solidFill>
              <a:schemeClr val="tx1"/>
            </a:solidFill>
          </a:ln>
        </p:spPr>
        <p:txBody>
          <a:bodyPr wrap="square" rtlCol="0">
            <a:spAutoFit/>
          </a:bodyPr>
          <a:lstStyle/>
          <a:p>
            <a:r>
              <a:rPr lang="en-US" sz="1200" dirty="0" smtClean="0"/>
              <a:t>language delay</a:t>
            </a:r>
            <a:endParaRPr lang="en-US" sz="1200" dirty="0"/>
          </a:p>
        </p:txBody>
      </p:sp>
    </p:spTree>
    <p:extLst>
      <p:ext uri="{BB962C8B-B14F-4D97-AF65-F5344CB8AC3E}">
        <p14:creationId xmlns:p14="http://schemas.microsoft.com/office/powerpoint/2010/main" val="29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3700" y="4419600"/>
            <a:ext cx="5803900" cy="2000548"/>
          </a:xfrm>
          <a:prstGeom prst="rect">
            <a:avLst/>
          </a:prstGeom>
          <a:noFill/>
        </p:spPr>
        <p:txBody>
          <a:bodyPr wrap="square" rtlCol="0">
            <a:spAutoFit/>
          </a:bodyPr>
          <a:lstStyle/>
          <a:p>
            <a:pPr algn="ctr"/>
            <a:r>
              <a:rPr lang="en-US" sz="3200" b="1" dirty="0" smtClean="0"/>
              <a:t>Phone: 806-743-2200</a:t>
            </a:r>
          </a:p>
          <a:p>
            <a:pPr algn="ctr"/>
            <a:endParaRPr lang="en-US" sz="3200" b="1" dirty="0"/>
          </a:p>
          <a:p>
            <a:pPr algn="ctr"/>
            <a:r>
              <a:rPr lang="en-US" sz="2000" b="1" dirty="0" smtClean="0"/>
              <a:t>Holiday hours and early closings are also posted as announcements in your e-Raider portal.</a:t>
            </a:r>
          </a:p>
        </p:txBody>
      </p:sp>
      <p:sp>
        <p:nvSpPr>
          <p:cNvPr id="5" name="Rectangle 4"/>
          <p:cNvSpPr>
            <a:spLocks noChangeArrowheads="1"/>
          </p:cNvSpPr>
          <p:nvPr/>
        </p:nvSpPr>
        <p:spPr bwMode="auto">
          <a:xfrm>
            <a:off x="76200" y="-76200"/>
            <a:ext cx="29619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smtClean="0">
                <a:solidFill>
                  <a:prstClr val="white"/>
                </a:solidFill>
                <a:latin typeface="+mj-lt"/>
                <a:cs typeface="Times New Roman" pitchFamily="18" charset="0"/>
              </a:rPr>
              <a:t>Library Hours</a:t>
            </a:r>
            <a:endParaRPr lang="en-US" altLang="en-US" sz="4000" dirty="0">
              <a:solidFill>
                <a:prstClr val="white"/>
              </a:solidFill>
              <a:latin typeface="+mj-lt"/>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955" y="1066800"/>
            <a:ext cx="5417389" cy="3048000"/>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952439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8487374" cy="4933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3657600" y="1295400"/>
            <a:ext cx="5105400" cy="4572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8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12" y="303541"/>
            <a:ext cx="8252488" cy="63462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Left Arrow 5"/>
          <p:cNvSpPr/>
          <p:nvPr/>
        </p:nvSpPr>
        <p:spPr>
          <a:xfrm rot="16200000" flipV="1">
            <a:off x="5569841" y="4336158"/>
            <a:ext cx="1961459" cy="909142"/>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22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07468" cy="51403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Left Arrow 3"/>
          <p:cNvSpPr/>
          <p:nvPr/>
        </p:nvSpPr>
        <p:spPr>
          <a:xfrm flipV="1">
            <a:off x="2170756" y="3810000"/>
            <a:ext cx="1624760" cy="621757"/>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873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72" y="830013"/>
            <a:ext cx="8781791" cy="5191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ounded Rectangle 5"/>
          <p:cNvSpPr/>
          <p:nvPr/>
        </p:nvSpPr>
        <p:spPr>
          <a:xfrm>
            <a:off x="221672" y="3657600"/>
            <a:ext cx="1378528" cy="304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33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
            <a:ext cx="7319526" cy="662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43942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00400"/>
            <a:ext cx="7772400" cy="1362075"/>
          </a:xfrm>
        </p:spPr>
        <p:txBody>
          <a:bodyPr>
            <a:normAutofit/>
          </a:bodyPr>
          <a:lstStyle/>
          <a:p>
            <a:pPr algn="ctr"/>
            <a:r>
              <a:rPr lang="en-US" dirty="0" smtClean="0"/>
              <a:t>National Guideline Clearinghouse(NGC)</a:t>
            </a:r>
            <a:endParaRPr lang="en-US" dirty="0"/>
          </a:p>
        </p:txBody>
      </p:sp>
      <p:sp>
        <p:nvSpPr>
          <p:cNvPr id="3" name="Text Placeholder 2"/>
          <p:cNvSpPr>
            <a:spLocks noGrp="1"/>
          </p:cNvSpPr>
          <p:nvPr>
            <p:ph type="body" idx="1"/>
          </p:nvPr>
        </p:nvSpPr>
        <p:spPr>
          <a:xfrm>
            <a:off x="1219200" y="1447800"/>
            <a:ext cx="6781800" cy="533400"/>
          </a:xfrm>
        </p:spPr>
        <p:txBody>
          <a:bodyPr>
            <a:noAutofit/>
          </a:bodyPr>
          <a:lstStyle/>
          <a:p>
            <a:pPr algn="l"/>
            <a:r>
              <a:rPr lang="en-US" sz="3200" dirty="0" smtClean="0">
                <a:solidFill>
                  <a:schemeClr val="tx1"/>
                </a:solidFill>
              </a:rPr>
              <a:t>Let’s explore…</a:t>
            </a:r>
            <a:endParaRPr lang="en-US" sz="3200" dirty="0">
              <a:solidFill>
                <a:schemeClr val="tx1"/>
              </a:solidFill>
            </a:endParaRPr>
          </a:p>
        </p:txBody>
      </p:sp>
    </p:spTree>
    <p:extLst>
      <p:ext uri="{BB962C8B-B14F-4D97-AF65-F5344CB8AC3E}">
        <p14:creationId xmlns:p14="http://schemas.microsoft.com/office/powerpoint/2010/main" val="1802177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838200"/>
            <a:ext cx="8229600" cy="1143000"/>
          </a:xfrm>
        </p:spPr>
        <p:txBody>
          <a:bodyPr>
            <a:normAutofit/>
          </a:bodyPr>
          <a:lstStyle/>
          <a:p>
            <a:r>
              <a:rPr lang="en-US" sz="3600" dirty="0" smtClean="0"/>
              <a:t>Start at the library website!</a:t>
            </a:r>
            <a:endParaRPr lang="en-US" sz="3600" dirty="0"/>
          </a:p>
        </p:txBody>
      </p:sp>
      <p:sp>
        <p:nvSpPr>
          <p:cNvPr id="3" name="TextBox 2"/>
          <p:cNvSpPr txBox="1"/>
          <p:nvPr/>
        </p:nvSpPr>
        <p:spPr>
          <a:xfrm>
            <a:off x="838200" y="2743200"/>
            <a:ext cx="7391400" cy="1569660"/>
          </a:xfrm>
          <a:prstGeom prst="rect">
            <a:avLst/>
          </a:prstGeom>
          <a:noFill/>
          <a:ln w="19050">
            <a:solidFill>
              <a:srgbClr val="C00000"/>
            </a:solidFill>
          </a:ln>
          <a:effectLst>
            <a:glow rad="63500">
              <a:schemeClr val="accent2">
                <a:satMod val="175000"/>
                <a:alpha val="40000"/>
              </a:schemeClr>
            </a:glow>
          </a:effectLst>
        </p:spPr>
        <p:txBody>
          <a:bodyPr wrap="square" rtlCol="0">
            <a:spAutoFit/>
          </a:bodyPr>
          <a:lstStyle/>
          <a:p>
            <a:pPr algn="ctr"/>
            <a:endParaRPr lang="en-US" sz="3200" dirty="0" smtClean="0"/>
          </a:p>
          <a:p>
            <a:pPr algn="ctr"/>
            <a:r>
              <a:rPr lang="en-US" sz="3200" dirty="0" smtClean="0"/>
              <a:t>http://www.ttuhsc.edu/libraries</a:t>
            </a:r>
          </a:p>
          <a:p>
            <a:pPr algn="ctr"/>
            <a:r>
              <a:rPr lang="en-US" sz="3200" dirty="0" smtClean="0"/>
              <a:t> </a:t>
            </a:r>
            <a:endParaRPr lang="en-US" sz="3200" dirty="0"/>
          </a:p>
        </p:txBody>
      </p:sp>
    </p:spTree>
    <p:extLst>
      <p:ext uri="{BB962C8B-B14F-4D97-AF65-F5344CB8AC3E}">
        <p14:creationId xmlns:p14="http://schemas.microsoft.com/office/powerpoint/2010/main" val="363848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648" y="107058"/>
            <a:ext cx="6010233" cy="6652752"/>
          </a:xfrm>
          <a:prstGeom prst="rect">
            <a:avLst/>
          </a:prstGeom>
          <a:ln>
            <a:solidFill>
              <a:schemeClr val="tx1"/>
            </a:solidFill>
          </a:ln>
        </p:spPr>
      </p:pic>
      <p:sp>
        <p:nvSpPr>
          <p:cNvPr id="4" name="Left Arrow 3"/>
          <p:cNvSpPr/>
          <p:nvPr/>
        </p:nvSpPr>
        <p:spPr>
          <a:xfrm rot="16200000">
            <a:off x="2920919" y="3175081"/>
            <a:ext cx="1447800" cy="584038"/>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55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534400" cy="58460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Left Arrow 4"/>
          <p:cNvSpPr/>
          <p:nvPr/>
        </p:nvSpPr>
        <p:spPr>
          <a:xfrm>
            <a:off x="2971800" y="3491660"/>
            <a:ext cx="1447800" cy="584038"/>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002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5"/>
          <p:cNvSpPr/>
          <p:nvPr/>
        </p:nvSpPr>
        <p:spPr>
          <a:xfrm>
            <a:off x="3904834" y="2133600"/>
            <a:ext cx="615212" cy="990600"/>
          </a:xfrm>
          <a:prstGeom prst="up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43" y="228600"/>
            <a:ext cx="8746986" cy="64367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96874" y="3440388"/>
            <a:ext cx="2743200" cy="307777"/>
          </a:xfrm>
          <a:prstGeom prst="rect">
            <a:avLst/>
          </a:prstGeom>
          <a:solidFill>
            <a:schemeClr val="bg1"/>
          </a:solidFill>
          <a:ln w="28575">
            <a:solidFill>
              <a:schemeClr val="tx1"/>
            </a:solidFill>
          </a:ln>
        </p:spPr>
        <p:txBody>
          <a:bodyPr wrap="square" rtlCol="0">
            <a:spAutoFit/>
          </a:bodyPr>
          <a:lstStyle/>
          <a:p>
            <a:r>
              <a:rPr lang="en-US" sz="1400" dirty="0" smtClean="0"/>
              <a:t>language delay</a:t>
            </a:r>
            <a:endParaRPr lang="en-US" sz="1400" dirty="0"/>
          </a:p>
        </p:txBody>
      </p:sp>
    </p:spTree>
    <p:extLst>
      <p:ext uri="{BB962C8B-B14F-4D97-AF65-F5344CB8AC3E}">
        <p14:creationId xmlns:p14="http://schemas.microsoft.com/office/powerpoint/2010/main" val="422440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solidFill>
                  <a:schemeClr val="bg1"/>
                </a:solidFill>
              </a:rPr>
              <a:t>Preferred Internet Browsers</a:t>
            </a:r>
            <a:endParaRPr lang="en-US" dirty="0">
              <a:solidFill>
                <a:schemeClr val="bg1"/>
              </a:solidFill>
            </a:endParaRPr>
          </a:p>
        </p:txBody>
      </p:sp>
      <p:sp>
        <p:nvSpPr>
          <p:cNvPr id="4" name="TextBox 3"/>
          <p:cNvSpPr txBox="1"/>
          <p:nvPr/>
        </p:nvSpPr>
        <p:spPr>
          <a:xfrm>
            <a:off x="1181100" y="1447800"/>
            <a:ext cx="7124700" cy="3477875"/>
          </a:xfrm>
          <a:prstGeom prst="rect">
            <a:avLst/>
          </a:prstGeom>
          <a:noFill/>
        </p:spPr>
        <p:txBody>
          <a:bodyPr wrap="square" rtlCol="0">
            <a:spAutoFit/>
          </a:bodyPr>
          <a:lstStyle/>
          <a:p>
            <a:pPr marL="285750" indent="-285750" algn="ctr">
              <a:buFont typeface="Arial" panose="020B0604020202020204" pitchFamily="34" charset="0"/>
              <a:buChar char="•"/>
            </a:pPr>
            <a:r>
              <a:rPr lang="en-US" sz="4400" b="1" dirty="0" smtClean="0"/>
              <a:t>Firefox</a:t>
            </a:r>
          </a:p>
          <a:p>
            <a:pPr algn="ctr"/>
            <a:endParaRPr lang="en-US" sz="4400" b="1" dirty="0" smtClean="0"/>
          </a:p>
          <a:p>
            <a:pPr marL="285750" indent="-285750" algn="ctr">
              <a:buFont typeface="Arial" panose="020B0604020202020204" pitchFamily="34" charset="0"/>
              <a:buChar char="•"/>
            </a:pPr>
            <a:r>
              <a:rPr lang="en-US" sz="4400" b="1" dirty="0" smtClean="0"/>
              <a:t>Chrome</a:t>
            </a:r>
          </a:p>
          <a:p>
            <a:pPr algn="ctr"/>
            <a:endParaRPr lang="en-US" sz="4400" b="1" dirty="0" smtClean="0"/>
          </a:p>
          <a:p>
            <a:pPr marL="285750" indent="-285750" algn="ctr">
              <a:buFont typeface="Arial" panose="020B0604020202020204" pitchFamily="34" charset="0"/>
              <a:buChar char="•"/>
            </a:pPr>
            <a:r>
              <a:rPr lang="en-US" sz="4400" b="1" dirty="0" smtClean="0"/>
              <a:t>Safari</a:t>
            </a:r>
            <a:endParaRPr lang="en-US" sz="4400" b="1" dirty="0"/>
          </a:p>
        </p:txBody>
      </p:sp>
    </p:spTree>
    <p:extLst>
      <p:ext uri="{BB962C8B-B14F-4D97-AF65-F5344CB8AC3E}">
        <p14:creationId xmlns:p14="http://schemas.microsoft.com/office/powerpoint/2010/main" val="3619150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
            <a:ext cx="7603660" cy="655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3162300" cy="3552825"/>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0085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800" y="21412"/>
            <a:ext cx="5261996" cy="662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37875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PubMed Clinical Queries</a:t>
            </a:r>
            <a:endParaRPr lang="en-US" dirty="0"/>
          </a:p>
        </p:txBody>
      </p:sp>
      <p:sp>
        <p:nvSpPr>
          <p:cNvPr id="3" name="Text Placeholder 2"/>
          <p:cNvSpPr>
            <a:spLocks noGrp="1"/>
          </p:cNvSpPr>
          <p:nvPr>
            <p:ph type="body" idx="1"/>
          </p:nvPr>
        </p:nvSpPr>
        <p:spPr/>
        <p:txBody>
          <a:bodyPr/>
          <a:lstStyle/>
          <a:p>
            <a:r>
              <a:rPr lang="en-US" dirty="0" smtClean="0"/>
              <a:t>Find Systematic Reviews fast!</a:t>
            </a:r>
            <a:endParaRPr lang="en-US" dirty="0"/>
          </a:p>
        </p:txBody>
      </p:sp>
    </p:spTree>
    <p:extLst>
      <p:ext uri="{BB962C8B-B14F-4D97-AF65-F5344CB8AC3E}">
        <p14:creationId xmlns:p14="http://schemas.microsoft.com/office/powerpoint/2010/main" val="7328320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139" y="185147"/>
            <a:ext cx="5959552" cy="6596653"/>
          </a:xfrm>
          <a:prstGeom prst="rect">
            <a:avLst/>
          </a:prstGeom>
          <a:ln>
            <a:solidFill>
              <a:schemeClr val="tx1"/>
            </a:solidFill>
          </a:ln>
        </p:spPr>
      </p:pic>
      <p:sp>
        <p:nvSpPr>
          <p:cNvPr id="3" name="Rounded Rectangle 2"/>
          <p:cNvSpPr/>
          <p:nvPr/>
        </p:nvSpPr>
        <p:spPr>
          <a:xfrm>
            <a:off x="2819400" y="3581400"/>
            <a:ext cx="533400" cy="609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6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0" y="1447800"/>
            <a:ext cx="9067800" cy="38636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3048000" y="4495800"/>
            <a:ext cx="990600" cy="304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55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838200"/>
            <a:ext cx="8877615" cy="52935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04800" y="1752600"/>
            <a:ext cx="2667000" cy="307777"/>
          </a:xfrm>
          <a:prstGeom prst="rect">
            <a:avLst/>
          </a:prstGeom>
          <a:solidFill>
            <a:schemeClr val="bg1"/>
          </a:solidFill>
          <a:ln w="28575">
            <a:solidFill>
              <a:srgbClr val="C00000"/>
            </a:solidFill>
          </a:ln>
        </p:spPr>
        <p:txBody>
          <a:bodyPr wrap="square" rtlCol="0">
            <a:spAutoFit/>
          </a:bodyPr>
          <a:lstStyle/>
          <a:p>
            <a:r>
              <a:rPr lang="en-US" sz="1400" dirty="0" smtClean="0"/>
              <a:t>language delay speech pathology</a:t>
            </a:r>
            <a:endParaRPr lang="en-US" sz="1400" dirty="0"/>
          </a:p>
        </p:txBody>
      </p:sp>
    </p:spTree>
    <p:extLst>
      <p:ext uri="{BB962C8B-B14F-4D97-AF65-F5344CB8AC3E}">
        <p14:creationId xmlns:p14="http://schemas.microsoft.com/office/powerpoint/2010/main" val="418334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5743"/>
            <a:ext cx="8305800" cy="65201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5334000" y="5562600"/>
            <a:ext cx="685800" cy="3810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98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2" y="186625"/>
            <a:ext cx="9067800" cy="65603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76201" y="914400"/>
            <a:ext cx="1295400" cy="38862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dditional Filter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19200"/>
            <a:ext cx="3073384"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1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r>
              <a:rPr lang="en-US" sz="4000" dirty="0" smtClean="0">
                <a:solidFill>
                  <a:schemeClr val="bg1"/>
                </a:solidFill>
              </a:rPr>
              <a:t>Linguistics and Language Abstracts</a:t>
            </a:r>
            <a:endParaRPr lang="en-US" sz="4000"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419" y="609600"/>
            <a:ext cx="5483805" cy="6070047"/>
          </a:xfrm>
          <a:prstGeom prst="rect">
            <a:avLst/>
          </a:prstGeom>
          <a:ln>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619198"/>
            <a:ext cx="5049236" cy="1267002"/>
          </a:xfrm>
          <a:prstGeom prst="rect">
            <a:avLst/>
          </a:prstGeom>
          <a:ln>
            <a:solidFill>
              <a:schemeClr val="tx1"/>
            </a:solidFill>
          </a:ln>
        </p:spPr>
      </p:pic>
      <p:sp>
        <p:nvSpPr>
          <p:cNvPr id="8" name="Down Arrow 7"/>
          <p:cNvSpPr/>
          <p:nvPr/>
        </p:nvSpPr>
        <p:spPr>
          <a:xfrm>
            <a:off x="5105400" y="1752600"/>
            <a:ext cx="609600" cy="13716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288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
            <a:ext cx="6934836"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2590800" y="2819400"/>
            <a:ext cx="1981200" cy="2286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8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308722" y="603894"/>
            <a:ext cx="5512048" cy="61013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7" name="TextBox 5"/>
          <p:cNvSpPr txBox="1">
            <a:spLocks noChangeArrowheads="1"/>
          </p:cNvSpPr>
          <p:nvPr/>
        </p:nvSpPr>
        <p:spPr bwMode="auto">
          <a:xfrm>
            <a:off x="76200" y="-32931"/>
            <a:ext cx="7543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mj-lt"/>
                <a:cs typeface="Times New Roman" pitchFamily="18" charset="0"/>
              </a:rPr>
              <a:t>TTUHSC Libraries’ Website</a:t>
            </a:r>
          </a:p>
        </p:txBody>
      </p:sp>
      <p:sp>
        <p:nvSpPr>
          <p:cNvPr id="7" name="Rectangle 6"/>
          <p:cNvSpPr>
            <a:spLocks noChangeArrowheads="1"/>
          </p:cNvSpPr>
          <p:nvPr/>
        </p:nvSpPr>
        <p:spPr bwMode="auto">
          <a:xfrm>
            <a:off x="190500" y="3269456"/>
            <a:ext cx="3657600" cy="914400"/>
          </a:xfrm>
          <a:prstGeom prst="rect">
            <a:avLst/>
          </a:prstGeom>
          <a:solidFill>
            <a:schemeClr val="bg1"/>
          </a:solidFill>
          <a:ln w="28575">
            <a:solidFill>
              <a:srgbClr val="C00000"/>
            </a:solidFill>
            <a:miter lim="800000"/>
            <a:headEnd/>
            <a:tailEnd/>
          </a:ln>
          <a:effectLst>
            <a:outerShdw blurRad="63500" dist="23000" dir="5400000" rotWithShape="0">
              <a:srgbClr val="000000">
                <a:alpha val="34998"/>
              </a:srgbClr>
            </a:outerShdw>
          </a:effectLst>
        </p:spPr>
        <p:txBody>
          <a:bodyPr anchor="ctr"/>
          <a:lstStyle/>
          <a:p>
            <a:pPr defTabSz="457200" fontAlgn="base">
              <a:spcBef>
                <a:spcPct val="0"/>
              </a:spcBef>
              <a:spcAft>
                <a:spcPct val="0"/>
              </a:spcAft>
              <a:defRPr/>
            </a:pPr>
            <a:r>
              <a:rPr lang="en-US" sz="2600" u="sng" dirty="0" smtClean="0">
                <a:solidFill>
                  <a:srgbClr val="0000FF"/>
                </a:solidFill>
                <a:ea typeface="ＭＳ Ｐゴシック" pitchFamily="34" charset="-128"/>
              </a:rPr>
              <a:t>www.ttuhsc.edu/libraries</a:t>
            </a:r>
            <a:endParaRPr lang="en-US" sz="2600" u="sng" dirty="0">
              <a:solidFill>
                <a:srgbClr val="0000FF"/>
              </a:solidFill>
              <a:ea typeface="ＭＳ Ｐゴシック" pitchFamily="34" charset="-128"/>
            </a:endParaRPr>
          </a:p>
        </p:txBody>
      </p:sp>
    </p:spTree>
    <p:custDataLst>
      <p:tags r:id="rId1"/>
    </p:custDataLst>
    <p:extLst>
      <p:ext uri="{BB962C8B-B14F-4D97-AF65-F5344CB8AC3E}">
        <p14:creationId xmlns:p14="http://schemas.microsoft.com/office/powerpoint/2010/main" val="1587517770"/>
      </p:ext>
    </p:extLst>
  </p:cSld>
  <p:clrMapOvr>
    <a:masterClrMapping/>
  </p:clrMapOvr>
  <p:transition advTm="1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10600" cy="6450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1752600" y="1447800"/>
            <a:ext cx="1066800" cy="3048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18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8936017" cy="38576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990600" y="2590800"/>
            <a:ext cx="1371600" cy="307777"/>
          </a:xfrm>
          <a:prstGeom prst="rect">
            <a:avLst/>
          </a:prstGeom>
          <a:solidFill>
            <a:schemeClr val="bg1"/>
          </a:solidFill>
          <a:ln w="28575">
            <a:solidFill>
              <a:schemeClr val="tx1"/>
            </a:solidFill>
          </a:ln>
        </p:spPr>
        <p:txBody>
          <a:bodyPr wrap="square" rtlCol="0">
            <a:spAutoFit/>
          </a:bodyPr>
          <a:lstStyle/>
          <a:p>
            <a:r>
              <a:rPr lang="en-US" sz="1400" dirty="0" smtClean="0"/>
              <a:t>language delay</a:t>
            </a:r>
            <a:endParaRPr lang="en-US" sz="1400" dirty="0"/>
          </a:p>
        </p:txBody>
      </p:sp>
      <p:sp>
        <p:nvSpPr>
          <p:cNvPr id="6" name="TextBox 5"/>
          <p:cNvSpPr txBox="1"/>
          <p:nvPr/>
        </p:nvSpPr>
        <p:spPr>
          <a:xfrm>
            <a:off x="1752600" y="3148012"/>
            <a:ext cx="1752600" cy="307777"/>
          </a:xfrm>
          <a:prstGeom prst="rect">
            <a:avLst/>
          </a:prstGeom>
          <a:solidFill>
            <a:schemeClr val="bg1"/>
          </a:solidFill>
          <a:ln w="28575">
            <a:solidFill>
              <a:schemeClr val="tx1"/>
            </a:solidFill>
          </a:ln>
        </p:spPr>
        <p:txBody>
          <a:bodyPr wrap="square" rtlCol="0">
            <a:spAutoFit/>
          </a:bodyPr>
          <a:lstStyle/>
          <a:p>
            <a:r>
              <a:rPr lang="en-US" sz="1400" dirty="0" smtClean="0"/>
              <a:t>systematic review</a:t>
            </a:r>
            <a:endParaRPr lang="en-US" sz="1400" dirty="0"/>
          </a:p>
        </p:txBody>
      </p:sp>
    </p:spTree>
    <p:extLst>
      <p:ext uri="{BB962C8B-B14F-4D97-AF65-F5344CB8AC3E}">
        <p14:creationId xmlns:p14="http://schemas.microsoft.com/office/powerpoint/2010/main" val="98880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8686800" cy="63579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own Arrow 3"/>
          <p:cNvSpPr/>
          <p:nvPr/>
        </p:nvSpPr>
        <p:spPr>
          <a:xfrm rot="16200000">
            <a:off x="1405292" y="1718908"/>
            <a:ext cx="847017" cy="13716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972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8785572" cy="62041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4" name="Group 3"/>
          <p:cNvGrpSpPr/>
          <p:nvPr/>
        </p:nvGrpSpPr>
        <p:grpSpPr>
          <a:xfrm>
            <a:off x="2362200" y="2209800"/>
            <a:ext cx="3505200" cy="3029129"/>
            <a:chOff x="2362200" y="2209800"/>
            <a:chExt cx="3505200" cy="3029129"/>
          </a:xfrm>
        </p:grpSpPr>
        <p:sp>
          <p:nvSpPr>
            <p:cNvPr id="3" name="Down Arrow 2"/>
            <p:cNvSpPr/>
            <p:nvPr/>
          </p:nvSpPr>
          <p:spPr>
            <a:xfrm>
              <a:off x="3657600" y="3410129"/>
              <a:ext cx="1066800" cy="1828800"/>
            </a:xfrm>
            <a:prstGeom prst="down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362200" y="2209800"/>
              <a:ext cx="3505200" cy="1200329"/>
            </a:xfrm>
            <a:prstGeom prst="rect">
              <a:avLst/>
            </a:prstGeom>
            <a:solidFill>
              <a:schemeClr val="bg1"/>
            </a:solidFill>
            <a:ln w="38100">
              <a:solidFill>
                <a:srgbClr val="C00000"/>
              </a:solidFill>
            </a:ln>
          </p:spPr>
          <p:txBody>
            <a:bodyPr wrap="square" rtlCol="0">
              <a:spAutoFit/>
            </a:bodyPr>
            <a:lstStyle/>
            <a:p>
              <a:pPr algn="ctr"/>
              <a:r>
                <a:rPr lang="en-US" sz="2400" b="1" dirty="0" smtClean="0"/>
                <a:t>Scroll down for article information, then check Gold Rush.</a:t>
              </a:r>
              <a:endParaRPr lang="en-US" sz="2400" b="1" dirty="0"/>
            </a:p>
          </p:txBody>
        </p:sp>
      </p:grpSp>
    </p:spTree>
    <p:extLst>
      <p:ext uri="{BB962C8B-B14F-4D97-AF65-F5344CB8AC3E}">
        <p14:creationId xmlns:p14="http://schemas.microsoft.com/office/powerpoint/2010/main" val="399082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200"/>
            <a:ext cx="2299027" cy="707886"/>
          </a:xfrm>
          <a:prstGeom prst="rect">
            <a:avLst/>
          </a:prstGeom>
        </p:spPr>
        <p:txBody>
          <a:bodyPr wrap="none">
            <a:spAutoFit/>
          </a:bodyPr>
          <a:lstStyle/>
          <a:p>
            <a:r>
              <a:rPr lang="en-US" sz="4000" dirty="0" smtClean="0">
                <a:solidFill>
                  <a:prstClr val="white"/>
                </a:solidFill>
                <a:ea typeface="ＭＳ Ｐゴシック" pitchFamily="68" charset="-128"/>
              </a:rPr>
              <a:t>Gold Rush</a:t>
            </a: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767" y="533637"/>
            <a:ext cx="5656473" cy="6261174"/>
          </a:xfrm>
          <a:prstGeom prst="rect">
            <a:avLst/>
          </a:prstGeom>
          <a:ln>
            <a:solidFill>
              <a:schemeClr val="tx1"/>
            </a:solidFill>
          </a:ln>
        </p:spPr>
      </p:pic>
      <p:sp>
        <p:nvSpPr>
          <p:cNvPr id="6" name="Rounded Rectangle 5"/>
          <p:cNvSpPr/>
          <p:nvPr/>
        </p:nvSpPr>
        <p:spPr>
          <a:xfrm>
            <a:off x="3370433" y="3726873"/>
            <a:ext cx="609600" cy="6096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352800" y="1828800"/>
            <a:ext cx="609600" cy="2667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08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85800"/>
            <a:ext cx="7454375" cy="59393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765778" y="2904462"/>
            <a:ext cx="1901222" cy="276999"/>
          </a:xfrm>
          <a:prstGeom prst="rect">
            <a:avLst/>
          </a:prstGeom>
          <a:solidFill>
            <a:schemeClr val="bg1"/>
          </a:solidFill>
          <a:ln w="28575">
            <a:solidFill>
              <a:schemeClr val="tx1"/>
            </a:solidFill>
          </a:ln>
        </p:spPr>
        <p:txBody>
          <a:bodyPr wrap="square" rtlCol="0">
            <a:spAutoFit/>
          </a:bodyPr>
          <a:lstStyle/>
          <a:p>
            <a:r>
              <a:rPr lang="en-US" sz="1200" dirty="0" smtClean="0"/>
              <a:t>communication disorders</a:t>
            </a:r>
            <a:endParaRPr lang="en-US" sz="1200" dirty="0"/>
          </a:p>
        </p:txBody>
      </p:sp>
    </p:spTree>
    <p:extLst>
      <p:ext uri="{BB962C8B-B14F-4D97-AF65-F5344CB8AC3E}">
        <p14:creationId xmlns:p14="http://schemas.microsoft.com/office/powerpoint/2010/main" val="414635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81125"/>
            <a:ext cx="7366768" cy="4257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Left Arrow 2"/>
          <p:cNvSpPr/>
          <p:nvPr/>
        </p:nvSpPr>
        <p:spPr>
          <a:xfrm>
            <a:off x="5181600" y="3657600"/>
            <a:ext cx="1447800" cy="4572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347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766" y="1571624"/>
            <a:ext cx="7407959" cy="3914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p:cNvSpPr/>
          <p:nvPr/>
        </p:nvSpPr>
        <p:spPr>
          <a:xfrm>
            <a:off x="5004640" y="3657599"/>
            <a:ext cx="2057400" cy="914401"/>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80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28"/>
            <a:ext cx="5791200" cy="654639"/>
          </a:xfrm>
        </p:spPr>
        <p:txBody>
          <a:bodyPr>
            <a:noAutofit/>
          </a:bodyPr>
          <a:lstStyle/>
          <a:p>
            <a:pPr algn="l"/>
            <a:r>
              <a:rPr lang="en-US" sz="4000" dirty="0" smtClean="0">
                <a:solidFill>
                  <a:schemeClr val="bg1"/>
                </a:solidFill>
              </a:rPr>
              <a:t>Library Catalog</a:t>
            </a:r>
            <a:endParaRPr lang="en-US" sz="400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951" y="609600"/>
            <a:ext cx="5507251" cy="6096000"/>
          </a:xfrm>
          <a:prstGeom prst="rect">
            <a:avLst/>
          </a:prstGeom>
          <a:ln>
            <a:solidFill>
              <a:schemeClr val="tx1"/>
            </a:solidFill>
          </a:ln>
        </p:spPr>
      </p:pic>
      <p:sp>
        <p:nvSpPr>
          <p:cNvPr id="12" name="Left Arrow 11"/>
          <p:cNvSpPr/>
          <p:nvPr/>
        </p:nvSpPr>
        <p:spPr>
          <a:xfrm>
            <a:off x="2514600" y="1143000"/>
            <a:ext cx="1295400" cy="6096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660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52400"/>
            <a:ext cx="8850121" cy="6543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8458200" y="228600"/>
            <a:ext cx="609600" cy="457200"/>
          </a:xfrm>
          <a:prstGeom prst="roundRect">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7126675" y="771435"/>
            <a:ext cx="1935772" cy="1993997"/>
            <a:chOff x="6903357" y="1371600"/>
            <a:chExt cx="1935772" cy="1993997"/>
          </a:xfrm>
        </p:grpSpPr>
        <p:sp>
          <p:nvSpPr>
            <p:cNvPr id="5" name="TextBox 4"/>
            <p:cNvSpPr txBox="1"/>
            <p:nvPr/>
          </p:nvSpPr>
          <p:spPr>
            <a:xfrm>
              <a:off x="6903357" y="2165268"/>
              <a:ext cx="1935772" cy="1200329"/>
            </a:xfrm>
            <a:prstGeom prst="rect">
              <a:avLst/>
            </a:prstGeom>
            <a:solidFill>
              <a:schemeClr val="bg1"/>
            </a:solidFill>
            <a:ln w="57150" cmpd="sng">
              <a:solidFill>
                <a:schemeClr val="accent6"/>
              </a:solidFill>
            </a:ln>
          </p:spPr>
          <p:txBody>
            <a:bodyPr wrap="square" rtlCol="0">
              <a:spAutoFit/>
            </a:bodyPr>
            <a:lstStyle/>
            <a:p>
              <a:pPr algn="ctr"/>
              <a:r>
                <a:rPr lang="en-US" sz="2400" b="1" dirty="0" smtClean="0"/>
                <a:t>Sign in for your account information</a:t>
              </a:r>
              <a:endParaRPr lang="en-US" sz="2400" b="1" dirty="0"/>
            </a:p>
          </p:txBody>
        </p:sp>
        <p:sp>
          <p:nvSpPr>
            <p:cNvPr id="3" name="Up Arrow 2"/>
            <p:cNvSpPr/>
            <p:nvPr/>
          </p:nvSpPr>
          <p:spPr>
            <a:xfrm>
              <a:off x="8229600" y="1371600"/>
              <a:ext cx="533400" cy="793668"/>
            </a:xfrm>
            <a:prstGeom prs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224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76200" y="-76200"/>
            <a:ext cx="701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smtClean="0">
                <a:solidFill>
                  <a:prstClr val="white"/>
                </a:solidFill>
                <a:latin typeface="+mj-lt"/>
                <a:cs typeface="Times New Roman" pitchFamily="18" charset="0"/>
              </a:rPr>
              <a:t>Borrowing Policies </a:t>
            </a:r>
            <a:r>
              <a:rPr lang="en-US" altLang="en-US" sz="4000" dirty="0">
                <a:solidFill>
                  <a:prstClr val="white"/>
                </a:solidFill>
                <a:latin typeface="+mj-lt"/>
                <a:cs typeface="Times New Roman" pitchFamily="18" charset="0"/>
              </a:rPr>
              <a:t>and Fines</a:t>
            </a:r>
          </a:p>
        </p:txBody>
      </p:sp>
      <p:sp>
        <p:nvSpPr>
          <p:cNvPr id="19459" name="TextBox 1"/>
          <p:cNvSpPr txBox="1">
            <a:spLocks noChangeArrowheads="1"/>
          </p:cNvSpPr>
          <p:nvPr/>
        </p:nvSpPr>
        <p:spPr bwMode="auto">
          <a:xfrm>
            <a:off x="457200" y="1219200"/>
            <a:ext cx="79248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altLang="en-US" sz="2400" b="1" dirty="0" smtClean="0">
                <a:solidFill>
                  <a:prstClr val="black"/>
                </a:solidFill>
                <a:latin typeface="+mn-lt"/>
                <a:cs typeface="Times New Roman" pitchFamily="18" charset="0"/>
              </a:rPr>
              <a:t>Books/Audiovisuals/Journals:</a:t>
            </a:r>
          </a:p>
          <a:p>
            <a:pPr defTabSz="457200" eaLnBrk="1" fontAlgn="base" hangingPunct="1">
              <a:spcBef>
                <a:spcPct val="0"/>
              </a:spcBef>
              <a:spcAft>
                <a:spcPct val="0"/>
              </a:spcAft>
            </a:pPr>
            <a:endParaRPr lang="en-US" altLang="en-US" dirty="0">
              <a:solidFill>
                <a:prstClr val="black"/>
              </a:solidFill>
              <a:latin typeface="+mn-lt"/>
              <a:cs typeface="Times New Roman" pitchFamily="18" charset="0"/>
            </a:endParaRPr>
          </a:p>
          <a:p>
            <a:pPr defTabSz="457200" eaLnBrk="1" fontAlgn="base" hangingPunct="1">
              <a:spcBef>
                <a:spcPct val="0"/>
              </a:spcBef>
              <a:spcAft>
                <a:spcPct val="0"/>
              </a:spcAft>
              <a:buFontTx/>
              <a:buChar char="•"/>
            </a:pPr>
            <a:r>
              <a:rPr lang="en-US" altLang="en-US" dirty="0">
                <a:solidFill>
                  <a:prstClr val="black"/>
                </a:solidFill>
                <a:latin typeface="+mn-lt"/>
                <a:cs typeface="Times New Roman" pitchFamily="18" charset="0"/>
              </a:rPr>
              <a:t> </a:t>
            </a:r>
            <a:r>
              <a:rPr lang="en-US" altLang="en-US" dirty="0" smtClean="0">
                <a:solidFill>
                  <a:prstClr val="black"/>
                </a:solidFill>
                <a:latin typeface="+mn-lt"/>
                <a:cs typeface="Times New Roman" pitchFamily="18" charset="0"/>
              </a:rPr>
              <a:t>Checkout period for books is </a:t>
            </a:r>
            <a:r>
              <a:rPr lang="en-US" altLang="en-US" b="1" dirty="0" smtClean="0">
                <a:solidFill>
                  <a:prstClr val="black"/>
                </a:solidFill>
                <a:latin typeface="+mn-lt"/>
                <a:cs typeface="Times New Roman" pitchFamily="18" charset="0"/>
              </a:rPr>
              <a:t>two weeks</a:t>
            </a:r>
            <a:r>
              <a:rPr lang="en-US" altLang="en-US" dirty="0" smtClean="0">
                <a:solidFill>
                  <a:prstClr val="black"/>
                </a:solidFill>
                <a:latin typeface="+mn-lt"/>
                <a:cs typeface="Times New Roman" pitchFamily="18" charset="0"/>
              </a:rPr>
              <a:t>, audiovisuals for </a:t>
            </a:r>
            <a:r>
              <a:rPr lang="en-US" altLang="en-US" b="1" dirty="0" smtClean="0">
                <a:solidFill>
                  <a:prstClr val="black"/>
                </a:solidFill>
                <a:latin typeface="+mn-lt"/>
                <a:cs typeface="Times New Roman" pitchFamily="18" charset="0"/>
              </a:rPr>
              <a:t>10 days</a:t>
            </a:r>
            <a:r>
              <a:rPr lang="en-US" altLang="en-US" dirty="0" smtClean="0">
                <a:solidFill>
                  <a:prstClr val="black"/>
                </a:solidFill>
                <a:latin typeface="+mn-lt"/>
                <a:cs typeface="Times New Roman" pitchFamily="18" charset="0"/>
              </a:rPr>
              <a:t>. Journals in the print collection cannot be checked out.</a:t>
            </a:r>
            <a:endParaRPr lang="en-US" altLang="en-US" dirty="0">
              <a:solidFill>
                <a:prstClr val="black"/>
              </a:solidFill>
              <a:latin typeface="+mn-lt"/>
              <a:cs typeface="Times New Roman" pitchFamily="18" charset="0"/>
            </a:endParaRPr>
          </a:p>
          <a:p>
            <a:pPr defTabSz="457200" eaLnBrk="1" fontAlgn="base" hangingPunct="1">
              <a:spcBef>
                <a:spcPct val="0"/>
              </a:spcBef>
              <a:spcAft>
                <a:spcPct val="0"/>
              </a:spcAft>
            </a:pPr>
            <a:endParaRPr lang="en-US" altLang="en-US" dirty="0">
              <a:solidFill>
                <a:prstClr val="black"/>
              </a:solidFill>
              <a:latin typeface="+mn-lt"/>
              <a:cs typeface="Times New Roman" pitchFamily="18" charset="0"/>
            </a:endParaRPr>
          </a:p>
          <a:p>
            <a:pPr defTabSz="457200" eaLnBrk="1" fontAlgn="base" hangingPunct="1">
              <a:spcBef>
                <a:spcPct val="0"/>
              </a:spcBef>
              <a:spcAft>
                <a:spcPct val="0"/>
              </a:spcAft>
              <a:buFontTx/>
              <a:buChar char="•"/>
            </a:pPr>
            <a:r>
              <a:rPr lang="en-US" altLang="en-US" dirty="0">
                <a:solidFill>
                  <a:prstClr val="black"/>
                </a:solidFill>
                <a:latin typeface="+mn-lt"/>
                <a:cs typeface="Times New Roman" pitchFamily="18" charset="0"/>
              </a:rPr>
              <a:t> </a:t>
            </a:r>
            <a:r>
              <a:rPr lang="en-US" altLang="en-US" dirty="0" smtClean="0">
                <a:solidFill>
                  <a:prstClr val="black"/>
                </a:solidFill>
                <a:latin typeface="+mn-lt"/>
                <a:cs typeface="Times New Roman" pitchFamily="18" charset="0"/>
              </a:rPr>
              <a:t>May renew items </a:t>
            </a:r>
            <a:r>
              <a:rPr lang="en-US" altLang="en-US" b="1" dirty="0" smtClean="0">
                <a:solidFill>
                  <a:prstClr val="black"/>
                </a:solidFill>
                <a:latin typeface="+mn-lt"/>
                <a:cs typeface="Times New Roman" pitchFamily="18" charset="0"/>
              </a:rPr>
              <a:t>twice</a:t>
            </a:r>
            <a:r>
              <a:rPr lang="en-US" altLang="en-US" dirty="0" smtClean="0">
                <a:solidFill>
                  <a:prstClr val="black"/>
                </a:solidFill>
                <a:latin typeface="+mn-lt"/>
                <a:cs typeface="Times New Roman" pitchFamily="18" charset="0"/>
              </a:rPr>
              <a:t> in person, over the phone, or via the </a:t>
            </a:r>
            <a:r>
              <a:rPr lang="en-US" altLang="en-US" dirty="0" err="1" smtClean="0">
                <a:solidFill>
                  <a:prstClr val="black"/>
                </a:solidFill>
                <a:latin typeface="+mn-lt"/>
                <a:cs typeface="Times New Roman" pitchFamily="18" charset="0"/>
              </a:rPr>
              <a:t>eRaider</a:t>
            </a:r>
            <a:r>
              <a:rPr lang="en-US" altLang="en-US" dirty="0" smtClean="0">
                <a:solidFill>
                  <a:prstClr val="black"/>
                </a:solidFill>
                <a:latin typeface="+mn-lt"/>
                <a:cs typeface="Times New Roman" pitchFamily="18" charset="0"/>
              </a:rPr>
              <a:t> sign in within the library catalog. </a:t>
            </a:r>
            <a:endParaRPr lang="en-US" altLang="en-US" dirty="0">
              <a:solidFill>
                <a:prstClr val="black"/>
              </a:solidFill>
              <a:latin typeface="+mn-lt"/>
              <a:cs typeface="Times New Roman" pitchFamily="18" charset="0"/>
            </a:endParaRPr>
          </a:p>
          <a:p>
            <a:pPr defTabSz="457200" eaLnBrk="1" fontAlgn="base" hangingPunct="1">
              <a:spcBef>
                <a:spcPct val="0"/>
              </a:spcBef>
              <a:spcAft>
                <a:spcPct val="0"/>
              </a:spcAft>
            </a:pPr>
            <a:endParaRPr lang="en-US" altLang="en-US" dirty="0">
              <a:solidFill>
                <a:prstClr val="black"/>
              </a:solidFill>
            </a:endParaRPr>
          </a:p>
        </p:txBody>
      </p:sp>
      <p:sp>
        <p:nvSpPr>
          <p:cNvPr id="19460" name="TextBox 2"/>
          <p:cNvSpPr txBox="1">
            <a:spLocks noChangeArrowheads="1"/>
          </p:cNvSpPr>
          <p:nvPr/>
        </p:nvSpPr>
        <p:spPr bwMode="auto">
          <a:xfrm>
            <a:off x="457200" y="3657600"/>
            <a:ext cx="6934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altLang="en-US" sz="2400" b="1" dirty="0" smtClean="0">
                <a:solidFill>
                  <a:prstClr val="black"/>
                </a:solidFill>
                <a:latin typeface="+mn-lt"/>
                <a:cs typeface="Arial" pitchFamily="34" charset="0"/>
              </a:rPr>
              <a:t>Fines for overdue items:</a:t>
            </a:r>
            <a:endParaRPr lang="en-US" altLang="en-US" sz="2400" b="1" dirty="0">
              <a:solidFill>
                <a:prstClr val="black"/>
              </a:solidFill>
              <a:latin typeface="+mn-lt"/>
              <a:cs typeface="Arial" pitchFamily="34" charset="0"/>
            </a:endParaRPr>
          </a:p>
          <a:p>
            <a:pPr defTabSz="457200" eaLnBrk="1" fontAlgn="base" hangingPunct="1">
              <a:spcBef>
                <a:spcPct val="0"/>
              </a:spcBef>
              <a:spcAft>
                <a:spcPct val="0"/>
              </a:spcAft>
            </a:pPr>
            <a:endParaRPr lang="en-US" altLang="en-US" dirty="0" smtClean="0">
              <a:solidFill>
                <a:prstClr val="black"/>
              </a:solidFill>
              <a:latin typeface="+mn-lt"/>
              <a:cs typeface="Arial" pitchFamily="34" charset="0"/>
            </a:endParaRPr>
          </a:p>
          <a:p>
            <a:pPr defTabSz="457200" eaLnBrk="1" fontAlgn="base" hangingPunct="1">
              <a:spcBef>
                <a:spcPct val="0"/>
              </a:spcBef>
              <a:spcAft>
                <a:spcPct val="0"/>
              </a:spcAft>
              <a:buFont typeface="Arial" pitchFamily="34" charset="0"/>
              <a:buChar char="•"/>
            </a:pPr>
            <a:r>
              <a:rPr lang="en-US" altLang="en-US" dirty="0">
                <a:solidFill>
                  <a:prstClr val="black"/>
                </a:solidFill>
                <a:latin typeface="+mn-lt"/>
                <a:cs typeface="Arial" pitchFamily="34" charset="0"/>
              </a:rPr>
              <a:t> </a:t>
            </a:r>
            <a:r>
              <a:rPr lang="en-US" altLang="en-US" dirty="0" smtClean="0">
                <a:solidFill>
                  <a:prstClr val="black"/>
                </a:solidFill>
                <a:latin typeface="+mn-lt"/>
                <a:cs typeface="Arial" pitchFamily="34" charset="0"/>
              </a:rPr>
              <a:t>50 cents per day per item</a:t>
            </a:r>
          </a:p>
          <a:p>
            <a:pPr defTabSz="457200" eaLnBrk="1" fontAlgn="base" hangingPunct="1">
              <a:spcBef>
                <a:spcPct val="0"/>
              </a:spcBef>
              <a:spcAft>
                <a:spcPct val="0"/>
              </a:spcAft>
              <a:buFont typeface="Arial" pitchFamily="34" charset="0"/>
              <a:buChar char="•"/>
            </a:pPr>
            <a:endParaRPr lang="en-US" altLang="en-US" dirty="0">
              <a:solidFill>
                <a:prstClr val="black"/>
              </a:solidFill>
              <a:latin typeface="+mn-lt"/>
              <a:cs typeface="Arial" pitchFamily="34" charset="0"/>
            </a:endParaRPr>
          </a:p>
          <a:p>
            <a:pPr defTabSz="457200" eaLnBrk="1" fontAlgn="base" hangingPunct="1">
              <a:spcBef>
                <a:spcPct val="0"/>
              </a:spcBef>
              <a:spcAft>
                <a:spcPct val="0"/>
              </a:spcAft>
              <a:buFont typeface="Arial" pitchFamily="34" charset="0"/>
              <a:buChar char="•"/>
            </a:pPr>
            <a:r>
              <a:rPr lang="en-US" altLang="en-US" dirty="0">
                <a:solidFill>
                  <a:prstClr val="black"/>
                </a:solidFill>
                <a:latin typeface="+mn-lt"/>
                <a:cs typeface="Arial" pitchFamily="34" charset="0"/>
              </a:rPr>
              <a:t> </a:t>
            </a:r>
            <a:r>
              <a:rPr lang="en-US" altLang="en-US" dirty="0" smtClean="0">
                <a:solidFill>
                  <a:prstClr val="black"/>
                </a:solidFill>
                <a:latin typeface="+mn-lt"/>
                <a:cs typeface="Arial" pitchFamily="34" charset="0"/>
              </a:rPr>
              <a:t>Library privileges are lost until fines are paid</a:t>
            </a:r>
          </a:p>
          <a:p>
            <a:pPr defTabSz="457200" eaLnBrk="1" fontAlgn="base" hangingPunct="1">
              <a:spcBef>
                <a:spcPct val="0"/>
              </a:spcBef>
              <a:spcAft>
                <a:spcPct val="0"/>
              </a:spcAft>
            </a:pPr>
            <a:endParaRPr lang="en-US" altLang="en-US" dirty="0">
              <a:solidFill>
                <a:prstClr val="black"/>
              </a:solidFill>
              <a:latin typeface="+mn-lt"/>
              <a:cs typeface="Arial" pitchFamily="34" charset="0"/>
            </a:endParaRPr>
          </a:p>
          <a:p>
            <a:pPr defTabSz="457200" eaLnBrk="1" fontAlgn="base" hangingPunct="1">
              <a:spcBef>
                <a:spcPct val="0"/>
              </a:spcBef>
              <a:spcAft>
                <a:spcPct val="0"/>
              </a:spcAft>
            </a:pPr>
            <a:endParaRPr lang="en-US" altLang="en-US" dirty="0">
              <a:solidFill>
                <a:prstClr val="black"/>
              </a:solidFill>
            </a:endParaRPr>
          </a:p>
        </p:txBody>
      </p:sp>
    </p:spTree>
    <p:custDataLst>
      <p:tags r:id="rId1"/>
    </p:custDataLst>
    <p:extLst>
      <p:ext uri="{BB962C8B-B14F-4D97-AF65-F5344CB8AC3E}">
        <p14:creationId xmlns:p14="http://schemas.microsoft.com/office/powerpoint/2010/main" val="42385429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76200" y="-76200"/>
            <a:ext cx="44182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000" dirty="0">
                <a:solidFill>
                  <a:prstClr val="white"/>
                </a:solidFill>
                <a:latin typeface="Calibri"/>
                <a:cs typeface="Times New Roman" pitchFamily="18" charset="0"/>
              </a:rPr>
              <a:t>Guides and Tutorials</a:t>
            </a:r>
          </a:p>
        </p:txBody>
      </p:sp>
      <p:pic>
        <p:nvPicPr>
          <p:cNvPr id="21507"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403502" y="603740"/>
            <a:ext cx="5530698" cy="61219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2" name="TextBox 5"/>
          <p:cNvSpPr txBox="1">
            <a:spLocks noChangeArrowheads="1"/>
          </p:cNvSpPr>
          <p:nvPr/>
        </p:nvSpPr>
        <p:spPr bwMode="auto">
          <a:xfrm>
            <a:off x="6172200" y="1289050"/>
            <a:ext cx="2514600" cy="1570038"/>
          </a:xfrm>
          <a:prstGeom prst="rect">
            <a:avLst/>
          </a:prstGeom>
          <a:solidFill>
            <a:schemeClr val="bg1"/>
          </a:solidFill>
          <a:ln w="57150">
            <a:solidFill>
              <a:srgbClr val="C0000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defRPr/>
            </a:pPr>
            <a:r>
              <a:rPr lang="en-US" altLang="en-US" b="1" dirty="0" smtClean="0">
                <a:solidFill>
                  <a:prstClr val="black"/>
                </a:solidFill>
              </a:rPr>
              <a:t>Online </a:t>
            </a:r>
            <a:br>
              <a:rPr lang="en-US" altLang="en-US" b="1" dirty="0" smtClean="0">
                <a:solidFill>
                  <a:prstClr val="black"/>
                </a:solidFill>
              </a:rPr>
            </a:br>
            <a:r>
              <a:rPr lang="en-US" altLang="en-US" b="1" dirty="0" smtClean="0">
                <a:solidFill>
                  <a:prstClr val="black"/>
                </a:solidFill>
              </a:rPr>
              <a:t>step-by-step </a:t>
            </a:r>
          </a:p>
          <a:p>
            <a:pPr algn="ctr" defTabSz="457200" eaLnBrk="1" fontAlgn="base" hangingPunct="1">
              <a:spcBef>
                <a:spcPct val="0"/>
              </a:spcBef>
              <a:spcAft>
                <a:spcPct val="0"/>
              </a:spcAft>
              <a:buFontTx/>
              <a:buNone/>
              <a:defRPr/>
            </a:pPr>
            <a:r>
              <a:rPr lang="en-US" altLang="en-US" b="1" dirty="0" smtClean="0">
                <a:solidFill>
                  <a:prstClr val="black"/>
                </a:solidFill>
              </a:rPr>
              <a:t>guides</a:t>
            </a:r>
          </a:p>
        </p:txBody>
      </p:sp>
      <p:sp>
        <p:nvSpPr>
          <p:cNvPr id="7" name="Left Arrow 6"/>
          <p:cNvSpPr/>
          <p:nvPr/>
        </p:nvSpPr>
        <p:spPr>
          <a:xfrm>
            <a:off x="2332561" y="5181600"/>
            <a:ext cx="1295400" cy="609600"/>
          </a:xfrm>
          <a:prstGeom prst="leftArrow">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23286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8,454996361,C:\Users\dkruse\Desktop\Welcome to Nursing Library Orientation Sept. 1, 2013\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5,454996361,C:\Users\dkruse\Desktop\Welcome to Nursing Library Orientation Sept. 1, 2013\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9,454996361,C:\Users\dkruse\Desktop\Welcome to Nursing Library Orientation Sept. 1, 2013\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0,454996361,C:\Users\dkruse\Desktop\Welcome to Nursing Library Orientation Sept. 1, 2013\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79,454996361,C:\Users\dkruse\Desktop\Welcome to Nursing Library Orientation Sept. 1, 2013\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80,454996361,C:\Users\dkruse\Desktop\Welcome to Nursing Library Orientation Sept. 1, 2013\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11,454996361,C:\Users\dkruse\Desktop\Welcome to Nursing Library Orientation Sept. 1, 2013\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161,454996361,C:\Users\dkruse\Desktop\Welcome to Nursing Library Orientation Sept. 1, 2013\Media.ppcx"/>
</p:tagLst>
</file>

<file path=ppt/theme/theme1.xml><?xml version="1.0" encoding="utf-8"?>
<a:theme xmlns:a="http://schemas.openxmlformats.org/drawingml/2006/main" name="TTUHSC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TTUHSC Office Theme</Template>
  <TotalTime>1352</TotalTime>
  <Words>2672</Words>
  <Application>Microsoft Office PowerPoint</Application>
  <PresentationFormat>On-screen Show (4:3)</PresentationFormat>
  <Paragraphs>187</Paragraphs>
  <Slides>57</Slides>
  <Notes>51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TTUHSC Office Theme</vt:lpstr>
      <vt:lpstr>Speech Pathology Orientation Part I</vt:lpstr>
      <vt:lpstr>Lubbock Reference Librarians</vt:lpstr>
      <vt:lpstr>PowerPoint Presentation</vt:lpstr>
      <vt:lpstr>Preferred Internet Browsers</vt:lpstr>
      <vt:lpstr>PowerPoint Presentation</vt:lpstr>
      <vt:lpstr>Library Catalog</vt:lpstr>
      <vt:lpstr>PowerPoint Presentation</vt:lpstr>
      <vt:lpstr>PowerPoint Presentation</vt:lpstr>
      <vt:lpstr>PowerPoint Presentation</vt:lpstr>
      <vt:lpstr>PowerPoint Presentation</vt:lpstr>
      <vt:lpstr>APA Help</vt:lpstr>
      <vt:lpstr>PowerPoint Presentation</vt:lpstr>
      <vt:lpstr>Online Writing Center!</vt:lpstr>
      <vt:lpstr>PowerPoint Presentation</vt:lpstr>
      <vt:lpstr>PowerPoint Presentation</vt:lpstr>
      <vt:lpstr>Resources just for you!</vt:lpstr>
      <vt:lpstr>PowerPoint Presentation</vt:lpstr>
      <vt:lpstr>(ILL) Interlibrary Loan </vt:lpstr>
      <vt:lpstr>Basic ILL Information</vt:lpstr>
      <vt:lpstr>PowerPoint Presentation</vt:lpstr>
      <vt:lpstr>PowerPoint Presentation</vt:lpstr>
      <vt:lpstr>Team Viewer</vt:lpstr>
      <vt:lpstr>PowerPoint Presentation</vt:lpstr>
      <vt:lpstr>Helpful Databases</vt:lpstr>
      <vt:lpstr>Today’s Databases</vt:lpstr>
      <vt:lpstr>The Campbell Collaboration</vt:lpstr>
      <vt:lpstr>Go to this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Guideline Clearinghouse(NGC)</vt:lpstr>
      <vt:lpstr>Start at the library website!</vt:lpstr>
      <vt:lpstr>PowerPoint Presentation</vt:lpstr>
      <vt:lpstr>PowerPoint Presentation</vt:lpstr>
      <vt:lpstr>PowerPoint Presentation</vt:lpstr>
      <vt:lpstr>PowerPoint Presentation</vt:lpstr>
      <vt:lpstr>PowerPoint Presentation</vt:lpstr>
      <vt:lpstr>PubMed Clinical Queries</vt:lpstr>
      <vt:lpstr>PowerPoint Presentation</vt:lpstr>
      <vt:lpstr>PowerPoint Presentation</vt:lpstr>
      <vt:lpstr>PowerPoint Presentation</vt:lpstr>
      <vt:lpstr>PowerPoint Presentation</vt:lpstr>
      <vt:lpstr>PowerPoint Presentation</vt:lpstr>
      <vt:lpstr>Linguistics and Language Abstracts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Pathology Orientation</dc:title>
  <dc:creator>Walsleben, Micah</dc:creator>
  <cp:lastModifiedBy>Walsleben, Micah</cp:lastModifiedBy>
  <cp:revision>198</cp:revision>
  <dcterms:created xsi:type="dcterms:W3CDTF">2014-10-27T14:52:07Z</dcterms:created>
  <dcterms:modified xsi:type="dcterms:W3CDTF">2016-11-01T15:48:31Z</dcterms:modified>
</cp:coreProperties>
</file>