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97"/>
  </p:notesMasterIdLst>
  <p:sldIdLst>
    <p:sldId id="324" r:id="rId3"/>
    <p:sldId id="440" r:id="rId4"/>
    <p:sldId id="441" r:id="rId5"/>
    <p:sldId id="442" r:id="rId6"/>
    <p:sldId id="443" r:id="rId7"/>
    <p:sldId id="444" r:id="rId8"/>
    <p:sldId id="445" r:id="rId9"/>
    <p:sldId id="446" r:id="rId10"/>
    <p:sldId id="470" r:id="rId11"/>
    <p:sldId id="535" r:id="rId12"/>
    <p:sldId id="449" r:id="rId13"/>
    <p:sldId id="448" r:id="rId14"/>
    <p:sldId id="536" r:id="rId15"/>
    <p:sldId id="537" r:id="rId16"/>
    <p:sldId id="544" r:id="rId17"/>
    <p:sldId id="538" r:id="rId18"/>
    <p:sldId id="455" r:id="rId19"/>
    <p:sldId id="539" r:id="rId20"/>
    <p:sldId id="540" r:id="rId21"/>
    <p:sldId id="473" r:id="rId22"/>
    <p:sldId id="499" r:id="rId23"/>
    <p:sldId id="525" r:id="rId24"/>
    <p:sldId id="518" r:id="rId25"/>
    <p:sldId id="516" r:id="rId26"/>
    <p:sldId id="548" r:id="rId27"/>
    <p:sldId id="503" r:id="rId28"/>
    <p:sldId id="549" r:id="rId29"/>
    <p:sldId id="523" r:id="rId30"/>
    <p:sldId id="504" r:id="rId31"/>
    <p:sldId id="505" r:id="rId32"/>
    <p:sldId id="506" r:id="rId33"/>
    <p:sldId id="502" r:id="rId34"/>
    <p:sldId id="545" r:id="rId35"/>
    <p:sldId id="546" r:id="rId36"/>
    <p:sldId id="438" r:id="rId37"/>
    <p:sldId id="471" r:id="rId38"/>
    <p:sldId id="527" r:id="rId39"/>
    <p:sldId id="529" r:id="rId40"/>
    <p:sldId id="420" r:id="rId41"/>
    <p:sldId id="530" r:id="rId42"/>
    <p:sldId id="528" r:id="rId43"/>
    <p:sldId id="533" r:id="rId44"/>
    <p:sldId id="531" r:id="rId45"/>
    <p:sldId id="534" r:id="rId46"/>
    <p:sldId id="532" r:id="rId47"/>
    <p:sldId id="401" r:id="rId48"/>
    <p:sldId id="472" r:id="rId49"/>
    <p:sldId id="568" r:id="rId50"/>
    <p:sldId id="570" r:id="rId51"/>
    <p:sldId id="567" r:id="rId52"/>
    <p:sldId id="415" r:id="rId53"/>
    <p:sldId id="399" r:id="rId54"/>
    <p:sldId id="403" r:id="rId55"/>
    <p:sldId id="574" r:id="rId56"/>
    <p:sldId id="569" r:id="rId57"/>
    <p:sldId id="407" r:id="rId58"/>
    <p:sldId id="573" r:id="rId59"/>
    <p:sldId id="348" r:id="rId60"/>
    <p:sldId id="571" r:id="rId61"/>
    <p:sldId id="349" r:id="rId62"/>
    <p:sldId id="553" r:id="rId63"/>
    <p:sldId id="554" r:id="rId64"/>
    <p:sldId id="555" r:id="rId65"/>
    <p:sldId id="556" r:id="rId66"/>
    <p:sldId id="578" r:id="rId67"/>
    <p:sldId id="416" r:id="rId68"/>
    <p:sldId id="353" r:id="rId69"/>
    <p:sldId id="575" r:id="rId70"/>
    <p:sldId id="580" r:id="rId71"/>
    <p:sldId id="579" r:id="rId72"/>
    <p:sldId id="392" r:id="rId73"/>
    <p:sldId id="577" r:id="rId74"/>
    <p:sldId id="582" r:id="rId75"/>
    <p:sldId id="558" r:id="rId76"/>
    <p:sldId id="585" r:id="rId77"/>
    <p:sldId id="583" r:id="rId78"/>
    <p:sldId id="356" r:id="rId79"/>
    <p:sldId id="543" r:id="rId80"/>
    <p:sldId id="347" r:id="rId81"/>
    <p:sldId id="434" r:id="rId82"/>
    <p:sldId id="565" r:id="rId83"/>
    <p:sldId id="576" r:id="rId84"/>
    <p:sldId id="391" r:id="rId85"/>
    <p:sldId id="354" r:id="rId86"/>
    <p:sldId id="581" r:id="rId87"/>
    <p:sldId id="400" r:id="rId88"/>
    <p:sldId id="417" r:id="rId89"/>
    <p:sldId id="418" r:id="rId90"/>
    <p:sldId id="423" r:id="rId91"/>
    <p:sldId id="587" r:id="rId92"/>
    <p:sldId id="586" r:id="rId93"/>
    <p:sldId id="468" r:id="rId94"/>
    <p:sldId id="414" r:id="rId95"/>
    <p:sldId id="325" r:id="rId9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CC0000"/>
    <a:srgbClr val="80FF00"/>
    <a:srgbClr val="FF8000"/>
    <a:srgbClr val="FFCC66"/>
    <a:srgbClr val="9999FF"/>
    <a:srgbClr val="800080"/>
    <a:srgbClr val="0099FF"/>
    <a:srgbClr val="3399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365" autoAdjust="0"/>
  </p:normalViewPr>
  <p:slideViewPr>
    <p:cSldViewPr snapToGrid="0" snapToObjects="1" showGuides="1">
      <p:cViewPr varScale="1">
        <p:scale>
          <a:sx n="159" d="100"/>
          <a:sy n="159" d="100"/>
        </p:scale>
        <p:origin x="-600" y="-96"/>
      </p:cViewPr>
      <p:guideLst>
        <p:guide orient="horz" pos="2163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heme" Target="theme/theme1.xml"/><Relationship Id="rId10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notesMaster" Target="notesMasters/notesMaster1.xml"/><Relationship Id="rId98" Type="http://schemas.openxmlformats.org/officeDocument/2006/relationships/printerSettings" Target="printerSettings/printerSettings1.bin"/><Relationship Id="rId99" Type="http://schemas.openxmlformats.org/officeDocument/2006/relationships/presProps" Target="pres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viewProps" Target="viewProps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1336B-74DB-324C-BEFB-0C750090B3BE}" type="datetimeFigureOut">
              <a:rPr lang="en-US" smtClean="0"/>
              <a:t>8/9/12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19C77-CACA-7D46-B894-028227A37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73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94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76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5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69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0C73B-C73C-A34D-9558-3E8FCCCD9E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13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9DA8A-16A0-8E43-B450-625D7CCCB8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24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8E9E1-8D26-AB44-B437-5AED1BC03B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95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7F654-C4B5-C54D-81C2-7E5518A185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124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EFDFE-029C-794B-B24A-0B51CB3ACA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346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D2EF7-FECF-244D-89E9-2F6B2B0FE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726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E5BF7-D74E-A748-A276-D01412FD6B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79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680FC-7591-D043-9B56-08A4B78276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76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55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6A6B5-4E5E-4641-A67C-EAC7432D2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78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BA263-C4C3-9B42-AD90-991BE6A9F3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44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95E6B-68EA-6F4F-8E6A-A9D9F30D6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685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7612C-681A-C647-AE1F-E120C4A8AA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97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73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7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8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07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48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1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78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46039-0549-4347-B7FA-793FF42F9C47}" type="datetimeFigureOut">
              <a:rPr lang="en-US" smtClean="0"/>
              <a:t>8/9/12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3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5645473-C866-7341-A4B4-2D4E87013CF1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7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6"/>
          <p:cNvGrpSpPr>
            <a:grpSpLocks/>
          </p:cNvGrpSpPr>
          <p:nvPr/>
        </p:nvGrpSpPr>
        <p:grpSpPr bwMode="auto">
          <a:xfrm>
            <a:off x="152400" y="152400"/>
            <a:ext cx="8839200" cy="6553200"/>
            <a:chOff x="152400" y="152400"/>
            <a:chExt cx="8839200" cy="6553200"/>
          </a:xfrm>
        </p:grpSpPr>
        <p:sp>
          <p:nvSpPr>
            <p:cNvPr id="15363" name="Rectangle 2"/>
            <p:cNvSpPr>
              <a:spLocks noChangeArrowheads="1"/>
            </p:cNvSpPr>
            <p:nvPr/>
          </p:nvSpPr>
          <p:spPr bwMode="auto">
            <a:xfrm>
              <a:off x="152400" y="152400"/>
              <a:ext cx="8839200" cy="6553200"/>
            </a:xfrm>
            <a:prstGeom prst="rect">
              <a:avLst/>
            </a:prstGeom>
            <a:noFill/>
            <a:ln w="57150">
              <a:solidFill>
                <a:srgbClr val="DF0044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5364" name="Rectangle 3"/>
            <p:cNvSpPr>
              <a:spLocks noChangeArrowheads="1"/>
            </p:cNvSpPr>
            <p:nvPr/>
          </p:nvSpPr>
          <p:spPr bwMode="auto">
            <a:xfrm>
              <a:off x="304800" y="304800"/>
              <a:ext cx="8534400" cy="6248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5365" name="Rectangle 4"/>
            <p:cNvSpPr>
              <a:spLocks noChangeArrowheads="1"/>
            </p:cNvSpPr>
            <p:nvPr/>
          </p:nvSpPr>
          <p:spPr bwMode="auto">
            <a:xfrm>
              <a:off x="609600" y="3505200"/>
              <a:ext cx="7924800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40000"/>
                </a:lnSpc>
              </a:pPr>
              <a:r>
                <a:rPr lang="en-US" sz="4400" b="1" i="1" dirty="0">
                  <a:latin typeface="Didot" charset="0"/>
                </a:rPr>
                <a:t>Pharmacy</a:t>
              </a:r>
              <a:endParaRPr lang="en-US" sz="4400" dirty="0">
                <a:latin typeface="Didot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r>
                <a:rPr lang="en-US" sz="4400" b="1" i="1" dirty="0" smtClean="0">
                  <a:latin typeface="Didot" charset="0"/>
                </a:rPr>
                <a:t>Information Resources</a:t>
              </a:r>
            </a:p>
          </p:txBody>
        </p:sp>
        <p:sp>
          <p:nvSpPr>
            <p:cNvPr id="15366" name="Rectangle 5"/>
            <p:cNvSpPr>
              <a:spLocks noChangeArrowheads="1"/>
            </p:cNvSpPr>
            <p:nvPr/>
          </p:nvSpPr>
          <p:spPr bwMode="auto">
            <a:xfrm>
              <a:off x="1219200" y="1371600"/>
              <a:ext cx="66294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35000"/>
                </a:lnSpc>
              </a:pPr>
              <a:r>
                <a:rPr lang="en-US" sz="3200" i="1" dirty="0">
                  <a:solidFill>
                    <a:srgbClr val="DF0044"/>
                  </a:solidFill>
                  <a:latin typeface="Verdana" charset="0"/>
                </a:rPr>
                <a:t>TTUHSC  Preston Smith Library</a:t>
              </a:r>
            </a:p>
            <a:p>
              <a:pPr algn="ctr" eaLnBrk="0" hangingPunct="0">
                <a:lnSpc>
                  <a:spcPct val="135000"/>
                </a:lnSpc>
              </a:pPr>
              <a:r>
                <a:rPr lang="en-US" sz="3200" i="1" dirty="0">
                  <a:solidFill>
                    <a:srgbClr val="DF0044"/>
                  </a:solidFill>
                  <a:latin typeface="Verdana" charset="0"/>
                </a:rPr>
                <a:t>presents</a:t>
              </a:r>
              <a:endParaRPr lang="en-US" dirty="0">
                <a:latin typeface="Times" charset="0"/>
              </a:endParaRPr>
            </a:p>
          </p:txBody>
        </p:sp>
        <p:sp>
          <p:nvSpPr>
            <p:cNvPr id="15367" name="Text Box 6"/>
            <p:cNvSpPr txBox="1">
              <a:spLocks noChangeArrowheads="1"/>
            </p:cNvSpPr>
            <p:nvPr/>
          </p:nvSpPr>
          <p:spPr bwMode="auto">
            <a:xfrm>
              <a:off x="7803176" y="6230512"/>
              <a:ext cx="881336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solidFill>
                    <a:srgbClr val="CCCCCC"/>
                  </a:solidFill>
                </a:rPr>
                <a:t>Rev.</a:t>
              </a:r>
              <a:r>
                <a:rPr lang="en-US" sz="900" dirty="0" smtClean="0">
                  <a:solidFill>
                    <a:srgbClr val="CCCCCC"/>
                  </a:solidFill>
                </a:rPr>
                <a:t> 08//12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04825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3250" name="Picture 2" descr="Screen Shot 2012-05-14 at 9.09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925513"/>
            <a:ext cx="8337550" cy="4283075"/>
          </a:xfrm>
          <a:prstGeom prst="rect">
            <a:avLst/>
          </a:prstGeom>
          <a:noFill/>
          <a:ln w="19050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114800" y="5038725"/>
            <a:ext cx="4439557" cy="1214438"/>
          </a:xfrm>
          <a:prstGeom prst="wedgeRoundRectCallout">
            <a:avLst>
              <a:gd name="adj1" fmla="val -49036"/>
              <a:gd name="adj2" fmla="val -116530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336699"/>
                </a:solidFill>
                <a:latin typeface="Verdana"/>
                <a:cs typeface="Verdana"/>
              </a:rPr>
              <a:t>Click Clinical Queries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17289" y="1133928"/>
            <a:ext cx="1133925" cy="353786"/>
          </a:xfrm>
          <a:prstGeom prst="rect">
            <a:avLst/>
          </a:prstGeom>
          <a:noFill/>
          <a:ln w="57150" cmpd="sng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1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38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2-05-18 at 4.13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0" y="819269"/>
            <a:ext cx="7894320" cy="5526024"/>
          </a:xfrm>
          <a:prstGeom prst="rect">
            <a:avLst/>
          </a:prstGeom>
          <a:ln w="28575" cmpd="sng">
            <a:solidFill>
              <a:srgbClr val="6699CC"/>
            </a:solidFill>
          </a:ln>
        </p:spPr>
      </p:pic>
      <p:sp>
        <p:nvSpPr>
          <p:cNvPr id="4" name="Rounded Rectangular Callout 3"/>
          <p:cNvSpPr/>
          <p:nvPr/>
        </p:nvSpPr>
        <p:spPr>
          <a:xfrm>
            <a:off x="2417086" y="253093"/>
            <a:ext cx="3252561" cy="980621"/>
          </a:xfrm>
          <a:prstGeom prst="wedgeRoundRectCallout">
            <a:avLst>
              <a:gd name="adj1" fmla="val -84956"/>
              <a:gd name="adj2" fmla="val 117147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Enter </a:t>
            </a: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asthma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02455" y="3608615"/>
            <a:ext cx="3692525" cy="1441450"/>
            <a:chOff x="5011738" y="5041900"/>
            <a:chExt cx="3692525" cy="1441450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5011738" y="5041900"/>
              <a:ext cx="3692525" cy="1441450"/>
            </a:xfrm>
            <a:prstGeom prst="wedgeRoundRectCallout">
              <a:avLst>
                <a:gd name="adj1" fmla="val 259"/>
                <a:gd name="adj2" fmla="val -158571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6577013" y="5453063"/>
              <a:ext cx="1828800" cy="5842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chemeClr val="bg1"/>
                  </a:solidFill>
                  <a:latin typeface="Verdana"/>
                  <a:cs typeface="Verdana"/>
                </a:rPr>
                <a:t>Search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341938" y="5470525"/>
              <a:ext cx="1238250" cy="57467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rgbClr val="000000"/>
                  </a:solidFill>
                  <a:latin typeface="Verdana"/>
                  <a:cs typeface="Verdana"/>
                </a:rPr>
                <a:t>Click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5872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Screen Shot 2012-08-09 at 12.07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38" y="353949"/>
            <a:ext cx="5811520" cy="6169152"/>
          </a:xfrm>
          <a:prstGeom prst="rect">
            <a:avLst/>
          </a:prstGeom>
          <a:ln w="28575" cmpd="sng">
            <a:solidFill>
              <a:srgbClr val="6699CC"/>
            </a:solidFill>
          </a:ln>
        </p:spPr>
      </p:pic>
      <p:sp>
        <p:nvSpPr>
          <p:cNvPr id="7" name="Rounded Rectangular Callout 6"/>
          <p:cNvSpPr/>
          <p:nvPr/>
        </p:nvSpPr>
        <p:spPr>
          <a:xfrm>
            <a:off x="3543300" y="257175"/>
            <a:ext cx="5295900" cy="1395413"/>
          </a:xfrm>
          <a:prstGeom prst="wedgeRoundRectCallout">
            <a:avLst>
              <a:gd name="adj1" fmla="val -73263"/>
              <a:gd name="adj2" fmla="val 34311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Results for Therapy and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Broad </a:t>
            </a: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Scope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18238" y="1357468"/>
            <a:ext cx="1867662" cy="530226"/>
          </a:xfrm>
          <a:prstGeom prst="roundRect">
            <a:avLst/>
          </a:prstGeom>
          <a:noFill/>
          <a:ln w="38100" cap="flat" cmpd="sng" algn="ctr">
            <a:solidFill>
              <a:srgbClr val="E16C19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13602" y="1935654"/>
            <a:ext cx="887413" cy="203200"/>
          </a:xfrm>
          <a:prstGeom prst="round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3381652" y="2790614"/>
            <a:ext cx="5092700" cy="1041854"/>
          </a:xfrm>
          <a:prstGeom prst="wedgeRoundRectCallout">
            <a:avLst>
              <a:gd name="adj1" fmla="val -71036"/>
              <a:gd name="adj2" fmla="val -145647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Change to</a:t>
            </a: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Narrow </a:t>
            </a: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Scope</a:t>
            </a:r>
          </a:p>
        </p:txBody>
      </p:sp>
    </p:spTree>
    <p:extLst>
      <p:ext uri="{BB962C8B-B14F-4D97-AF65-F5344CB8AC3E}">
        <p14:creationId xmlns:p14="http://schemas.microsoft.com/office/powerpoint/2010/main" val="267684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12.08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77" y="351155"/>
            <a:ext cx="5822696" cy="617474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543300" y="257175"/>
            <a:ext cx="5295900" cy="1395413"/>
          </a:xfrm>
          <a:prstGeom prst="wedgeRoundRectCallout">
            <a:avLst>
              <a:gd name="adj1" fmla="val -73321"/>
              <a:gd name="adj2" fmla="val 44199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Results for Therapy and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Narrow </a:t>
            </a: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Scope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31539" y="1382315"/>
            <a:ext cx="1838351" cy="509453"/>
          </a:xfrm>
          <a:prstGeom prst="roundRect">
            <a:avLst/>
          </a:prstGeom>
          <a:noFill/>
          <a:ln w="38100" cap="flat" cmpd="sng" algn="ctr">
            <a:solidFill>
              <a:srgbClr val="E16C19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39771" y="1933489"/>
            <a:ext cx="887413" cy="203200"/>
          </a:xfrm>
          <a:prstGeom prst="round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4120785" y="4887743"/>
            <a:ext cx="4598308" cy="1030288"/>
          </a:xfrm>
          <a:prstGeom prst="wedgeRoundRectCallout">
            <a:avLst>
              <a:gd name="adj1" fmla="val -90804"/>
              <a:gd name="adj2" fmla="val 28633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See all </a:t>
            </a: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(7552)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53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12.09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30" y="528484"/>
            <a:ext cx="6017260" cy="611657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517456" y="270605"/>
            <a:ext cx="2866170" cy="1044751"/>
          </a:xfrm>
          <a:prstGeom prst="wedgeRoundRectCallout">
            <a:avLst>
              <a:gd name="adj1" fmla="val 29986"/>
              <a:gd name="adj2" fmla="val 112160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2400" dirty="0">
                <a:solidFill>
                  <a:srgbClr val="000000"/>
                </a:solidFill>
                <a:latin typeface="Verdana"/>
                <a:cs typeface="Verdana"/>
              </a:rPr>
              <a:t>Limits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600080" y="3048000"/>
            <a:ext cx="801688" cy="671286"/>
          </a:xfrm>
          <a:prstGeom prst="roundRect">
            <a:avLst/>
          </a:prstGeom>
          <a:noFill/>
          <a:ln w="76200" cap="flat" cmpd="sng" algn="ctr">
            <a:solidFill>
              <a:srgbClr val="E16C1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602530" y="2689628"/>
            <a:ext cx="822325" cy="358372"/>
          </a:xfrm>
          <a:prstGeom prst="roundRect">
            <a:avLst/>
          </a:prstGeom>
          <a:noFill/>
          <a:ln w="76200" cap="flat" cmpd="sng" algn="ctr">
            <a:solidFill>
              <a:srgbClr val="E16C1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602530" y="2108375"/>
            <a:ext cx="936322" cy="554038"/>
          </a:xfrm>
          <a:prstGeom prst="roundRect">
            <a:avLst/>
          </a:prstGeom>
          <a:noFill/>
          <a:ln w="76200" cap="flat" cmpd="sng" algn="ctr">
            <a:solidFill>
              <a:srgbClr val="E16C1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602530" y="3719287"/>
            <a:ext cx="822325" cy="498928"/>
          </a:xfrm>
          <a:prstGeom prst="roundRect">
            <a:avLst/>
          </a:prstGeom>
          <a:noFill/>
          <a:ln w="76200" cap="flat" cmpd="sng" algn="ctr">
            <a:solidFill>
              <a:srgbClr val="E16C1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539003" y="1406071"/>
            <a:ext cx="760838" cy="243830"/>
          </a:xfrm>
          <a:prstGeom prst="roundRect">
            <a:avLst/>
          </a:prstGeom>
          <a:noFill/>
          <a:ln w="5715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8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12.09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82" y="380238"/>
            <a:ext cx="6017260" cy="6116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727428" y="4365325"/>
            <a:ext cx="3478073" cy="865785"/>
          </a:xfrm>
          <a:prstGeom prst="roundRect">
            <a:avLst/>
          </a:prstGeom>
          <a:noFill/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57150" cmpd="sng">
                <a:solidFill>
                  <a:schemeClr val="tx1"/>
                </a:solidFill>
              </a:ln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86954" y="1948405"/>
            <a:ext cx="4448855" cy="1341874"/>
            <a:chOff x="331788" y="360761"/>
            <a:chExt cx="4448855" cy="1341874"/>
          </a:xfrm>
        </p:grpSpPr>
        <p:sp>
          <p:nvSpPr>
            <p:cNvPr id="12" name="Rounded Rectangular Callout 11"/>
            <p:cNvSpPr/>
            <p:nvPr/>
          </p:nvSpPr>
          <p:spPr bwMode="auto">
            <a:xfrm>
              <a:off x="331788" y="360761"/>
              <a:ext cx="4448855" cy="1341874"/>
            </a:xfrm>
            <a:prstGeom prst="wedgeRoundRectCallout">
              <a:avLst>
                <a:gd name="adj1" fmla="val 29642"/>
                <a:gd name="adj2" fmla="val 115467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420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98716" y="543525"/>
              <a:ext cx="3881437" cy="9653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420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on the </a:t>
              </a: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article title you wish </a:t>
              </a:r>
              <a:r>
                <a: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to </a:t>
              </a: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read </a:t>
              </a:r>
              <a:endPara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1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12.10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6" y="1611922"/>
            <a:ext cx="5755640" cy="49789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47830" y="302840"/>
            <a:ext cx="7987019" cy="1088572"/>
            <a:chOff x="566615" y="208642"/>
            <a:chExt cx="7987019" cy="1088572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566615" y="208642"/>
              <a:ext cx="7987019" cy="1088572"/>
            </a:xfrm>
            <a:prstGeom prst="wedgeRoundRectCallout">
              <a:avLst>
                <a:gd name="adj1" fmla="val 11825"/>
                <a:gd name="adj2" fmla="val 121553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                        for Free Full </a:t>
              </a: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Text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073717" y="390767"/>
              <a:ext cx="2852617" cy="674079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CC0000"/>
                  </a:solidFill>
                  <a:latin typeface="Calibri"/>
                  <a:cs typeface="Calibri"/>
                </a:rPr>
                <a:t>TTUHSC ONLINE</a:t>
              </a:r>
              <a:endParaRPr lang="en-US" sz="2800" b="1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43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4"/>
          <p:cNvSpPr>
            <a:spLocks noChangeArrowheads="1"/>
          </p:cNvSpPr>
          <p:nvPr/>
        </p:nvSpPr>
        <p:spPr bwMode="auto">
          <a:xfrm>
            <a:off x="76200" y="-76200"/>
            <a:ext cx="73802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Calibri" charset="0"/>
              </a:rPr>
              <a:t>TTUHSC Libraries - Proxy Server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4813" y="5824538"/>
            <a:ext cx="8328025" cy="646112"/>
          </a:xfrm>
          <a:prstGeom prst="rect">
            <a:avLst/>
          </a:prstGeom>
          <a:noFill/>
          <a:ln w="28575">
            <a:solidFill>
              <a:srgbClr val="AD00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>
                <a:solidFill>
                  <a:srgbClr val="FFFFFF"/>
                </a:solidFill>
                <a:latin typeface="Verdana" charset="0"/>
                <a:cs typeface="Verdana" charset="0"/>
              </a:rPr>
              <a:t>A</a:t>
            </a:r>
          </a:p>
          <a:p>
            <a:pPr algn="ctr" eaLnBrk="1" hangingPunct="1"/>
            <a:r>
              <a:rPr lang="en-US" sz="2000" b="1">
                <a:latin typeface="Verdana" charset="0"/>
                <a:cs typeface="Verdana" charset="0"/>
              </a:rPr>
              <a:t>Problems</a:t>
            </a:r>
            <a:r>
              <a:rPr lang="en-US" sz="2000">
                <a:latin typeface="Verdana" charset="0"/>
                <a:cs typeface="Verdana" charset="0"/>
              </a:rPr>
              <a:t> with eRaider call: 806-743-2870 or 806-743-2875</a:t>
            </a:r>
          </a:p>
          <a:p>
            <a:pPr algn="ctr" eaLnBrk="1" hangingPunct="1"/>
            <a:r>
              <a:rPr lang="en-US" sz="800">
                <a:solidFill>
                  <a:schemeClr val="bg1"/>
                </a:solidFill>
                <a:latin typeface="Verdana" charset="0"/>
                <a:cs typeface="Verdana" charset="0"/>
              </a:rPr>
              <a:t>a</a:t>
            </a:r>
          </a:p>
        </p:txBody>
      </p:sp>
      <p:pic>
        <p:nvPicPr>
          <p:cNvPr id="58371" name="Picture 6" descr="eRaider2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825"/>
            <a:ext cx="5867400" cy="3711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8775" y="311150"/>
            <a:ext cx="8480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When Searching from Off Campus:</a:t>
            </a:r>
            <a:endParaRPr lang="en-US" sz="3600" b="1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303838" y="2079625"/>
            <a:ext cx="3694112" cy="20923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Enter the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 </a:t>
            </a:r>
            <a:r>
              <a:rPr lang="en-US" sz="2000" i="1">
                <a:solidFill>
                  <a:srgbClr val="870400"/>
                </a:solidFill>
                <a:latin typeface="Verdana" charset="0"/>
              </a:rPr>
              <a:t>Eraider username and password</a:t>
            </a:r>
            <a:endParaRPr lang="en-US" sz="2000"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assigned to you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by Information Services.</a:t>
            </a: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 rot="-3720763">
            <a:off x="4570413" y="2206625"/>
            <a:ext cx="331788" cy="1658937"/>
          </a:xfrm>
          <a:prstGeom prst="upArrow">
            <a:avLst>
              <a:gd name="adj1" fmla="val 50000"/>
              <a:gd name="adj2" fmla="val 82268"/>
            </a:avLst>
          </a:prstGeom>
          <a:solidFill>
            <a:srgbClr val="9804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1948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12.11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637" y="486512"/>
            <a:ext cx="5771388" cy="6150102"/>
          </a:xfrm>
          <a:prstGeom prst="rect">
            <a:avLst/>
          </a:prstGeom>
          <a:ln w="28575" cmpd="sng">
            <a:solidFill>
              <a:srgbClr val="999999"/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649399" y="288185"/>
            <a:ext cx="2926126" cy="1088572"/>
            <a:chOff x="903413" y="260972"/>
            <a:chExt cx="2926126" cy="1088572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903413" y="260972"/>
              <a:ext cx="2926126" cy="1088572"/>
            </a:xfrm>
            <a:prstGeom prst="wedgeRoundRectCallout">
              <a:avLst>
                <a:gd name="adj1" fmla="val 57894"/>
                <a:gd name="adj2" fmla="val 40847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18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Click</a:t>
              </a: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140928" y="433757"/>
              <a:ext cx="1358411" cy="762000"/>
              <a:chOff x="5255847" y="468924"/>
              <a:chExt cx="1358411" cy="7620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55847" y="468924"/>
                <a:ext cx="1358411" cy="762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creen Shot 2012-07-24 at 3.05.56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6620" y="521679"/>
                <a:ext cx="1308100" cy="66040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18485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12.12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2" y="238125"/>
            <a:ext cx="4767072" cy="6400800"/>
          </a:xfrm>
          <a:prstGeom prst="rect">
            <a:avLst/>
          </a:prstGeom>
          <a:ln w="28575" cmpd="sng">
            <a:solidFill>
              <a:srgbClr val="999999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4816929" y="1842294"/>
            <a:ext cx="3764642" cy="1068841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Full Text</a:t>
            </a:r>
          </a:p>
        </p:txBody>
      </p:sp>
    </p:spTree>
    <p:extLst>
      <p:ext uri="{BB962C8B-B14F-4D97-AF65-F5344CB8AC3E}">
        <p14:creationId xmlns:p14="http://schemas.microsoft.com/office/powerpoint/2010/main" val="156256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61861" y="1603646"/>
            <a:ext cx="6969239" cy="1357122"/>
            <a:chOff x="561861" y="1603646"/>
            <a:chExt cx="6969239" cy="1357122"/>
          </a:xfrm>
        </p:grpSpPr>
        <p:sp>
          <p:nvSpPr>
            <p:cNvPr id="11" name="Rectangle 10"/>
            <p:cNvSpPr/>
            <p:nvPr/>
          </p:nvSpPr>
          <p:spPr>
            <a:xfrm>
              <a:off x="561861" y="2090965"/>
              <a:ext cx="5497855" cy="51707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Biomedical journal literature</a:t>
              </a:r>
            </a:p>
          </p:txBody>
        </p:sp>
        <p:pic>
          <p:nvPicPr>
            <p:cNvPr id="14" name="Picture 13" descr="ebooks122_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0500" y="1603646"/>
              <a:ext cx="990600" cy="1357122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1526494" y="425634"/>
            <a:ext cx="6068787" cy="8080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60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PubMed Database</a:t>
            </a:r>
            <a:endParaRPr lang="en-US" sz="60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52790" y="4897500"/>
            <a:ext cx="7884074" cy="1473200"/>
            <a:chOff x="552790" y="4897500"/>
            <a:chExt cx="7884074" cy="1473200"/>
          </a:xfrm>
        </p:grpSpPr>
        <p:sp>
          <p:nvSpPr>
            <p:cNvPr id="7" name="Rectangle 6"/>
            <p:cNvSpPr/>
            <p:nvPr/>
          </p:nvSpPr>
          <p:spPr>
            <a:xfrm>
              <a:off x="552790" y="5161587"/>
              <a:ext cx="4799355" cy="100692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Published by:</a:t>
              </a:r>
            </a:p>
            <a:p>
              <a:pPr>
                <a:defRPr/>
              </a:pPr>
              <a:r>
                <a:rPr lang="en-US" sz="3200" i="1" dirty="0" smtClean="0">
                  <a:latin typeface="News Gothic MT"/>
                  <a:cs typeface="News Gothic MT"/>
                </a:rPr>
                <a:t>		</a:t>
              </a:r>
              <a:r>
                <a:rPr lang="en-US" sz="2000" i="1" dirty="0" smtClean="0">
                  <a:latin typeface="News Gothic MT"/>
                  <a:cs typeface="News Gothic MT"/>
                </a:rPr>
                <a:t>The National Library of Medicine</a:t>
              </a:r>
            </a:p>
          </p:txBody>
        </p:sp>
        <p:pic>
          <p:nvPicPr>
            <p:cNvPr id="17" name="Picture 16" descr="nlm69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9"/>
            <a:stretch/>
          </p:blipFill>
          <p:spPr>
            <a:xfrm>
              <a:off x="6096000" y="4897500"/>
              <a:ext cx="2340864" cy="147320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52790" y="3209925"/>
            <a:ext cx="5661133" cy="1429512"/>
            <a:chOff x="552790" y="3209925"/>
            <a:chExt cx="5661133" cy="1429512"/>
          </a:xfrm>
        </p:grpSpPr>
        <p:sp>
          <p:nvSpPr>
            <p:cNvPr id="6" name="Rectangle 5"/>
            <p:cNvSpPr/>
            <p:nvPr/>
          </p:nvSpPr>
          <p:spPr>
            <a:xfrm>
              <a:off x="552790" y="3673888"/>
              <a:ext cx="3913530" cy="49892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International scope</a:t>
              </a:r>
            </a:p>
          </p:txBody>
        </p:sp>
        <p:pic>
          <p:nvPicPr>
            <p:cNvPr id="18" name="Picture 17" descr="New Globe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1523" y="3209925"/>
              <a:ext cx="1422400" cy="1429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732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3400" y="5791200"/>
            <a:ext cx="8153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200">
                <a:solidFill>
                  <a:srgbClr val="FCFCFE"/>
                </a:solidFill>
                <a:latin typeface="Verdana" charset="0"/>
                <a:cs typeface="Verdana" charset="0"/>
              </a:rPr>
              <a:t>*	Updated daily</a:t>
            </a:r>
          </a:p>
        </p:txBody>
      </p:sp>
      <p:sp>
        <p:nvSpPr>
          <p:cNvPr id="16388" name="Title 1"/>
          <p:cNvSpPr txBox="1">
            <a:spLocks/>
          </p:cNvSpPr>
          <p:nvPr/>
        </p:nvSpPr>
        <p:spPr bwMode="auto">
          <a:xfrm>
            <a:off x="270934" y="152400"/>
            <a:ext cx="8627533" cy="1143000"/>
          </a:xfrm>
          <a:prstGeom prst="rect">
            <a:avLst/>
          </a:prstGeom>
          <a:noFill/>
          <a:ln w="19050" cmpd="sng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6000" i="1" dirty="0">
                <a:solidFill>
                  <a:srgbClr val="FCFCFE"/>
                </a:solidFill>
                <a:latin typeface="Times New Roman"/>
                <a:cs typeface="Times New Roman"/>
              </a:rPr>
              <a:t>EMBASE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33400" y="4979988"/>
            <a:ext cx="8153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200">
                <a:solidFill>
                  <a:srgbClr val="FCFCFE"/>
                </a:solidFill>
                <a:latin typeface="Verdana" charset="0"/>
                <a:cs typeface="Verdana" charset="0"/>
              </a:rPr>
              <a:t>* Compared to PubMed, 2,000 journals are unique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33400" y="4191000"/>
            <a:ext cx="8153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200">
                <a:solidFill>
                  <a:srgbClr val="FCFCFE"/>
                </a:solidFill>
                <a:latin typeface="Verdana" charset="0"/>
                <a:cs typeface="Verdana" charset="0"/>
              </a:rPr>
              <a:t>* International in scope; covers @5,000 journals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33400" y="3352800"/>
            <a:ext cx="8153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200">
                <a:solidFill>
                  <a:srgbClr val="FCFCFE"/>
                </a:solidFill>
                <a:latin typeface="Verdana" charset="0"/>
                <a:cs typeface="Verdana" charset="0"/>
              </a:rPr>
              <a:t>* Contains article citations; over 80% include abstracts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33400" y="2514600"/>
            <a:ext cx="8153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200">
                <a:solidFill>
                  <a:srgbClr val="FCFCFE"/>
                </a:solidFill>
                <a:latin typeface="Verdana" charset="0"/>
                <a:cs typeface="Verdana" charset="0"/>
              </a:rPr>
              <a:t>* Biomedical &amp; pharmaceutical research literature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33400" y="1752600"/>
            <a:ext cx="8153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200">
                <a:solidFill>
                  <a:srgbClr val="FCFCFE"/>
                </a:solidFill>
                <a:latin typeface="Verdana" charset="0"/>
                <a:cs typeface="Verdana" charset="0"/>
              </a:rPr>
              <a:t>* Major strength is drug-related information</a:t>
            </a:r>
          </a:p>
        </p:txBody>
      </p:sp>
    </p:spTree>
    <p:extLst>
      <p:ext uri="{BB962C8B-B14F-4D97-AF65-F5344CB8AC3E}">
        <p14:creationId xmlns:p14="http://schemas.microsoft.com/office/powerpoint/2010/main" val="107391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B94DE"/>
          </a:solidFill>
          <a:ln w="28575" cap="flat" cmpd="sng" algn="ctr">
            <a:solidFill>
              <a:srgbClr val="5B8BD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Screen Shot 2012-08-08 at 3.14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6" y="706150"/>
            <a:ext cx="8684514" cy="4095496"/>
          </a:xfrm>
          <a:prstGeom prst="rect">
            <a:avLst/>
          </a:prstGeom>
        </p:spPr>
      </p:pic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1744663" y="5098307"/>
            <a:ext cx="5651500" cy="1219200"/>
            <a:chOff x="1739405" y="5334000"/>
            <a:chExt cx="5651995" cy="1219200"/>
          </a:xfrm>
        </p:grpSpPr>
        <p:sp>
          <p:nvSpPr>
            <p:cNvPr id="9" name="Rounded Rectangle 8"/>
            <p:cNvSpPr/>
            <p:nvPr/>
          </p:nvSpPr>
          <p:spPr>
            <a:xfrm>
              <a:off x="1739405" y="5334000"/>
              <a:ext cx="5651995" cy="12192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02F9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86000" y="5486400"/>
              <a:ext cx="4505260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dirty="0">
                  <a:ln w="10541" cmpd="sng">
                    <a:solidFill>
                      <a:srgbClr val="202F92"/>
                    </a:solidFill>
                    <a:prstDash val="solid"/>
                  </a:ln>
                  <a:gradFill>
                    <a:gsLst>
                      <a:gs pos="15000">
                        <a:srgbClr val="B0C4FF"/>
                      </a:gs>
                      <a:gs pos="40000">
                        <a:srgbClr val="1941D0"/>
                      </a:gs>
                      <a:gs pos="50000">
                        <a:srgbClr val="0031A1"/>
                      </a:gs>
                      <a:gs pos="60000">
                        <a:srgbClr val="1941D0"/>
                      </a:gs>
                      <a:gs pos="70000">
                        <a:srgbClr val="7D9CFF"/>
                      </a:gs>
                      <a:gs pos="85000">
                        <a:srgbClr val="B0C4FF"/>
                      </a:gs>
                      <a:gs pos="30000">
                        <a:srgbClr val="7D9CFF"/>
                      </a:gs>
                    </a:gsLst>
                    <a:lin ang="5400000"/>
                  </a:gradFill>
                  <a:latin typeface="Arial Narrow"/>
                  <a:ea typeface="+mn-ea"/>
                  <a:cs typeface="Arial Narrow"/>
                </a:rPr>
                <a:t>Main Search Page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891818" y="5486400"/>
              <a:ext cx="5347168" cy="914400"/>
            </a:xfrm>
            <a:prstGeom prst="roundRect">
              <a:avLst/>
            </a:prstGeom>
            <a:noFill/>
            <a:ln w="38100" cap="flat" cmpd="dbl" algn="ctr">
              <a:solidFill>
                <a:srgbClr val="FFD67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044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B94DE"/>
          </a:solidFill>
          <a:ln w="28575" cap="flat" cmpd="sng" algn="ctr">
            <a:solidFill>
              <a:srgbClr val="5B8BD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Screen Shot 2012-08-08 at 3.14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6" y="2153227"/>
            <a:ext cx="8684514" cy="4095496"/>
          </a:xfrm>
          <a:prstGeom prst="rect">
            <a:avLst/>
          </a:prstGeom>
        </p:spPr>
      </p:pic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48334" y="345430"/>
            <a:ext cx="5499100" cy="1219200"/>
            <a:chOff x="304800" y="2590800"/>
            <a:chExt cx="5499595" cy="1219200"/>
          </a:xfrm>
        </p:grpSpPr>
        <p:sp>
          <p:nvSpPr>
            <p:cNvPr id="5" name="Rounded Rectangle 4"/>
            <p:cNvSpPr/>
            <p:nvPr/>
          </p:nvSpPr>
          <p:spPr>
            <a:xfrm>
              <a:off x="304800" y="2590800"/>
              <a:ext cx="5499595" cy="12192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02F9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839278" y="2826603"/>
              <a:ext cx="4418522" cy="7694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>
                  <a:ln w="10541" cmpd="sng">
                    <a:solidFill>
                      <a:srgbClr val="202F92"/>
                    </a:solidFill>
                    <a:prstDash val="solid"/>
                  </a:ln>
                  <a:gradFill>
                    <a:gsLst>
                      <a:gs pos="15000">
                        <a:srgbClr val="B0C4FF"/>
                      </a:gs>
                      <a:gs pos="40000">
                        <a:srgbClr val="1941D0"/>
                      </a:gs>
                      <a:gs pos="50000">
                        <a:srgbClr val="0031A1"/>
                      </a:gs>
                      <a:gs pos="60000">
                        <a:srgbClr val="1941D0"/>
                      </a:gs>
                      <a:gs pos="70000">
                        <a:srgbClr val="7D9CFF"/>
                      </a:gs>
                      <a:gs pos="85000">
                        <a:srgbClr val="B0C4FF"/>
                      </a:gs>
                      <a:gs pos="30000">
                        <a:srgbClr val="7D9CFF"/>
                      </a:gs>
                    </a:gsLst>
                    <a:lin ang="5400000"/>
                  </a:gradFill>
                  <a:latin typeface="Arial Narrow"/>
                  <a:ea typeface="+mn-ea"/>
                  <a:cs typeface="Arial Narrow"/>
                </a:rPr>
                <a:t>Click EMTREE Tool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57214" y="2743200"/>
              <a:ext cx="5194768" cy="914400"/>
            </a:xfrm>
            <a:prstGeom prst="roundRect">
              <a:avLst/>
            </a:prstGeom>
            <a:noFill/>
            <a:ln w="38100" cap="flat" cmpd="dbl" algn="ctr">
              <a:solidFill>
                <a:srgbClr val="FFD67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" name="AutoShape 14"/>
          <p:cNvSpPr>
            <a:spLocks noChangeArrowheads="1"/>
          </p:cNvSpPr>
          <p:nvPr/>
        </p:nvSpPr>
        <p:spPr bwMode="auto">
          <a:xfrm rot="18644589">
            <a:off x="824194" y="2006566"/>
            <a:ext cx="2204357" cy="334963"/>
          </a:xfrm>
          <a:prstGeom prst="leftArrow">
            <a:avLst>
              <a:gd name="adj1" fmla="val 50000"/>
              <a:gd name="adj2" fmla="val 88062"/>
            </a:avLst>
          </a:prstGeom>
          <a:gradFill flip="none" rotWithShape="1">
            <a:gsLst>
              <a:gs pos="0">
                <a:srgbClr val="FF6600"/>
              </a:gs>
              <a:gs pos="100000">
                <a:srgbClr val="FF6600"/>
              </a:gs>
              <a:gs pos="50000">
                <a:srgbClr val="FFEFCB"/>
              </a:gs>
              <a:gs pos="72000">
                <a:srgbClr val="FFDD96"/>
              </a:gs>
              <a:gs pos="28000">
                <a:srgbClr val="FFDD96"/>
              </a:gs>
              <a:gs pos="7000">
                <a:srgbClr val="FF842A"/>
              </a:gs>
              <a:gs pos="93000">
                <a:srgbClr val="FF842A"/>
              </a:gs>
            </a:gsLst>
            <a:lin ang="0" scaled="1"/>
            <a:tileRect/>
          </a:gradFill>
          <a:ln w="127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92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B94DE"/>
          </a:solidFill>
          <a:ln w="28575" cap="flat" cmpd="sng" algn="ctr">
            <a:solidFill>
              <a:srgbClr val="5B8BD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Screen Shot 2012-08-09 at 3.11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5" y="1658493"/>
            <a:ext cx="8631936" cy="356006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580319" y="5107984"/>
            <a:ext cx="5499100" cy="1524000"/>
            <a:chOff x="1580319" y="5107984"/>
            <a:chExt cx="5499100" cy="1524000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1580319" y="5107984"/>
              <a:ext cx="5499100" cy="1524000"/>
              <a:chOff x="304800" y="2590800"/>
              <a:chExt cx="5499595" cy="121920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304800" y="2590800"/>
                <a:ext cx="5499595" cy="1219200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202F9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914400" y="2834640"/>
                <a:ext cx="1671981" cy="73866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5400" b="1" dirty="0">
                    <a:ln w="10541" cmpd="sng">
                      <a:solidFill>
                        <a:srgbClr val="202F92"/>
                      </a:solidFill>
                      <a:prstDash val="solid"/>
                    </a:ln>
                    <a:gradFill>
                      <a:gsLst>
                        <a:gs pos="15000">
                          <a:srgbClr val="B0C4FF"/>
                        </a:gs>
                        <a:gs pos="40000">
                          <a:srgbClr val="1941D0"/>
                        </a:gs>
                        <a:gs pos="50000">
                          <a:srgbClr val="0031A1"/>
                        </a:gs>
                        <a:gs pos="60000">
                          <a:srgbClr val="1941D0"/>
                        </a:gs>
                        <a:gs pos="70000">
                          <a:srgbClr val="7D9CFF"/>
                        </a:gs>
                        <a:gs pos="85000">
                          <a:srgbClr val="B0C4FF"/>
                        </a:gs>
                        <a:gs pos="30000">
                          <a:srgbClr val="7D9CFF"/>
                        </a:gs>
                      </a:gsLst>
                      <a:lin ang="5400000"/>
                    </a:gradFill>
                    <a:latin typeface="Arial Narrow"/>
                    <a:ea typeface="+mn-ea"/>
                    <a:cs typeface="Arial Narrow"/>
                  </a:rPr>
                  <a:t>Enter</a:t>
                </a: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457214" y="2743200"/>
                <a:ext cx="5194768" cy="914400"/>
              </a:xfrm>
              <a:prstGeom prst="roundRect">
                <a:avLst/>
              </a:prstGeom>
              <a:noFill/>
              <a:ln w="38100" cap="flat" cmpd="dbl" algn="ctr">
                <a:solidFill>
                  <a:srgbClr val="FFD67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chemeClr val="bg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9" name="Group 17"/>
            <p:cNvGrpSpPr>
              <a:grpSpLocks/>
            </p:cNvGrpSpPr>
            <p:nvPr/>
          </p:nvGrpSpPr>
          <p:grpSpPr bwMode="auto">
            <a:xfrm>
              <a:off x="4030453" y="5563920"/>
              <a:ext cx="2378075" cy="677862"/>
              <a:chOff x="4251321" y="5669578"/>
              <a:chExt cx="2378079" cy="677108"/>
            </a:xfrm>
          </p:grpSpPr>
          <p:sp>
            <p:nvSpPr>
              <p:cNvPr id="10" name="TextBox 12"/>
              <p:cNvSpPr txBox="1">
                <a:spLocks noChangeArrowheads="1"/>
              </p:cNvSpPr>
              <p:nvPr/>
            </p:nvSpPr>
            <p:spPr bwMode="auto">
              <a:xfrm>
                <a:off x="4343400" y="5669578"/>
                <a:ext cx="2179640" cy="67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3800" dirty="0" err="1" smtClean="0"/>
                  <a:t>truvada</a:t>
                </a:r>
                <a:endParaRPr lang="en-US" sz="3800" dirty="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4251321" y="5669578"/>
                <a:ext cx="2378079" cy="677108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chemeClr val="bg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2" name="Group 18"/>
          <p:cNvGrpSpPr>
            <a:grpSpLocks/>
          </p:cNvGrpSpPr>
          <p:nvPr/>
        </p:nvGrpSpPr>
        <p:grpSpPr bwMode="auto">
          <a:xfrm>
            <a:off x="4321932" y="348226"/>
            <a:ext cx="4116387" cy="1371600"/>
            <a:chOff x="5186363" y="228600"/>
            <a:chExt cx="3500437" cy="1371600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5186363" y="228600"/>
              <a:ext cx="3500437" cy="13716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02F9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336919" y="525959"/>
              <a:ext cx="3199324" cy="76944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>
                  <a:ln w="10541" cmpd="sng">
                    <a:solidFill>
                      <a:srgbClr val="202F92"/>
                    </a:solidFill>
                    <a:prstDash val="solid"/>
                  </a:ln>
                  <a:gradFill>
                    <a:gsLst>
                      <a:gs pos="15000">
                        <a:srgbClr val="B0C4FF"/>
                      </a:gs>
                      <a:gs pos="40000">
                        <a:srgbClr val="1941D0"/>
                      </a:gs>
                      <a:gs pos="50000">
                        <a:srgbClr val="0031A1"/>
                      </a:gs>
                      <a:gs pos="60000">
                        <a:srgbClr val="1941D0"/>
                      </a:gs>
                      <a:gs pos="70000">
                        <a:srgbClr val="7D9CFF"/>
                      </a:gs>
                      <a:gs pos="85000">
                        <a:srgbClr val="B0C4FF"/>
                      </a:gs>
                      <a:gs pos="30000">
                        <a:srgbClr val="7D9CFF"/>
                      </a:gs>
                    </a:gsLst>
                    <a:lin ang="5400000"/>
                  </a:gradFill>
                  <a:latin typeface="Arial Narrow"/>
                  <a:ea typeface="+mn-ea"/>
                  <a:cs typeface="Arial Narrow"/>
                </a:rPr>
                <a:t>Click </a:t>
              </a:r>
              <a:r>
                <a:rPr lang="en-US" sz="4400" b="1" dirty="0" smtClean="0">
                  <a:ln w="10541" cmpd="sng">
                    <a:solidFill>
                      <a:srgbClr val="202F92"/>
                    </a:solidFill>
                    <a:prstDash val="solid"/>
                  </a:ln>
                  <a:gradFill>
                    <a:gsLst>
                      <a:gs pos="15000">
                        <a:srgbClr val="B0C4FF"/>
                      </a:gs>
                      <a:gs pos="40000">
                        <a:srgbClr val="1941D0"/>
                      </a:gs>
                      <a:gs pos="50000">
                        <a:srgbClr val="0031A1"/>
                      </a:gs>
                      <a:gs pos="60000">
                        <a:srgbClr val="1941D0"/>
                      </a:gs>
                      <a:gs pos="70000">
                        <a:srgbClr val="7D9CFF"/>
                      </a:gs>
                      <a:gs pos="85000">
                        <a:srgbClr val="B0C4FF"/>
                      </a:gs>
                      <a:gs pos="30000">
                        <a:srgbClr val="7D9CFF"/>
                      </a:gs>
                    </a:gsLst>
                    <a:lin ang="5400000"/>
                  </a:gradFill>
                  <a:latin typeface="Arial Narrow"/>
                  <a:ea typeface="+mn-ea"/>
                  <a:cs typeface="Arial Narrow"/>
                </a:rPr>
                <a:t>Find Term</a:t>
              </a:r>
              <a:endParaRPr lang="en-US" sz="4400" b="1" dirty="0">
                <a:ln w="10541" cmpd="sng">
                  <a:solidFill>
                    <a:srgbClr val="202F92"/>
                  </a:solidFill>
                  <a:prstDash val="solid"/>
                </a:ln>
                <a:gradFill>
                  <a:gsLst>
                    <a:gs pos="15000">
                      <a:srgbClr val="B0C4FF"/>
                    </a:gs>
                    <a:gs pos="40000">
                      <a:srgbClr val="1941D0"/>
                    </a:gs>
                    <a:gs pos="50000">
                      <a:srgbClr val="0031A1"/>
                    </a:gs>
                    <a:gs pos="60000">
                      <a:srgbClr val="1941D0"/>
                    </a:gs>
                    <a:gs pos="70000">
                      <a:srgbClr val="7D9CFF"/>
                    </a:gs>
                    <a:gs pos="85000">
                      <a:srgbClr val="B0C4FF"/>
                    </a:gs>
                    <a:gs pos="30000">
                      <a:srgbClr val="7D9CFF"/>
                    </a:gs>
                  </a:gsLst>
                  <a:lin ang="5400000"/>
                </a:gradFill>
                <a:latin typeface="Arial Narrow"/>
                <a:ea typeface="+mn-ea"/>
                <a:cs typeface="Arial Narrow"/>
              </a:endParaRP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5337175" y="381000"/>
              <a:ext cx="3198813" cy="1066800"/>
            </a:xfrm>
            <a:prstGeom prst="roundRect">
              <a:avLst/>
            </a:prstGeom>
            <a:noFill/>
            <a:ln w="38100" cap="flat" cmpd="dbl" algn="ctr">
              <a:solidFill>
                <a:srgbClr val="FFD67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" name="AutoShape 14"/>
          <p:cNvSpPr>
            <a:spLocks noChangeArrowheads="1"/>
          </p:cNvSpPr>
          <p:nvPr/>
        </p:nvSpPr>
        <p:spPr bwMode="auto">
          <a:xfrm rot="16200000">
            <a:off x="5041546" y="2562821"/>
            <a:ext cx="2678746" cy="448704"/>
          </a:xfrm>
          <a:prstGeom prst="leftArrow">
            <a:avLst>
              <a:gd name="adj1" fmla="val 36518"/>
              <a:gd name="adj2" fmla="val 85135"/>
            </a:avLst>
          </a:prstGeom>
          <a:gradFill flip="none" rotWithShape="1">
            <a:gsLst>
              <a:gs pos="0">
                <a:srgbClr val="FF6600"/>
              </a:gs>
              <a:gs pos="100000">
                <a:srgbClr val="FF6600"/>
              </a:gs>
              <a:gs pos="50000">
                <a:srgbClr val="FFEFCB"/>
              </a:gs>
              <a:gs pos="72000">
                <a:srgbClr val="FFDD96"/>
              </a:gs>
              <a:gs pos="28000">
                <a:srgbClr val="FFDD96"/>
              </a:gs>
              <a:gs pos="7000">
                <a:srgbClr val="FF842A"/>
              </a:gs>
              <a:gs pos="93000">
                <a:srgbClr val="FF842A"/>
              </a:gs>
            </a:gsLst>
            <a:lin ang="0" scaled="1"/>
            <a:tileRect/>
          </a:gradFill>
          <a:ln w="127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8" name="AutoShape 14"/>
          <p:cNvSpPr>
            <a:spLocks noChangeArrowheads="1"/>
          </p:cNvSpPr>
          <p:nvPr/>
        </p:nvSpPr>
        <p:spPr bwMode="auto">
          <a:xfrm rot="1827405">
            <a:off x="988907" y="4659472"/>
            <a:ext cx="2984995" cy="334963"/>
          </a:xfrm>
          <a:prstGeom prst="leftArrow">
            <a:avLst>
              <a:gd name="adj1" fmla="val 50295"/>
              <a:gd name="adj2" fmla="val 128426"/>
            </a:avLst>
          </a:prstGeom>
          <a:gradFill flip="none" rotWithShape="1">
            <a:gsLst>
              <a:gs pos="0">
                <a:srgbClr val="FF6600"/>
              </a:gs>
              <a:gs pos="100000">
                <a:srgbClr val="FF6600"/>
              </a:gs>
              <a:gs pos="50000">
                <a:srgbClr val="FFEFCB"/>
              </a:gs>
              <a:gs pos="72000">
                <a:srgbClr val="FFDD96"/>
              </a:gs>
              <a:gs pos="28000">
                <a:srgbClr val="FFDD96"/>
              </a:gs>
              <a:gs pos="7000">
                <a:srgbClr val="FF842A"/>
              </a:gs>
              <a:gs pos="93000">
                <a:srgbClr val="FF842A"/>
              </a:gs>
            </a:gsLst>
            <a:lin ang="0" scaled="1"/>
            <a:tileRect/>
          </a:gradFill>
          <a:ln w="127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B94DE"/>
          </a:solidFill>
          <a:ln w="28575" cap="flat" cmpd="sng" algn="ctr">
            <a:solidFill>
              <a:srgbClr val="5B8BD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Screen Shot 2012-08-09 at 3.11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5" y="710362"/>
            <a:ext cx="8607552" cy="3966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0404" y="3552080"/>
            <a:ext cx="4369036" cy="634957"/>
          </a:xfrm>
          <a:prstGeom prst="rect">
            <a:avLst/>
          </a:prstGeom>
          <a:noFill/>
          <a:ln w="76200" cap="flat" cmpd="sng" algn="ctr">
            <a:solidFill>
              <a:srgbClr val="FF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14185" y="4651287"/>
            <a:ext cx="5475729" cy="1253254"/>
            <a:chOff x="3029348" y="5309418"/>
            <a:chExt cx="5475729" cy="1253254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3029348" y="5309418"/>
              <a:ext cx="5475729" cy="1253254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02F9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320200" y="5558123"/>
              <a:ext cx="4875325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dirty="0">
                  <a:ln w="10541" cmpd="sng">
                    <a:solidFill>
                      <a:srgbClr val="202F92"/>
                    </a:solidFill>
                    <a:prstDash val="solid"/>
                  </a:ln>
                  <a:gradFill>
                    <a:gsLst>
                      <a:gs pos="15000">
                        <a:srgbClr val="B0C4FF"/>
                      </a:gs>
                      <a:gs pos="40000">
                        <a:srgbClr val="1941D0"/>
                      </a:gs>
                      <a:gs pos="50000">
                        <a:srgbClr val="0031A1"/>
                      </a:gs>
                      <a:gs pos="60000">
                        <a:srgbClr val="1941D0"/>
                      </a:gs>
                      <a:gs pos="70000">
                        <a:srgbClr val="7D9CFF"/>
                      </a:gs>
                      <a:gs pos="85000">
                        <a:srgbClr val="B0C4FF"/>
                      </a:gs>
                      <a:gs pos="30000">
                        <a:srgbClr val="7D9CFF"/>
                      </a:gs>
                    </a:gsLst>
                    <a:lin ang="5400000"/>
                  </a:gradFill>
                  <a:latin typeface="Arial Narrow"/>
                  <a:ea typeface="+mn-ea"/>
                  <a:cs typeface="Arial Narrow"/>
                </a:rPr>
                <a:t>Expanded term list</a:t>
              </a: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3175090" y="5465579"/>
              <a:ext cx="5163425" cy="926547"/>
            </a:xfrm>
            <a:prstGeom prst="roundRect">
              <a:avLst/>
            </a:prstGeom>
            <a:noFill/>
            <a:ln w="38100" cap="flat" cmpd="dbl" algn="ctr">
              <a:solidFill>
                <a:srgbClr val="FFD67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43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B94DE"/>
          </a:solidFill>
          <a:ln w="28575" cap="flat" cmpd="sng" algn="ctr">
            <a:solidFill>
              <a:srgbClr val="5B8BD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Screen Shot 2012-08-09 at 3.11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5" y="710362"/>
            <a:ext cx="8607552" cy="396646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70413" y="4232450"/>
            <a:ext cx="3768472" cy="1155580"/>
            <a:chOff x="2446381" y="3414683"/>
            <a:chExt cx="3768472" cy="1155580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2446381" y="3414683"/>
              <a:ext cx="3768472" cy="115558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02F9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592130" y="3560650"/>
              <a:ext cx="3466575" cy="849922"/>
              <a:chOff x="2186131" y="5372100"/>
              <a:chExt cx="3466575" cy="849922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2352695" y="5437192"/>
                <a:ext cx="3123039" cy="7848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5400" b="1" dirty="0">
                    <a:ln w="10541" cmpd="sng">
                      <a:solidFill>
                        <a:srgbClr val="202F92"/>
                      </a:solidFill>
                      <a:prstDash val="solid"/>
                    </a:ln>
                    <a:gradFill>
                      <a:gsLst>
                        <a:gs pos="15000">
                          <a:srgbClr val="B0C4FF"/>
                        </a:gs>
                        <a:gs pos="40000">
                          <a:srgbClr val="1941D0"/>
                        </a:gs>
                        <a:gs pos="50000">
                          <a:srgbClr val="0031A1"/>
                        </a:gs>
                        <a:gs pos="60000">
                          <a:srgbClr val="1941D0"/>
                        </a:gs>
                        <a:gs pos="70000">
                          <a:srgbClr val="7D9CFF"/>
                        </a:gs>
                        <a:gs pos="85000">
                          <a:srgbClr val="B0C4FF"/>
                        </a:gs>
                        <a:gs pos="30000">
                          <a:srgbClr val="7D9CFF"/>
                        </a:gs>
                      </a:gsLst>
                      <a:lin ang="5400000"/>
                    </a:gradFill>
                    <a:latin typeface="Arial Narrow"/>
                    <a:ea typeface="+mn-ea"/>
                    <a:cs typeface="Arial Narrow"/>
                  </a:rPr>
                  <a:t>Click term</a:t>
                </a:r>
              </a:p>
            </p:txBody>
          </p:sp>
          <p:sp>
            <p:nvSpPr>
              <p:cNvPr id="13" name="Rounded Rectangle 12"/>
              <p:cNvSpPr/>
              <p:nvPr/>
            </p:nvSpPr>
            <p:spPr bwMode="auto">
              <a:xfrm>
                <a:off x="2186131" y="5372100"/>
                <a:ext cx="3466575" cy="849922"/>
              </a:xfrm>
              <a:prstGeom prst="roundRect">
                <a:avLst/>
              </a:prstGeom>
              <a:noFill/>
              <a:ln w="38100" cap="flat" cmpd="dbl" algn="ctr">
                <a:solidFill>
                  <a:srgbClr val="FFD67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chemeClr val="bg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4" name="AutoShape 14"/>
          <p:cNvSpPr>
            <a:spLocks noChangeArrowheads="1"/>
          </p:cNvSpPr>
          <p:nvPr/>
        </p:nvSpPr>
        <p:spPr bwMode="auto">
          <a:xfrm rot="1692434">
            <a:off x="3289641" y="4117021"/>
            <a:ext cx="1764433" cy="334962"/>
          </a:xfrm>
          <a:prstGeom prst="leftArrow">
            <a:avLst>
              <a:gd name="adj1" fmla="val 47241"/>
              <a:gd name="adj2" fmla="val 106183"/>
            </a:avLst>
          </a:prstGeom>
          <a:gradFill flip="none" rotWithShape="1">
            <a:gsLst>
              <a:gs pos="0">
                <a:srgbClr val="FF6600"/>
              </a:gs>
              <a:gs pos="100000">
                <a:srgbClr val="FF6600"/>
              </a:gs>
              <a:gs pos="50000">
                <a:srgbClr val="FFEFCB"/>
              </a:gs>
              <a:gs pos="72000">
                <a:srgbClr val="FFDD96"/>
              </a:gs>
              <a:gs pos="28000">
                <a:srgbClr val="FFDD96"/>
              </a:gs>
              <a:gs pos="7000">
                <a:srgbClr val="FF842A"/>
              </a:gs>
              <a:gs pos="93000">
                <a:srgbClr val="FF842A"/>
              </a:gs>
            </a:gsLst>
            <a:lin ang="0" scaled="1"/>
            <a:tileRect/>
          </a:gradFill>
          <a:ln w="127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3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B94DE"/>
          </a:solidFill>
          <a:ln w="28575" cap="flat" cmpd="sng" algn="ctr">
            <a:solidFill>
              <a:srgbClr val="5B8BD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Screen Shot 2012-08-09 at 3.12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93" y="316477"/>
            <a:ext cx="6187440" cy="5955792"/>
          </a:xfrm>
          <a:prstGeom prst="rect">
            <a:avLst/>
          </a:prstGeom>
        </p:spPr>
      </p:pic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1410988" y="5181600"/>
            <a:ext cx="6324600" cy="1524000"/>
            <a:chOff x="1447800" y="5181600"/>
            <a:chExt cx="6324600" cy="1524000"/>
          </a:xfrm>
        </p:grpSpPr>
        <p:sp>
          <p:nvSpPr>
            <p:cNvPr id="6" name="Rounded Rectangle 5"/>
            <p:cNvSpPr/>
            <p:nvPr/>
          </p:nvSpPr>
          <p:spPr>
            <a:xfrm>
              <a:off x="1447800" y="5181600"/>
              <a:ext cx="6324600" cy="15240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02F9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828800" y="5477470"/>
              <a:ext cx="5410200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0541" cmpd="sng">
                    <a:solidFill>
                      <a:srgbClr val="202F92"/>
                    </a:solidFill>
                    <a:prstDash val="solid"/>
                  </a:ln>
                  <a:gradFill>
                    <a:gsLst>
                      <a:gs pos="15000">
                        <a:srgbClr val="B0C4FF"/>
                      </a:gs>
                      <a:gs pos="40000">
                        <a:srgbClr val="1941D0"/>
                      </a:gs>
                      <a:gs pos="50000">
                        <a:srgbClr val="0031A1"/>
                      </a:gs>
                      <a:gs pos="60000">
                        <a:srgbClr val="1941D0"/>
                      </a:gs>
                      <a:gs pos="70000">
                        <a:srgbClr val="7D9CFF"/>
                      </a:gs>
                      <a:gs pos="85000">
                        <a:srgbClr val="B0C4FF"/>
                      </a:gs>
                      <a:gs pos="30000">
                        <a:srgbClr val="7D9CFF"/>
                      </a:gs>
                    </a:gsLst>
                    <a:lin ang="5400000"/>
                  </a:gradFill>
                  <a:latin typeface="Arial Narrow"/>
                  <a:ea typeface="+mn-ea"/>
                  <a:cs typeface="Arial Narrow"/>
                </a:rPr>
                <a:t>EMTREE hierarchy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600200" y="5372100"/>
              <a:ext cx="5867400" cy="1143000"/>
            </a:xfrm>
            <a:prstGeom prst="roundRect">
              <a:avLst/>
            </a:prstGeom>
            <a:noFill/>
            <a:ln w="38100" cap="flat" cmpd="dbl" algn="ctr">
              <a:solidFill>
                <a:srgbClr val="FFD67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9" name="Double Bracket 8"/>
          <p:cNvSpPr/>
          <p:nvPr/>
        </p:nvSpPr>
        <p:spPr>
          <a:xfrm>
            <a:off x="1646215" y="3045955"/>
            <a:ext cx="3507280" cy="1203633"/>
          </a:xfrm>
          <a:prstGeom prst="bracketPair">
            <a:avLst/>
          </a:prstGeom>
          <a:ln w="57150" cap="flat" cmpd="sng" algn="ctr">
            <a:solidFill>
              <a:srgbClr val="FF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3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B94DE"/>
          </a:solidFill>
          <a:ln w="28575" cap="flat" cmpd="sng" algn="ctr">
            <a:solidFill>
              <a:srgbClr val="5B8BD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Screen Shot 2012-08-09 at 3.12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41" y="304800"/>
            <a:ext cx="6187440" cy="595579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33600" y="4290212"/>
            <a:ext cx="6705600" cy="1447800"/>
            <a:chOff x="2133600" y="4290212"/>
            <a:chExt cx="6705600" cy="1447800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2133600" y="4290212"/>
              <a:ext cx="6705600" cy="14478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02F9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462849" y="4692536"/>
              <a:ext cx="6047101" cy="656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>
                  <a:ln w="10541" cmpd="sng">
                    <a:solidFill>
                      <a:srgbClr val="202F92"/>
                    </a:solidFill>
                    <a:prstDash val="solid"/>
                  </a:ln>
                  <a:gradFill>
                    <a:gsLst>
                      <a:gs pos="15000">
                        <a:srgbClr val="B0C4FF"/>
                      </a:gs>
                      <a:gs pos="40000">
                        <a:srgbClr val="1941D0"/>
                      </a:gs>
                      <a:gs pos="50000">
                        <a:srgbClr val="0031A1"/>
                      </a:gs>
                      <a:gs pos="60000">
                        <a:srgbClr val="1941D0"/>
                      </a:gs>
                      <a:gs pos="70000">
                        <a:srgbClr val="7D9CFF"/>
                      </a:gs>
                      <a:gs pos="85000">
                        <a:srgbClr val="B0C4FF"/>
                      </a:gs>
                      <a:gs pos="30000">
                        <a:srgbClr val="7D9CFF"/>
                      </a:gs>
                    </a:gsLst>
                    <a:lin ang="5400000"/>
                  </a:gradFill>
                  <a:latin typeface="Arial Narrow"/>
                  <a:ea typeface="+mn-ea"/>
                  <a:cs typeface="Arial Narrow"/>
                </a:rPr>
                <a:t>Click Add to </a:t>
              </a:r>
              <a:r>
                <a:rPr lang="en-US" sz="4400" b="1" dirty="0" smtClean="0">
                  <a:ln w="10541" cmpd="sng">
                    <a:solidFill>
                      <a:srgbClr val="202F92"/>
                    </a:solidFill>
                    <a:prstDash val="solid"/>
                  </a:ln>
                  <a:gradFill>
                    <a:gsLst>
                      <a:gs pos="15000">
                        <a:srgbClr val="B0C4FF"/>
                      </a:gs>
                      <a:gs pos="40000">
                        <a:srgbClr val="1941D0"/>
                      </a:gs>
                      <a:gs pos="50000">
                        <a:srgbClr val="0031A1"/>
                      </a:gs>
                      <a:gs pos="60000">
                        <a:srgbClr val="1941D0"/>
                      </a:gs>
                      <a:gs pos="70000">
                        <a:srgbClr val="7D9CFF"/>
                      </a:gs>
                      <a:gs pos="85000">
                        <a:srgbClr val="B0C4FF"/>
                      </a:gs>
                      <a:gs pos="30000">
                        <a:srgbClr val="7D9CFF"/>
                      </a:gs>
                    </a:gsLst>
                    <a:lin ang="5400000"/>
                  </a:gradFill>
                  <a:latin typeface="Arial Narrow"/>
                  <a:ea typeface="+mn-ea"/>
                  <a:cs typeface="Arial Narrow"/>
                </a:rPr>
                <a:t>Query Builder</a:t>
              </a:r>
              <a:endParaRPr lang="en-US" sz="4400" b="1" dirty="0">
                <a:ln w="10541" cmpd="sng">
                  <a:solidFill>
                    <a:srgbClr val="202F92"/>
                  </a:solidFill>
                  <a:prstDash val="solid"/>
                </a:ln>
                <a:gradFill>
                  <a:gsLst>
                    <a:gs pos="15000">
                      <a:srgbClr val="B0C4FF"/>
                    </a:gs>
                    <a:gs pos="40000">
                      <a:srgbClr val="1941D0"/>
                    </a:gs>
                    <a:gs pos="50000">
                      <a:srgbClr val="0031A1"/>
                    </a:gs>
                    <a:gs pos="60000">
                      <a:srgbClr val="1941D0"/>
                    </a:gs>
                    <a:gs pos="70000">
                      <a:srgbClr val="7D9CFF"/>
                    </a:gs>
                    <a:gs pos="85000">
                      <a:srgbClr val="B0C4FF"/>
                    </a:gs>
                    <a:gs pos="30000">
                      <a:srgbClr val="7D9CFF"/>
                    </a:gs>
                  </a:gsLst>
                  <a:lin ang="5400000"/>
                </a:gradFill>
                <a:latin typeface="Arial Narrow"/>
                <a:ea typeface="+mn-ea"/>
                <a:cs typeface="Arial Narrow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2286000" y="4442612"/>
              <a:ext cx="6400800" cy="1143000"/>
            </a:xfrm>
            <a:prstGeom prst="roundRect">
              <a:avLst/>
            </a:prstGeom>
            <a:noFill/>
            <a:ln w="38100" cap="flat" cmpd="dbl" algn="ctr">
              <a:solidFill>
                <a:srgbClr val="FFD67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4" name="AutoShape 14"/>
          <p:cNvSpPr>
            <a:spLocks noChangeArrowheads="1"/>
          </p:cNvSpPr>
          <p:nvPr/>
        </p:nvSpPr>
        <p:spPr bwMode="auto">
          <a:xfrm rot="5400000">
            <a:off x="3709228" y="3715569"/>
            <a:ext cx="1563758" cy="334963"/>
          </a:xfrm>
          <a:prstGeom prst="leftArrow">
            <a:avLst>
              <a:gd name="adj1" fmla="val 39320"/>
              <a:gd name="adj2" fmla="val 113421"/>
            </a:avLst>
          </a:prstGeom>
          <a:gradFill flip="none" rotWithShape="1">
            <a:gsLst>
              <a:gs pos="0">
                <a:srgbClr val="FF6600"/>
              </a:gs>
              <a:gs pos="100000">
                <a:srgbClr val="FF6600"/>
              </a:gs>
              <a:gs pos="50000">
                <a:srgbClr val="FFEFCB"/>
              </a:gs>
              <a:gs pos="72000">
                <a:srgbClr val="FFDD96"/>
              </a:gs>
              <a:gs pos="28000">
                <a:srgbClr val="FFDD96"/>
              </a:gs>
              <a:gs pos="7000">
                <a:srgbClr val="FF842A"/>
              </a:gs>
              <a:gs pos="93000">
                <a:srgbClr val="FF842A"/>
              </a:gs>
            </a:gsLst>
            <a:lin ang="0" scaled="1"/>
            <a:tileRect/>
          </a:gradFill>
          <a:ln w="127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69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B94DE"/>
          </a:solidFill>
          <a:ln w="28575" cap="flat" cmpd="sng" algn="ctr">
            <a:solidFill>
              <a:srgbClr val="5B8BD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Screen Shot 2012-08-09 at 3.13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56" y="686503"/>
            <a:ext cx="8490966" cy="2724150"/>
          </a:xfrm>
          <a:prstGeom prst="rect">
            <a:avLst/>
          </a:prstGeom>
        </p:spPr>
      </p:pic>
      <p:grpSp>
        <p:nvGrpSpPr>
          <p:cNvPr id="14" name="Group 16"/>
          <p:cNvGrpSpPr>
            <a:grpSpLocks/>
          </p:cNvGrpSpPr>
          <p:nvPr/>
        </p:nvGrpSpPr>
        <p:grpSpPr bwMode="auto">
          <a:xfrm>
            <a:off x="5219523" y="4436624"/>
            <a:ext cx="3276600" cy="1235075"/>
            <a:chOff x="5486401" y="152400"/>
            <a:chExt cx="3276599" cy="1234440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5486401" y="152400"/>
              <a:ext cx="3276599" cy="123444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02F9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627330" y="381000"/>
              <a:ext cx="2994741" cy="6370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>
                  <a:ln w="10541" cmpd="sng">
                    <a:solidFill>
                      <a:srgbClr val="202F92"/>
                    </a:solidFill>
                    <a:prstDash val="solid"/>
                  </a:ln>
                  <a:gradFill>
                    <a:gsLst>
                      <a:gs pos="15000">
                        <a:srgbClr val="B0C4FF"/>
                      </a:gs>
                      <a:gs pos="40000">
                        <a:srgbClr val="1941D0"/>
                      </a:gs>
                      <a:gs pos="50000">
                        <a:srgbClr val="0031A1"/>
                      </a:gs>
                      <a:gs pos="60000">
                        <a:srgbClr val="1941D0"/>
                      </a:gs>
                      <a:gs pos="70000">
                        <a:srgbClr val="7D9CFF"/>
                      </a:gs>
                      <a:gs pos="85000">
                        <a:srgbClr val="B0C4FF"/>
                      </a:gs>
                      <a:gs pos="30000">
                        <a:srgbClr val="7D9CFF"/>
                      </a:gs>
                    </a:gsLst>
                    <a:lin ang="5400000"/>
                  </a:gradFill>
                  <a:latin typeface="Arial Narrow"/>
                  <a:ea typeface="+mn-ea"/>
                  <a:cs typeface="Arial Narrow"/>
                </a:rPr>
                <a:t>Click Search</a:t>
              </a: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5592764" y="304722"/>
              <a:ext cx="3063874" cy="958357"/>
            </a:xfrm>
            <a:prstGeom prst="roundRect">
              <a:avLst/>
            </a:prstGeom>
            <a:noFill/>
            <a:ln w="38100" cap="flat" cmpd="dbl" algn="ctr">
              <a:solidFill>
                <a:srgbClr val="FFD67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8" name="AutoShape 14"/>
          <p:cNvSpPr>
            <a:spLocks noChangeArrowheads="1"/>
          </p:cNvSpPr>
          <p:nvPr/>
        </p:nvSpPr>
        <p:spPr bwMode="auto">
          <a:xfrm rot="5400000">
            <a:off x="6223934" y="3839842"/>
            <a:ext cx="1356132" cy="423324"/>
          </a:xfrm>
          <a:prstGeom prst="leftArrow">
            <a:avLst>
              <a:gd name="adj1" fmla="val 31047"/>
              <a:gd name="adj2" fmla="val 80385"/>
            </a:avLst>
          </a:prstGeom>
          <a:gradFill flip="none" rotWithShape="1">
            <a:gsLst>
              <a:gs pos="0">
                <a:srgbClr val="FF6600"/>
              </a:gs>
              <a:gs pos="100000">
                <a:srgbClr val="FF6600"/>
              </a:gs>
              <a:gs pos="50000">
                <a:srgbClr val="FFEFCB"/>
              </a:gs>
              <a:gs pos="72000">
                <a:srgbClr val="FFDD96"/>
              </a:gs>
              <a:gs pos="28000">
                <a:srgbClr val="FFDD96"/>
              </a:gs>
              <a:gs pos="7000">
                <a:srgbClr val="FF842A"/>
              </a:gs>
              <a:gs pos="93000">
                <a:srgbClr val="FF842A"/>
              </a:gs>
            </a:gsLst>
            <a:lin ang="0" scaled="1"/>
            <a:tileRect/>
          </a:gradFill>
          <a:ln w="127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0404" y="2245356"/>
            <a:ext cx="2758569" cy="763790"/>
          </a:xfrm>
          <a:prstGeom prst="rect">
            <a:avLst/>
          </a:prstGeom>
          <a:noFill/>
          <a:ln w="76200" cap="flat" cmpd="sng" algn="ctr">
            <a:solidFill>
              <a:srgbClr val="FF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4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B94DE"/>
          </a:solidFill>
          <a:ln w="28575" cap="flat" cmpd="sng" algn="ctr">
            <a:solidFill>
              <a:srgbClr val="5B8BD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Screen Shot 2012-08-09 at 3.13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3" y="284418"/>
            <a:ext cx="8507730" cy="54063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3002" y="5376987"/>
            <a:ext cx="4153644" cy="1073812"/>
            <a:chOff x="83280" y="3225691"/>
            <a:chExt cx="4153644" cy="936625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83280" y="3225691"/>
              <a:ext cx="4153644" cy="936625"/>
            </a:xfrm>
            <a:prstGeom prst="roundRect">
              <a:avLst/>
            </a:prstGeom>
            <a:solidFill>
              <a:srgbClr val="FFFFFF"/>
            </a:solidFill>
            <a:ln w="38100" cap="flat" cmpd="sng" algn="ctr">
              <a:solidFill>
                <a:srgbClr val="202F9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278330" y="3397762"/>
              <a:ext cx="3722900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 smtClean="0">
                  <a:ln w="10541" cmpd="sng">
                    <a:solidFill>
                      <a:srgbClr val="202F92"/>
                    </a:solidFill>
                    <a:prstDash val="solid"/>
                  </a:ln>
                  <a:gradFill>
                    <a:gsLst>
                      <a:gs pos="15000">
                        <a:srgbClr val="B0C4FF"/>
                      </a:gs>
                      <a:gs pos="40000">
                        <a:srgbClr val="1941D0"/>
                      </a:gs>
                      <a:gs pos="50000">
                        <a:srgbClr val="0031A1"/>
                      </a:gs>
                      <a:gs pos="60000">
                        <a:srgbClr val="1941D0"/>
                      </a:gs>
                      <a:gs pos="70000">
                        <a:srgbClr val="7D9CFF"/>
                      </a:gs>
                      <a:gs pos="85000">
                        <a:srgbClr val="B0C4FF"/>
                      </a:gs>
                      <a:gs pos="30000">
                        <a:srgbClr val="7D9CFF"/>
                      </a:gs>
                    </a:gsLst>
                    <a:lin ang="5400000"/>
                  </a:gradFill>
                  <a:latin typeface="Arial Narrow"/>
                  <a:ea typeface="+mn-ea"/>
                  <a:cs typeface="Arial Narrow"/>
                </a:rPr>
                <a:t>Click Study type</a:t>
              </a:r>
              <a:endParaRPr lang="en-US" sz="3600" b="1" dirty="0">
                <a:ln w="10541" cmpd="sng">
                  <a:solidFill>
                    <a:srgbClr val="202F92"/>
                  </a:solidFill>
                  <a:prstDash val="solid"/>
                </a:ln>
                <a:gradFill>
                  <a:gsLst>
                    <a:gs pos="15000">
                      <a:srgbClr val="B0C4FF"/>
                    </a:gs>
                    <a:gs pos="40000">
                      <a:srgbClr val="1941D0"/>
                    </a:gs>
                    <a:gs pos="50000">
                      <a:srgbClr val="0031A1"/>
                    </a:gs>
                    <a:gs pos="60000">
                      <a:srgbClr val="1941D0"/>
                    </a:gs>
                    <a:gs pos="70000">
                      <a:srgbClr val="7D9CFF"/>
                    </a:gs>
                    <a:gs pos="85000">
                      <a:srgbClr val="B0C4FF"/>
                    </a:gs>
                    <a:gs pos="30000">
                      <a:srgbClr val="7D9CFF"/>
                    </a:gs>
                  </a:gsLst>
                  <a:lin ang="5400000"/>
                </a:gradFill>
                <a:latin typeface="Arial Narrow"/>
                <a:ea typeface="+mn-ea"/>
                <a:cs typeface="Arial Narrow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226503" y="3368566"/>
              <a:ext cx="3864679" cy="661988"/>
            </a:xfrm>
            <a:prstGeom prst="roundRect">
              <a:avLst/>
            </a:prstGeom>
            <a:noFill/>
            <a:ln w="38100" cap="flat" cmpd="dbl" algn="ctr">
              <a:solidFill>
                <a:srgbClr val="FFD67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9" name="AutoShape 14"/>
          <p:cNvSpPr>
            <a:spLocks noChangeArrowheads="1"/>
          </p:cNvSpPr>
          <p:nvPr/>
        </p:nvSpPr>
        <p:spPr bwMode="auto">
          <a:xfrm rot="4034150">
            <a:off x="737387" y="4440611"/>
            <a:ext cx="2082301" cy="284433"/>
          </a:xfrm>
          <a:prstGeom prst="leftArrow">
            <a:avLst>
              <a:gd name="adj1" fmla="val 60666"/>
              <a:gd name="adj2" fmla="val 125007"/>
            </a:avLst>
          </a:prstGeom>
          <a:gradFill flip="none" rotWithShape="1">
            <a:gsLst>
              <a:gs pos="0">
                <a:srgbClr val="FF6600"/>
              </a:gs>
              <a:gs pos="100000">
                <a:srgbClr val="FF6600"/>
              </a:gs>
              <a:gs pos="50000">
                <a:srgbClr val="FFEFCB"/>
              </a:gs>
              <a:gs pos="72000">
                <a:srgbClr val="FFDD96"/>
              </a:gs>
              <a:gs pos="28000">
                <a:srgbClr val="FFDD96"/>
              </a:gs>
              <a:gs pos="7000">
                <a:srgbClr val="FF842A"/>
              </a:gs>
              <a:gs pos="93000">
                <a:srgbClr val="FF842A"/>
              </a:gs>
            </a:gsLst>
            <a:lin ang="0" scaled="1"/>
            <a:tileRect/>
          </a:gradFill>
          <a:ln w="127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0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071" y="5761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72494" y="371935"/>
            <a:ext cx="6594929" cy="10069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60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Accessing PubMed</a:t>
            </a:r>
            <a:endParaRPr lang="en-US" sz="60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04923" y="1634510"/>
            <a:ext cx="8200236" cy="1219810"/>
            <a:chOff x="404923" y="1516587"/>
            <a:chExt cx="8200236" cy="1219810"/>
          </a:xfrm>
        </p:grpSpPr>
        <p:sp>
          <p:nvSpPr>
            <p:cNvPr id="12" name="Rectangle 11"/>
            <p:cNvSpPr/>
            <p:nvPr/>
          </p:nvSpPr>
          <p:spPr>
            <a:xfrm>
              <a:off x="404923" y="1970841"/>
              <a:ext cx="6141926" cy="59715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Freely available over the Internet</a:t>
              </a:r>
            </a:p>
          </p:txBody>
        </p:sp>
        <p:pic>
          <p:nvPicPr>
            <p:cNvPr id="14" name="Picture 13" descr="scree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6359" y="1516587"/>
              <a:ext cx="1828800" cy="1219810"/>
            </a:xfrm>
            <a:prstGeom prst="rect">
              <a:avLst/>
            </a:prstGeom>
            <a:ln w="19050" cmpd="sng">
              <a:solidFill>
                <a:srgbClr val="6699FF"/>
              </a:solidFill>
            </a:ln>
          </p:spPr>
        </p:pic>
      </p:grpSp>
      <p:grpSp>
        <p:nvGrpSpPr>
          <p:cNvPr id="17" name="Group 16"/>
          <p:cNvGrpSpPr/>
          <p:nvPr/>
        </p:nvGrpSpPr>
        <p:grpSpPr>
          <a:xfrm>
            <a:off x="404923" y="4745761"/>
            <a:ext cx="8008428" cy="1626235"/>
            <a:chOff x="404923" y="4655051"/>
            <a:chExt cx="8008428" cy="1626235"/>
          </a:xfrm>
        </p:grpSpPr>
        <p:sp>
          <p:nvSpPr>
            <p:cNvPr id="13" name="Rectangle 12"/>
            <p:cNvSpPr/>
            <p:nvPr/>
          </p:nvSpPr>
          <p:spPr>
            <a:xfrm>
              <a:off x="404923" y="5134289"/>
              <a:ext cx="6323355" cy="65314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Also through library’s home page</a:t>
              </a:r>
            </a:p>
          </p:txBody>
        </p:sp>
        <p:pic>
          <p:nvPicPr>
            <p:cNvPr id="2" name="Picture 1" descr="Screen Shot 2012-05-23 at 11.28.45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0753" y="4655051"/>
              <a:ext cx="1482598" cy="1626235"/>
            </a:xfrm>
            <a:prstGeom prst="rect">
              <a:avLst/>
            </a:prstGeom>
            <a:ln w="19050" cmpd="sng">
              <a:solidFill>
                <a:schemeClr val="bg1">
                  <a:lumMod val="85000"/>
                </a:schemeClr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390867" y="3255277"/>
            <a:ext cx="6301127" cy="1224828"/>
            <a:chOff x="390867" y="3155496"/>
            <a:chExt cx="6301127" cy="1224828"/>
          </a:xfrm>
        </p:grpSpPr>
        <p:pic>
          <p:nvPicPr>
            <p:cNvPr id="3" name="Picture 2" descr="Screen Shot 2012-05-23 at 11.28.19 A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6693"/>
            <a:stretch/>
          </p:blipFill>
          <p:spPr>
            <a:xfrm>
              <a:off x="3832589" y="3155496"/>
              <a:ext cx="2859405" cy="1224828"/>
            </a:xfrm>
            <a:prstGeom prst="rect">
              <a:avLst/>
            </a:prstGeom>
            <a:ln w="12700" cmpd="sng">
              <a:solidFill>
                <a:srgbClr val="D9D9D9"/>
              </a:solidFill>
            </a:ln>
          </p:spPr>
        </p:pic>
        <p:sp>
          <p:nvSpPr>
            <p:cNvPr id="15" name="Rectangle 14"/>
            <p:cNvSpPr/>
            <p:nvPr/>
          </p:nvSpPr>
          <p:spPr>
            <a:xfrm>
              <a:off x="390867" y="3468005"/>
              <a:ext cx="3255852" cy="49303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2400" dirty="0" smtClean="0">
                  <a:latin typeface="News Gothic MT"/>
                  <a:cs typeface="News Gothic MT"/>
                </a:rPr>
                <a:t>@ </a:t>
              </a:r>
              <a:r>
                <a:rPr lang="en-US" sz="2400" dirty="0" err="1" smtClean="0">
                  <a:latin typeface="News Gothic MT"/>
                  <a:cs typeface="News Gothic MT"/>
                </a:rPr>
                <a:t>www.pubmed.gov</a:t>
              </a:r>
              <a:endParaRPr lang="en-US" sz="2400" dirty="0" smtClean="0">
                <a:latin typeface="News Gothic MT"/>
                <a:cs typeface="News Gothic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B94DE"/>
          </a:solidFill>
          <a:ln w="28575" cap="flat" cmpd="sng" algn="ctr">
            <a:solidFill>
              <a:srgbClr val="5B8BD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Screen Shot 2012-08-09 at 3.14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11" y="286893"/>
            <a:ext cx="5660644" cy="630326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36610" y="4721785"/>
            <a:ext cx="7965422" cy="1162145"/>
            <a:chOff x="436610" y="4721785"/>
            <a:chExt cx="7965422" cy="1162145"/>
          </a:xfrm>
        </p:grpSpPr>
        <p:grpSp>
          <p:nvGrpSpPr>
            <p:cNvPr id="13" name="Group 12"/>
            <p:cNvGrpSpPr/>
            <p:nvPr/>
          </p:nvGrpSpPr>
          <p:grpSpPr>
            <a:xfrm>
              <a:off x="2346677" y="4721785"/>
              <a:ext cx="6055355" cy="1162145"/>
              <a:chOff x="2346677" y="4721785"/>
              <a:chExt cx="6055355" cy="1162145"/>
            </a:xfrm>
          </p:grpSpPr>
          <p:sp>
            <p:nvSpPr>
              <p:cNvPr id="8" name="Rounded Rectangle 7"/>
              <p:cNvSpPr/>
              <p:nvPr/>
            </p:nvSpPr>
            <p:spPr bwMode="auto">
              <a:xfrm>
                <a:off x="2346677" y="4721785"/>
                <a:ext cx="6055355" cy="1162145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202F9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2764188" y="5056464"/>
                <a:ext cx="5229150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 smtClean="0">
                    <a:ln w="10541" cmpd="sng">
                      <a:solidFill>
                        <a:srgbClr val="202F92"/>
                      </a:solidFill>
                      <a:prstDash val="solid"/>
                    </a:ln>
                    <a:gradFill>
                      <a:gsLst>
                        <a:gs pos="15000">
                          <a:srgbClr val="B0C4FF"/>
                        </a:gs>
                        <a:gs pos="40000">
                          <a:srgbClr val="1941D0"/>
                        </a:gs>
                        <a:gs pos="50000">
                          <a:srgbClr val="0031A1"/>
                        </a:gs>
                        <a:gs pos="60000">
                          <a:srgbClr val="1941D0"/>
                        </a:gs>
                        <a:gs pos="70000">
                          <a:srgbClr val="7D9CFF"/>
                        </a:gs>
                        <a:gs pos="85000">
                          <a:srgbClr val="B0C4FF"/>
                        </a:gs>
                        <a:gs pos="30000">
                          <a:srgbClr val="7D9CFF"/>
                        </a:gs>
                      </a:gsLst>
                      <a:lin ang="5400000"/>
                    </a:gradFill>
                    <a:latin typeface="Arial Narrow"/>
                    <a:ea typeface="+mn-ea"/>
                    <a:cs typeface="Arial Narrow"/>
                  </a:rPr>
                  <a:t>Select </a:t>
                </a:r>
                <a:r>
                  <a:rPr lang="en-US" sz="3600" b="1" dirty="0" smtClean="0">
                    <a:ln w="10541" cmpd="sng">
                      <a:solidFill>
                        <a:srgbClr val="202F92"/>
                      </a:solidFill>
                      <a:prstDash val="solid"/>
                    </a:ln>
                    <a:gradFill>
                      <a:gsLst>
                        <a:gs pos="15000">
                          <a:srgbClr val="B0C4FF"/>
                        </a:gs>
                        <a:gs pos="40000">
                          <a:srgbClr val="1941D0"/>
                        </a:gs>
                        <a:gs pos="50000">
                          <a:srgbClr val="0031A1"/>
                        </a:gs>
                        <a:gs pos="60000">
                          <a:srgbClr val="1941D0"/>
                        </a:gs>
                        <a:gs pos="70000">
                          <a:srgbClr val="7D9CFF"/>
                        </a:gs>
                        <a:gs pos="85000">
                          <a:srgbClr val="B0C4FF"/>
                        </a:gs>
                        <a:gs pos="30000">
                          <a:srgbClr val="7D9CFF"/>
                        </a:gs>
                      </a:gsLst>
                      <a:lin ang="5400000"/>
                    </a:gradFill>
                    <a:latin typeface="Arial Narrow"/>
                    <a:cs typeface="Arial Narrow"/>
                  </a:rPr>
                  <a:t>systematic review</a:t>
                </a:r>
                <a:endParaRPr lang="en-US" sz="3600" b="1" dirty="0">
                  <a:ln w="10541" cmpd="sng">
                    <a:solidFill>
                      <a:srgbClr val="202F92"/>
                    </a:solidFill>
                    <a:prstDash val="solid"/>
                  </a:ln>
                  <a:gradFill>
                    <a:gsLst>
                      <a:gs pos="15000">
                        <a:srgbClr val="B0C4FF"/>
                      </a:gs>
                      <a:gs pos="40000">
                        <a:srgbClr val="1941D0"/>
                      </a:gs>
                      <a:gs pos="50000">
                        <a:srgbClr val="0031A1"/>
                      </a:gs>
                      <a:gs pos="60000">
                        <a:srgbClr val="1941D0"/>
                      </a:gs>
                      <a:gs pos="70000">
                        <a:srgbClr val="7D9CFF"/>
                      </a:gs>
                      <a:gs pos="85000">
                        <a:srgbClr val="B0C4FF"/>
                      </a:gs>
                      <a:gs pos="30000">
                        <a:srgbClr val="7D9CFF"/>
                      </a:gs>
                    </a:gsLst>
                    <a:lin ang="5400000"/>
                  </a:gradFill>
                  <a:latin typeface="Arial Narrow"/>
                  <a:ea typeface="+mn-ea"/>
                  <a:cs typeface="Arial Narrow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 bwMode="auto">
              <a:xfrm>
                <a:off x="2493443" y="4886250"/>
                <a:ext cx="5752234" cy="841631"/>
              </a:xfrm>
              <a:prstGeom prst="roundRect">
                <a:avLst/>
              </a:prstGeom>
              <a:noFill/>
              <a:ln w="38100" cap="flat" cmpd="dbl" algn="ctr">
                <a:solidFill>
                  <a:srgbClr val="FFD67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chemeClr val="bg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436610" y="5521368"/>
              <a:ext cx="1609681" cy="225706"/>
            </a:xfrm>
            <a:prstGeom prst="rect">
              <a:avLst/>
            </a:prstGeom>
            <a:noFill/>
            <a:ln w="57150" cmpd="sng">
              <a:solidFill>
                <a:srgbClr val="FF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552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B94DE"/>
          </a:solidFill>
          <a:ln w="28575" cap="flat" cmpd="sng" algn="ctr">
            <a:solidFill>
              <a:srgbClr val="5B8BD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Screen Shot 2012-08-09 at 3.14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95" y="247547"/>
            <a:ext cx="5414010" cy="58674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760871" y="5462552"/>
            <a:ext cx="2829224" cy="1089472"/>
            <a:chOff x="5760871" y="5462552"/>
            <a:chExt cx="2829224" cy="1089472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5760871" y="5462552"/>
              <a:ext cx="2829224" cy="1089472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02F9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5900833" y="5607801"/>
              <a:ext cx="2556383" cy="813521"/>
            </a:xfrm>
            <a:prstGeom prst="roundRect">
              <a:avLst/>
            </a:prstGeom>
            <a:noFill/>
            <a:ln w="38100" cap="flat" cmpd="dbl" algn="ctr">
              <a:solidFill>
                <a:srgbClr val="FFD67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105782" y="5765717"/>
              <a:ext cx="2130604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0541" cmpd="sng">
                    <a:solidFill>
                      <a:srgbClr val="202F92"/>
                    </a:solidFill>
                    <a:prstDash val="solid"/>
                  </a:ln>
                  <a:gradFill>
                    <a:gsLst>
                      <a:gs pos="15000">
                        <a:srgbClr val="B0C4FF"/>
                      </a:gs>
                      <a:gs pos="40000">
                        <a:srgbClr val="1941D0"/>
                      </a:gs>
                      <a:gs pos="50000">
                        <a:srgbClr val="0031A1"/>
                      </a:gs>
                      <a:gs pos="60000">
                        <a:srgbClr val="1941D0"/>
                      </a:gs>
                      <a:gs pos="70000">
                        <a:srgbClr val="7D9CFF"/>
                      </a:gs>
                      <a:gs pos="85000">
                        <a:srgbClr val="B0C4FF"/>
                      </a:gs>
                      <a:gs pos="30000">
                        <a:srgbClr val="7D9CFF"/>
                      </a:gs>
                    </a:gsLst>
                    <a:lin ang="5400000"/>
                  </a:gradFill>
                  <a:latin typeface="Arial Narrow"/>
                  <a:ea typeface="+mn-ea"/>
                  <a:cs typeface="Arial Narrow"/>
                </a:rPr>
                <a:t>Click </a:t>
              </a:r>
              <a:r>
                <a:rPr lang="en-US" sz="3600" b="1" dirty="0" smtClean="0">
                  <a:ln w="10541" cmpd="sng">
                    <a:solidFill>
                      <a:srgbClr val="202F92"/>
                    </a:solidFill>
                    <a:prstDash val="solid"/>
                  </a:ln>
                  <a:gradFill>
                    <a:gsLst>
                      <a:gs pos="15000">
                        <a:srgbClr val="B0C4FF"/>
                      </a:gs>
                      <a:gs pos="40000">
                        <a:srgbClr val="1941D0"/>
                      </a:gs>
                      <a:gs pos="50000">
                        <a:srgbClr val="0031A1"/>
                      </a:gs>
                      <a:gs pos="60000">
                        <a:srgbClr val="1941D0"/>
                      </a:gs>
                      <a:gs pos="70000">
                        <a:srgbClr val="7D9CFF"/>
                      </a:gs>
                      <a:gs pos="85000">
                        <a:srgbClr val="B0C4FF"/>
                      </a:gs>
                      <a:gs pos="30000">
                        <a:srgbClr val="7D9CFF"/>
                      </a:gs>
                    </a:gsLst>
                    <a:lin ang="5400000"/>
                  </a:gradFill>
                  <a:latin typeface="Arial Narrow"/>
                  <a:ea typeface="+mn-ea"/>
                  <a:cs typeface="Arial Narrow"/>
                </a:rPr>
                <a:t>Filter</a:t>
              </a:r>
              <a:endParaRPr lang="en-US" sz="3600" b="1" dirty="0">
                <a:ln w="10541" cmpd="sng">
                  <a:solidFill>
                    <a:srgbClr val="202F92"/>
                  </a:solidFill>
                  <a:prstDash val="solid"/>
                </a:ln>
                <a:gradFill>
                  <a:gsLst>
                    <a:gs pos="15000">
                      <a:srgbClr val="B0C4FF"/>
                    </a:gs>
                    <a:gs pos="40000">
                      <a:srgbClr val="1941D0"/>
                    </a:gs>
                    <a:gs pos="50000">
                      <a:srgbClr val="0031A1"/>
                    </a:gs>
                    <a:gs pos="60000">
                      <a:srgbClr val="1941D0"/>
                    </a:gs>
                    <a:gs pos="70000">
                      <a:srgbClr val="7D9CFF"/>
                    </a:gs>
                    <a:gs pos="85000">
                      <a:srgbClr val="B0C4FF"/>
                    </a:gs>
                    <a:gs pos="30000">
                      <a:srgbClr val="7D9CFF"/>
                    </a:gs>
                  </a:gsLst>
                  <a:lin ang="5400000"/>
                </a:gradFill>
                <a:latin typeface="Arial Narrow"/>
                <a:ea typeface="+mn-ea"/>
                <a:cs typeface="Arial Narrow"/>
              </a:endParaRPr>
            </a:p>
          </p:txBody>
        </p:sp>
      </p:grp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4610537" y="5737327"/>
            <a:ext cx="1485426" cy="225925"/>
          </a:xfrm>
          <a:prstGeom prst="leftArrow">
            <a:avLst>
              <a:gd name="adj1" fmla="val 58441"/>
              <a:gd name="adj2" fmla="val 128102"/>
            </a:avLst>
          </a:prstGeom>
          <a:gradFill flip="none" rotWithShape="1">
            <a:gsLst>
              <a:gs pos="0">
                <a:srgbClr val="FF6600"/>
              </a:gs>
              <a:gs pos="100000">
                <a:srgbClr val="FF6600"/>
              </a:gs>
              <a:gs pos="50000">
                <a:srgbClr val="FFEFCB"/>
              </a:gs>
              <a:gs pos="72000">
                <a:srgbClr val="FFDD96"/>
              </a:gs>
              <a:gs pos="28000">
                <a:srgbClr val="FFDD96"/>
              </a:gs>
              <a:gs pos="7000">
                <a:srgbClr val="FF842A"/>
              </a:gs>
              <a:gs pos="93000">
                <a:srgbClr val="FF842A"/>
              </a:gs>
            </a:gsLst>
            <a:lin ang="0" scaled="1"/>
            <a:tileRect/>
          </a:gradFill>
          <a:ln w="127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55182" y="3270716"/>
            <a:ext cx="4674144" cy="2131023"/>
            <a:chOff x="555182" y="3270716"/>
            <a:chExt cx="4674144" cy="2131023"/>
          </a:xfrm>
        </p:grpSpPr>
        <p:grpSp>
          <p:nvGrpSpPr>
            <p:cNvPr id="12" name="Group 11"/>
            <p:cNvGrpSpPr/>
            <p:nvPr/>
          </p:nvGrpSpPr>
          <p:grpSpPr>
            <a:xfrm>
              <a:off x="555182" y="3270716"/>
              <a:ext cx="4674144" cy="1162145"/>
              <a:chOff x="3570682" y="3815572"/>
              <a:chExt cx="4674144" cy="1162145"/>
            </a:xfrm>
          </p:grpSpPr>
          <p:sp>
            <p:nvSpPr>
              <p:cNvPr id="14" name="Rounded Rectangle 13"/>
              <p:cNvSpPr/>
              <p:nvPr/>
            </p:nvSpPr>
            <p:spPr bwMode="auto">
              <a:xfrm>
                <a:off x="3570682" y="3815572"/>
                <a:ext cx="4674144" cy="1162145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202F9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3937409" y="4095039"/>
                <a:ext cx="3931001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 smtClean="0">
                    <a:ln w="10541" cmpd="sng">
                      <a:solidFill>
                        <a:srgbClr val="202F92"/>
                      </a:solidFill>
                      <a:prstDash val="solid"/>
                    </a:ln>
                    <a:gradFill>
                      <a:gsLst>
                        <a:gs pos="15000">
                          <a:srgbClr val="B0C4FF"/>
                        </a:gs>
                        <a:gs pos="40000">
                          <a:srgbClr val="1941D0"/>
                        </a:gs>
                        <a:gs pos="50000">
                          <a:srgbClr val="0031A1"/>
                        </a:gs>
                        <a:gs pos="60000">
                          <a:srgbClr val="1941D0"/>
                        </a:gs>
                        <a:gs pos="70000">
                          <a:srgbClr val="7D9CFF"/>
                        </a:gs>
                        <a:gs pos="85000">
                          <a:srgbClr val="B0C4FF"/>
                        </a:gs>
                        <a:gs pos="30000">
                          <a:srgbClr val="7D9CFF"/>
                        </a:gs>
                      </a:gsLst>
                      <a:lin ang="5400000"/>
                    </a:gradFill>
                    <a:latin typeface="Arial Narrow"/>
                    <a:ea typeface="+mn-ea"/>
                    <a:cs typeface="Arial Narrow"/>
                  </a:rPr>
                  <a:t>Select to 2008 </a:t>
                </a:r>
                <a:r>
                  <a:rPr lang="en-US" sz="3600" b="1" dirty="0">
                    <a:ln w="10541" cmpd="sng">
                      <a:solidFill>
                        <a:srgbClr val="202F92"/>
                      </a:solidFill>
                      <a:prstDash val="solid"/>
                    </a:ln>
                    <a:gradFill>
                      <a:gsLst>
                        <a:gs pos="15000">
                          <a:srgbClr val="B0C4FF"/>
                        </a:gs>
                        <a:gs pos="40000">
                          <a:srgbClr val="1941D0"/>
                        </a:gs>
                        <a:gs pos="50000">
                          <a:srgbClr val="0031A1"/>
                        </a:gs>
                        <a:gs pos="60000">
                          <a:srgbClr val="1941D0"/>
                        </a:gs>
                        <a:gs pos="70000">
                          <a:srgbClr val="7D9CFF"/>
                        </a:gs>
                        <a:gs pos="85000">
                          <a:srgbClr val="B0C4FF"/>
                        </a:gs>
                        <a:gs pos="30000">
                          <a:srgbClr val="7D9CFF"/>
                        </a:gs>
                      </a:gsLst>
                      <a:lin ang="5400000"/>
                    </a:gradFill>
                    <a:latin typeface="Arial Narrow"/>
                    <a:ea typeface="+mn-ea"/>
                    <a:cs typeface="Arial Narrow"/>
                  </a:rPr>
                  <a:t>– </a:t>
                </a:r>
                <a:r>
                  <a:rPr lang="en-US" sz="3600" b="1" dirty="0" smtClean="0">
                    <a:ln w="10541" cmpd="sng">
                      <a:solidFill>
                        <a:srgbClr val="202F92"/>
                      </a:solidFill>
                      <a:prstDash val="solid"/>
                    </a:ln>
                    <a:gradFill>
                      <a:gsLst>
                        <a:gs pos="15000">
                          <a:srgbClr val="B0C4FF"/>
                        </a:gs>
                        <a:gs pos="40000">
                          <a:srgbClr val="1941D0"/>
                        </a:gs>
                        <a:gs pos="50000">
                          <a:srgbClr val="0031A1"/>
                        </a:gs>
                        <a:gs pos="60000">
                          <a:srgbClr val="1941D0"/>
                        </a:gs>
                        <a:gs pos="70000">
                          <a:srgbClr val="7D9CFF"/>
                        </a:gs>
                        <a:gs pos="85000">
                          <a:srgbClr val="B0C4FF"/>
                        </a:gs>
                        <a:gs pos="30000">
                          <a:srgbClr val="7D9CFF"/>
                        </a:gs>
                      </a:gsLst>
                      <a:lin ang="5400000"/>
                    </a:gradFill>
                    <a:latin typeface="Arial Narrow"/>
                    <a:ea typeface="+mn-ea"/>
                    <a:cs typeface="Arial Narrow"/>
                  </a:rPr>
                  <a:t>2012</a:t>
                </a:r>
                <a:endParaRPr lang="en-US" sz="3600" b="1" dirty="0">
                  <a:ln w="10541" cmpd="sng">
                    <a:solidFill>
                      <a:srgbClr val="202F92"/>
                    </a:solidFill>
                    <a:prstDash val="solid"/>
                  </a:ln>
                  <a:gradFill>
                    <a:gsLst>
                      <a:gs pos="15000">
                        <a:srgbClr val="B0C4FF"/>
                      </a:gs>
                      <a:gs pos="40000">
                        <a:srgbClr val="1941D0"/>
                      </a:gs>
                      <a:gs pos="50000">
                        <a:srgbClr val="0031A1"/>
                      </a:gs>
                      <a:gs pos="60000">
                        <a:srgbClr val="1941D0"/>
                      </a:gs>
                      <a:gs pos="70000">
                        <a:srgbClr val="7D9CFF"/>
                      </a:gs>
                      <a:gs pos="85000">
                        <a:srgbClr val="B0C4FF"/>
                      </a:gs>
                      <a:gs pos="30000">
                        <a:srgbClr val="7D9CFF"/>
                      </a:gs>
                    </a:gsLst>
                    <a:lin ang="5400000"/>
                  </a:gradFill>
                  <a:latin typeface="Arial Narrow"/>
                  <a:ea typeface="+mn-ea"/>
                  <a:cs typeface="Arial Narrow"/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 bwMode="auto">
              <a:xfrm>
                <a:off x="3740796" y="3961633"/>
                <a:ext cx="4324228" cy="841631"/>
              </a:xfrm>
              <a:prstGeom prst="roundRect">
                <a:avLst/>
              </a:prstGeom>
              <a:noFill/>
              <a:ln w="38100" cap="flat" cmpd="dbl" algn="ctr">
                <a:solidFill>
                  <a:srgbClr val="FFD67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chemeClr val="bg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3131995" y="4777173"/>
              <a:ext cx="1561365" cy="624566"/>
            </a:xfrm>
            <a:prstGeom prst="rect">
              <a:avLst/>
            </a:prstGeom>
            <a:noFill/>
            <a:ln w="57150" cmpd="sng">
              <a:solidFill>
                <a:srgbClr val="FF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762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B94DE"/>
          </a:solidFill>
          <a:ln w="28575" cap="flat" cmpd="sng" algn="ctr">
            <a:solidFill>
              <a:srgbClr val="5B8BD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Screen Shot 2012-08-09 at 3.14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31" y="272981"/>
            <a:ext cx="6187440" cy="632764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35233" y="205146"/>
            <a:ext cx="3416928" cy="1190625"/>
            <a:chOff x="217767" y="430213"/>
            <a:chExt cx="3416928" cy="1190625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217767" y="430213"/>
              <a:ext cx="3416928" cy="1190625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02F9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520506" y="726800"/>
              <a:ext cx="2815343" cy="656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 smtClean="0">
                  <a:ln w="10541" cmpd="sng">
                    <a:solidFill>
                      <a:srgbClr val="202F92"/>
                    </a:solidFill>
                    <a:prstDash val="solid"/>
                  </a:ln>
                  <a:gradFill>
                    <a:gsLst>
                      <a:gs pos="15000">
                        <a:srgbClr val="B0C4FF"/>
                      </a:gs>
                      <a:gs pos="40000">
                        <a:srgbClr val="1941D0"/>
                      </a:gs>
                      <a:gs pos="50000">
                        <a:srgbClr val="0031A1"/>
                      </a:gs>
                      <a:gs pos="60000">
                        <a:srgbClr val="1941D0"/>
                      </a:gs>
                      <a:gs pos="70000">
                        <a:srgbClr val="7D9CFF"/>
                      </a:gs>
                      <a:gs pos="85000">
                        <a:srgbClr val="B0C4FF"/>
                      </a:gs>
                      <a:gs pos="30000">
                        <a:srgbClr val="7D9CFF"/>
                      </a:gs>
                    </a:gsLst>
                    <a:lin ang="5400000"/>
                  </a:gradFill>
                  <a:latin typeface="Arial Narrow"/>
                  <a:ea typeface="+mn-ea"/>
                  <a:cs typeface="Arial Narrow"/>
                </a:rPr>
                <a:t>15 </a:t>
              </a:r>
              <a:r>
                <a:rPr lang="en-US" sz="4400" b="1" dirty="0">
                  <a:ln w="10541" cmpd="sng">
                    <a:solidFill>
                      <a:srgbClr val="202F92"/>
                    </a:solidFill>
                    <a:prstDash val="solid"/>
                  </a:ln>
                  <a:gradFill>
                    <a:gsLst>
                      <a:gs pos="15000">
                        <a:srgbClr val="B0C4FF"/>
                      </a:gs>
                      <a:gs pos="40000">
                        <a:srgbClr val="1941D0"/>
                      </a:gs>
                      <a:gs pos="50000">
                        <a:srgbClr val="0031A1"/>
                      </a:gs>
                      <a:gs pos="60000">
                        <a:srgbClr val="1941D0"/>
                      </a:gs>
                      <a:gs pos="70000">
                        <a:srgbClr val="7D9CFF"/>
                      </a:gs>
                      <a:gs pos="85000">
                        <a:srgbClr val="B0C4FF"/>
                      </a:gs>
                      <a:gs pos="30000">
                        <a:srgbClr val="7D9CFF"/>
                      </a:gs>
                    </a:gsLst>
                    <a:lin ang="5400000"/>
                  </a:gradFill>
                  <a:latin typeface="Arial Narrow"/>
                  <a:ea typeface="+mn-ea"/>
                  <a:cs typeface="Arial Narrow"/>
                </a:rPr>
                <a:t>Results</a:t>
              </a: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389218" y="590182"/>
              <a:ext cx="3077356" cy="871115"/>
            </a:xfrm>
            <a:prstGeom prst="roundRect">
              <a:avLst/>
            </a:prstGeom>
            <a:noFill/>
            <a:ln w="38100" cap="flat" cmpd="dbl" algn="ctr">
              <a:solidFill>
                <a:srgbClr val="FFD67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9" name="AutoShape 14"/>
          <p:cNvSpPr>
            <a:spLocks noChangeArrowheads="1"/>
          </p:cNvSpPr>
          <p:nvPr/>
        </p:nvSpPr>
        <p:spPr bwMode="auto">
          <a:xfrm rot="13418866">
            <a:off x="2935676" y="1540809"/>
            <a:ext cx="1602033" cy="334962"/>
          </a:xfrm>
          <a:prstGeom prst="leftArrow">
            <a:avLst>
              <a:gd name="adj1" fmla="val 50295"/>
              <a:gd name="adj2" fmla="val 114865"/>
            </a:avLst>
          </a:prstGeom>
          <a:gradFill flip="none" rotWithShape="1">
            <a:gsLst>
              <a:gs pos="0">
                <a:srgbClr val="FF6600"/>
              </a:gs>
              <a:gs pos="100000">
                <a:srgbClr val="FF6600"/>
              </a:gs>
              <a:gs pos="50000">
                <a:srgbClr val="FFEFCB"/>
              </a:gs>
              <a:gs pos="72000">
                <a:srgbClr val="FFDD96"/>
              </a:gs>
              <a:gs pos="28000">
                <a:srgbClr val="FFDD96"/>
              </a:gs>
              <a:gs pos="7000">
                <a:srgbClr val="FF842A"/>
              </a:gs>
              <a:gs pos="93000">
                <a:srgbClr val="FF842A"/>
              </a:gs>
            </a:gsLst>
            <a:lin ang="0" scaled="1"/>
            <a:tileRect/>
          </a:gradFill>
          <a:ln w="127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853422" y="5872616"/>
            <a:ext cx="871538" cy="277813"/>
          </a:xfrm>
          <a:prstGeom prst="roundRect">
            <a:avLst/>
          </a:prstGeom>
          <a:noFill/>
          <a:ln w="76200" cap="flat" cmpd="sng" algn="ctr">
            <a:solidFill>
              <a:srgbClr val="FF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261" y="3789261"/>
            <a:ext cx="5624459" cy="1200667"/>
            <a:chOff x="541327" y="5517632"/>
            <a:chExt cx="5013325" cy="1200667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541327" y="5517632"/>
              <a:ext cx="5013325" cy="1200667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02F9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675737" y="5625753"/>
              <a:ext cx="4744505" cy="974876"/>
            </a:xfrm>
            <a:prstGeom prst="roundRect">
              <a:avLst/>
            </a:prstGeom>
            <a:noFill/>
            <a:ln w="38100" cap="flat" cmpd="dbl" algn="ctr">
              <a:solidFill>
                <a:srgbClr val="FFD67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844245" y="5765471"/>
              <a:ext cx="434000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dirty="0">
                  <a:ln w="10541" cmpd="sng">
                    <a:solidFill>
                      <a:srgbClr val="202F92"/>
                    </a:solidFill>
                    <a:prstDash val="solid"/>
                  </a:ln>
                  <a:gradFill>
                    <a:gsLst>
                      <a:gs pos="15000">
                        <a:srgbClr val="B0C4FF"/>
                      </a:gs>
                      <a:gs pos="40000">
                        <a:srgbClr val="1941D0"/>
                      </a:gs>
                      <a:gs pos="50000">
                        <a:srgbClr val="0031A1"/>
                      </a:gs>
                      <a:gs pos="60000">
                        <a:srgbClr val="1941D0"/>
                      </a:gs>
                      <a:gs pos="70000">
                        <a:srgbClr val="7D9CFF"/>
                      </a:gs>
                      <a:gs pos="85000">
                        <a:srgbClr val="B0C4FF"/>
                      </a:gs>
                      <a:gs pos="30000">
                        <a:srgbClr val="7D9CFF"/>
                      </a:gs>
                    </a:gsLst>
                    <a:lin ang="5400000"/>
                  </a:gradFill>
                  <a:latin typeface="Arial Narrow"/>
                  <a:ea typeface="+mn-ea"/>
                  <a:cs typeface="Arial Narrow"/>
                </a:rPr>
                <a:t>Click </a:t>
              </a:r>
              <a:r>
                <a:rPr lang="en-US" sz="4800" b="1" dirty="0" smtClean="0">
                  <a:ln w="10541" cmpd="sng">
                    <a:solidFill>
                      <a:srgbClr val="202F92"/>
                    </a:solidFill>
                    <a:prstDash val="solid"/>
                  </a:ln>
                  <a:gradFill>
                    <a:gsLst>
                      <a:gs pos="15000">
                        <a:srgbClr val="B0C4FF"/>
                      </a:gs>
                      <a:gs pos="40000">
                        <a:srgbClr val="1941D0"/>
                      </a:gs>
                      <a:gs pos="50000">
                        <a:srgbClr val="0031A1"/>
                      </a:gs>
                      <a:gs pos="60000">
                        <a:srgbClr val="1941D0"/>
                      </a:gs>
                      <a:gs pos="70000">
                        <a:srgbClr val="7D9CFF"/>
                      </a:gs>
                      <a:gs pos="85000">
                        <a:srgbClr val="B0C4FF"/>
                      </a:gs>
                      <a:gs pos="30000">
                        <a:srgbClr val="7D9CFF"/>
                      </a:gs>
                    </a:gsLst>
                    <a:lin ang="5400000"/>
                  </a:gradFill>
                  <a:latin typeface="Arial Narrow"/>
                  <a:ea typeface="+mn-ea"/>
                  <a:cs typeface="Arial Narrow"/>
                </a:rPr>
                <a:t>View </a:t>
              </a:r>
              <a:r>
                <a:rPr lang="en-US" sz="4800" b="1" dirty="0">
                  <a:ln w="10541" cmpd="sng">
                    <a:solidFill>
                      <a:srgbClr val="202F92"/>
                    </a:solidFill>
                    <a:prstDash val="solid"/>
                  </a:ln>
                  <a:gradFill>
                    <a:gsLst>
                      <a:gs pos="15000">
                        <a:srgbClr val="B0C4FF"/>
                      </a:gs>
                      <a:gs pos="40000">
                        <a:srgbClr val="1941D0"/>
                      </a:gs>
                      <a:gs pos="50000">
                        <a:srgbClr val="0031A1"/>
                      </a:gs>
                      <a:gs pos="60000">
                        <a:srgbClr val="1941D0"/>
                      </a:gs>
                      <a:gs pos="70000">
                        <a:srgbClr val="7D9CFF"/>
                      </a:gs>
                      <a:gs pos="85000">
                        <a:srgbClr val="B0C4FF"/>
                      </a:gs>
                      <a:gs pos="30000">
                        <a:srgbClr val="7D9CFF"/>
                      </a:gs>
                    </a:gsLst>
                    <a:lin ang="5400000"/>
                  </a:gradFill>
                  <a:latin typeface="Arial Narrow"/>
                  <a:ea typeface="+mn-ea"/>
                  <a:cs typeface="Arial Narrow"/>
                </a:rPr>
                <a:t>Full Text</a:t>
              </a:r>
            </a:p>
          </p:txBody>
        </p:sp>
      </p:grpSp>
      <p:sp>
        <p:nvSpPr>
          <p:cNvPr id="15" name="AutoShape 14"/>
          <p:cNvSpPr>
            <a:spLocks noChangeArrowheads="1"/>
          </p:cNvSpPr>
          <p:nvPr/>
        </p:nvSpPr>
        <p:spPr bwMode="auto">
          <a:xfrm rot="13357855">
            <a:off x="5277901" y="5018829"/>
            <a:ext cx="1767391" cy="344769"/>
          </a:xfrm>
          <a:prstGeom prst="leftArrow">
            <a:avLst>
              <a:gd name="adj1" fmla="val 50295"/>
              <a:gd name="adj2" fmla="val 114920"/>
            </a:avLst>
          </a:prstGeom>
          <a:gradFill flip="none" rotWithShape="1">
            <a:gsLst>
              <a:gs pos="0">
                <a:srgbClr val="FF6600"/>
              </a:gs>
              <a:gs pos="100000">
                <a:srgbClr val="FF6600"/>
              </a:gs>
              <a:gs pos="50000">
                <a:srgbClr val="FFEFCB"/>
              </a:gs>
              <a:gs pos="72000">
                <a:srgbClr val="FFDD96"/>
              </a:gs>
              <a:gs pos="28000">
                <a:srgbClr val="FFDD96"/>
              </a:gs>
              <a:gs pos="7000">
                <a:srgbClr val="FF842A"/>
              </a:gs>
              <a:gs pos="93000">
                <a:srgbClr val="FF842A"/>
              </a:gs>
            </a:gsLst>
            <a:lin ang="0" scaled="1"/>
            <a:tileRect/>
          </a:gradFill>
          <a:ln w="127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18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B94DE"/>
          </a:solidFill>
          <a:ln w="28575" cap="flat" cmpd="sng" algn="ctr">
            <a:solidFill>
              <a:srgbClr val="5B8BD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Screen Shot 2012-08-09 at 3.16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0" y="332608"/>
            <a:ext cx="8080248" cy="5431536"/>
          </a:xfrm>
          <a:prstGeom prst="rect">
            <a:avLst/>
          </a:prstGeom>
        </p:spPr>
      </p:pic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20661" y="5192203"/>
            <a:ext cx="4114800" cy="1419225"/>
            <a:chOff x="2514600" y="2719387"/>
            <a:chExt cx="4114800" cy="1419225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2514600" y="2719387"/>
              <a:ext cx="4114800" cy="1419225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02F9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>
                  <a:solidFill>
                    <a:srgbClr val="FFFFFF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1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048000" y="2967335"/>
              <a:ext cx="3048000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0541" cmpd="sng">
                    <a:solidFill>
                      <a:srgbClr val="202F92"/>
                    </a:solidFill>
                    <a:prstDash val="solid"/>
                  </a:ln>
                  <a:gradFill>
                    <a:gsLst>
                      <a:gs pos="15000">
                        <a:srgbClr val="B0C4FF"/>
                      </a:gs>
                      <a:gs pos="40000">
                        <a:srgbClr val="1941D0"/>
                      </a:gs>
                      <a:gs pos="50000">
                        <a:srgbClr val="0031A1"/>
                      </a:gs>
                      <a:gs pos="60000">
                        <a:srgbClr val="1941D0"/>
                      </a:gs>
                      <a:gs pos="70000">
                        <a:srgbClr val="7D9CFF"/>
                      </a:gs>
                      <a:gs pos="85000">
                        <a:srgbClr val="B0C4FF"/>
                      </a:gs>
                      <a:gs pos="30000">
                        <a:srgbClr val="7D9CFF"/>
                      </a:gs>
                    </a:gsLst>
                    <a:lin ang="5400000"/>
                  </a:gradFill>
                  <a:latin typeface="Arial Narrow"/>
                  <a:ea typeface="+mn-ea"/>
                  <a:cs typeface="Arial Narrow"/>
                </a:rPr>
                <a:t>Click PDF</a:t>
              </a: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2667000" y="2884487"/>
              <a:ext cx="3810000" cy="1090613"/>
            </a:xfrm>
            <a:prstGeom prst="roundRect">
              <a:avLst/>
            </a:prstGeom>
            <a:noFill/>
            <a:ln w="38100" cap="flat" cmpd="dbl" algn="ctr">
              <a:solidFill>
                <a:srgbClr val="FFD67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" name="AutoShape 14"/>
          <p:cNvSpPr>
            <a:spLocks noChangeArrowheads="1"/>
          </p:cNvSpPr>
          <p:nvPr/>
        </p:nvSpPr>
        <p:spPr bwMode="auto">
          <a:xfrm rot="8710260">
            <a:off x="3749500" y="5561467"/>
            <a:ext cx="1481420" cy="288925"/>
          </a:xfrm>
          <a:prstGeom prst="leftArrow">
            <a:avLst>
              <a:gd name="adj1" fmla="val 50295"/>
              <a:gd name="adj2" fmla="val 116279"/>
            </a:avLst>
          </a:prstGeom>
          <a:gradFill flip="none" rotWithShape="1">
            <a:gsLst>
              <a:gs pos="0">
                <a:srgbClr val="FF6600"/>
              </a:gs>
              <a:gs pos="100000">
                <a:srgbClr val="FF6600"/>
              </a:gs>
              <a:gs pos="50000">
                <a:srgbClr val="FFEFCB"/>
              </a:gs>
              <a:gs pos="72000">
                <a:srgbClr val="FFDD96"/>
              </a:gs>
              <a:gs pos="28000">
                <a:srgbClr val="FFDD96"/>
              </a:gs>
              <a:gs pos="7000">
                <a:srgbClr val="FF842A"/>
              </a:gs>
              <a:gs pos="93000">
                <a:srgbClr val="FF842A"/>
              </a:gs>
            </a:gsLst>
            <a:lin ang="0" scaled="1"/>
            <a:tileRect/>
          </a:gradFill>
          <a:ln w="127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39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B94DE"/>
          </a:solidFill>
          <a:ln w="28575" cap="flat" cmpd="sng" algn="ctr">
            <a:solidFill>
              <a:srgbClr val="5B8BD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Screen Shot 2012-08-09 at 3.16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13" y="272669"/>
            <a:ext cx="4953000" cy="629361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371600" y="4976273"/>
            <a:ext cx="6400800" cy="1593983"/>
            <a:chOff x="1371600" y="4976273"/>
            <a:chExt cx="6400800" cy="1593983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1371600" y="4976273"/>
              <a:ext cx="6400800" cy="1593983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02F9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1524000" y="5153259"/>
              <a:ext cx="6096000" cy="1243776"/>
            </a:xfrm>
            <a:prstGeom prst="roundRect">
              <a:avLst/>
            </a:prstGeom>
            <a:noFill/>
            <a:ln w="38100" cap="flat" cmpd="dbl" algn="ctr">
              <a:solidFill>
                <a:srgbClr val="FFD67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" name="Rectangle 6"/>
          <p:cNvSpPr/>
          <p:nvPr/>
        </p:nvSpPr>
        <p:spPr bwMode="auto">
          <a:xfrm>
            <a:off x="2321458" y="5404881"/>
            <a:ext cx="449717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0541" cmpd="sng">
                  <a:solidFill>
                    <a:srgbClr val="202F92"/>
                  </a:solidFill>
                  <a:prstDash val="solid"/>
                </a:ln>
                <a:gradFill>
                  <a:gsLst>
                    <a:gs pos="15000">
                      <a:srgbClr val="B0C4FF"/>
                    </a:gs>
                    <a:gs pos="40000">
                      <a:srgbClr val="1941D0"/>
                    </a:gs>
                    <a:gs pos="50000">
                      <a:srgbClr val="0031A1"/>
                    </a:gs>
                    <a:gs pos="60000">
                      <a:srgbClr val="1941D0"/>
                    </a:gs>
                    <a:gs pos="70000">
                      <a:srgbClr val="7D9CFF"/>
                    </a:gs>
                    <a:gs pos="85000">
                      <a:srgbClr val="B0C4FF"/>
                    </a:gs>
                    <a:gs pos="30000">
                      <a:srgbClr val="7D9CFF"/>
                    </a:gs>
                  </a:gsLst>
                  <a:lin ang="5400000"/>
                </a:gradFill>
                <a:latin typeface="Arial Narrow"/>
                <a:ea typeface="+mn-ea"/>
                <a:cs typeface="Arial Narrow"/>
              </a:rPr>
              <a:t>Full Text Article</a:t>
            </a:r>
          </a:p>
        </p:txBody>
      </p:sp>
    </p:spTree>
    <p:extLst>
      <p:ext uri="{BB962C8B-B14F-4D97-AF65-F5344CB8AC3E}">
        <p14:creationId xmlns:p14="http://schemas.microsoft.com/office/powerpoint/2010/main" val="370575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54464" y="1034142"/>
            <a:ext cx="4835071" cy="14514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i="1" dirty="0" smtClean="0">
                <a:latin typeface="Times New Roman"/>
                <a:cs typeface="Times New Roman"/>
              </a:rPr>
              <a:t>Gold </a:t>
            </a:r>
            <a:r>
              <a:rPr lang="en-US" sz="8000" i="1" dirty="0">
                <a:latin typeface="Times New Roman"/>
                <a:cs typeface="Times New Roman"/>
              </a:rPr>
              <a:t>Rush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566" y="3129643"/>
            <a:ext cx="7348994" cy="17417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2800" dirty="0" smtClean="0">
                <a:latin typeface="News Gothic MT"/>
                <a:cs typeface="News Gothic MT"/>
              </a:rPr>
              <a:t>	Access to library subscribed e-journals </a:t>
            </a:r>
          </a:p>
          <a:p>
            <a:pPr>
              <a:lnSpc>
                <a:spcPct val="150000"/>
              </a:lnSpc>
              <a:defRPr/>
            </a:pPr>
            <a:r>
              <a:rPr lang="en-US" sz="2800" dirty="0" smtClean="0">
                <a:latin typeface="News Gothic MT"/>
                <a:cs typeface="News Gothic MT"/>
              </a:rPr>
              <a:t>	Search by journal title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566" y="3625624"/>
            <a:ext cx="347663" cy="355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3200" dirty="0">
                <a:solidFill>
                  <a:srgbClr val="FFFFFF"/>
                </a:solidFill>
              </a:rPr>
              <a:t>*</a:t>
            </a:r>
          </a:p>
        </p:txBody>
      </p:sp>
      <p:sp>
        <p:nvSpPr>
          <p:cNvPr id="7" name="Rectangle 6"/>
          <p:cNvSpPr/>
          <p:nvPr/>
        </p:nvSpPr>
        <p:spPr>
          <a:xfrm>
            <a:off x="769830" y="4240645"/>
            <a:ext cx="347663" cy="355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3200" dirty="0">
                <a:solidFill>
                  <a:srgbClr val="FFFFFF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19210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8 at 2.50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9" y="527432"/>
            <a:ext cx="5212080" cy="568502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5263611" y="290593"/>
            <a:ext cx="3635375" cy="833437"/>
          </a:xfrm>
          <a:prstGeom prst="wedgeRoundRectCallout">
            <a:avLst>
              <a:gd name="adj1" fmla="val -69108"/>
              <a:gd name="adj2" fmla="val -838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dirty="0" err="1">
                <a:solidFill>
                  <a:schemeClr val="tx1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schemeClr val="tx1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062124" y="2478168"/>
            <a:ext cx="2836862" cy="1317625"/>
          </a:xfrm>
          <a:prstGeom prst="wedgeRoundRectCallout">
            <a:avLst>
              <a:gd name="adj1" fmla="val -96291"/>
              <a:gd name="adj2" fmla="val -63359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Mouse over </a:t>
            </a:r>
            <a:r>
              <a:rPr lang="en-US" sz="2400" dirty="0" err="1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eJournals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pic>
        <p:nvPicPr>
          <p:cNvPr id="10" name="Picture 3" descr="Screen shot 2011-05-10 at 11.28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624" y="1870155"/>
            <a:ext cx="2198687" cy="1190625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5858924" y="5184856"/>
            <a:ext cx="2979737" cy="1164954"/>
          </a:xfrm>
          <a:prstGeom prst="wedgeRoundRectCallout">
            <a:avLst>
              <a:gd name="adj1" fmla="val -115854"/>
              <a:gd name="adj2" fmla="val -294797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95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Gold Rush</a:t>
            </a:r>
          </a:p>
        </p:txBody>
      </p:sp>
    </p:spTree>
    <p:extLst>
      <p:ext uri="{BB962C8B-B14F-4D97-AF65-F5344CB8AC3E}">
        <p14:creationId xmlns:p14="http://schemas.microsoft.com/office/powerpoint/2010/main" val="221390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8 at 5.28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72" y="221488"/>
            <a:ext cx="3503676" cy="6415024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4902200" y="3376613"/>
            <a:ext cx="3836988" cy="1139825"/>
          </a:xfrm>
          <a:prstGeom prst="wedgeRoundRectCallout">
            <a:avLst>
              <a:gd name="adj1" fmla="val -68064"/>
              <a:gd name="adj2" fmla="val -19436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Instructions for using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372" y="2493446"/>
            <a:ext cx="3503676" cy="4143066"/>
          </a:xfrm>
          <a:prstGeom prst="rect">
            <a:avLst/>
          </a:prstGeom>
          <a:noFill/>
          <a:ln w="762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82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8 at 5.30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3" y="1509545"/>
            <a:ext cx="8025892" cy="505104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90093" y="261640"/>
            <a:ext cx="7367312" cy="1091743"/>
            <a:chOff x="490093" y="282462"/>
            <a:chExt cx="7367312" cy="1091743"/>
          </a:xfrm>
        </p:grpSpPr>
        <p:sp>
          <p:nvSpPr>
            <p:cNvPr id="5" name="Rounded Rectangular Callout 4"/>
            <p:cNvSpPr/>
            <p:nvPr/>
          </p:nvSpPr>
          <p:spPr bwMode="auto">
            <a:xfrm>
              <a:off x="490093" y="282462"/>
              <a:ext cx="7367312" cy="1091743"/>
            </a:xfrm>
            <a:prstGeom prst="wedgeRoundRectCallout">
              <a:avLst>
                <a:gd name="adj1" fmla="val -33663"/>
                <a:gd name="adj2" fmla="val 300539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FFBC4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chemeClr val="tx1"/>
                  </a:solidFill>
                  <a:latin typeface="Verdana"/>
                  <a:cs typeface="Verdana"/>
                </a:rPr>
                <a:t> </a:t>
              </a:r>
              <a:r>
                <a:rPr lang="en-US" sz="2800" dirty="0">
                  <a:solidFill>
                    <a:schemeClr val="tx1"/>
                  </a:solidFill>
                  <a:latin typeface="Verdana"/>
                  <a:cs typeface="Verdana"/>
                </a:rPr>
                <a:t> </a:t>
              </a:r>
              <a:r>
                <a:rPr lang="en-US" sz="2800" dirty="0" smtClean="0">
                  <a:solidFill>
                    <a:schemeClr val="tx1"/>
                  </a:solidFill>
                  <a:latin typeface="Verdana"/>
                  <a:cs typeface="Verdana"/>
                </a:rPr>
                <a:t>Enter</a:t>
              </a:r>
              <a:endParaRPr lang="en-US" sz="28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1986090" y="573843"/>
              <a:ext cx="5559010" cy="55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 smtClean="0">
                  <a:solidFill>
                    <a:schemeClr val="tx1"/>
                  </a:solidFill>
                  <a:latin typeface="Verdana"/>
                  <a:cs typeface="Verdana"/>
                </a:rPr>
                <a:t>medical letter on drugs and therapeutics</a:t>
              </a:r>
              <a:endParaRPr lang="en-US" sz="20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76627" y="4912040"/>
            <a:ext cx="3570368" cy="1094895"/>
            <a:chOff x="4287037" y="4818341"/>
            <a:chExt cx="3570368" cy="1094895"/>
          </a:xfrm>
        </p:grpSpPr>
        <p:sp>
          <p:nvSpPr>
            <p:cNvPr id="8" name="Rounded Rectangular Callout 7"/>
            <p:cNvSpPr/>
            <p:nvPr/>
          </p:nvSpPr>
          <p:spPr bwMode="auto">
            <a:xfrm>
              <a:off x="4287037" y="4818341"/>
              <a:ext cx="3570368" cy="1094895"/>
            </a:xfrm>
            <a:prstGeom prst="wedgeRoundRectCallout">
              <a:avLst>
                <a:gd name="adj1" fmla="val -59062"/>
                <a:gd name="adj2" fmla="val -109536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BC4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smtClean="0">
                  <a:solidFill>
                    <a:schemeClr val="tx1"/>
                  </a:solidFill>
                  <a:latin typeface="Verdana"/>
                  <a:cs typeface="Verdana"/>
                </a:rPr>
                <a:t> Click</a:t>
              </a:r>
              <a:endParaRPr lang="en-US" sz="32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5738426" y="5064581"/>
              <a:ext cx="1754624" cy="64044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dirty="0">
                  <a:solidFill>
                    <a:schemeClr val="tx1"/>
                  </a:solidFill>
                  <a:latin typeface="Verdana"/>
                  <a:cs typeface="Verdana"/>
                </a:rPr>
                <a:t>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1809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8 at 5.30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95" y="374784"/>
            <a:ext cx="4951476" cy="611733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267200" y="3398469"/>
            <a:ext cx="4508654" cy="1200379"/>
          </a:xfrm>
          <a:prstGeom prst="wedgeRoundRectCallout">
            <a:avLst>
              <a:gd name="adj1" fmla="val -29451"/>
              <a:gd name="adj2" fmla="val 140175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1) Check Dates Available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252412" y="3956038"/>
            <a:ext cx="3380723" cy="992200"/>
          </a:xfrm>
          <a:prstGeom prst="wedgeRoundRectCallout">
            <a:avLst>
              <a:gd name="adj1" fmla="val 41703"/>
              <a:gd name="adj2" fmla="val 15434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B4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2) 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</a:t>
            </a: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Publisher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2918" y="6006931"/>
            <a:ext cx="1342907" cy="281087"/>
          </a:xfrm>
          <a:prstGeom prst="rect">
            <a:avLst/>
          </a:prstGeom>
          <a:noFill/>
          <a:ln w="57150" cmpd="sng">
            <a:solidFill>
              <a:srgbClr val="008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34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34067" y="616856"/>
            <a:ext cx="8282215" cy="5170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i="1" dirty="0" smtClean="0">
                <a:solidFill>
                  <a:schemeClr val="bg1"/>
                </a:solidFill>
                <a:latin typeface="+mj-lt"/>
                <a:cs typeface="Times New Roman"/>
              </a:rPr>
              <a:t>Evidence-Based Practice is guided by thoughtful integration</a:t>
            </a:r>
            <a:endParaRPr lang="en-US" sz="2600" i="1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  <p:pic>
        <p:nvPicPr>
          <p:cNvPr id="12" name="Picture 11" descr="nyu-hhc-make-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57" y="2099774"/>
            <a:ext cx="1905000" cy="2870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7000" y="2098504"/>
            <a:ext cx="8917215" cy="3882715"/>
            <a:chOff x="127000" y="2098504"/>
            <a:chExt cx="8917215" cy="3882715"/>
          </a:xfrm>
        </p:grpSpPr>
        <p:pic>
          <p:nvPicPr>
            <p:cNvPr id="13" name="Picture 12" descr="closer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2" y="2098504"/>
              <a:ext cx="2111375" cy="287147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27000" y="5473388"/>
              <a:ext cx="891721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00" i="1" dirty="0" smtClean="0">
                  <a:solidFill>
                    <a:schemeClr val="bg1"/>
                  </a:solidFill>
                </a:rPr>
                <a:t> of the best </a:t>
              </a:r>
              <a:r>
                <a:rPr lang="en-US" sz="2600" i="1" dirty="0">
                  <a:solidFill>
                    <a:schemeClr val="bg1"/>
                  </a:solidFill>
                </a:rPr>
                <a:t>available scientific knowledge with clinical </a:t>
              </a:r>
              <a:r>
                <a:rPr lang="en-US" sz="2600" i="1" dirty="0" smtClean="0">
                  <a:solidFill>
                    <a:schemeClr val="bg1"/>
                  </a:solidFill>
                </a:rPr>
                <a:t>expertise</a:t>
              </a:r>
              <a:r>
                <a:rPr lang="en-US" sz="2700" i="1" dirty="0" smtClean="0">
                  <a:solidFill>
                    <a:schemeClr val="bg1"/>
                  </a:solidFill>
                </a:rPr>
                <a:t>.</a:t>
              </a:r>
              <a:endParaRPr lang="en-US" sz="27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3500" y="90714"/>
            <a:ext cx="8980715" cy="6676572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96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366FF"/>
              </a:solidFill>
            </a:endParaRPr>
          </a:p>
        </p:txBody>
      </p:sp>
      <p:pic>
        <p:nvPicPr>
          <p:cNvPr id="3" name="Picture 2" descr="Screen Shot 2012-08-08 at 5.31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7" y="261684"/>
            <a:ext cx="8220456" cy="6356858"/>
          </a:xfrm>
          <a:prstGeom prst="rect">
            <a:avLst/>
          </a:prstGeom>
          <a:solidFill>
            <a:srgbClr val="3366FF"/>
          </a:solidFill>
          <a:ln w="28575" cmpd="sng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644172" y="2123767"/>
            <a:ext cx="1924653" cy="510121"/>
          </a:xfrm>
          <a:prstGeom prst="rect">
            <a:avLst/>
          </a:prstGeom>
          <a:noFill/>
          <a:ln w="76200" cmpd="sng">
            <a:solidFill>
              <a:srgbClr val="66CC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44172" y="4424516"/>
            <a:ext cx="2540074" cy="246095"/>
          </a:xfrm>
          <a:prstGeom prst="rect">
            <a:avLst/>
          </a:prstGeom>
          <a:noFill/>
          <a:ln w="76200" cmpd="sng">
            <a:solidFill>
              <a:srgbClr val="66CC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8 at 5.35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20" y="369507"/>
            <a:ext cx="6320028" cy="614121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678699" y="1818577"/>
            <a:ext cx="3121025" cy="1219200"/>
          </a:xfrm>
          <a:prstGeom prst="roundRect">
            <a:avLst/>
          </a:prstGeom>
          <a:solidFill>
            <a:srgbClr val="FFFFFF"/>
          </a:solidFill>
          <a:ln w="762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/>
                <a:cs typeface="Verdana"/>
              </a:rPr>
              <a:t>Full Text</a:t>
            </a:r>
          </a:p>
        </p:txBody>
      </p:sp>
    </p:spTree>
    <p:extLst>
      <p:ext uri="{BB962C8B-B14F-4D97-AF65-F5344CB8AC3E}">
        <p14:creationId xmlns:p14="http://schemas.microsoft.com/office/powerpoint/2010/main" val="1575127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366FF"/>
              </a:solidFill>
            </a:endParaRPr>
          </a:p>
        </p:txBody>
      </p:sp>
      <p:pic>
        <p:nvPicPr>
          <p:cNvPr id="3" name="Picture 2" descr="Screen Shot 2012-08-08 at 5.31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7" y="261684"/>
            <a:ext cx="8220456" cy="6356858"/>
          </a:xfrm>
          <a:prstGeom prst="rect">
            <a:avLst/>
          </a:prstGeom>
          <a:solidFill>
            <a:srgbClr val="3366FF"/>
          </a:solidFill>
          <a:ln w="28575" cmpd="sng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5652701" y="2123767"/>
            <a:ext cx="2123668" cy="510121"/>
          </a:xfrm>
          <a:prstGeom prst="rect">
            <a:avLst/>
          </a:prstGeom>
          <a:noFill/>
          <a:ln w="76200" cmpd="sng">
            <a:solidFill>
              <a:srgbClr val="66CC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52701" y="3831110"/>
            <a:ext cx="2883608" cy="1280507"/>
          </a:xfrm>
          <a:prstGeom prst="rect">
            <a:avLst/>
          </a:prstGeom>
          <a:noFill/>
          <a:ln w="76200" cmpd="sng">
            <a:solidFill>
              <a:srgbClr val="66CC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09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2-08-08 at 5.38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5" y="264859"/>
            <a:ext cx="7907274" cy="635050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678699" y="1818577"/>
            <a:ext cx="3121025" cy="1219200"/>
          </a:xfrm>
          <a:prstGeom prst="roundRect">
            <a:avLst/>
          </a:prstGeom>
          <a:solidFill>
            <a:srgbClr val="FFFFFF"/>
          </a:solidFill>
          <a:ln w="762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/>
                <a:cs typeface="Verdana"/>
              </a:rPr>
              <a:t>Full Text</a:t>
            </a:r>
          </a:p>
        </p:txBody>
      </p:sp>
    </p:spTree>
    <p:extLst>
      <p:ext uri="{BB962C8B-B14F-4D97-AF65-F5344CB8AC3E}">
        <p14:creationId xmlns:p14="http://schemas.microsoft.com/office/powerpoint/2010/main" val="118878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366FF"/>
              </a:solidFill>
            </a:endParaRPr>
          </a:p>
        </p:txBody>
      </p:sp>
      <p:pic>
        <p:nvPicPr>
          <p:cNvPr id="3" name="Picture 2" descr="Screen Shot 2012-08-08 at 5.31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7" y="261684"/>
            <a:ext cx="8220456" cy="6356858"/>
          </a:xfrm>
          <a:prstGeom prst="rect">
            <a:avLst/>
          </a:prstGeom>
          <a:solidFill>
            <a:srgbClr val="3366FF"/>
          </a:solidFill>
          <a:ln w="28575" cmpd="sng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58598" y="4247535"/>
            <a:ext cx="1842042" cy="343551"/>
          </a:xfrm>
          <a:prstGeom prst="rect">
            <a:avLst/>
          </a:prstGeom>
          <a:noFill/>
          <a:ln w="76200" cmpd="sng">
            <a:solidFill>
              <a:srgbClr val="66CC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7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8 at 5.36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92" y="176987"/>
            <a:ext cx="7907020" cy="23260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2035" y="1832270"/>
            <a:ext cx="7463513" cy="343551"/>
          </a:xfrm>
          <a:prstGeom prst="rect">
            <a:avLst/>
          </a:prstGeom>
          <a:noFill/>
          <a:ln w="76200" cmpd="sng">
            <a:solidFill>
              <a:srgbClr val="66CC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97793" y="2742435"/>
            <a:ext cx="8435828" cy="3953637"/>
            <a:chOff x="197793" y="2742435"/>
            <a:chExt cx="8435828" cy="3953637"/>
          </a:xfrm>
        </p:grpSpPr>
        <p:pic>
          <p:nvPicPr>
            <p:cNvPr id="4" name="Picture 3" descr="Screen Shot 2012-08-08 at 5.36.45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280" y="2742435"/>
              <a:ext cx="3871341" cy="3953637"/>
            </a:xfrm>
            <a:prstGeom prst="rect">
              <a:avLst/>
            </a:prstGeom>
            <a:ln w="28575" cmpd="sng">
              <a:solidFill>
                <a:srgbClr val="66CC00"/>
              </a:solidFill>
            </a:ln>
          </p:spPr>
        </p:pic>
        <p:sp>
          <p:nvSpPr>
            <p:cNvPr id="7" name="Rounded Rectangular Callout 6"/>
            <p:cNvSpPr/>
            <p:nvPr/>
          </p:nvSpPr>
          <p:spPr>
            <a:xfrm>
              <a:off x="197793" y="3608589"/>
              <a:ext cx="4153546" cy="1035050"/>
            </a:xfrm>
            <a:prstGeom prst="wedgeRoundRectCallout">
              <a:avLst>
                <a:gd name="adj1" fmla="val 55861"/>
                <a:gd name="adj2" fmla="val 80561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66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Fill out application</a:t>
              </a: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3181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93902" y="2682679"/>
            <a:ext cx="7359372" cy="1291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6000" i="1" dirty="0" smtClean="0">
                <a:latin typeface="Times New Roman"/>
                <a:cs typeface="Times New Roman"/>
              </a:rPr>
              <a:t>Other NLM Databases</a:t>
            </a:r>
          </a:p>
        </p:txBody>
      </p:sp>
    </p:spTree>
    <p:extLst>
      <p:ext uri="{BB962C8B-B14F-4D97-AF65-F5344CB8AC3E}">
        <p14:creationId xmlns:p14="http://schemas.microsoft.com/office/powerpoint/2010/main" val="4172890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8 at 2.50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4" y="568397"/>
            <a:ext cx="5212080" cy="568502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5243836" y="330462"/>
            <a:ext cx="3635375" cy="833437"/>
          </a:xfrm>
          <a:prstGeom prst="wedgeRoundRectCallout">
            <a:avLst>
              <a:gd name="adj1" fmla="val -69108"/>
              <a:gd name="adj2" fmla="val -838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B9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dirty="0" err="1">
                <a:solidFill>
                  <a:schemeClr val="tx1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schemeClr val="tx1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844513" y="2676293"/>
            <a:ext cx="3034698" cy="1129684"/>
          </a:xfrm>
          <a:prstGeom prst="wedgeRoundRectCallout">
            <a:avLst>
              <a:gd name="adj1" fmla="val -87554"/>
              <a:gd name="adj2" fmla="val -104833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Databases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524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4.33.0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7" b="148"/>
          <a:stretch/>
        </p:blipFill>
        <p:spPr>
          <a:xfrm>
            <a:off x="796925" y="4530091"/>
            <a:ext cx="7543800" cy="2043335"/>
          </a:xfrm>
          <a:prstGeom prst="rect">
            <a:avLst/>
          </a:prstGeom>
        </p:spPr>
      </p:pic>
      <p:pic>
        <p:nvPicPr>
          <p:cNvPr id="4" name="Picture 3" descr="Screen Shot 2012-08-09 at 4.32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25" y="199573"/>
            <a:ext cx="7543800" cy="403174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7687" y="1590988"/>
            <a:ext cx="2287814" cy="395654"/>
          </a:xfrm>
          <a:prstGeom prst="roundRect">
            <a:avLst/>
          </a:prstGeom>
          <a:noFill/>
          <a:ln w="57150" cmpd="sng">
            <a:solidFill>
              <a:srgbClr val="00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4816496" y="5067772"/>
            <a:ext cx="4037169" cy="1229330"/>
          </a:xfrm>
          <a:prstGeom prst="wedgeRoundRectCallout">
            <a:avLst>
              <a:gd name="adj1" fmla="val -44795"/>
              <a:gd name="adj2" fmla="val -73518"/>
              <a:gd name="adj3" fmla="val 16667"/>
            </a:avLst>
          </a:prstGeom>
          <a:solidFill>
            <a:srgbClr val="FFFFFF"/>
          </a:solidFill>
          <a:ln w="57150" cmpd="sng">
            <a:solidFill>
              <a:srgbClr val="00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Scroll and click National Library of Medicine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461000" y="2157960"/>
            <a:ext cx="2761796" cy="1229330"/>
          </a:xfrm>
          <a:prstGeom prst="wedgeRoundRectCallout">
            <a:avLst>
              <a:gd name="adj1" fmla="val -51693"/>
              <a:gd name="adj2" fmla="val 92513"/>
              <a:gd name="adj3" fmla="val 16667"/>
            </a:avLst>
          </a:prstGeom>
          <a:solidFill>
            <a:srgbClr val="FFFFFF"/>
          </a:solidFill>
          <a:ln w="57150" cmpd="sng">
            <a:solidFill>
              <a:srgbClr val="00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Verdana"/>
                <a:cs typeface="Verdana"/>
              </a:rPr>
              <a:t>C</a:t>
            </a:r>
            <a:r>
              <a:rPr lang="en-US" sz="3600" dirty="0" smtClean="0">
                <a:solidFill>
                  <a:srgbClr val="000000"/>
                </a:solidFill>
                <a:latin typeface="Verdana"/>
                <a:cs typeface="Verdana"/>
              </a:rPr>
              <a:t>lick “N”</a:t>
            </a:r>
            <a:endParaRPr lang="en-US" sz="3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16661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4.33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31" y="388239"/>
            <a:ext cx="6630416" cy="606247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21733" y="977898"/>
            <a:ext cx="5257800" cy="1159936"/>
          </a:xfrm>
          <a:prstGeom prst="wedgeRoundRectCallout">
            <a:avLst>
              <a:gd name="adj1" fmla="val -7718"/>
              <a:gd name="adj2" fmla="val 84345"/>
              <a:gd name="adj3" fmla="val 16667"/>
            </a:avLst>
          </a:prstGeom>
          <a:solidFill>
            <a:srgbClr val="FFFFFF"/>
          </a:solidFill>
          <a:ln w="57150" cmpd="sng">
            <a:solidFill>
              <a:srgbClr val="B4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Click All NLM Databases &amp; API’s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2557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8825" y="1897143"/>
            <a:ext cx="7620000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smtClean="0">
                <a:latin typeface="News Gothic MT"/>
                <a:cs typeface="News Gothic MT"/>
              </a:rPr>
              <a:t>tool that searches for evidence-based literature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1428" y="272137"/>
            <a:ext cx="8790214" cy="879931"/>
            <a:chOff x="181428" y="208640"/>
            <a:chExt cx="8790214" cy="879931"/>
          </a:xfrm>
        </p:grpSpPr>
        <p:sp>
          <p:nvSpPr>
            <p:cNvPr id="13" name="Rectangle 12"/>
            <p:cNvSpPr/>
            <p:nvPr/>
          </p:nvSpPr>
          <p:spPr>
            <a:xfrm>
              <a:off x="1106718" y="326488"/>
              <a:ext cx="6948714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8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  <a:endParaRPr lang="en-US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Screen Shot 2012-05-23 at 3.01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" y="3016586"/>
            <a:ext cx="8493760" cy="2771648"/>
          </a:xfrm>
          <a:prstGeom prst="rect">
            <a:avLst/>
          </a:prstGeom>
          <a:ln w="38100" cmpd="sng">
            <a:solidFill>
              <a:srgbClr val="99CC66"/>
            </a:solidFill>
          </a:ln>
        </p:spPr>
      </p:pic>
    </p:spTree>
    <p:extLst>
      <p:ext uri="{BB962C8B-B14F-4D97-AF65-F5344CB8AC3E}">
        <p14:creationId xmlns:p14="http://schemas.microsoft.com/office/powerpoint/2010/main" val="1774155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4.34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" y="288290"/>
            <a:ext cx="6835140" cy="630682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863271" y="2322512"/>
            <a:ext cx="6993467" cy="1096963"/>
          </a:xfrm>
          <a:prstGeom prst="wedgeRoundRectCallout">
            <a:avLst>
              <a:gd name="adj1" fmla="val -44180"/>
              <a:gd name="adj2" fmla="val 139827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Locate and Click Database Name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8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83267" y="2780977"/>
            <a:ext cx="5969000" cy="1291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8000" i="1" dirty="0" err="1" smtClean="0">
                <a:latin typeface="Times New Roman"/>
                <a:cs typeface="Times New Roman"/>
              </a:rPr>
              <a:t>ChemIDplus</a:t>
            </a:r>
            <a:endParaRPr lang="en-US" sz="8000" i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259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17828" y="844504"/>
            <a:ext cx="8121044" cy="525832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33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69778" y="1186194"/>
            <a:ext cx="34076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en-US" sz="4000" i="1" dirty="0" err="1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ChemIDplus</a:t>
            </a:r>
            <a:endParaRPr lang="en-US" sz="40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3781" y="2185756"/>
            <a:ext cx="756980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online dictionary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783781" y="2747485"/>
            <a:ext cx="7569805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chemicals</a:t>
            </a: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,  including names, synonyms, and chemical 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structures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781" y="3680074"/>
            <a:ext cx="7569805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Arial"/>
              <a:buChar char="•"/>
              <a:defRPr/>
            </a:pPr>
            <a:r>
              <a:rPr lang="en-US" sz="2400" i="1" dirty="0" err="1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ChemIDplus</a:t>
            </a:r>
            <a:r>
              <a:rPr lang="en-US" sz="2400" i="1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 Lite 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searches name or registry number</a:t>
            </a:r>
          </a:p>
        </p:txBody>
      </p:sp>
      <p:sp>
        <p:nvSpPr>
          <p:cNvPr id="8" name="Rectangle 7"/>
          <p:cNvSpPr/>
          <p:nvPr/>
        </p:nvSpPr>
        <p:spPr>
          <a:xfrm>
            <a:off x="783781" y="4611850"/>
            <a:ext cx="7569805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Arial"/>
              <a:buChar char="•"/>
              <a:defRPr/>
            </a:pPr>
            <a:r>
              <a:rPr lang="en-US" sz="2400" i="1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Advanced </a:t>
            </a:r>
            <a:r>
              <a:rPr lang="en-US" sz="2400" i="1" dirty="0" err="1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ChemIDplus</a:t>
            </a:r>
            <a:r>
              <a:rPr lang="en-US" sz="2400" i="1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provides chemical structure, property, and toxicity searching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855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Screen Shot 2012-08-09 at 4.48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07" y="1430647"/>
            <a:ext cx="8008366" cy="519658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235435" y="353297"/>
            <a:ext cx="3592175" cy="1529466"/>
          </a:xfrm>
          <a:prstGeom prst="wedgeRoundRectCallout">
            <a:avLst>
              <a:gd name="adj1" fmla="val -52770"/>
              <a:gd name="adj2" fmla="val 153664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99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Enter aspirin and click search</a:t>
            </a:r>
          </a:p>
        </p:txBody>
      </p:sp>
      <p:sp>
        <p:nvSpPr>
          <p:cNvPr id="7" name="Rectangle 6"/>
          <p:cNvSpPr/>
          <p:nvPr/>
        </p:nvSpPr>
        <p:spPr>
          <a:xfrm>
            <a:off x="2451585" y="1565243"/>
            <a:ext cx="2315799" cy="635040"/>
          </a:xfrm>
          <a:prstGeom prst="rect">
            <a:avLst/>
          </a:prstGeom>
          <a:noFill/>
          <a:ln w="76200" cmpd="sng">
            <a:solidFill>
              <a:srgbClr val="FFCC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5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4.55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7" y="215265"/>
            <a:ext cx="4839462" cy="64084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5657" y="1935256"/>
            <a:ext cx="751286" cy="3067876"/>
          </a:xfrm>
          <a:prstGeom prst="rect">
            <a:avLst/>
          </a:prstGeom>
          <a:noFill/>
          <a:ln w="57150" cmpd="sng">
            <a:solidFill>
              <a:srgbClr val="80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27383" y="1787769"/>
            <a:ext cx="1250463" cy="344956"/>
          </a:xfrm>
          <a:prstGeom prst="rect">
            <a:avLst/>
          </a:prstGeom>
          <a:noFill/>
          <a:ln w="38100" cmpd="sng">
            <a:solidFill>
              <a:srgbClr val="80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5741970" y="661874"/>
            <a:ext cx="3130359" cy="1529466"/>
          </a:xfrm>
          <a:prstGeom prst="wedgeRoundRectCallout">
            <a:avLst>
              <a:gd name="adj1" fmla="val -69056"/>
              <a:gd name="adj2" fmla="val 87390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42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lick </a:t>
            </a:r>
            <a:r>
              <a:rPr lang="en-US" sz="2400" i="1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Advanced </a:t>
            </a:r>
            <a:r>
              <a:rPr lang="en-US" sz="2400" i="1" dirty="0" err="1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ChemIDplus</a:t>
            </a:r>
            <a:r>
              <a:rPr lang="en-US" sz="2400" i="1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 Search</a:t>
            </a:r>
          </a:p>
        </p:txBody>
      </p:sp>
    </p:spTree>
    <p:extLst>
      <p:ext uri="{BB962C8B-B14F-4D97-AF65-F5344CB8AC3E}">
        <p14:creationId xmlns:p14="http://schemas.microsoft.com/office/powerpoint/2010/main" val="2322434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4.48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59" y="288798"/>
            <a:ext cx="4821174" cy="626135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5783385" y="1180641"/>
            <a:ext cx="2990561" cy="1135919"/>
          </a:xfrm>
          <a:prstGeom prst="wedgeRoundRectCallout">
            <a:avLst>
              <a:gd name="adj1" fmla="val -41465"/>
              <a:gd name="adj2" fmla="val 48433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42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Search Options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645744" y="1598800"/>
            <a:ext cx="2413059" cy="648123"/>
          </a:xfrm>
          <a:prstGeom prst="rect">
            <a:avLst/>
          </a:prstGeom>
          <a:noFill/>
          <a:ln w="38100" cmpd="sng">
            <a:solidFill>
              <a:srgbClr val="80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5743" y="2330880"/>
            <a:ext cx="2413061" cy="1264197"/>
          </a:xfrm>
          <a:prstGeom prst="rect">
            <a:avLst/>
          </a:prstGeom>
          <a:noFill/>
          <a:ln w="38100" cmpd="sng">
            <a:solidFill>
              <a:srgbClr val="80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5744" y="3754679"/>
            <a:ext cx="2413061" cy="1110398"/>
          </a:xfrm>
          <a:prstGeom prst="rect">
            <a:avLst/>
          </a:prstGeom>
          <a:noFill/>
          <a:ln w="38100" cmpd="sng">
            <a:solidFill>
              <a:srgbClr val="80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5745" y="4977956"/>
            <a:ext cx="2413061" cy="848735"/>
          </a:xfrm>
          <a:prstGeom prst="rect">
            <a:avLst/>
          </a:prstGeom>
          <a:noFill/>
          <a:ln w="38100" cmpd="sng">
            <a:solidFill>
              <a:srgbClr val="80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72668" y="1589031"/>
            <a:ext cx="2112485" cy="3113568"/>
          </a:xfrm>
          <a:prstGeom prst="rect">
            <a:avLst/>
          </a:prstGeom>
          <a:noFill/>
          <a:ln w="38100" cmpd="sng">
            <a:solidFill>
              <a:srgbClr val="80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172669" y="4791564"/>
            <a:ext cx="2112484" cy="747589"/>
          </a:xfrm>
          <a:prstGeom prst="rect">
            <a:avLst/>
          </a:prstGeom>
          <a:noFill/>
          <a:ln w="38100" cmpd="sng">
            <a:solidFill>
              <a:srgbClr val="80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21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53778" y="2780977"/>
            <a:ext cx="7034191" cy="1291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6600" i="1" dirty="0" smtClean="0">
                <a:latin typeface="Times New Roman"/>
                <a:cs typeface="Times New Roman"/>
              </a:rPr>
              <a:t>Clinical </a:t>
            </a:r>
            <a:r>
              <a:rPr lang="en-US" sz="6600" i="1" dirty="0" err="1" smtClean="0">
                <a:latin typeface="Times New Roman"/>
                <a:cs typeface="Times New Roman"/>
              </a:rPr>
              <a:t>Trials.gov</a:t>
            </a:r>
            <a:endParaRPr lang="en-US" sz="6600" i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618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5.04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5" y="659321"/>
            <a:ext cx="8549640" cy="5548884"/>
          </a:xfrm>
          <a:prstGeom prst="rect">
            <a:avLst/>
          </a:prstGeom>
          <a:ln w="28575" cmpd="sng">
            <a:solidFill>
              <a:srgbClr val="9999FF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6337645" y="2899491"/>
            <a:ext cx="2141520" cy="273213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55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50149" y="2780977"/>
            <a:ext cx="5392031" cy="1291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8000" i="1" dirty="0" err="1" smtClean="0">
                <a:latin typeface="Times New Roman"/>
                <a:cs typeface="Times New Roman"/>
              </a:rPr>
              <a:t>DailyMed</a:t>
            </a:r>
            <a:endParaRPr lang="en-US" sz="8000" i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5920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5.06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6" y="264478"/>
            <a:ext cx="7771638" cy="63385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55431" y="1890816"/>
            <a:ext cx="838218" cy="215112"/>
          </a:xfrm>
          <a:prstGeom prst="rect">
            <a:avLst/>
          </a:prstGeom>
          <a:noFill/>
          <a:ln w="3810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64329" y="1212084"/>
            <a:ext cx="7771639" cy="468855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00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044982" y="1300373"/>
            <a:ext cx="2476862" cy="2325014"/>
            <a:chOff x="999627" y="1602915"/>
            <a:chExt cx="2476862" cy="2325014"/>
          </a:xfrm>
        </p:grpSpPr>
        <p:sp>
          <p:nvSpPr>
            <p:cNvPr id="26" name="Rectangle 25"/>
            <p:cNvSpPr/>
            <p:nvPr/>
          </p:nvSpPr>
          <p:spPr>
            <a:xfrm>
              <a:off x="999627" y="3564688"/>
              <a:ext cx="2476862" cy="36324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7999"/>
                  </a:solidFill>
                </a:rPr>
                <a:t>Diagnosis</a:t>
              </a:r>
              <a:endParaRPr lang="en-US" sz="2000" dirty="0">
                <a:solidFill>
                  <a:srgbClr val="FF7999"/>
                </a:solidFill>
              </a:endParaRPr>
            </a:p>
          </p:txBody>
        </p:sp>
        <p:pic>
          <p:nvPicPr>
            <p:cNvPr id="27" name="Picture 26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98" y="1602915"/>
              <a:ext cx="2458720" cy="1944624"/>
            </a:xfrm>
            <a:prstGeom prst="rect">
              <a:avLst/>
            </a:prstGeom>
            <a:ln w="28575" cmpd="sng">
              <a:solidFill>
                <a:srgbClr val="FF7999"/>
              </a:solidFill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5497409" y="1300372"/>
            <a:ext cx="2694098" cy="2325015"/>
            <a:chOff x="3565189" y="1602915"/>
            <a:chExt cx="2694098" cy="2325015"/>
          </a:xfrm>
        </p:grpSpPr>
        <p:pic>
          <p:nvPicPr>
            <p:cNvPr id="29" name="Picture 28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260" y="1602915"/>
              <a:ext cx="2671572" cy="1955292"/>
            </a:xfrm>
            <a:prstGeom prst="rect">
              <a:avLst/>
            </a:prstGeom>
            <a:ln w="28575" cmpd="sng">
              <a:solidFill>
                <a:srgbClr val="0066CC"/>
              </a:solidFill>
            </a:ln>
          </p:spPr>
        </p:pic>
        <p:sp>
          <p:nvSpPr>
            <p:cNvPr id="30" name="Rectangle 29"/>
            <p:cNvSpPr/>
            <p:nvPr/>
          </p:nvSpPr>
          <p:spPr>
            <a:xfrm>
              <a:off x="3565189" y="3565626"/>
              <a:ext cx="2694098" cy="36230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0066CC"/>
                  </a:solidFill>
                </a:rPr>
                <a:t>Therapy</a:t>
              </a:r>
              <a:endParaRPr lang="en-US" sz="20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15063" y="4254311"/>
            <a:ext cx="2939147" cy="2329610"/>
            <a:chOff x="852711" y="4091025"/>
            <a:chExt cx="2939147" cy="2329610"/>
          </a:xfrm>
        </p:grpSpPr>
        <p:pic>
          <p:nvPicPr>
            <p:cNvPr id="32" name="Picture 31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79" y="4091025"/>
              <a:ext cx="2906573" cy="1934688"/>
            </a:xfrm>
            <a:prstGeom prst="rect">
              <a:avLst/>
            </a:prstGeom>
            <a:ln w="28575" cmpd="sng">
              <a:solidFill>
                <a:srgbClr val="6633CC"/>
              </a:solidFill>
            </a:ln>
          </p:spPr>
        </p:pic>
        <p:sp>
          <p:nvSpPr>
            <p:cNvPr id="33" name="Rectangle 32"/>
            <p:cNvSpPr/>
            <p:nvPr/>
          </p:nvSpPr>
          <p:spPr>
            <a:xfrm>
              <a:off x="852711" y="6042023"/>
              <a:ext cx="2939147" cy="378612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6633CC"/>
                  </a:solidFill>
                </a:rPr>
                <a:t>Etiology </a:t>
              </a:r>
              <a:r>
                <a:rPr lang="en-US" i="1" dirty="0" smtClean="0">
                  <a:solidFill>
                    <a:srgbClr val="6633CC"/>
                  </a:solidFill>
                </a:rPr>
                <a:t>(cause)</a:t>
              </a:r>
              <a:endParaRPr lang="en-US" i="1" dirty="0">
                <a:solidFill>
                  <a:srgbClr val="6633CC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699728" y="4424346"/>
            <a:ext cx="4169592" cy="2041384"/>
            <a:chOff x="4699002" y="3746232"/>
            <a:chExt cx="4169592" cy="2041384"/>
          </a:xfrm>
        </p:grpSpPr>
        <p:sp>
          <p:nvSpPr>
            <p:cNvPr id="34" name="Rectangle 33"/>
            <p:cNvSpPr/>
            <p:nvPr/>
          </p:nvSpPr>
          <p:spPr>
            <a:xfrm>
              <a:off x="4699002" y="5334988"/>
              <a:ext cx="4169591" cy="452628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 smtClean="0">
                  <a:solidFill>
                    <a:srgbClr val="00CC00"/>
                  </a:solidFill>
                </a:rPr>
                <a:t>(prediction of probable outcome)</a:t>
              </a:r>
              <a:endParaRPr lang="en-US" sz="1600" i="1" dirty="0">
                <a:solidFill>
                  <a:srgbClr val="00CC00"/>
                </a:solidFill>
              </a:endParaRPr>
            </a:p>
          </p:txBody>
        </p:sp>
        <p:pic>
          <p:nvPicPr>
            <p:cNvPr id="35" name="Picture 34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074" y="3746232"/>
              <a:ext cx="4160520" cy="1584198"/>
            </a:xfrm>
            <a:prstGeom prst="rect">
              <a:avLst/>
            </a:prstGeom>
            <a:ln w="19050" cmpd="sng">
              <a:solidFill>
                <a:srgbClr val="00CC00"/>
              </a:solidFill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94297" y="99787"/>
            <a:ext cx="8940845" cy="752930"/>
            <a:chOff x="94297" y="99787"/>
            <a:chExt cx="8940845" cy="752930"/>
          </a:xfrm>
        </p:grpSpPr>
        <p:sp>
          <p:nvSpPr>
            <p:cNvPr id="14" name="Rectangle 13"/>
            <p:cNvSpPr/>
            <p:nvPr/>
          </p:nvSpPr>
          <p:spPr>
            <a:xfrm>
              <a:off x="1170220" y="145136"/>
              <a:ext cx="6821715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0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  <a:endPara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1605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31255" y="2344040"/>
            <a:ext cx="7510066" cy="21349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i="1" dirty="0" smtClean="0">
                <a:latin typeface="Times New Roman"/>
                <a:cs typeface="Times New Roman"/>
              </a:rPr>
              <a:t>Dietary Supplements</a:t>
            </a:r>
          </a:p>
          <a:p>
            <a:pPr algn="ctr">
              <a:defRPr/>
            </a:pPr>
            <a:r>
              <a:rPr lang="en-US" sz="6600" i="1" dirty="0" smtClean="0">
                <a:latin typeface="Times New Roman"/>
                <a:cs typeface="Times New Roman"/>
              </a:rPr>
              <a:t>Labels Database</a:t>
            </a:r>
          </a:p>
        </p:txBody>
      </p:sp>
    </p:spTree>
    <p:extLst>
      <p:ext uri="{BB962C8B-B14F-4D97-AF65-F5344CB8AC3E}">
        <p14:creationId xmlns:p14="http://schemas.microsoft.com/office/powerpoint/2010/main" val="1256178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5.10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328994"/>
            <a:ext cx="5708650" cy="62095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1852" y="2083733"/>
            <a:ext cx="1297810" cy="241567"/>
          </a:xfrm>
          <a:prstGeom prst="rect">
            <a:avLst/>
          </a:prstGeom>
          <a:noFill/>
          <a:ln w="57150" cmpd="sng">
            <a:solidFill>
              <a:srgbClr val="33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62480" y="1192100"/>
            <a:ext cx="3935085" cy="1329309"/>
          </a:xfrm>
          <a:prstGeom prst="rect">
            <a:avLst/>
          </a:prstGeom>
          <a:noFill/>
          <a:ln w="57150" cmpd="sng">
            <a:solidFill>
              <a:srgbClr val="33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33176" y="1149624"/>
            <a:ext cx="844046" cy="241567"/>
          </a:xfrm>
          <a:prstGeom prst="rect">
            <a:avLst/>
          </a:prstGeom>
          <a:noFill/>
          <a:ln w="57150" cmpd="sng">
            <a:solidFill>
              <a:srgbClr val="33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51851" y="3275623"/>
            <a:ext cx="1077489" cy="241567"/>
          </a:xfrm>
          <a:prstGeom prst="rect">
            <a:avLst/>
          </a:prstGeom>
          <a:noFill/>
          <a:ln w="57150" cmpd="sng">
            <a:solidFill>
              <a:srgbClr val="33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66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6576" y="2780977"/>
            <a:ext cx="7905091" cy="1291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7200" i="1" dirty="0" smtClean="0">
                <a:latin typeface="Times New Roman"/>
                <a:cs typeface="Times New Roman"/>
              </a:rPr>
              <a:t>Drug Information</a:t>
            </a:r>
          </a:p>
        </p:txBody>
      </p:sp>
    </p:spTree>
    <p:extLst>
      <p:ext uri="{BB962C8B-B14F-4D97-AF65-F5344CB8AC3E}">
        <p14:creationId xmlns:p14="http://schemas.microsoft.com/office/powerpoint/2010/main" val="308129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2-08-09 at 5.16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12" y="168094"/>
            <a:ext cx="5125720" cy="5770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961" y="1522183"/>
            <a:ext cx="838218" cy="135493"/>
          </a:xfrm>
          <a:prstGeom prst="rect">
            <a:avLst/>
          </a:prstGeom>
          <a:noFill/>
          <a:ln w="3810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6629" y="1982770"/>
            <a:ext cx="1535558" cy="135493"/>
          </a:xfrm>
          <a:prstGeom prst="rect">
            <a:avLst/>
          </a:prstGeom>
          <a:noFill/>
          <a:ln w="3810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4960" y="3674188"/>
            <a:ext cx="2789811" cy="135493"/>
          </a:xfrm>
          <a:prstGeom prst="rect">
            <a:avLst/>
          </a:prstGeom>
          <a:noFill/>
          <a:ln w="3810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3291" y="4179610"/>
            <a:ext cx="1242737" cy="135493"/>
          </a:xfrm>
          <a:prstGeom prst="rect">
            <a:avLst/>
          </a:prstGeom>
          <a:noFill/>
          <a:ln w="3810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3292" y="5441456"/>
            <a:ext cx="663796" cy="135493"/>
          </a:xfrm>
          <a:prstGeom prst="rect">
            <a:avLst/>
          </a:prstGeom>
          <a:noFill/>
          <a:ln w="3810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creen Shot 2012-08-09 at 5.16.3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" b="16"/>
          <a:stretch/>
        </p:blipFill>
        <p:spPr>
          <a:xfrm>
            <a:off x="3830231" y="4049628"/>
            <a:ext cx="5140960" cy="26365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77016" y="4445214"/>
            <a:ext cx="903915" cy="135493"/>
          </a:xfrm>
          <a:prstGeom prst="rect">
            <a:avLst/>
          </a:prstGeom>
          <a:noFill/>
          <a:ln w="3810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79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98170" y="2780977"/>
            <a:ext cx="7905091" cy="1291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6000" i="1" dirty="0" smtClean="0">
                <a:latin typeface="Times New Roman"/>
                <a:cs typeface="Times New Roman"/>
              </a:rPr>
              <a:t>Drug Information Portal</a:t>
            </a:r>
          </a:p>
        </p:txBody>
      </p:sp>
    </p:spTree>
    <p:extLst>
      <p:ext uri="{BB962C8B-B14F-4D97-AF65-F5344CB8AC3E}">
        <p14:creationId xmlns:p14="http://schemas.microsoft.com/office/powerpoint/2010/main" val="3228689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17828" y="844504"/>
            <a:ext cx="8121044" cy="525832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33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73725" y="1102345"/>
            <a:ext cx="63870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en-US" sz="4000" i="1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Drug Information Portal</a:t>
            </a:r>
            <a:endParaRPr lang="en-US" sz="40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3781" y="2185756"/>
            <a:ext cx="756980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gateway</a:t>
            </a:r>
          </a:p>
        </p:txBody>
      </p:sp>
      <p:sp>
        <p:nvSpPr>
          <p:cNvPr id="6" name="Rectangle 5"/>
          <p:cNvSpPr/>
          <p:nvPr/>
        </p:nvSpPr>
        <p:spPr>
          <a:xfrm>
            <a:off x="783781" y="2747485"/>
            <a:ext cx="756980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current, accurate drug information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781" y="3978922"/>
            <a:ext cx="756980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NLM and other key government agencies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783781" y="4611850"/>
            <a:ext cx="756980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Mobile site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8759" y="3348157"/>
            <a:ext cx="756980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33,368 drugs</a:t>
            </a:r>
          </a:p>
        </p:txBody>
      </p:sp>
    </p:spTree>
    <p:extLst>
      <p:ext uri="{BB962C8B-B14F-4D97-AF65-F5344CB8AC3E}">
        <p14:creationId xmlns:p14="http://schemas.microsoft.com/office/powerpoint/2010/main" val="3737835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5.23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" b="1513"/>
          <a:stretch/>
        </p:blipFill>
        <p:spPr>
          <a:xfrm>
            <a:off x="574250" y="427876"/>
            <a:ext cx="7989149" cy="60117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44817" y="2219430"/>
            <a:ext cx="2848016" cy="1091261"/>
          </a:xfrm>
          <a:prstGeom prst="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45297" y="3687938"/>
            <a:ext cx="3806810" cy="1584570"/>
          </a:xfrm>
          <a:prstGeom prst="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59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02822" y="2332075"/>
            <a:ext cx="8167692" cy="21842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7200" i="1" dirty="0" smtClean="0">
                <a:latin typeface="Times New Roman"/>
                <a:cs typeface="Times New Roman"/>
              </a:rPr>
              <a:t>Household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7200" i="1" dirty="0" smtClean="0">
                <a:latin typeface="Times New Roman"/>
                <a:cs typeface="Times New Roman"/>
              </a:rPr>
              <a:t>Products Database</a:t>
            </a:r>
          </a:p>
        </p:txBody>
      </p:sp>
    </p:spTree>
    <p:extLst>
      <p:ext uri="{BB962C8B-B14F-4D97-AF65-F5344CB8AC3E}">
        <p14:creationId xmlns:p14="http://schemas.microsoft.com/office/powerpoint/2010/main" val="3591583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5.32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17" y="461963"/>
            <a:ext cx="6089650" cy="5943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1305" y="1027242"/>
            <a:ext cx="1338168" cy="4434258"/>
          </a:xfrm>
          <a:prstGeom prst="rect">
            <a:avLst/>
          </a:prstGeom>
          <a:noFill/>
          <a:ln w="5715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53030" y="849807"/>
            <a:ext cx="3326710" cy="36420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6669352" y="937616"/>
            <a:ext cx="2307530" cy="804322"/>
          </a:xfrm>
          <a:prstGeom prst="wedgeRoundRectCallout">
            <a:avLst>
              <a:gd name="adj1" fmla="val -70181"/>
              <a:gd name="adj2" fmla="val 62953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4200"/>
              </a:spcAft>
              <a:defRPr/>
            </a:pPr>
            <a:r>
              <a:rPr lang="en-US" sz="2000" dirty="0" smtClean="0">
                <a:solidFill>
                  <a:srgbClr val="333366"/>
                </a:solidFill>
                <a:latin typeface="Verdana" charset="0"/>
                <a:ea typeface="ＭＳ Ｐゴシック" charset="0"/>
                <a:cs typeface="Verdana" charset="0"/>
              </a:rPr>
              <a:t>Product Menu</a:t>
            </a:r>
          </a:p>
        </p:txBody>
      </p:sp>
    </p:spTree>
    <p:extLst>
      <p:ext uri="{BB962C8B-B14F-4D97-AF65-F5344CB8AC3E}">
        <p14:creationId xmlns:p14="http://schemas.microsoft.com/office/powerpoint/2010/main" val="737608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5.41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30" y="291148"/>
            <a:ext cx="7209790" cy="62852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32303" y="1419459"/>
            <a:ext cx="4353864" cy="36420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5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044982" y="1300373"/>
            <a:ext cx="2476862" cy="2325014"/>
            <a:chOff x="999627" y="1602915"/>
            <a:chExt cx="2476862" cy="2325014"/>
          </a:xfrm>
        </p:grpSpPr>
        <p:sp>
          <p:nvSpPr>
            <p:cNvPr id="26" name="Rectangle 25"/>
            <p:cNvSpPr/>
            <p:nvPr/>
          </p:nvSpPr>
          <p:spPr>
            <a:xfrm>
              <a:off x="999627" y="3564688"/>
              <a:ext cx="2476862" cy="36324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7999"/>
                  </a:solidFill>
                </a:rPr>
                <a:t>Diagnosis</a:t>
              </a:r>
              <a:endParaRPr lang="en-US" sz="2000" dirty="0">
                <a:solidFill>
                  <a:srgbClr val="FF7999"/>
                </a:solidFill>
              </a:endParaRPr>
            </a:p>
          </p:txBody>
        </p:sp>
        <p:pic>
          <p:nvPicPr>
            <p:cNvPr id="27" name="Picture 26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98" y="1602915"/>
              <a:ext cx="2458720" cy="1944624"/>
            </a:xfrm>
            <a:prstGeom prst="rect">
              <a:avLst/>
            </a:prstGeom>
            <a:ln w="28575" cmpd="sng">
              <a:solidFill>
                <a:srgbClr val="FF7999"/>
              </a:solidFill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5497409" y="1300372"/>
            <a:ext cx="2694098" cy="2325015"/>
            <a:chOff x="3565189" y="1602915"/>
            <a:chExt cx="2694098" cy="2325015"/>
          </a:xfrm>
        </p:grpSpPr>
        <p:pic>
          <p:nvPicPr>
            <p:cNvPr id="29" name="Picture 28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260" y="1602915"/>
              <a:ext cx="2671572" cy="1955292"/>
            </a:xfrm>
            <a:prstGeom prst="rect">
              <a:avLst/>
            </a:prstGeom>
            <a:ln w="28575" cmpd="sng">
              <a:solidFill>
                <a:srgbClr val="0066CC"/>
              </a:solidFill>
            </a:ln>
          </p:spPr>
        </p:pic>
        <p:sp>
          <p:nvSpPr>
            <p:cNvPr id="30" name="Rectangle 29"/>
            <p:cNvSpPr/>
            <p:nvPr/>
          </p:nvSpPr>
          <p:spPr>
            <a:xfrm>
              <a:off x="3565189" y="3565626"/>
              <a:ext cx="2694098" cy="36230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0066CC"/>
                  </a:solidFill>
                </a:rPr>
                <a:t>Therapy</a:t>
              </a:r>
              <a:endParaRPr lang="en-US" sz="20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15063" y="4254311"/>
            <a:ext cx="2939147" cy="2329610"/>
            <a:chOff x="852711" y="4091025"/>
            <a:chExt cx="2939147" cy="2329610"/>
          </a:xfrm>
        </p:grpSpPr>
        <p:pic>
          <p:nvPicPr>
            <p:cNvPr id="32" name="Picture 31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79" y="4091025"/>
              <a:ext cx="2906573" cy="1934688"/>
            </a:xfrm>
            <a:prstGeom prst="rect">
              <a:avLst/>
            </a:prstGeom>
            <a:ln w="28575" cmpd="sng">
              <a:solidFill>
                <a:srgbClr val="6633CC"/>
              </a:solidFill>
            </a:ln>
          </p:spPr>
        </p:pic>
        <p:sp>
          <p:nvSpPr>
            <p:cNvPr id="33" name="Rectangle 32"/>
            <p:cNvSpPr/>
            <p:nvPr/>
          </p:nvSpPr>
          <p:spPr>
            <a:xfrm>
              <a:off x="852711" y="6042023"/>
              <a:ext cx="2939147" cy="378612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6633CC"/>
                  </a:solidFill>
                </a:rPr>
                <a:t>Etiology </a:t>
              </a:r>
              <a:r>
                <a:rPr lang="en-US" i="1" dirty="0" smtClean="0">
                  <a:solidFill>
                    <a:srgbClr val="6633CC"/>
                  </a:solidFill>
                </a:rPr>
                <a:t>(cause)</a:t>
              </a:r>
              <a:endParaRPr lang="en-US" i="1" dirty="0">
                <a:solidFill>
                  <a:srgbClr val="6633CC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45298" y="4397131"/>
            <a:ext cx="4169592" cy="2041384"/>
            <a:chOff x="4645298" y="4397131"/>
            <a:chExt cx="4169592" cy="2041384"/>
          </a:xfrm>
        </p:grpSpPr>
        <p:sp>
          <p:nvSpPr>
            <p:cNvPr id="34" name="Rectangle 33"/>
            <p:cNvSpPr/>
            <p:nvPr/>
          </p:nvSpPr>
          <p:spPr>
            <a:xfrm>
              <a:off x="4645298" y="5985887"/>
              <a:ext cx="4169592" cy="452628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 smtClean="0">
                  <a:solidFill>
                    <a:srgbClr val="00CC00"/>
                  </a:solidFill>
                </a:rPr>
                <a:t>(prediction of probable outcome)</a:t>
              </a:r>
              <a:endParaRPr lang="en-US" sz="1600" i="1" dirty="0">
                <a:solidFill>
                  <a:srgbClr val="00CC00"/>
                </a:solidFill>
              </a:endParaRPr>
            </a:p>
          </p:txBody>
        </p:sp>
        <p:pic>
          <p:nvPicPr>
            <p:cNvPr id="35" name="Picture 34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299" y="4397131"/>
              <a:ext cx="4160520" cy="1584198"/>
            </a:xfrm>
            <a:prstGeom prst="rect">
              <a:avLst/>
            </a:prstGeom>
            <a:ln w="19050" cmpd="sng">
              <a:solidFill>
                <a:srgbClr val="00CC00"/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94297" y="99787"/>
            <a:ext cx="8940845" cy="752930"/>
            <a:chOff x="94297" y="99787"/>
            <a:chExt cx="8940845" cy="752930"/>
          </a:xfrm>
        </p:grpSpPr>
        <p:sp>
          <p:nvSpPr>
            <p:cNvPr id="14" name="Rectangle 13"/>
            <p:cNvSpPr/>
            <p:nvPr/>
          </p:nvSpPr>
          <p:spPr>
            <a:xfrm>
              <a:off x="1170220" y="145136"/>
              <a:ext cx="6821715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0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  <a:endPara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9858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5.42.5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r="96"/>
          <a:stretch/>
        </p:blipFill>
        <p:spPr>
          <a:xfrm>
            <a:off x="5005681" y="254191"/>
            <a:ext cx="3694176" cy="6359144"/>
          </a:xfrm>
          <a:prstGeom prst="rect">
            <a:avLst/>
          </a:prstGeom>
        </p:spPr>
      </p:pic>
      <p:pic>
        <p:nvPicPr>
          <p:cNvPr id="4" name="Picture 3" descr="Screen Shot 2012-08-09 at 5.42.2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0" r="62"/>
          <a:stretch/>
        </p:blipFill>
        <p:spPr>
          <a:xfrm>
            <a:off x="389742" y="264478"/>
            <a:ext cx="3849624" cy="633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21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02320" y="2796986"/>
            <a:ext cx="5123486" cy="124815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6600" i="1" dirty="0" err="1" smtClean="0">
                <a:latin typeface="Times New Roman"/>
                <a:cs typeface="Times New Roman"/>
              </a:rPr>
              <a:t>MedlinePlus</a:t>
            </a:r>
            <a:endParaRPr lang="en-US" sz="6600" i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7119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5.50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84" y="256985"/>
            <a:ext cx="4587748" cy="635355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565304" y="793777"/>
            <a:ext cx="3222678" cy="161557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00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  <a:latin typeface="Verdana"/>
                <a:cs typeface="Verdana"/>
              </a:rPr>
              <a:t>authoritative information for patients</a:t>
            </a:r>
          </a:p>
        </p:txBody>
      </p:sp>
    </p:spTree>
    <p:extLst>
      <p:ext uri="{BB962C8B-B14F-4D97-AF65-F5344CB8AC3E}">
        <p14:creationId xmlns:p14="http://schemas.microsoft.com/office/powerpoint/2010/main" val="202105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5.50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2" y="239713"/>
            <a:ext cx="5308600" cy="63881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5879013" y="1337231"/>
            <a:ext cx="3038547" cy="1305440"/>
          </a:xfrm>
          <a:prstGeom prst="wedgeRoundRectCallout">
            <a:avLst>
              <a:gd name="adj1" fmla="val -140270"/>
              <a:gd name="adj2" fmla="val -61890"/>
              <a:gd name="adj3" fmla="val 16667"/>
            </a:avLst>
          </a:prstGeom>
          <a:solidFill>
            <a:srgbClr val="FFFFFF"/>
          </a:solidFill>
          <a:ln w="57150" cmpd="sng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Click Drugs &amp; Supplements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0446" y="2390668"/>
            <a:ext cx="2962538" cy="607008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23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92036" y="2785873"/>
            <a:ext cx="7334527" cy="124815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6600" i="1" dirty="0" smtClean="0">
                <a:latin typeface="Times New Roman"/>
                <a:cs typeface="Times New Roman"/>
              </a:rPr>
              <a:t>My Medication List</a:t>
            </a:r>
          </a:p>
        </p:txBody>
      </p:sp>
    </p:spTree>
    <p:extLst>
      <p:ext uri="{BB962C8B-B14F-4D97-AF65-F5344CB8AC3E}">
        <p14:creationId xmlns:p14="http://schemas.microsoft.com/office/powerpoint/2010/main" val="170252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spec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6.02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8" y="443468"/>
            <a:ext cx="7446264" cy="5604256"/>
          </a:xfrm>
          <a:prstGeom prst="rect">
            <a:avLst/>
          </a:prstGeom>
          <a:ln w="38100" cmpd="sng">
            <a:solidFill>
              <a:srgbClr val="FFCC66"/>
            </a:solidFill>
          </a:ln>
        </p:spPr>
      </p:pic>
      <p:sp>
        <p:nvSpPr>
          <p:cNvPr id="4" name="Rounded Rectangular Callout 3"/>
          <p:cNvSpPr/>
          <p:nvPr/>
        </p:nvSpPr>
        <p:spPr>
          <a:xfrm>
            <a:off x="4958349" y="2999493"/>
            <a:ext cx="3744441" cy="1716476"/>
          </a:xfrm>
          <a:prstGeom prst="wedgeRoundRectCallout">
            <a:avLst>
              <a:gd name="adj1" fmla="val -28711"/>
              <a:gd name="adj2" fmla="val -81749"/>
              <a:gd name="adj3" fmla="val 16667"/>
            </a:avLst>
          </a:prstGeom>
          <a:solidFill>
            <a:srgbClr val="FFFFFF"/>
          </a:solidFill>
          <a:ln w="57150" cmpd="sng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App to help users manage their medications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5398" y="1307397"/>
            <a:ext cx="1803611" cy="392220"/>
          </a:xfrm>
          <a:prstGeom prst="rect">
            <a:avLst/>
          </a:prstGeom>
          <a:noFill/>
          <a:ln w="57150" cmpd="sng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78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5.59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1" y="720090"/>
            <a:ext cx="8237347" cy="5427345"/>
          </a:xfrm>
          <a:prstGeom prst="rect">
            <a:avLst/>
          </a:prstGeom>
          <a:ln w="101600" cmpd="sng">
            <a:solidFill>
              <a:schemeClr val="bg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651360" y="1120626"/>
            <a:ext cx="7036138" cy="5026808"/>
          </a:xfrm>
          <a:prstGeom prst="rect">
            <a:avLst/>
          </a:prstGeom>
          <a:noFill/>
          <a:ln w="57150" cmpd="sng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83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37732" y="2796986"/>
            <a:ext cx="5286606" cy="124815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8000" i="1" dirty="0" smtClean="0">
                <a:latin typeface="Times New Roman"/>
                <a:cs typeface="Times New Roman"/>
              </a:rPr>
              <a:t>Pillbox Beta</a:t>
            </a:r>
          </a:p>
        </p:txBody>
      </p:sp>
    </p:spTree>
    <p:extLst>
      <p:ext uri="{BB962C8B-B14F-4D97-AF65-F5344CB8AC3E}">
        <p14:creationId xmlns:p14="http://schemas.microsoft.com/office/powerpoint/2010/main" val="2856976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6.12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3" y="247587"/>
            <a:ext cx="8233664" cy="6372352"/>
          </a:xfrm>
          <a:prstGeom prst="rect">
            <a:avLst/>
          </a:prstGeom>
          <a:ln w="38100" cmpd="sng">
            <a:solidFill>
              <a:schemeClr val="bg1">
                <a:lumMod val="7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477482" y="4432280"/>
            <a:ext cx="3262084" cy="675909"/>
          </a:xfrm>
          <a:prstGeom prst="rect">
            <a:avLst/>
          </a:prstGeom>
          <a:noFill/>
          <a:ln w="38100" cmpd="sng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64708" y="1434465"/>
            <a:ext cx="4938611" cy="405230"/>
          </a:xfrm>
          <a:prstGeom prst="rect">
            <a:avLst/>
          </a:prstGeom>
          <a:noFill/>
          <a:ln w="38100" cmpd="sng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83267" y="2780977"/>
            <a:ext cx="5969000" cy="1291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8000" i="1" dirty="0" err="1" smtClean="0">
                <a:latin typeface="Times New Roman"/>
                <a:cs typeface="Times New Roman"/>
              </a:rPr>
              <a:t>PubChem</a:t>
            </a:r>
            <a:endParaRPr lang="en-US" sz="8000" i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574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1428" y="1334714"/>
            <a:ext cx="8790213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dirty="0" smtClean="0">
                <a:latin typeface="News Gothic MT"/>
                <a:cs typeface="News Gothic MT"/>
              </a:rPr>
              <a:t>uses pre-formulated search strategies with a keyword search</a:t>
            </a:r>
          </a:p>
        </p:txBody>
      </p:sp>
      <p:pic>
        <p:nvPicPr>
          <p:cNvPr id="2" name="Picture 1" descr="Screen Shot 2012-05-23 at 2.4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74" y="2282070"/>
            <a:ext cx="5870702" cy="4213352"/>
          </a:xfrm>
          <a:prstGeom prst="rect">
            <a:avLst/>
          </a:prstGeom>
          <a:ln w="28575" cmpd="sng">
            <a:solidFill>
              <a:srgbClr val="3366FF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1428" y="208640"/>
            <a:ext cx="8790214" cy="879931"/>
            <a:chOff x="181428" y="208640"/>
            <a:chExt cx="8790214" cy="879931"/>
          </a:xfrm>
        </p:grpSpPr>
        <p:sp>
          <p:nvSpPr>
            <p:cNvPr id="13" name="Rectangle 12"/>
            <p:cNvSpPr/>
            <p:nvPr/>
          </p:nvSpPr>
          <p:spPr>
            <a:xfrm>
              <a:off x="1106718" y="326488"/>
              <a:ext cx="6948714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8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  <a:endParaRPr lang="en-US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678216" y="2884711"/>
            <a:ext cx="5771533" cy="843644"/>
          </a:xfrm>
          <a:prstGeom prst="rect">
            <a:avLst/>
          </a:prstGeom>
          <a:noFill/>
          <a:ln w="3810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23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6.17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1" y="613220"/>
            <a:ext cx="8499348" cy="5641086"/>
          </a:xfrm>
          <a:prstGeom prst="rect">
            <a:avLst/>
          </a:prstGeom>
          <a:ln w="28575" cmpd="sng">
            <a:solidFill>
              <a:srgbClr val="3366FF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099520" y="2639138"/>
            <a:ext cx="3185652" cy="405230"/>
          </a:xfrm>
          <a:prstGeom prst="rect">
            <a:avLst/>
          </a:prstGeom>
          <a:noFill/>
          <a:ln w="57150" cmpd="sng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62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84325" y="1547375"/>
            <a:ext cx="5969000" cy="377277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i="1" dirty="0" smtClean="0">
                <a:latin typeface="Times New Roman"/>
                <a:cs typeface="Times New Roman"/>
              </a:rPr>
              <a:t>Toxicology</a:t>
            </a:r>
          </a:p>
          <a:p>
            <a:pPr algn="ctr">
              <a:defRPr/>
            </a:pPr>
            <a:r>
              <a:rPr lang="en-US" sz="8000" i="1" dirty="0" smtClean="0">
                <a:latin typeface="Times New Roman"/>
                <a:cs typeface="Times New Roman"/>
              </a:rPr>
              <a:t>Data</a:t>
            </a:r>
          </a:p>
          <a:p>
            <a:pPr algn="ctr">
              <a:defRPr/>
            </a:pPr>
            <a:r>
              <a:rPr lang="en-US" sz="8000" i="1" dirty="0" smtClean="0">
                <a:latin typeface="Times New Roman"/>
                <a:cs typeface="Times New Roman"/>
              </a:rPr>
              <a:t>Network</a:t>
            </a:r>
            <a:endParaRPr lang="en-US" sz="8000" i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9601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6.22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95" y="273368"/>
            <a:ext cx="6880860" cy="63207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59121" y="1484829"/>
            <a:ext cx="6444530" cy="336187"/>
          </a:xfrm>
          <a:prstGeom prst="rect">
            <a:avLst/>
          </a:prstGeom>
          <a:noFill/>
          <a:ln w="57150" cmpd="sng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26762" y="4114629"/>
            <a:ext cx="2063645" cy="293168"/>
          </a:xfrm>
          <a:prstGeom prst="rect">
            <a:avLst/>
          </a:prstGeom>
          <a:noFill/>
          <a:ln w="57150" cmpd="sng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28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2-08-09 at 6.26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43" y="700483"/>
            <a:ext cx="8627364" cy="50749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4286" y="3361878"/>
            <a:ext cx="2027770" cy="336187"/>
          </a:xfrm>
          <a:prstGeom prst="rect">
            <a:avLst/>
          </a:prstGeom>
          <a:noFill/>
          <a:ln w="57150" cmpd="sng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6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02320" y="2796986"/>
            <a:ext cx="5123486" cy="124815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8000" i="1" dirty="0" err="1" smtClean="0">
                <a:latin typeface="Times New Roman"/>
                <a:cs typeface="Times New Roman"/>
              </a:rPr>
              <a:t>LactMed</a:t>
            </a:r>
            <a:endParaRPr lang="en-US" sz="8000" i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5614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2-08-09 at 6.29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15" y="294323"/>
            <a:ext cx="6027420" cy="6278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92467" y="1242748"/>
            <a:ext cx="5921437" cy="587608"/>
          </a:xfrm>
          <a:prstGeom prst="rect">
            <a:avLst/>
          </a:prstGeom>
          <a:noFill/>
          <a:ln w="57150" cmpd="sng"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8449" y="3341271"/>
            <a:ext cx="1877913" cy="285792"/>
          </a:xfrm>
          <a:prstGeom prst="rect">
            <a:avLst/>
          </a:prstGeom>
          <a:noFill/>
          <a:ln w="57150" cmpd="sng"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85948" y="3132119"/>
            <a:ext cx="1700220" cy="209152"/>
          </a:xfrm>
          <a:prstGeom prst="rect">
            <a:avLst/>
          </a:prstGeom>
          <a:noFill/>
          <a:ln w="57150" cmpd="sng"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85948" y="4699222"/>
            <a:ext cx="1700220" cy="209152"/>
          </a:xfrm>
          <a:prstGeom prst="rect">
            <a:avLst/>
          </a:prstGeom>
          <a:noFill/>
          <a:ln w="57150" cmpd="sng"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32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2-08-09 at 6.34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21" y="281115"/>
            <a:ext cx="7277608" cy="6305296"/>
          </a:xfrm>
          <a:prstGeom prst="rect">
            <a:avLst/>
          </a:prstGeom>
          <a:ln w="57150" cmpd="sng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93327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83267" y="2780977"/>
            <a:ext cx="5969000" cy="1291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8000" i="1" dirty="0" smtClean="0">
                <a:latin typeface="Times New Roman"/>
                <a:cs typeface="Times New Roman"/>
              </a:rPr>
              <a:t>NCBI</a:t>
            </a:r>
          </a:p>
        </p:txBody>
      </p:sp>
    </p:spTree>
    <p:extLst>
      <p:ext uri="{BB962C8B-B14F-4D97-AF65-F5344CB8AC3E}">
        <p14:creationId xmlns:p14="http://schemas.microsoft.com/office/powerpoint/2010/main" val="65072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6.37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3" y="521399"/>
            <a:ext cx="8406384" cy="58247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633" y="1536551"/>
            <a:ext cx="1632647" cy="2908599"/>
          </a:xfrm>
          <a:prstGeom prst="rect">
            <a:avLst/>
          </a:prstGeom>
          <a:noFill/>
          <a:ln w="57150" cmpd="sng"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14"/>
          <p:cNvSpPr>
            <a:spLocks noChangeArrowheads="1"/>
          </p:cNvSpPr>
          <p:nvPr/>
        </p:nvSpPr>
        <p:spPr bwMode="auto">
          <a:xfrm rot="4356236">
            <a:off x="1092431" y="4740647"/>
            <a:ext cx="1676659" cy="334963"/>
          </a:xfrm>
          <a:prstGeom prst="leftArrow">
            <a:avLst>
              <a:gd name="adj1" fmla="val 39320"/>
              <a:gd name="adj2" fmla="val 138038"/>
            </a:avLst>
          </a:prstGeom>
          <a:gradFill flip="none" rotWithShape="1">
            <a:gsLst>
              <a:gs pos="0">
                <a:srgbClr val="FF6600"/>
              </a:gs>
              <a:gs pos="100000">
                <a:srgbClr val="FF6600"/>
              </a:gs>
              <a:gs pos="50000">
                <a:srgbClr val="FFEFCB"/>
              </a:gs>
              <a:gs pos="72000">
                <a:srgbClr val="FFDD96"/>
              </a:gs>
              <a:gs pos="28000">
                <a:srgbClr val="FFDD96"/>
              </a:gs>
              <a:gs pos="7000">
                <a:srgbClr val="FF842A"/>
              </a:gs>
              <a:gs pos="93000">
                <a:srgbClr val="FF842A"/>
              </a:gs>
            </a:gsLst>
            <a:lin ang="0" scaled="1"/>
            <a:tileRect/>
          </a:gradFill>
          <a:ln w="127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986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93902" y="2682679"/>
            <a:ext cx="7359372" cy="1291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6000" i="1" dirty="0" smtClean="0">
                <a:latin typeface="Times New Roman"/>
                <a:cs typeface="Times New Roman"/>
              </a:rPr>
              <a:t>Plagiarism Resources</a:t>
            </a:r>
          </a:p>
        </p:txBody>
      </p:sp>
    </p:spTree>
    <p:extLst>
      <p:ext uri="{BB962C8B-B14F-4D97-AF65-F5344CB8AC3E}">
        <p14:creationId xmlns:p14="http://schemas.microsoft.com/office/powerpoint/2010/main" val="3487104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8 at 2.50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9" y="989264"/>
            <a:ext cx="5212080" cy="568502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922387" y="241082"/>
            <a:ext cx="3635375" cy="595069"/>
          </a:xfrm>
          <a:prstGeom prst="wedgeRoundRectCallout">
            <a:avLst>
              <a:gd name="adj1" fmla="val 858"/>
              <a:gd name="adj2" fmla="val 108725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pic>
        <p:nvPicPr>
          <p:cNvPr id="5" name="Picture 5" descr="Screen Shot 2012-04-23 at 1.20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266" y="2260888"/>
            <a:ext cx="1287780" cy="279654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6128073" y="836151"/>
            <a:ext cx="2751137" cy="1317625"/>
          </a:xfrm>
          <a:prstGeom prst="wedgeRoundRectCallout">
            <a:avLst>
              <a:gd name="adj1" fmla="val -102588"/>
              <a:gd name="adj2" fmla="val 74096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Mouse over Databases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819185" y="3995057"/>
            <a:ext cx="2889779" cy="1056445"/>
          </a:xfrm>
          <a:prstGeom prst="wedgeRoundRectCallout">
            <a:avLst>
              <a:gd name="adj1" fmla="val -122957"/>
              <a:gd name="adj2" fmla="val -174506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30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PubMed</a:t>
            </a:r>
          </a:p>
        </p:txBody>
      </p:sp>
    </p:spTree>
    <p:extLst>
      <p:ext uri="{BB962C8B-B14F-4D97-AF65-F5344CB8AC3E}">
        <p14:creationId xmlns:p14="http://schemas.microsoft.com/office/powerpoint/2010/main" val="242163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8 at 2.50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389" y="948214"/>
            <a:ext cx="5212080" cy="568502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209277" y="239361"/>
            <a:ext cx="3635375" cy="595069"/>
          </a:xfrm>
          <a:prstGeom prst="wedgeRoundRectCallout">
            <a:avLst>
              <a:gd name="adj1" fmla="val 858"/>
              <a:gd name="adj2" fmla="val 96170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32323" y="3139153"/>
            <a:ext cx="2751137" cy="1317625"/>
          </a:xfrm>
          <a:prstGeom prst="wedgeRoundRectCallout">
            <a:avLst>
              <a:gd name="adj1" fmla="val 71532"/>
              <a:gd name="adj2" fmla="val -81827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Guides &amp;</a:t>
            </a: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Tutorials</a:t>
            </a:r>
            <a:endParaRPr lang="en-US" sz="2400" dirty="0" smtClean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876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2-08-09 at 6.41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7" y="269939"/>
            <a:ext cx="8220456" cy="6327648"/>
          </a:xfrm>
          <a:prstGeom prst="rect">
            <a:avLst/>
          </a:prstGeom>
          <a:ln w="28575" cmpd="sng">
            <a:solidFill>
              <a:srgbClr val="CCCCCC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111794" y="5463054"/>
            <a:ext cx="6497619" cy="1134533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6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248835" y="457200"/>
            <a:ext cx="6646333" cy="76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US" sz="4000" b="1" i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ea typeface="蘋果儷中黑" charset="0"/>
              </a:rPr>
              <a:t>or contact </a:t>
            </a:r>
            <a:r>
              <a:rPr lang="en-US" sz="4000" b="1" i="1" u="sng" dirty="0"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ea typeface="蘋果儷中黑" charset="0"/>
              </a:rPr>
              <a:t>us at</a:t>
            </a:r>
            <a:r>
              <a:rPr lang="en-US" sz="4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ea typeface="蘋果儷中黑" charset="0"/>
              </a:rPr>
              <a:t>:</a:t>
            </a:r>
            <a:endParaRPr lang="en-US" sz="4000" i="1" dirty="0">
              <a:solidFill>
                <a:prstClr val="whit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eneva" charset="0"/>
              <a:ea typeface="蘋果儷中黑" charset="0"/>
            </a:endParaRPr>
          </a:p>
        </p:txBody>
      </p:sp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629549" y="2209800"/>
            <a:ext cx="3429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Lubbock</a:t>
            </a:r>
          </a:p>
          <a:p>
            <a:pPr eaLnBrk="0" hangingPunct="0"/>
            <a:r>
              <a:rPr lang="en-US" sz="2000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	(806) 743-2200</a:t>
            </a:r>
          </a:p>
          <a:p>
            <a:pPr eaLnBrk="0" hangingPunct="0"/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Amarillo</a:t>
            </a:r>
          </a:p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	</a:t>
            </a:r>
            <a:r>
              <a:rPr lang="en-US" sz="2000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(806) 354-5448</a:t>
            </a:r>
          </a:p>
          <a:p>
            <a:pPr eaLnBrk="0" hangingPunct="0"/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El Paso</a:t>
            </a:r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sz="2000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	(915) 545-6652</a:t>
            </a:r>
          </a:p>
          <a:p>
            <a:pPr eaLnBrk="0" hangingPunct="0"/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Odessa</a:t>
            </a:r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sz="2000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	(432) 335-5171</a:t>
            </a:r>
            <a:endParaRPr lang="en-US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endParaRPr lang="en-US" i="1" dirty="0">
              <a:solidFill>
                <a:srgbClr val="000000"/>
              </a:solidFill>
              <a:latin typeface="Calibri" charset="0"/>
              <a:cs typeface="蘋果儷中黑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787900" y="1798638"/>
            <a:ext cx="3916363" cy="4449762"/>
            <a:chOff x="4787900" y="1798638"/>
            <a:chExt cx="3916363" cy="4449762"/>
          </a:xfrm>
        </p:grpSpPr>
        <p:pic>
          <p:nvPicPr>
            <p:cNvPr id="116741" name="Picture 2" descr="l@s #1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0" t="10651" r="6990"/>
            <a:stretch>
              <a:fillRect/>
            </a:stretch>
          </p:blipFill>
          <p:spPr bwMode="auto">
            <a:xfrm>
              <a:off x="4787900" y="1798638"/>
              <a:ext cx="3916363" cy="4449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6742" name="Straight Connector 7"/>
            <p:cNvCxnSpPr>
              <a:cxnSpLocks noChangeShapeType="1"/>
            </p:cNvCxnSpPr>
            <p:nvPr/>
          </p:nvCxnSpPr>
          <p:spPr bwMode="auto">
            <a:xfrm>
              <a:off x="4953000" y="6065838"/>
              <a:ext cx="3581400" cy="158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157092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3588" y="2087563"/>
            <a:ext cx="7620000" cy="26463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6000" i="1" dirty="0">
                <a:latin typeface="Times New Roman"/>
                <a:cs typeface="Times New Roman"/>
              </a:rPr>
              <a:t>Electronic Evaluations</a:t>
            </a:r>
          </a:p>
        </p:txBody>
      </p:sp>
    </p:spTree>
    <p:extLst>
      <p:ext uri="{BB962C8B-B14F-4D97-AF65-F5344CB8AC3E}">
        <p14:creationId xmlns:p14="http://schemas.microsoft.com/office/powerpoint/2010/main" val="1888262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800" dirty="0">
                <a:solidFill>
                  <a:srgbClr val="FFFFFF"/>
                </a:solidFill>
                <a:latin typeface="Brush Script MT" pitchFamily="-111" charset="0"/>
                <a:ea typeface="Brush Script MT" pitchFamily="-111" charset="0"/>
                <a:cs typeface="Brush Script MT" pitchFamily="-111" charset="0"/>
              </a:rPr>
              <a:t>The End</a:t>
            </a: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Geneva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449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1379</TotalTime>
  <Words>512</Words>
  <Application>Microsoft Macintosh PowerPoint</Application>
  <PresentationFormat>On-screen Show (4:3)</PresentationFormat>
  <Paragraphs>163</Paragraphs>
  <Slides>94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94</vt:i4>
      </vt:variant>
    </vt:vector>
  </HeadingPairs>
  <TitlesOfParts>
    <vt:vector size="96" baseType="lpstr">
      <vt:lpstr>Office Theme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TTUHSC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TTUHSCPSL</dc:creator>
  <cp:lastModifiedBy>TTUHSCPSL</cp:lastModifiedBy>
  <cp:revision>222</cp:revision>
  <dcterms:created xsi:type="dcterms:W3CDTF">2011-07-29T19:39:33Z</dcterms:created>
  <dcterms:modified xsi:type="dcterms:W3CDTF">2012-08-09T23:54:06Z</dcterms:modified>
</cp:coreProperties>
</file>