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958" r:id="rId2"/>
    <p:sldId id="1353" r:id="rId3"/>
    <p:sldId id="1354" r:id="rId4"/>
    <p:sldId id="1355" r:id="rId5"/>
    <p:sldId id="1363" r:id="rId6"/>
    <p:sldId id="1362" r:id="rId7"/>
    <p:sldId id="1248" r:id="rId8"/>
    <p:sldId id="1247" r:id="rId9"/>
    <p:sldId id="1249" r:id="rId10"/>
    <p:sldId id="1251" r:id="rId11"/>
    <p:sldId id="1352" r:id="rId12"/>
    <p:sldId id="1388" r:id="rId13"/>
    <p:sldId id="1356" r:id="rId14"/>
    <p:sldId id="1357" r:id="rId15"/>
    <p:sldId id="1104" r:id="rId16"/>
    <p:sldId id="1191" r:id="rId17"/>
    <p:sldId id="1359" r:id="rId18"/>
    <p:sldId id="1187" r:id="rId19"/>
    <p:sldId id="1365" r:id="rId20"/>
    <p:sldId id="1360" r:id="rId21"/>
    <p:sldId id="1366" r:id="rId22"/>
    <p:sldId id="1373" r:id="rId23"/>
    <p:sldId id="1374" r:id="rId24"/>
    <p:sldId id="1361" r:id="rId25"/>
    <p:sldId id="1375" r:id="rId26"/>
    <p:sldId id="1367" r:id="rId27"/>
    <p:sldId id="1376" r:id="rId28"/>
    <p:sldId id="1377" r:id="rId29"/>
    <p:sldId id="1378" r:id="rId30"/>
    <p:sldId id="1369" r:id="rId31"/>
    <p:sldId id="959" r:id="rId32"/>
    <p:sldId id="1358" r:id="rId33"/>
    <p:sldId id="1379" r:id="rId34"/>
    <p:sldId id="1380" r:id="rId35"/>
    <p:sldId id="1381" r:id="rId36"/>
    <p:sldId id="1382" r:id="rId37"/>
    <p:sldId id="1370" r:id="rId38"/>
    <p:sldId id="1383" r:id="rId39"/>
    <p:sldId id="1384" r:id="rId40"/>
    <p:sldId id="1364" r:id="rId41"/>
    <p:sldId id="1389" r:id="rId42"/>
    <p:sldId id="1385" r:id="rId43"/>
    <p:sldId id="1386" r:id="rId44"/>
    <p:sldId id="1387" r:id="rId4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ADFF"/>
    <a:srgbClr val="0432FF"/>
    <a:srgbClr val="AC30D6"/>
    <a:srgbClr val="D883FF"/>
    <a:srgbClr val="00D142"/>
    <a:srgbClr val="FF7C00"/>
    <a:srgbClr val="FF2F92"/>
    <a:srgbClr val="D81E00"/>
    <a:srgbClr val="FF9900"/>
    <a:srgbClr val="008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80"/>
    <p:restoredTop sz="86419" autoAdjust="0"/>
  </p:normalViewPr>
  <p:slideViewPr>
    <p:cSldViewPr snapToGrid="0" snapToObjects="1" showGuides="1">
      <p:cViewPr>
        <p:scale>
          <a:sx n="157" d="100"/>
          <a:sy n="157" d="100"/>
        </p:scale>
        <p:origin x="3304" y="1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3" d="100"/>
        <a:sy n="133" d="100"/>
      </p:scale>
      <p:origin x="0" y="19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C3F8F95-5405-0441-89E6-4EBE42B9D423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8AD0CF4-D9B8-3042-96AA-EC3F308A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78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5041B-2471-7F4B-A8EB-5003215D4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7EF5-B24D-E942-A687-741A8C554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3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AF317-C632-EC49-9C19-6BDB64771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1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49498-B7F0-2A43-80B5-16568F255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4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5B74-4277-6649-A1B8-3DF5B2FE7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2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4A329-3277-E541-8679-F7A97ECB9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9D16-1BA1-094D-8A9C-04E3264A0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F937-BB7D-C242-9E38-9604A5B7D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2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DC77-1E04-184B-884E-8D9A171E9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3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E8FE-EB26-5447-94B1-BADC05628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C44E7-BDD5-B44F-AB87-77C3D9121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7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F35BDC8-ADE3-5147-AEE2-705A9D5AC467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D641790-73E7-E545-821E-9E580720A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7575" y="2150530"/>
            <a:ext cx="73152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</a:t>
            </a: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Products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prstClr val="white"/>
                </a:solidFill>
                <a:latin typeface="Times New Roman"/>
                <a:cs typeface="Times New Roman"/>
              </a:rPr>
              <a:t>a </a:t>
            </a:r>
            <a:r>
              <a:rPr lang="en-US" sz="2800" dirty="0">
                <a:solidFill>
                  <a:prstClr val="white"/>
                </a:solidFill>
                <a:latin typeface="Times New Roman"/>
                <a:cs typeface="Times New Roman"/>
              </a:rPr>
              <a:t>collection of information resources and </a:t>
            </a:r>
            <a:r>
              <a:rPr lang="en-US" sz="2800" dirty="0" smtClean="0">
                <a:solidFill>
                  <a:prstClr val="white"/>
                </a:solidFill>
                <a:latin typeface="Times New Roman"/>
                <a:cs typeface="Times New Roman"/>
              </a:rPr>
              <a:t>tools</a:t>
            </a:r>
            <a:endParaRPr lang="en-US" sz="28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7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217932"/>
            <a:ext cx="5328666" cy="64221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4242817" y="1440564"/>
            <a:ext cx="4645152" cy="934070"/>
          </a:xfrm>
          <a:prstGeom prst="wedgeRoundRectCallout">
            <a:avLst>
              <a:gd name="adj1" fmla="val -60315"/>
              <a:gd name="adj2" fmla="val -25275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Complete the form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10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85" y="1704400"/>
            <a:ext cx="6099048" cy="483133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497657" y="252280"/>
            <a:ext cx="6166104" cy="818875"/>
          </a:xfrm>
          <a:prstGeom prst="wedgeRoundRectCallout">
            <a:avLst>
              <a:gd name="adj1" fmla="val 8556"/>
              <a:gd name="adj2" fmla="val 49078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Login to your personal </a:t>
            </a: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account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16200000">
            <a:off x="5911507" y="1462553"/>
            <a:ext cx="1409372" cy="324150"/>
          </a:xfrm>
          <a:prstGeom prst="leftArrow">
            <a:avLst>
              <a:gd name="adj1" fmla="val 50000"/>
              <a:gd name="adj2" fmla="val 98628"/>
            </a:avLst>
          </a:prstGeom>
          <a:solidFill>
            <a:srgbClr val="3DACFF"/>
          </a:solidFill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8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7575" y="2150530"/>
            <a:ext cx="73152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</a:t>
            </a: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Medicine</a:t>
            </a:r>
          </a:p>
        </p:txBody>
      </p:sp>
    </p:spTree>
    <p:extLst>
      <p:ext uri="{BB962C8B-B14F-4D97-AF65-F5344CB8AC3E}">
        <p14:creationId xmlns:p14="http://schemas.microsoft.com/office/powerpoint/2010/main" val="167039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85" y="1704400"/>
            <a:ext cx="6099048" cy="483133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068513" y="391132"/>
            <a:ext cx="5561719" cy="909647"/>
          </a:xfrm>
          <a:prstGeom prst="wedgeRoundRectCallout">
            <a:avLst>
              <a:gd name="adj1" fmla="val -26387"/>
              <a:gd name="adj2" fmla="val 291446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Major Medical Electronic Textbooks – </a:t>
            </a:r>
            <a:r>
              <a:rPr lang="en-US" sz="2400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free access!</a:t>
            </a:r>
            <a:endParaRPr lang="en-US" sz="2400" dirty="0">
              <a:solidFill>
                <a:srgbClr val="FF0000"/>
              </a:solidFill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15832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3" y="289560"/>
            <a:ext cx="8740140" cy="62788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69533" y="896029"/>
            <a:ext cx="6081582" cy="2040810"/>
            <a:chOff x="2169533" y="896029"/>
            <a:chExt cx="6081582" cy="2040810"/>
          </a:xfrm>
        </p:grpSpPr>
        <p:sp>
          <p:nvSpPr>
            <p:cNvPr id="11" name="Rectangle 10"/>
            <p:cNvSpPr/>
            <p:nvPr/>
          </p:nvSpPr>
          <p:spPr>
            <a:xfrm>
              <a:off x="2169533" y="1815367"/>
              <a:ext cx="1197611" cy="1121472"/>
            </a:xfrm>
            <a:prstGeom prst="rect">
              <a:avLst/>
            </a:prstGeom>
            <a:noFill/>
            <a:ln w="5715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Arrow 11"/>
            <p:cNvSpPr/>
            <p:nvPr/>
          </p:nvSpPr>
          <p:spPr>
            <a:xfrm>
              <a:off x="3464690" y="896029"/>
              <a:ext cx="4786425" cy="1441005"/>
            </a:xfrm>
            <a:prstGeom prst="leftArrow">
              <a:avLst>
                <a:gd name="adj1" fmla="val 50000"/>
                <a:gd name="adj2" fmla="val 41628"/>
              </a:avLst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800" dirty="0" smtClean="0"/>
                <a:t> Click Quick Reference</a:t>
              </a:r>
              <a:endParaRPr lang="en-US" sz="28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55792" y="2053718"/>
            <a:ext cx="3602110" cy="644770"/>
            <a:chOff x="2255792" y="2053718"/>
            <a:chExt cx="3602110" cy="644770"/>
          </a:xfrm>
        </p:grpSpPr>
        <p:sp>
          <p:nvSpPr>
            <p:cNvPr id="10" name="Rectangle 9"/>
            <p:cNvSpPr/>
            <p:nvPr/>
          </p:nvSpPr>
          <p:spPr>
            <a:xfrm>
              <a:off x="2255792" y="2248348"/>
              <a:ext cx="863926" cy="230728"/>
            </a:xfrm>
            <a:prstGeom prst="rect">
              <a:avLst/>
            </a:prstGeom>
            <a:noFill/>
            <a:ln w="57150" cmpd="sng">
              <a:solidFill>
                <a:srgbClr val="00D14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Arrow 12"/>
            <p:cNvSpPr/>
            <p:nvPr/>
          </p:nvSpPr>
          <p:spPr>
            <a:xfrm>
              <a:off x="3449227" y="2053718"/>
              <a:ext cx="2408675" cy="644770"/>
            </a:xfrm>
            <a:prstGeom prst="leftArrow">
              <a:avLst>
                <a:gd name="adj1" fmla="val 50000"/>
                <a:gd name="adj2" fmla="val 45741"/>
              </a:avLst>
            </a:prstGeom>
            <a:solidFill>
              <a:srgbClr val="00D1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4601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07 at 12.2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40" y="323088"/>
            <a:ext cx="6254496" cy="6211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57705" y="2070426"/>
            <a:ext cx="1524161" cy="1759112"/>
          </a:xfrm>
          <a:prstGeom prst="rect">
            <a:avLst/>
          </a:prstGeom>
          <a:noFill/>
          <a:ln w="57150" cmpd="sng">
            <a:solidFill>
              <a:srgbClr val="4BAC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06552" y="4340796"/>
            <a:ext cx="1244761" cy="338666"/>
          </a:xfrm>
          <a:prstGeom prst="rect">
            <a:avLst/>
          </a:prstGeom>
          <a:noFill/>
          <a:ln w="98425" cmpd="sng">
            <a:solidFill>
              <a:srgbClr val="4BAC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7" y="1850554"/>
            <a:ext cx="8622411" cy="26649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57328" y="4257338"/>
            <a:ext cx="2255443" cy="258184"/>
          </a:xfrm>
          <a:prstGeom prst="rect">
            <a:avLst/>
          </a:prstGeom>
          <a:noFill/>
          <a:ln w="76200" cmpd="sng">
            <a:solidFill>
              <a:srgbClr val="FF2F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57328" y="3644153"/>
            <a:ext cx="1739076" cy="258184"/>
          </a:xfrm>
          <a:prstGeom prst="rect">
            <a:avLst/>
          </a:prstGeom>
          <a:noFill/>
          <a:ln w="76200" cmpd="sng">
            <a:solidFill>
              <a:srgbClr val="00D1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7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17" y="261929"/>
            <a:ext cx="5854192" cy="6083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0181" y="1837818"/>
            <a:ext cx="1335185" cy="4417325"/>
          </a:xfrm>
          <a:prstGeom prst="rect">
            <a:avLst/>
          </a:prstGeom>
          <a:noFill/>
          <a:ln w="57150" cmpd="sng">
            <a:solidFill>
              <a:srgbClr val="FF7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014917" y="5268354"/>
            <a:ext cx="5825466" cy="954420"/>
            <a:chOff x="2014917" y="5268354"/>
            <a:chExt cx="5825466" cy="954420"/>
          </a:xfrm>
        </p:grpSpPr>
        <p:sp>
          <p:nvSpPr>
            <p:cNvPr id="6" name="Left Arrow 5"/>
            <p:cNvSpPr/>
            <p:nvPr/>
          </p:nvSpPr>
          <p:spPr>
            <a:xfrm rot="20973222">
              <a:off x="3334548" y="5268354"/>
              <a:ext cx="4505835" cy="954420"/>
            </a:xfrm>
            <a:prstGeom prst="leftArrow">
              <a:avLst>
                <a:gd name="adj1" fmla="val 50000"/>
                <a:gd name="adj2" fmla="val 70134"/>
              </a:avLst>
            </a:prstGeom>
            <a:solidFill>
              <a:srgbClr val="00D1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800" smtClean="0"/>
                <a:t>Play Showdown!</a:t>
              </a:r>
              <a:endParaRPr lang="en-US" sz="2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14917" y="5996959"/>
              <a:ext cx="768743" cy="201540"/>
            </a:xfrm>
            <a:prstGeom prst="rect">
              <a:avLst/>
            </a:prstGeom>
            <a:noFill/>
            <a:ln w="38100" cmpd="sng">
              <a:solidFill>
                <a:srgbClr val="00D14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33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4" y="263652"/>
            <a:ext cx="7771638" cy="63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6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7575" y="2150530"/>
            <a:ext cx="73152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4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</a:t>
            </a:r>
            <a:r>
              <a:rPr lang="en-US" sz="4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Emergency Medicine</a:t>
            </a:r>
          </a:p>
        </p:txBody>
      </p:sp>
    </p:spTree>
    <p:extLst>
      <p:ext uri="{BB962C8B-B14F-4D97-AF65-F5344CB8AC3E}">
        <p14:creationId xmlns:p14="http://schemas.microsoft.com/office/powerpoint/2010/main" val="3265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8" y="232537"/>
            <a:ext cx="5216906" cy="64437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85525" y="30480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 err="1" smtClean="0">
                <a:solidFill>
                  <a:srgbClr val="000000"/>
                </a:solidFill>
              </a:rPr>
              <a:t>www.ttuhsc.edu</a:t>
            </a:r>
            <a:r>
              <a:rPr lang="en-US" sz="2200" dirty="0" smtClean="0">
                <a:solidFill>
                  <a:srgbClr val="000000"/>
                </a:solidFill>
              </a:rPr>
              <a:t>/libraries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3403600"/>
            <a:ext cx="50800" cy="508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79143" y="2914107"/>
            <a:ext cx="6648827" cy="3318934"/>
            <a:chOff x="2179143" y="2914107"/>
            <a:chExt cx="6648827" cy="3318934"/>
          </a:xfrm>
        </p:grpSpPr>
        <p:sp>
          <p:nvSpPr>
            <p:cNvPr id="6" name="Rectangle 5"/>
            <p:cNvSpPr/>
            <p:nvPr/>
          </p:nvSpPr>
          <p:spPr>
            <a:xfrm>
              <a:off x="2179143" y="4286390"/>
              <a:ext cx="539014" cy="574367"/>
            </a:xfrm>
            <a:prstGeom prst="rect">
              <a:avLst/>
            </a:prstGeom>
            <a:noFill/>
            <a:ln w="7620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98502" y="2914107"/>
              <a:ext cx="2929468" cy="3318934"/>
              <a:chOff x="5898502" y="2914107"/>
              <a:chExt cx="2929468" cy="3318934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5898502" y="2914107"/>
                <a:ext cx="2929468" cy="3318934"/>
              </a:xfrm>
              <a:prstGeom prst="wedgeRoundRectCallout">
                <a:avLst>
                  <a:gd name="adj1" fmla="val -152752"/>
                  <a:gd name="adj2" fmla="val -3187"/>
                  <a:gd name="adj3" fmla="val 16667"/>
                </a:avLst>
              </a:prstGeom>
              <a:solidFill>
                <a:srgbClr val="FFFFFF"/>
              </a:solidFill>
              <a:ln w="76200" cmpd="sng">
                <a:solidFill>
                  <a:srgbClr val="78AD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6408" y="4046047"/>
                <a:ext cx="1696720" cy="1808480"/>
              </a:xfrm>
              <a:prstGeom prst="rect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715535" y="3178752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894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1" y="223266"/>
            <a:ext cx="6427470" cy="64114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981281" y="658170"/>
            <a:ext cx="4856219" cy="701292"/>
          </a:xfrm>
          <a:prstGeom prst="wedgeRoundRectCallout">
            <a:avLst>
              <a:gd name="adj1" fmla="val -40473"/>
              <a:gd name="adj2" fmla="val 108669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Major Electronic Textbooks – </a:t>
            </a:r>
            <a:r>
              <a:rPr lang="en-US" sz="2400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free access!</a:t>
            </a:r>
            <a:endParaRPr lang="en-US" sz="2400" dirty="0">
              <a:solidFill>
                <a:srgbClr val="FF0000"/>
              </a:solidFill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7580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7575" y="2150530"/>
            <a:ext cx="73152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</a:t>
            </a:r>
            <a:r>
              <a:rPr lang="en-US" sz="6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Pediatrics</a:t>
            </a:r>
          </a:p>
        </p:txBody>
      </p:sp>
    </p:spTree>
    <p:extLst>
      <p:ext uri="{BB962C8B-B14F-4D97-AF65-F5344CB8AC3E}">
        <p14:creationId xmlns:p14="http://schemas.microsoft.com/office/powerpoint/2010/main" val="181169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5" y="296989"/>
            <a:ext cx="6290056" cy="626402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981281" y="658170"/>
            <a:ext cx="4856219" cy="701292"/>
          </a:xfrm>
          <a:prstGeom prst="wedgeRoundRectCallout">
            <a:avLst>
              <a:gd name="adj1" fmla="val -40473"/>
              <a:gd name="adj2" fmla="val 108669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Major Electronic Textbooks – </a:t>
            </a:r>
            <a:r>
              <a:rPr lang="en-US" sz="2400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free access!</a:t>
            </a:r>
            <a:endParaRPr lang="en-US" sz="2400" dirty="0">
              <a:solidFill>
                <a:srgbClr val="FF0000"/>
              </a:solidFill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104178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9" y="424180"/>
            <a:ext cx="8562848" cy="60096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19275" y="1267183"/>
            <a:ext cx="6380987" cy="1441005"/>
            <a:chOff x="1619275" y="1267183"/>
            <a:chExt cx="6380987" cy="1441005"/>
          </a:xfrm>
        </p:grpSpPr>
        <p:sp>
          <p:nvSpPr>
            <p:cNvPr id="4" name="Rectangle 3"/>
            <p:cNvSpPr/>
            <p:nvPr/>
          </p:nvSpPr>
          <p:spPr>
            <a:xfrm>
              <a:off x="1619275" y="1426950"/>
              <a:ext cx="1382870" cy="1121472"/>
            </a:xfrm>
            <a:prstGeom prst="rect">
              <a:avLst/>
            </a:prstGeom>
            <a:noFill/>
            <a:ln w="5715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eft Arrow 4"/>
            <p:cNvSpPr/>
            <p:nvPr/>
          </p:nvSpPr>
          <p:spPr>
            <a:xfrm>
              <a:off x="3213837" y="1267183"/>
              <a:ext cx="4786425" cy="1441005"/>
            </a:xfrm>
            <a:prstGeom prst="leftArrow">
              <a:avLst>
                <a:gd name="adj1" fmla="val 50000"/>
                <a:gd name="adj2" fmla="val 41628"/>
              </a:avLst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800" dirty="0" smtClean="0"/>
                <a:t> Click Quick Reference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717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08" y="231457"/>
            <a:ext cx="5795010" cy="6395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1682" y="1693971"/>
            <a:ext cx="2461362" cy="385681"/>
          </a:xfrm>
          <a:prstGeom prst="rect">
            <a:avLst/>
          </a:prstGeom>
          <a:noFill/>
          <a:ln w="76200" cmpd="sng">
            <a:solidFill>
              <a:srgbClr val="00D1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3" y="593090"/>
            <a:ext cx="8549640" cy="56718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511" y="2411427"/>
            <a:ext cx="6214682" cy="3770888"/>
          </a:xfrm>
          <a:prstGeom prst="rect">
            <a:avLst/>
          </a:prstGeom>
          <a:noFill/>
          <a:ln w="57150" cmpd="sng">
            <a:solidFill>
              <a:srgbClr val="FF7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5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7575" y="2150530"/>
            <a:ext cx="73152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</a:t>
            </a:r>
            <a:r>
              <a:rPr lang="en-US" sz="6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Pharmacy</a:t>
            </a:r>
          </a:p>
        </p:txBody>
      </p:sp>
    </p:spTree>
    <p:extLst>
      <p:ext uri="{BB962C8B-B14F-4D97-AF65-F5344CB8AC3E}">
        <p14:creationId xmlns:p14="http://schemas.microsoft.com/office/powerpoint/2010/main" val="10471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6" y="467868"/>
            <a:ext cx="8653653" cy="592226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916545" y="1499742"/>
            <a:ext cx="4856219" cy="701292"/>
          </a:xfrm>
          <a:prstGeom prst="wedgeRoundRectCallout">
            <a:avLst>
              <a:gd name="adj1" fmla="val -40473"/>
              <a:gd name="adj2" fmla="val 108669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Major Electronic Textbooks – </a:t>
            </a:r>
            <a:r>
              <a:rPr lang="en-US" sz="2400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free access!</a:t>
            </a:r>
            <a:endParaRPr lang="en-US" sz="2400" dirty="0">
              <a:solidFill>
                <a:srgbClr val="FF0000"/>
              </a:solidFill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13804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13" y="316611"/>
            <a:ext cx="5334000" cy="62247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431" y="1651702"/>
            <a:ext cx="2679847" cy="557424"/>
          </a:xfrm>
          <a:prstGeom prst="rect">
            <a:avLst/>
          </a:prstGeom>
          <a:noFill/>
          <a:ln w="76200" cmpd="sng">
            <a:solidFill>
              <a:srgbClr val="FF2F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41" y="265430"/>
            <a:ext cx="6892544" cy="6327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565" y="1943015"/>
            <a:ext cx="3092541" cy="1107682"/>
          </a:xfrm>
          <a:prstGeom prst="rect">
            <a:avLst/>
          </a:prstGeom>
          <a:noFill/>
          <a:ln w="76200" cmpd="sng">
            <a:solidFill>
              <a:srgbClr val="FF2F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5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300578" y="596555"/>
            <a:ext cx="8619043" cy="51541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94125" y="3972587"/>
            <a:ext cx="3254375" cy="1476903"/>
            <a:chOff x="4994125" y="3972587"/>
            <a:chExt cx="3254375" cy="147690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994125" y="3972587"/>
              <a:ext cx="3254375" cy="1476903"/>
            </a:xfrm>
            <a:prstGeom prst="wedgeRoundRectCallout">
              <a:avLst>
                <a:gd name="adj1" fmla="val -26247"/>
                <a:gd name="adj2" fmla="val -9496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50000"/>
                </a:lnSpc>
                <a:spcAft>
                  <a:spcPts val="24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142293" y="4264463"/>
              <a:ext cx="295275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Click </a:t>
              </a:r>
              <a:r>
                <a:rPr lang="en-US" sz="2800" dirty="0" err="1" smtClean="0">
                  <a:solidFill>
                    <a:srgbClr val="FF0000"/>
                  </a:solidFill>
                  <a:latin typeface="Verdana"/>
                  <a:cs typeface="Verdana"/>
                </a:rPr>
                <a:t>LibGuides</a:t>
              </a:r>
              <a:endParaRPr lang="en-US" sz="2800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2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7575" y="2150530"/>
            <a:ext cx="73152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</a:t>
            </a:r>
            <a:r>
              <a:rPr lang="en-US" sz="6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6198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4" y="252031"/>
            <a:ext cx="6723126" cy="635393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706152" y="884747"/>
            <a:ext cx="4856219" cy="701292"/>
          </a:xfrm>
          <a:prstGeom prst="wedgeRoundRectCallout">
            <a:avLst>
              <a:gd name="adj1" fmla="val -40473"/>
              <a:gd name="adj2" fmla="val 108669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Major Electronic Textbooks – </a:t>
            </a:r>
            <a:r>
              <a:rPr lang="en-US" sz="2400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free access!</a:t>
            </a:r>
            <a:endParaRPr lang="en-US" sz="2400" dirty="0">
              <a:solidFill>
                <a:srgbClr val="FF0000"/>
              </a:solidFill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17238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9" y="2301174"/>
            <a:ext cx="8661908" cy="2374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6486" y="3595600"/>
            <a:ext cx="1676434" cy="1000675"/>
          </a:xfrm>
          <a:prstGeom prst="rect">
            <a:avLst/>
          </a:prstGeom>
          <a:noFill/>
          <a:ln w="76200" cmpd="sng">
            <a:solidFill>
              <a:srgbClr val="00D1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1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98" y="271399"/>
            <a:ext cx="5929630" cy="63152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8298" y="1602223"/>
            <a:ext cx="4523557" cy="4919958"/>
          </a:xfrm>
          <a:prstGeom prst="rect">
            <a:avLst/>
          </a:prstGeom>
          <a:noFill/>
          <a:ln w="57150" cmpd="sng">
            <a:solidFill>
              <a:srgbClr val="00D1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4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2" y="391287"/>
            <a:ext cx="8662162" cy="6075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032" y="2250512"/>
            <a:ext cx="5056343" cy="4045091"/>
          </a:xfrm>
          <a:prstGeom prst="rect">
            <a:avLst/>
          </a:prstGeom>
          <a:noFill/>
          <a:ln w="76200" cmpd="sng">
            <a:solidFill>
              <a:srgbClr val="AC30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3" y="246888"/>
            <a:ext cx="8331200" cy="6364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7513" y="2266697"/>
            <a:ext cx="1969637" cy="921566"/>
          </a:xfrm>
          <a:prstGeom prst="rect">
            <a:avLst/>
          </a:prstGeom>
          <a:noFill/>
          <a:ln w="76200" cmpd="sng">
            <a:solidFill>
              <a:srgbClr val="AC30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2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45" y="283337"/>
            <a:ext cx="6058535" cy="62913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3845" y="1586039"/>
            <a:ext cx="6058535" cy="4988623"/>
          </a:xfrm>
          <a:prstGeom prst="rect">
            <a:avLst/>
          </a:prstGeom>
          <a:noFill/>
          <a:ln w="76200" cmpd="sng">
            <a:solidFill>
              <a:srgbClr val="AC30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7575" y="2150530"/>
            <a:ext cx="73152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Neurology Collection</a:t>
            </a:r>
          </a:p>
        </p:txBody>
      </p:sp>
    </p:spTree>
    <p:extLst>
      <p:ext uri="{BB962C8B-B14F-4D97-AF65-F5344CB8AC3E}">
        <p14:creationId xmlns:p14="http://schemas.microsoft.com/office/powerpoint/2010/main" val="2861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9" y="240792"/>
            <a:ext cx="6230112" cy="637641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916545" y="811919"/>
            <a:ext cx="4856219" cy="701292"/>
          </a:xfrm>
          <a:prstGeom prst="wedgeRoundRectCallout">
            <a:avLst>
              <a:gd name="adj1" fmla="val -40473"/>
              <a:gd name="adj2" fmla="val 108669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Major Electronic Textbooks – </a:t>
            </a:r>
            <a:r>
              <a:rPr lang="en-US" sz="2400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free access!</a:t>
            </a:r>
            <a:endParaRPr lang="en-US" sz="2400" dirty="0">
              <a:solidFill>
                <a:srgbClr val="FF0000"/>
              </a:solidFill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72855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" y="1263459"/>
            <a:ext cx="8687689" cy="43310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268" y="3429000"/>
            <a:ext cx="3062282" cy="1960296"/>
          </a:xfrm>
          <a:prstGeom prst="rect">
            <a:avLst/>
          </a:prstGeom>
          <a:noFill/>
          <a:ln w="57150" cmpd="sng">
            <a:solidFill>
              <a:srgbClr val="00D1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" y="275272"/>
            <a:ext cx="5839460" cy="6307455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519764" y="4677878"/>
            <a:ext cx="8143665" cy="1828800"/>
            <a:chOff x="519764" y="4677878"/>
            <a:chExt cx="8143665" cy="1828800"/>
          </a:xfrm>
        </p:grpSpPr>
        <p:grpSp>
          <p:nvGrpSpPr>
            <p:cNvPr id="11" name="Group 10"/>
            <p:cNvGrpSpPr/>
            <p:nvPr/>
          </p:nvGrpSpPr>
          <p:grpSpPr>
            <a:xfrm>
              <a:off x="3619099" y="5034013"/>
              <a:ext cx="5044330" cy="1259636"/>
              <a:chOff x="3171976" y="4048787"/>
              <a:chExt cx="2876248" cy="1476903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3171976" y="4048787"/>
                <a:ext cx="2876248" cy="1476903"/>
              </a:xfrm>
              <a:prstGeom prst="wedgeRoundRectCallout">
                <a:avLst>
                  <a:gd name="adj1" fmla="val -77170"/>
                  <a:gd name="adj2" fmla="val 23194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50000"/>
                  </a:lnSpc>
                  <a:spcAft>
                    <a:spcPts val="2400"/>
                  </a:spcAft>
                  <a:defRPr/>
                </a:pPr>
                <a:endParaRPr lang="en-US" sz="20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382131" y="4329777"/>
                <a:ext cx="2455937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tx1"/>
                    </a:solidFill>
                    <a:latin typeface="Verdana"/>
                    <a:cs typeface="Verdana"/>
                  </a:rPr>
                  <a:t>Click appropriate tool</a:t>
                </a:r>
                <a:endParaRPr lang="en-US" sz="2800" dirty="0">
                  <a:solidFill>
                    <a:schemeClr val="tx1"/>
                  </a:solidFill>
                  <a:latin typeface="Verdana"/>
                  <a:cs typeface="Verdana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519764" y="4677878"/>
              <a:ext cx="1568918" cy="1828800"/>
            </a:xfrm>
            <a:prstGeom prst="rect">
              <a:avLst/>
            </a:prstGeom>
            <a:noFill/>
            <a:ln w="57150">
              <a:solidFill>
                <a:srgbClr val="D81E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5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4400" y="2210173"/>
            <a:ext cx="7315200" cy="243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540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McGraw-Hill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Umbrella Index</a:t>
            </a:r>
          </a:p>
        </p:txBody>
      </p:sp>
    </p:spTree>
    <p:extLst>
      <p:ext uri="{BB962C8B-B14F-4D97-AF65-F5344CB8AC3E}">
        <p14:creationId xmlns:p14="http://schemas.microsoft.com/office/powerpoint/2010/main" val="15842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1" y="263398"/>
            <a:ext cx="5666232" cy="633120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945084" y="2043079"/>
            <a:ext cx="5414963" cy="1630705"/>
          </a:xfrm>
          <a:prstGeom prst="wedgeRoundRectCallout">
            <a:avLst>
              <a:gd name="adj1" fmla="val -75709"/>
              <a:gd name="adj2" fmla="val -9203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Cross search all of the collections at </a:t>
            </a:r>
            <a:r>
              <a:rPr lang="en-US" sz="28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one time!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5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7575" y="2150530"/>
            <a:ext cx="73152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Mobile App</a:t>
            </a:r>
          </a:p>
        </p:txBody>
      </p:sp>
    </p:spTree>
    <p:extLst>
      <p:ext uri="{BB962C8B-B14F-4D97-AF65-F5344CB8AC3E}">
        <p14:creationId xmlns:p14="http://schemas.microsoft.com/office/powerpoint/2010/main" val="796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1497657" y="252280"/>
            <a:ext cx="6166104" cy="818875"/>
          </a:xfrm>
          <a:prstGeom prst="wedgeRoundRectCallout">
            <a:avLst>
              <a:gd name="adj1" fmla="val 8556"/>
              <a:gd name="adj2" fmla="val 49078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Login to your personal </a:t>
            </a: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account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109" y="1631912"/>
            <a:ext cx="2743200" cy="487680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8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599440"/>
            <a:ext cx="3291840" cy="585216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955" y="599440"/>
            <a:ext cx="3291840" cy="585216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48936" y="1628503"/>
            <a:ext cx="2830286" cy="53993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4400" y="1862215"/>
            <a:ext cx="7315200" cy="313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defRPr/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Create a My Access </a:t>
            </a:r>
          </a:p>
          <a:p>
            <a:pPr lvl="0" algn="ctr">
              <a:defRPr/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Account</a:t>
            </a:r>
          </a:p>
        </p:txBody>
      </p:sp>
    </p:spTree>
    <p:extLst>
      <p:ext uri="{BB962C8B-B14F-4D97-AF65-F5344CB8AC3E}">
        <p14:creationId xmlns:p14="http://schemas.microsoft.com/office/powerpoint/2010/main" val="12637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3" y="275272"/>
            <a:ext cx="5839460" cy="6307455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sp>
        <p:nvSpPr>
          <p:cNvPr id="8" name="Rounded Rectangular Callout 7"/>
          <p:cNvSpPr/>
          <p:nvPr/>
        </p:nvSpPr>
        <p:spPr>
          <a:xfrm>
            <a:off x="3066465" y="4624438"/>
            <a:ext cx="5414963" cy="1063625"/>
          </a:xfrm>
          <a:prstGeom prst="wedgeRoundRectCallout">
            <a:avLst>
              <a:gd name="adj1" fmla="val -64800"/>
              <a:gd name="adj2" fmla="val 10873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Access 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Medicine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4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1967" y="1768360"/>
            <a:ext cx="6687229" cy="3624377"/>
            <a:chOff x="191967" y="1768360"/>
            <a:chExt cx="6687229" cy="36243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67" y="1768360"/>
              <a:ext cx="6687229" cy="362437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7" b="9401"/>
            <a:stretch/>
          </p:blipFill>
          <p:spPr>
            <a:xfrm>
              <a:off x="1701914" y="1783080"/>
              <a:ext cx="5140960" cy="370387"/>
            </a:xfrm>
            <a:prstGeom prst="rect">
              <a:avLst/>
            </a:prstGeom>
          </p:spPr>
        </p:pic>
      </p:grpSp>
      <p:sp>
        <p:nvSpPr>
          <p:cNvPr id="10" name="Rounded Rectangular Callout 9"/>
          <p:cNvSpPr/>
          <p:nvPr/>
        </p:nvSpPr>
        <p:spPr>
          <a:xfrm>
            <a:off x="1064404" y="278831"/>
            <a:ext cx="6762860" cy="1063625"/>
          </a:xfrm>
          <a:prstGeom prst="wedgeRoundRectCallout">
            <a:avLst>
              <a:gd name="adj1" fmla="val 712"/>
              <a:gd name="adj2" fmla="val 4719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DA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the drop </a:t>
            </a: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down menu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4" y="2684913"/>
            <a:ext cx="7313168" cy="3772789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 rot="15197199">
            <a:off x="5718867" y="1275656"/>
            <a:ext cx="1314450" cy="324150"/>
          </a:xfrm>
          <a:prstGeom prst="leftArrow">
            <a:avLst>
              <a:gd name="adj1" fmla="val 50000"/>
              <a:gd name="adj2" fmla="val 98628"/>
            </a:avLst>
          </a:prstGeom>
          <a:solidFill>
            <a:srgbClr val="3DACFF"/>
          </a:solidFill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13987523">
            <a:off x="6429793" y="1645558"/>
            <a:ext cx="2553942" cy="324150"/>
          </a:xfrm>
          <a:prstGeom prst="leftArrow">
            <a:avLst>
              <a:gd name="adj1" fmla="val 50000"/>
              <a:gd name="adj2" fmla="val 98628"/>
            </a:avLst>
          </a:prstGeom>
          <a:solidFill>
            <a:srgbClr val="3DACFF"/>
          </a:solidFill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5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7" y="1426137"/>
            <a:ext cx="6629400" cy="525145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56616" y="260988"/>
            <a:ext cx="8055863" cy="934070"/>
          </a:xfrm>
          <a:prstGeom prst="wedgeRoundRectCallout">
            <a:avLst>
              <a:gd name="adj1" fmla="val 23150"/>
              <a:gd name="adj2" fmla="val 12646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Create </a:t>
            </a: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 Free </a:t>
            </a:r>
            <a:r>
              <a:rPr lang="en-US" sz="32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MyAccess</a:t>
            </a: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Profile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0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"/>
          <a:stretch/>
        </p:blipFill>
        <p:spPr>
          <a:xfrm>
            <a:off x="333558" y="461264"/>
            <a:ext cx="8503920" cy="385064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4904" y="4942716"/>
            <a:ext cx="8339328" cy="1128900"/>
          </a:xfrm>
          <a:prstGeom prst="wedgeRoundRectCallout">
            <a:avLst>
              <a:gd name="adj1" fmla="val -26385"/>
              <a:gd name="adj2" fmla="val -225898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3200" u="sng" dirty="0" smtClean="0">
                <a:solidFill>
                  <a:srgbClr val="3E88B0"/>
                </a:solidFill>
                <a:latin typeface="Verdana" charset="0"/>
                <a:ea typeface="ＭＳ Ｐゴシック" charset="0"/>
                <a:cs typeface="Verdana" charset="0"/>
              </a:rPr>
              <a:t>Don’t have a </a:t>
            </a:r>
            <a:r>
              <a:rPr lang="en-US" sz="3200" u="sng" dirty="0" err="1" smtClean="0">
                <a:solidFill>
                  <a:srgbClr val="3E88B0"/>
                </a:solidFill>
                <a:latin typeface="Verdana" charset="0"/>
                <a:ea typeface="ＭＳ Ｐゴシック" charset="0"/>
                <a:cs typeface="Verdana" charset="0"/>
              </a:rPr>
              <a:t>MyAccess</a:t>
            </a:r>
            <a:r>
              <a:rPr lang="en-US" sz="3200" u="sng" dirty="0" smtClean="0">
                <a:solidFill>
                  <a:srgbClr val="3E88B0"/>
                </a:solidFill>
                <a:latin typeface="Verdana" charset="0"/>
                <a:ea typeface="ＭＳ Ｐゴシック" charset="0"/>
                <a:cs typeface="Verdana" charset="0"/>
              </a:rPr>
              <a:t> Profile?</a:t>
            </a:r>
            <a:endParaRPr lang="en-US" sz="3200" u="sng" dirty="0">
              <a:solidFill>
                <a:srgbClr val="3E88B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9298</TotalTime>
  <Words>138</Words>
  <Application>Microsoft Macintosh PowerPoint</Application>
  <PresentationFormat>On-screen Show (4:3)</PresentationFormat>
  <Paragraphs>34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Brush Script MT Italic</vt:lpstr>
      <vt:lpstr>Calibri</vt:lpstr>
      <vt:lpstr>ＭＳ Ｐゴシック</vt:lpstr>
      <vt:lpstr>Times New Roman</vt:lpstr>
      <vt:lpstr>Verdana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TTUHSCPSL</dc:creator>
  <cp:lastModifiedBy>Microsoft Office User</cp:lastModifiedBy>
  <cp:revision>1123</cp:revision>
  <dcterms:created xsi:type="dcterms:W3CDTF">2010-07-29T15:43:49Z</dcterms:created>
  <dcterms:modified xsi:type="dcterms:W3CDTF">2016-06-22T17:52:51Z</dcterms:modified>
</cp:coreProperties>
</file>