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 id="2147483756" r:id="rId8"/>
    <p:sldMasterId id="2147483768" r:id="rId9"/>
    <p:sldMasterId id="2147483780" r:id="rId10"/>
    <p:sldMasterId id="2147483792" r:id="rId11"/>
    <p:sldMasterId id="2147483804" r:id="rId12"/>
    <p:sldMasterId id="2147483816" r:id="rId13"/>
    <p:sldMasterId id="2147483828" r:id="rId14"/>
  </p:sldMasterIdLst>
  <p:notesMasterIdLst>
    <p:notesMasterId r:id="rId58"/>
  </p:notesMasterIdLst>
  <p:sldIdLst>
    <p:sldId id="260" r:id="rId15"/>
    <p:sldId id="266" r:id="rId16"/>
    <p:sldId id="271" r:id="rId17"/>
    <p:sldId id="272" r:id="rId18"/>
    <p:sldId id="285" r:id="rId19"/>
    <p:sldId id="275" r:id="rId20"/>
    <p:sldId id="258" r:id="rId21"/>
    <p:sldId id="259" r:id="rId22"/>
    <p:sldId id="261" r:id="rId23"/>
    <p:sldId id="276" r:id="rId24"/>
    <p:sldId id="278" r:id="rId25"/>
    <p:sldId id="280" r:id="rId26"/>
    <p:sldId id="277" r:id="rId27"/>
    <p:sldId id="281" r:id="rId28"/>
    <p:sldId id="289" r:id="rId29"/>
    <p:sldId id="290" r:id="rId30"/>
    <p:sldId id="292" r:id="rId31"/>
    <p:sldId id="291" r:id="rId32"/>
    <p:sldId id="273" r:id="rId33"/>
    <p:sldId id="263" r:id="rId34"/>
    <p:sldId id="282" r:id="rId35"/>
    <p:sldId id="283" r:id="rId36"/>
    <p:sldId id="284" r:id="rId37"/>
    <p:sldId id="288" r:id="rId38"/>
    <p:sldId id="287" r:id="rId39"/>
    <p:sldId id="286" r:id="rId40"/>
    <p:sldId id="310" r:id="rId41"/>
    <p:sldId id="264" r:id="rId42"/>
    <p:sldId id="265" r:id="rId43"/>
    <p:sldId id="274" r:id="rId44"/>
    <p:sldId id="298" r:id="rId45"/>
    <p:sldId id="299" r:id="rId46"/>
    <p:sldId id="300" r:id="rId47"/>
    <p:sldId id="301" r:id="rId48"/>
    <p:sldId id="297" r:id="rId49"/>
    <p:sldId id="302" r:id="rId50"/>
    <p:sldId id="303" r:id="rId51"/>
    <p:sldId id="304" r:id="rId52"/>
    <p:sldId id="305" r:id="rId53"/>
    <p:sldId id="306" r:id="rId54"/>
    <p:sldId id="307" r:id="rId55"/>
    <p:sldId id="308" r:id="rId56"/>
    <p:sldId id="309"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71" autoAdjust="0"/>
  </p:normalViewPr>
  <p:slideViewPr>
    <p:cSldViewPr>
      <p:cViewPr>
        <p:scale>
          <a:sx n="134" d="100"/>
          <a:sy n="134" d="100"/>
        </p:scale>
        <p:origin x="-1120" y="-6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63" Type="http://schemas.openxmlformats.org/officeDocument/2006/relationships/tableStyles" Target="tableStyles.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C02C7F-9B03-4063-8216-17F1E07C0FB4}" type="datetimeFigureOut">
              <a:rPr lang="en-US" smtClean="0"/>
              <a:t>6/25/14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76C786-3263-4DB4-99A1-50BA7B1EC577}" type="slidenum">
              <a:rPr lang="en-US" smtClean="0"/>
              <a:t>‹#›</a:t>
            </a:fld>
            <a:endParaRPr lang="en-US"/>
          </a:p>
        </p:txBody>
      </p:sp>
    </p:spTree>
    <p:extLst>
      <p:ext uri="{BB962C8B-B14F-4D97-AF65-F5344CB8AC3E}">
        <p14:creationId xmlns:p14="http://schemas.microsoft.com/office/powerpoint/2010/main" val="174966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Learning Resource Center is located on the 2</a:t>
            </a:r>
            <a:r>
              <a:rPr lang="en-US" baseline="30000" dirty="0" smtClean="0"/>
              <a:t>nd</a:t>
            </a:r>
            <a:r>
              <a:rPr lang="en-US" dirty="0" smtClean="0"/>
              <a:t> floor of the Lubbock library.  Here,</a:t>
            </a:r>
            <a:r>
              <a:rPr lang="en-US" baseline="0" dirty="0" smtClean="0"/>
              <a:t> you can check out the library’s audiovisual materials, anatomical models, and computer stations.  These materials, including the computer stations, require a library card in order to be checked out.  Drinks only are allowed in the Learning Resource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6876C786-3263-4DB4-99A1-50BA7B1EC577}" type="slidenum">
              <a:rPr lang="en-US" smtClean="0"/>
              <a:t>12</a:t>
            </a:fld>
            <a:endParaRPr lang="en-US"/>
          </a:p>
        </p:txBody>
      </p:sp>
    </p:spTree>
    <p:extLst>
      <p:ext uri="{BB962C8B-B14F-4D97-AF65-F5344CB8AC3E}">
        <p14:creationId xmlns:p14="http://schemas.microsoft.com/office/powerpoint/2010/main" val="2860788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6C786-3263-4DB4-99A1-50BA7B1EC577}" type="slidenum">
              <a:rPr lang="en-US" smtClean="0"/>
              <a:t>18</a:t>
            </a:fld>
            <a:endParaRPr lang="en-US"/>
          </a:p>
        </p:txBody>
      </p:sp>
    </p:spTree>
    <p:extLst>
      <p:ext uri="{BB962C8B-B14F-4D97-AF65-F5344CB8AC3E}">
        <p14:creationId xmlns:p14="http://schemas.microsoft.com/office/powerpoint/2010/main" val="118597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citation for a journal article and need to</a:t>
            </a:r>
            <a:r>
              <a:rPr lang="en-US" baseline="0" dirty="0" smtClean="0"/>
              <a:t> see if it’s in the library’s collection, Gold Rush is the place to go.  The fastest way to access it is by selecting “</a:t>
            </a:r>
            <a:r>
              <a:rPr lang="en-US" baseline="0" dirty="0" err="1" smtClean="0"/>
              <a:t>eJournals</a:t>
            </a:r>
            <a:r>
              <a:rPr lang="en-US" baseline="0" dirty="0" smtClean="0"/>
              <a:t>” from the tabs in the middle of the library website.  From here, you can search for the journal title, and now you can search for the article according to its PubMed I.D. number, if your article has one.</a:t>
            </a:r>
            <a:endParaRPr lang="en-US" dirty="0"/>
          </a:p>
        </p:txBody>
      </p:sp>
      <p:sp>
        <p:nvSpPr>
          <p:cNvPr id="4" name="Slide Number Placeholder 3"/>
          <p:cNvSpPr>
            <a:spLocks noGrp="1"/>
          </p:cNvSpPr>
          <p:nvPr>
            <p:ph type="sldNum" sz="quarter" idx="10"/>
          </p:nvPr>
        </p:nvSpPr>
        <p:spPr/>
        <p:txBody>
          <a:bodyPr/>
          <a:lstStyle/>
          <a:p>
            <a:fld id="{64DB5ADC-8C13-4989-9128-01D99B21EC06}"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680637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main Gold Rush page.  It includes some additional information about this tool as well as links to tutorials and other helpful resources.</a:t>
            </a:r>
            <a:endParaRPr lang="en-US" dirty="0"/>
          </a:p>
        </p:txBody>
      </p:sp>
      <p:sp>
        <p:nvSpPr>
          <p:cNvPr id="4" name="Slide Number Placeholder 3"/>
          <p:cNvSpPr>
            <a:spLocks noGrp="1"/>
          </p:cNvSpPr>
          <p:nvPr>
            <p:ph type="sldNum" sz="quarter" idx="10"/>
          </p:nvPr>
        </p:nvSpPr>
        <p:spPr/>
        <p:txBody>
          <a:bodyPr/>
          <a:lstStyle/>
          <a:p>
            <a:fld id="{64DB5ADC-8C13-4989-9128-01D99B21EC0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067912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jpe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jpe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jpe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468" b="22642"/>
          <a:stretch/>
        </p:blipFill>
        <p:spPr>
          <a:xfrm>
            <a:off x="0" y="5842841"/>
            <a:ext cx="2209800" cy="710359"/>
          </a:xfrm>
          <a:prstGeom prst="rect">
            <a:avLst/>
          </a:prstGeom>
        </p:spPr>
      </p:pic>
      <p:sp>
        <p:nvSpPr>
          <p:cNvPr id="8" name="Rectangle 7"/>
          <p:cNvSpPr/>
          <p:nvPr/>
        </p:nvSpPr>
        <p:spPr>
          <a:xfrm>
            <a:off x="0" y="0"/>
            <a:ext cx="9144000" cy="4572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6553200"/>
            <a:ext cx="9144000" cy="3048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16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defRPr/>
            </a:pPr>
            <a:fld id="{BB8F1146-248E-42F9-91F9-615B9BC43F55}" type="datetime1">
              <a:rPr lang="en-US" smtClean="0">
                <a:solidFill>
                  <a:prstClr val="black"/>
                </a:solidFill>
                <a:ea typeface="ＭＳ Ｐゴシック" pitchFamily="34" charset="-128"/>
              </a:rPr>
              <a:pPr defTabSz="457200" fontAlgn="base">
                <a:spcBef>
                  <a:spcPct val="0"/>
                </a:spcBef>
                <a:spcAft>
                  <a:spcPct val="0"/>
                </a:spcAft>
                <a:defRPr/>
              </a:pPr>
              <a:t>6/25/14</a:t>
            </a:fld>
            <a:endParaRPr lang="en-US">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defRPr/>
            </a:pPr>
            <a:fld id="{BD7FDD22-459A-4C42-9B8A-E10C749FDB3F}" type="slidenum">
              <a:rPr lang="en-US" smtClean="0">
                <a:solidFill>
                  <a:prstClr val="black"/>
                </a:solidFill>
                <a:ea typeface="ＭＳ Ｐゴシック" pitchFamily="34" charset="-128"/>
              </a:rPr>
              <a:pPr defTabSz="457200" fontAlgn="base">
                <a:spcBef>
                  <a:spcPct val="0"/>
                </a:spcBef>
                <a:spcAft>
                  <a:spcPct val="0"/>
                </a:spcAft>
                <a:defRPr/>
              </a:pPr>
              <a:t>‹#›</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858943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468" b="22642"/>
          <a:stretch/>
        </p:blipFill>
        <p:spPr>
          <a:xfrm>
            <a:off x="0" y="5982375"/>
            <a:ext cx="2209800" cy="710359"/>
          </a:xfrm>
          <a:prstGeom prst="rect">
            <a:avLst/>
          </a:prstGeom>
        </p:spPr>
      </p:pic>
      <p:sp>
        <p:nvSpPr>
          <p:cNvPr id="8" name="Rectangle 7"/>
          <p:cNvSpPr/>
          <p:nvPr/>
        </p:nvSpPr>
        <p:spPr>
          <a:xfrm>
            <a:off x="0" y="0"/>
            <a:ext cx="9144000" cy="533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711252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17692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51942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21674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950671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970233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027123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75645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874810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12090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defRPr/>
            </a:pPr>
            <a:fld id="{A8849903-5EDD-4744-847B-883B2374846B}" type="datetime1">
              <a:rPr lang="en-US" smtClean="0">
                <a:solidFill>
                  <a:prstClr val="black"/>
                </a:solidFill>
                <a:ea typeface="ＭＳ Ｐゴシック" pitchFamily="34" charset="-128"/>
              </a:rPr>
              <a:pPr defTabSz="457200" fontAlgn="base">
                <a:spcBef>
                  <a:spcPct val="0"/>
                </a:spcBef>
                <a:spcAft>
                  <a:spcPct val="0"/>
                </a:spcAft>
                <a:defRPr/>
              </a:pPr>
              <a:t>6/25/14</a:t>
            </a:fld>
            <a:endParaRPr lang="en-US">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defRPr/>
            </a:pPr>
            <a:fld id="{DEE92274-F3E3-4A79-9E1C-90BA21093BD9}" type="slidenum">
              <a:rPr lang="en-US" smtClean="0">
                <a:solidFill>
                  <a:prstClr val="black"/>
                </a:solidFill>
                <a:ea typeface="ＭＳ Ｐゴシック" pitchFamily="34" charset="-128"/>
              </a:rPr>
              <a:pPr defTabSz="457200" fontAlgn="base">
                <a:spcBef>
                  <a:spcPct val="0"/>
                </a:spcBef>
                <a:spcAft>
                  <a:spcPct val="0"/>
                </a:spcAft>
                <a:defRPr/>
              </a:pPr>
              <a:t>‹#›</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8616776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63091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468" b="22642"/>
          <a:stretch/>
        </p:blipFill>
        <p:spPr>
          <a:xfrm>
            <a:off x="0" y="5982375"/>
            <a:ext cx="2209800" cy="710359"/>
          </a:xfrm>
          <a:prstGeom prst="rect">
            <a:avLst/>
          </a:prstGeom>
        </p:spPr>
      </p:pic>
      <p:sp>
        <p:nvSpPr>
          <p:cNvPr id="8" name="Rectangle 7"/>
          <p:cNvSpPr/>
          <p:nvPr/>
        </p:nvSpPr>
        <p:spPr>
          <a:xfrm>
            <a:off x="0" y="0"/>
            <a:ext cx="9144000" cy="533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822568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82974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94669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361636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264871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91991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47368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675355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54382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468" b="22642"/>
          <a:stretch/>
        </p:blipFill>
        <p:spPr>
          <a:xfrm>
            <a:off x="0" y="5982375"/>
            <a:ext cx="2209800" cy="710359"/>
          </a:xfrm>
          <a:prstGeom prst="rect">
            <a:avLst/>
          </a:prstGeom>
        </p:spPr>
      </p:pic>
      <p:sp>
        <p:nvSpPr>
          <p:cNvPr id="8" name="Rectangle 7"/>
          <p:cNvSpPr/>
          <p:nvPr/>
        </p:nvSpPr>
        <p:spPr>
          <a:xfrm>
            <a:off x="0" y="0"/>
            <a:ext cx="9144000" cy="533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3318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14186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056296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468" b="22642"/>
          <a:stretch/>
        </p:blipFill>
        <p:spPr>
          <a:xfrm>
            <a:off x="0" y="5982375"/>
            <a:ext cx="2209800" cy="710359"/>
          </a:xfrm>
          <a:prstGeom prst="rect">
            <a:avLst/>
          </a:prstGeom>
        </p:spPr>
      </p:pic>
      <p:sp>
        <p:nvSpPr>
          <p:cNvPr id="8" name="Rectangle 7"/>
          <p:cNvSpPr/>
          <p:nvPr/>
        </p:nvSpPr>
        <p:spPr>
          <a:xfrm>
            <a:off x="0" y="0"/>
            <a:ext cx="9144000" cy="533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233548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247894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827199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156140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48465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656052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462849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7623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06371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88063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24612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38424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468" b="22642"/>
          <a:stretch/>
        </p:blipFill>
        <p:spPr>
          <a:xfrm>
            <a:off x="0" y="5982375"/>
            <a:ext cx="2209800" cy="710359"/>
          </a:xfrm>
          <a:prstGeom prst="rect">
            <a:avLst/>
          </a:prstGeom>
        </p:spPr>
      </p:pic>
      <p:sp>
        <p:nvSpPr>
          <p:cNvPr id="8" name="Rectangle 7"/>
          <p:cNvSpPr/>
          <p:nvPr/>
        </p:nvSpPr>
        <p:spPr>
          <a:xfrm>
            <a:off x="0" y="0"/>
            <a:ext cx="9144000" cy="533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223447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19542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75164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74421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996527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470863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92967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16142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690631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631286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54075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672671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468" b="22642"/>
          <a:stretch/>
        </p:blipFill>
        <p:spPr>
          <a:xfrm>
            <a:off x="0" y="5982375"/>
            <a:ext cx="2209800" cy="710359"/>
          </a:xfrm>
          <a:prstGeom prst="rect">
            <a:avLst/>
          </a:prstGeom>
        </p:spPr>
      </p:pic>
      <p:sp>
        <p:nvSpPr>
          <p:cNvPr id="8" name="Rectangle 7"/>
          <p:cNvSpPr/>
          <p:nvPr/>
        </p:nvSpPr>
        <p:spPr>
          <a:xfrm>
            <a:off x="0" y="0"/>
            <a:ext cx="9144000" cy="533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897776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641300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306018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161828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958694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3104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77010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63066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54113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149762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638133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00400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4434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6588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07140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343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defRPr/>
            </a:pPr>
            <a:fld id="{C9AA84E5-D090-4BB2-B0E9-E3FE762DA9D7}" type="datetime1">
              <a:rPr lang="en-US" smtClean="0">
                <a:solidFill>
                  <a:prstClr val="black"/>
                </a:solidFill>
                <a:ea typeface="ＭＳ Ｐゴシック" pitchFamily="34" charset="-128"/>
              </a:rPr>
              <a:pPr defTabSz="457200" fontAlgn="base">
                <a:spcBef>
                  <a:spcPct val="0"/>
                </a:spcBef>
                <a:spcAft>
                  <a:spcPct val="0"/>
                </a:spcAft>
                <a:defRPr/>
              </a:pPr>
              <a:t>6/25/14</a:t>
            </a:fld>
            <a:endParaRPr lang="en-US">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defRPr/>
            </a:pPr>
            <a:fld id="{1FAFE098-DFE6-4C97-B43B-1976522C1E3B}" type="slidenum">
              <a:rPr lang="en-US" smtClean="0">
                <a:solidFill>
                  <a:prstClr val="black"/>
                </a:solidFill>
                <a:ea typeface="ＭＳ Ｐゴシック" pitchFamily="34" charset="-128"/>
              </a:rPr>
              <a:pPr defTabSz="457200" fontAlgn="base">
                <a:spcBef>
                  <a:spcPct val="0"/>
                </a:spcBef>
                <a:spcAft>
                  <a:spcPct val="0"/>
                </a:spcAft>
                <a:defRPr/>
              </a:pPr>
              <a:t>‹#›</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232333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77396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161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79892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468" b="22642"/>
          <a:stretch/>
        </p:blipFill>
        <p:spPr>
          <a:xfrm>
            <a:off x="0" y="5982375"/>
            <a:ext cx="2209800" cy="710359"/>
          </a:xfrm>
          <a:prstGeom prst="rect">
            <a:avLst/>
          </a:prstGeom>
        </p:spPr>
      </p:pic>
      <p:sp>
        <p:nvSpPr>
          <p:cNvPr id="8" name="Rectangle 7"/>
          <p:cNvSpPr/>
          <p:nvPr/>
        </p:nvSpPr>
        <p:spPr>
          <a:xfrm>
            <a:off x="0" y="0"/>
            <a:ext cx="9144000" cy="533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49948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7228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7304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96339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93637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10953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644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defRPr/>
            </a:pPr>
            <a:fld id="{DAD25103-114B-4F7A-A92B-4315885CBA22}" type="datetime1">
              <a:rPr lang="en-US" smtClean="0">
                <a:solidFill>
                  <a:prstClr val="black"/>
                </a:solidFill>
                <a:ea typeface="ＭＳ Ｐゴシック" pitchFamily="34" charset="-128"/>
              </a:rPr>
              <a:pPr defTabSz="457200" fontAlgn="base">
                <a:spcBef>
                  <a:spcPct val="0"/>
                </a:spcBef>
                <a:spcAft>
                  <a:spcPct val="0"/>
                </a:spcAft>
                <a:defRPr/>
              </a:pPr>
              <a:t>6/25/14</a:t>
            </a:fld>
            <a:endParaRPr lang="en-US">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defRPr/>
            </a:pPr>
            <a:fld id="{4DCC6E79-5CA2-484C-9145-98E474B226B1}" type="slidenum">
              <a:rPr lang="en-US" smtClean="0">
                <a:solidFill>
                  <a:prstClr val="black"/>
                </a:solidFill>
                <a:ea typeface="ＭＳ Ｐゴシック" pitchFamily="34" charset="-128"/>
              </a:rPr>
              <a:pPr defTabSz="457200" fontAlgn="base">
                <a:spcBef>
                  <a:spcPct val="0"/>
                </a:spcBef>
                <a:spcAft>
                  <a:spcPct val="0"/>
                </a:spcAft>
                <a:defRPr/>
              </a:pPr>
              <a:t>‹#›</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860628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4847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1670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7404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35966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468" b="22642"/>
          <a:stretch/>
        </p:blipFill>
        <p:spPr>
          <a:xfrm>
            <a:off x="0" y="5982375"/>
            <a:ext cx="2209800" cy="710359"/>
          </a:xfrm>
          <a:prstGeom prst="rect">
            <a:avLst/>
          </a:prstGeom>
        </p:spPr>
      </p:pic>
      <p:sp>
        <p:nvSpPr>
          <p:cNvPr id="8" name="Rectangle 7"/>
          <p:cNvSpPr/>
          <p:nvPr/>
        </p:nvSpPr>
        <p:spPr>
          <a:xfrm>
            <a:off x="0" y="0"/>
            <a:ext cx="9144000" cy="533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81686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89671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71763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74259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7746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3826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defRPr/>
            </a:pPr>
            <a:fld id="{BB482772-2D24-4D1B-B1FE-AB609FFE1D01}" type="datetime1">
              <a:rPr lang="en-US" smtClean="0">
                <a:solidFill>
                  <a:prstClr val="black"/>
                </a:solidFill>
                <a:ea typeface="ＭＳ Ｐゴシック" pitchFamily="34" charset="-128"/>
              </a:rPr>
              <a:pPr defTabSz="457200" fontAlgn="base">
                <a:spcBef>
                  <a:spcPct val="0"/>
                </a:spcBef>
                <a:spcAft>
                  <a:spcPct val="0"/>
                </a:spcAft>
                <a:defRPr/>
              </a:pPr>
              <a:t>6/25/14</a:t>
            </a:fld>
            <a:endParaRPr lang="en-US">
              <a:solidFill>
                <a:prstClr val="black"/>
              </a:solidFill>
              <a:ea typeface="ＭＳ Ｐゴシック" pitchFamily="34"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defRPr/>
            </a:pPr>
            <a:fld id="{79F5F4E9-7B8C-4F9D-A777-C9408EE7453D}" type="slidenum">
              <a:rPr lang="en-US" smtClean="0">
                <a:solidFill>
                  <a:prstClr val="black"/>
                </a:solidFill>
                <a:ea typeface="ＭＳ Ｐゴシック" pitchFamily="34" charset="-128"/>
              </a:rPr>
              <a:pPr defTabSz="457200" fontAlgn="base">
                <a:spcBef>
                  <a:spcPct val="0"/>
                </a:spcBef>
                <a:spcAft>
                  <a:spcPct val="0"/>
                </a:spcAft>
                <a:defRPr/>
              </a:pPr>
              <a:t>‹#›</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997572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76248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425833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2323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4072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5257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468" b="22642"/>
          <a:stretch/>
        </p:blipFill>
        <p:spPr>
          <a:xfrm>
            <a:off x="0" y="5982375"/>
            <a:ext cx="2209800" cy="710359"/>
          </a:xfrm>
          <a:prstGeom prst="rect">
            <a:avLst/>
          </a:prstGeom>
        </p:spPr>
      </p:pic>
      <p:sp>
        <p:nvSpPr>
          <p:cNvPr id="8" name="Rectangle 7"/>
          <p:cNvSpPr/>
          <p:nvPr/>
        </p:nvSpPr>
        <p:spPr>
          <a:xfrm>
            <a:off x="0" y="0"/>
            <a:ext cx="9144000" cy="533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97023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29871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55109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59416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19601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defRPr/>
            </a:pPr>
            <a:fld id="{5FDF0D39-9CD3-43EF-95B4-F94C0F4ECF32}" type="datetime1">
              <a:rPr lang="en-US" smtClean="0">
                <a:solidFill>
                  <a:prstClr val="black"/>
                </a:solidFill>
                <a:ea typeface="ＭＳ Ｐゴシック" pitchFamily="34" charset="-128"/>
              </a:rPr>
              <a:pPr defTabSz="457200" fontAlgn="base">
                <a:spcBef>
                  <a:spcPct val="0"/>
                </a:spcBef>
                <a:spcAft>
                  <a:spcPct val="0"/>
                </a:spcAft>
                <a:defRPr/>
              </a:pPr>
              <a:t>6/25/14</a:t>
            </a:fld>
            <a:endParaRPr lang="en-US">
              <a:solidFill>
                <a:prstClr val="black"/>
              </a:solidFill>
              <a:ea typeface="ＭＳ Ｐゴシック" pitchFamily="34" charset="-128"/>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defRPr/>
            </a:pPr>
            <a:fld id="{3FF38A40-79FA-4CEC-B166-4750DB74ED9A}" type="slidenum">
              <a:rPr lang="en-US" smtClean="0">
                <a:solidFill>
                  <a:prstClr val="black"/>
                </a:solidFill>
                <a:ea typeface="ＭＳ Ｐゴシック" pitchFamily="34" charset="-128"/>
              </a:rPr>
              <a:pPr defTabSz="457200" fontAlgn="base">
                <a:spcBef>
                  <a:spcPct val="0"/>
                </a:spcBef>
                <a:spcAft>
                  <a:spcPct val="0"/>
                </a:spcAft>
                <a:defRPr/>
              </a:pPr>
              <a:t>‹#›</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791806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341747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48489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64482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51742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487296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663039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468" b="22642"/>
          <a:stretch/>
        </p:blipFill>
        <p:spPr>
          <a:xfrm>
            <a:off x="0" y="5982375"/>
            <a:ext cx="2209800" cy="710359"/>
          </a:xfrm>
          <a:prstGeom prst="rect">
            <a:avLst/>
          </a:prstGeom>
        </p:spPr>
      </p:pic>
      <p:sp>
        <p:nvSpPr>
          <p:cNvPr id="8" name="Rectangle 7"/>
          <p:cNvSpPr/>
          <p:nvPr/>
        </p:nvSpPr>
        <p:spPr>
          <a:xfrm>
            <a:off x="0" y="0"/>
            <a:ext cx="9144000" cy="533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50440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59999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1695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24095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C2CE764-3B7E-48B6-AA23-C36FB733304B}" type="datetimeFigureOut">
              <a:rPr lang="en-US" smtClean="0"/>
              <a:t>6/25/14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0FEBE7B-3D29-4A28-915D-E0E60D0D3D9F}" type="slidenum">
              <a:rPr lang="en-US" smtClean="0"/>
              <a:t>‹#›</a:t>
            </a:fld>
            <a:endParaRPr lang="en-US"/>
          </a:p>
        </p:txBody>
      </p:sp>
    </p:spTree>
    <p:extLst>
      <p:ext uri="{BB962C8B-B14F-4D97-AF65-F5344CB8AC3E}">
        <p14:creationId xmlns:p14="http://schemas.microsoft.com/office/powerpoint/2010/main" val="37894562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82050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644933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26390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41247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082481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479424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285162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468" b="22642"/>
          <a:stretch/>
        </p:blipFill>
        <p:spPr>
          <a:xfrm>
            <a:off x="0" y="5982375"/>
            <a:ext cx="2209800" cy="710359"/>
          </a:xfrm>
          <a:prstGeom prst="rect">
            <a:avLst/>
          </a:prstGeom>
        </p:spPr>
      </p:pic>
      <p:sp>
        <p:nvSpPr>
          <p:cNvPr id="8" name="Rectangle 7"/>
          <p:cNvSpPr/>
          <p:nvPr/>
        </p:nvSpPr>
        <p:spPr>
          <a:xfrm>
            <a:off x="0" y="0"/>
            <a:ext cx="9144000" cy="533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859662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715139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9790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C2CE764-3B7E-48B6-AA23-C36FB733304B}" type="datetimeFigureOut">
              <a:rPr lang="en-US" smtClean="0"/>
              <a:t>6/25/14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0FEBE7B-3D29-4A28-915D-E0E60D0D3D9F}" type="slidenum">
              <a:rPr lang="en-US" smtClean="0"/>
              <a:t>‹#›</a:t>
            </a:fld>
            <a:endParaRPr lang="en-US"/>
          </a:p>
        </p:txBody>
      </p:sp>
    </p:spTree>
    <p:extLst>
      <p:ext uri="{BB962C8B-B14F-4D97-AF65-F5344CB8AC3E}">
        <p14:creationId xmlns:p14="http://schemas.microsoft.com/office/powerpoint/2010/main" val="8218989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184036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291957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228450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217833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92787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694668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24196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545122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468" b="22642"/>
          <a:stretch/>
        </p:blipFill>
        <p:spPr>
          <a:xfrm>
            <a:off x="0" y="5982375"/>
            <a:ext cx="2209800" cy="710359"/>
          </a:xfrm>
          <a:prstGeom prst="rect">
            <a:avLst/>
          </a:prstGeom>
        </p:spPr>
      </p:pic>
      <p:sp>
        <p:nvSpPr>
          <p:cNvPr id="8" name="Rectangle 7"/>
          <p:cNvSpPr/>
          <p:nvPr/>
        </p:nvSpPr>
        <p:spPr>
          <a:xfrm>
            <a:off x="0" y="0"/>
            <a:ext cx="9144000" cy="533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384795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91869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defRPr/>
            </a:pPr>
            <a:fld id="{E1A810B7-0624-468D-A06D-FBFAF147CB3B}" type="datetime1">
              <a:rPr lang="en-US" smtClean="0">
                <a:solidFill>
                  <a:prstClr val="black"/>
                </a:solidFill>
                <a:ea typeface="ＭＳ Ｐゴシック" pitchFamily="34" charset="-128"/>
              </a:rPr>
              <a:pPr defTabSz="457200" fontAlgn="base">
                <a:spcBef>
                  <a:spcPct val="0"/>
                </a:spcBef>
                <a:spcAft>
                  <a:spcPct val="0"/>
                </a:spcAft>
                <a:defRPr/>
              </a:pPr>
              <a:t>6/25/14</a:t>
            </a:fld>
            <a:endParaRPr lang="en-US">
              <a:solidFill>
                <a:prstClr val="black"/>
              </a:solidFill>
              <a:ea typeface="ＭＳ Ｐゴシック" pitchFamily="34"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defRPr/>
            </a:pPr>
            <a:fld id="{0690611A-9967-4419-A46E-65B0D03D9381}" type="slidenum">
              <a:rPr lang="en-US" smtClean="0">
                <a:solidFill>
                  <a:prstClr val="black"/>
                </a:solidFill>
                <a:ea typeface="ＭＳ Ｐゴシック" pitchFamily="34" charset="-128"/>
              </a:rPr>
              <a:pPr defTabSz="457200" fontAlgn="base">
                <a:spcBef>
                  <a:spcPct val="0"/>
                </a:spcBef>
                <a:spcAft>
                  <a:spcPct val="0"/>
                </a:spcAft>
                <a:defRPr/>
              </a:pPr>
              <a:t>‹#›</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392353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840682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749319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776715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311326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785239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743197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579795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180548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47581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468" b="22642"/>
          <a:stretch/>
        </p:blipFill>
        <p:spPr>
          <a:xfrm>
            <a:off x="0" y="5982375"/>
            <a:ext cx="2209800" cy="710359"/>
          </a:xfrm>
          <a:prstGeom prst="rect">
            <a:avLst/>
          </a:prstGeom>
        </p:spPr>
      </p:pic>
      <p:sp>
        <p:nvSpPr>
          <p:cNvPr id="8" name="Rectangle 7"/>
          <p:cNvSpPr/>
          <p:nvPr/>
        </p:nvSpPr>
        <p:spPr>
          <a:xfrm>
            <a:off x="0" y="0"/>
            <a:ext cx="9144000" cy="533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69028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defRPr/>
            </a:pPr>
            <a:fld id="{82F32169-6DA0-40DE-A657-1352EA94AFBC}" type="datetime1">
              <a:rPr lang="en-US" smtClean="0">
                <a:solidFill>
                  <a:prstClr val="black"/>
                </a:solidFill>
                <a:ea typeface="ＭＳ Ｐゴシック" pitchFamily="34" charset="-128"/>
              </a:rPr>
              <a:pPr defTabSz="457200" fontAlgn="base">
                <a:spcBef>
                  <a:spcPct val="0"/>
                </a:spcBef>
                <a:spcAft>
                  <a:spcPct val="0"/>
                </a:spcAft>
                <a:defRPr/>
              </a:pPr>
              <a:t>6/25/14</a:t>
            </a:fld>
            <a:endParaRPr lang="en-US">
              <a:solidFill>
                <a:prstClr val="black"/>
              </a:solidFill>
              <a:ea typeface="ＭＳ Ｐゴシック" pitchFamily="34"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defRPr/>
            </a:pPr>
            <a:fld id="{A946457D-30D4-4677-B8E2-B8E8384D51F0}" type="slidenum">
              <a:rPr lang="en-US" smtClean="0">
                <a:solidFill>
                  <a:prstClr val="black"/>
                </a:solidFill>
                <a:ea typeface="ＭＳ Ｐゴシック" pitchFamily="34" charset="-128"/>
              </a:rPr>
              <a:pPr defTabSz="457200" fontAlgn="base">
                <a:spcBef>
                  <a:spcPct val="0"/>
                </a:spcBef>
                <a:spcAft>
                  <a:spcPct val="0"/>
                </a:spcAft>
                <a:defRPr/>
              </a:pPr>
              <a:t>‹#›</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0422509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97581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88370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263150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007736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902345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340927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900890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162992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830142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F8FB87-A3A6-4EE7-B618-7B19E71A5532}" type="datetimeFigureOut">
              <a:rPr lang="en-US" smtClean="0">
                <a:solidFill>
                  <a:prstClr val="black"/>
                </a:solidFill>
              </a:rPr>
              <a:pPr/>
              <a:t>6/25/14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45A0E6-F87F-4015-8A54-EF5D2AC3099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828739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jpe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jpe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1.jpe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1.jpe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1.jpe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jpe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jpe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4572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553200"/>
            <a:ext cx="9144000" cy="3048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1468" b="22642"/>
          <a:stretch/>
        </p:blipFill>
        <p:spPr>
          <a:xfrm>
            <a:off x="0" y="5842841"/>
            <a:ext cx="2209800" cy="710359"/>
          </a:xfrm>
          <a:prstGeom prst="rect">
            <a:avLst/>
          </a:prstGeom>
        </p:spPr>
      </p:pic>
    </p:spTree>
    <p:extLst>
      <p:ext uri="{BB962C8B-B14F-4D97-AF65-F5344CB8AC3E}">
        <p14:creationId xmlns:p14="http://schemas.microsoft.com/office/powerpoint/2010/main" val="40365494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6096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1468" b="22642"/>
          <a:stretch/>
        </p:blipFill>
        <p:spPr>
          <a:xfrm>
            <a:off x="0" y="5974139"/>
            <a:ext cx="2209800" cy="710359"/>
          </a:xfrm>
          <a:prstGeom prst="rect">
            <a:avLst/>
          </a:prstGeom>
        </p:spPr>
      </p:pic>
    </p:spTree>
    <p:extLst>
      <p:ext uri="{BB962C8B-B14F-4D97-AF65-F5344CB8AC3E}">
        <p14:creationId xmlns:p14="http://schemas.microsoft.com/office/powerpoint/2010/main" val="347840819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6096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1468" b="22642"/>
          <a:stretch/>
        </p:blipFill>
        <p:spPr>
          <a:xfrm>
            <a:off x="0" y="5974139"/>
            <a:ext cx="2209800" cy="710359"/>
          </a:xfrm>
          <a:prstGeom prst="rect">
            <a:avLst/>
          </a:prstGeom>
        </p:spPr>
      </p:pic>
    </p:spTree>
    <p:extLst>
      <p:ext uri="{BB962C8B-B14F-4D97-AF65-F5344CB8AC3E}">
        <p14:creationId xmlns:p14="http://schemas.microsoft.com/office/powerpoint/2010/main" val="175949700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6096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1468" b="22642"/>
          <a:stretch/>
        </p:blipFill>
        <p:spPr>
          <a:xfrm>
            <a:off x="0" y="5974139"/>
            <a:ext cx="2209800" cy="710359"/>
          </a:xfrm>
          <a:prstGeom prst="rect">
            <a:avLst/>
          </a:prstGeom>
        </p:spPr>
      </p:pic>
    </p:spTree>
    <p:extLst>
      <p:ext uri="{BB962C8B-B14F-4D97-AF65-F5344CB8AC3E}">
        <p14:creationId xmlns:p14="http://schemas.microsoft.com/office/powerpoint/2010/main" val="115605222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6096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1468" b="22642"/>
          <a:stretch/>
        </p:blipFill>
        <p:spPr>
          <a:xfrm>
            <a:off x="0" y="5974139"/>
            <a:ext cx="2209800" cy="710359"/>
          </a:xfrm>
          <a:prstGeom prst="rect">
            <a:avLst/>
          </a:prstGeom>
        </p:spPr>
      </p:pic>
    </p:spTree>
    <p:extLst>
      <p:ext uri="{BB962C8B-B14F-4D97-AF65-F5344CB8AC3E}">
        <p14:creationId xmlns:p14="http://schemas.microsoft.com/office/powerpoint/2010/main" val="203669530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6096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1468" b="22642"/>
          <a:stretch/>
        </p:blipFill>
        <p:spPr>
          <a:xfrm>
            <a:off x="0" y="5974139"/>
            <a:ext cx="2209800" cy="710359"/>
          </a:xfrm>
          <a:prstGeom prst="rect">
            <a:avLst/>
          </a:prstGeom>
        </p:spPr>
      </p:pic>
    </p:spTree>
    <p:extLst>
      <p:ext uri="{BB962C8B-B14F-4D97-AF65-F5344CB8AC3E}">
        <p14:creationId xmlns:p14="http://schemas.microsoft.com/office/powerpoint/2010/main" val="166677018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6096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1468" b="22642"/>
          <a:stretch/>
        </p:blipFill>
        <p:spPr>
          <a:xfrm>
            <a:off x="0" y="5974139"/>
            <a:ext cx="2209800" cy="710359"/>
          </a:xfrm>
          <a:prstGeom prst="rect">
            <a:avLst/>
          </a:prstGeom>
        </p:spPr>
      </p:pic>
    </p:spTree>
    <p:extLst>
      <p:ext uri="{BB962C8B-B14F-4D97-AF65-F5344CB8AC3E}">
        <p14:creationId xmlns:p14="http://schemas.microsoft.com/office/powerpoint/2010/main" val="33787117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6096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1468" b="22642"/>
          <a:stretch/>
        </p:blipFill>
        <p:spPr>
          <a:xfrm>
            <a:off x="0" y="5974139"/>
            <a:ext cx="2209800" cy="710359"/>
          </a:xfrm>
          <a:prstGeom prst="rect">
            <a:avLst/>
          </a:prstGeom>
        </p:spPr>
      </p:pic>
    </p:spTree>
    <p:extLst>
      <p:ext uri="{BB962C8B-B14F-4D97-AF65-F5344CB8AC3E}">
        <p14:creationId xmlns:p14="http://schemas.microsoft.com/office/powerpoint/2010/main" val="17586592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6096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1468" b="22642"/>
          <a:stretch/>
        </p:blipFill>
        <p:spPr>
          <a:xfrm>
            <a:off x="0" y="5974139"/>
            <a:ext cx="2209800" cy="710359"/>
          </a:xfrm>
          <a:prstGeom prst="rect">
            <a:avLst/>
          </a:prstGeom>
        </p:spPr>
      </p:pic>
    </p:spTree>
    <p:extLst>
      <p:ext uri="{BB962C8B-B14F-4D97-AF65-F5344CB8AC3E}">
        <p14:creationId xmlns:p14="http://schemas.microsoft.com/office/powerpoint/2010/main" val="37109689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6096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1468" b="22642"/>
          <a:stretch/>
        </p:blipFill>
        <p:spPr>
          <a:xfrm>
            <a:off x="0" y="5974139"/>
            <a:ext cx="2209800" cy="710359"/>
          </a:xfrm>
          <a:prstGeom prst="rect">
            <a:avLst/>
          </a:prstGeom>
        </p:spPr>
      </p:pic>
    </p:spTree>
    <p:extLst>
      <p:ext uri="{BB962C8B-B14F-4D97-AF65-F5344CB8AC3E}">
        <p14:creationId xmlns:p14="http://schemas.microsoft.com/office/powerpoint/2010/main" val="219567132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6096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1468" b="22642"/>
          <a:stretch/>
        </p:blipFill>
        <p:spPr>
          <a:xfrm>
            <a:off x="0" y="5974139"/>
            <a:ext cx="2209800" cy="710359"/>
          </a:xfrm>
          <a:prstGeom prst="rect">
            <a:avLst/>
          </a:prstGeom>
        </p:spPr>
      </p:pic>
    </p:spTree>
    <p:extLst>
      <p:ext uri="{BB962C8B-B14F-4D97-AF65-F5344CB8AC3E}">
        <p14:creationId xmlns:p14="http://schemas.microsoft.com/office/powerpoint/2010/main" val="2828433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6096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1468" b="22642"/>
          <a:stretch/>
        </p:blipFill>
        <p:spPr>
          <a:xfrm>
            <a:off x="0" y="5974139"/>
            <a:ext cx="2209800" cy="710359"/>
          </a:xfrm>
          <a:prstGeom prst="rect">
            <a:avLst/>
          </a:prstGeom>
        </p:spPr>
      </p:pic>
    </p:spTree>
    <p:extLst>
      <p:ext uri="{BB962C8B-B14F-4D97-AF65-F5344CB8AC3E}">
        <p14:creationId xmlns:p14="http://schemas.microsoft.com/office/powerpoint/2010/main" val="83553737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6096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1468" b="22642"/>
          <a:stretch/>
        </p:blipFill>
        <p:spPr>
          <a:xfrm>
            <a:off x="0" y="5974139"/>
            <a:ext cx="2209800" cy="710359"/>
          </a:xfrm>
          <a:prstGeom prst="rect">
            <a:avLst/>
          </a:prstGeom>
        </p:spPr>
      </p:pic>
    </p:spTree>
    <p:extLst>
      <p:ext uri="{BB962C8B-B14F-4D97-AF65-F5344CB8AC3E}">
        <p14:creationId xmlns:p14="http://schemas.microsoft.com/office/powerpoint/2010/main" val="12561510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6096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6705600"/>
            <a:ext cx="9144000" cy="152400"/>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1468" b="22642"/>
          <a:stretch/>
        </p:blipFill>
        <p:spPr>
          <a:xfrm>
            <a:off x="0" y="5974139"/>
            <a:ext cx="2209800" cy="710359"/>
          </a:xfrm>
          <a:prstGeom prst="rect">
            <a:avLst/>
          </a:prstGeom>
        </p:spPr>
      </p:pic>
    </p:spTree>
    <p:extLst>
      <p:ext uri="{BB962C8B-B14F-4D97-AF65-F5344CB8AC3E}">
        <p14:creationId xmlns:p14="http://schemas.microsoft.com/office/powerpoint/2010/main" val="210681792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 Id="rId3"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9.xml"/><Relationship Id="rId2"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55.PNG"/><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8.PNG"/><Relationship Id="rId3"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2.png"/><Relationship Id="rId3"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62.PNG"/><Relationship Id="rId3"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95.xml"/><Relationship Id="rId2"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68.png"/><Relationship Id="rId1" Type="http://schemas.openxmlformats.org/officeDocument/2006/relationships/slideLayout" Target="../slideLayouts/slideLayout117.xml"/><Relationship Id="rId2" Type="http://schemas.openxmlformats.org/officeDocument/2006/relationships/notesSlide" Target="../notesSlides/notesSlid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4.xml"/><Relationship Id="rId3"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tiff"/><Relationship Id="rId1" Type="http://schemas.openxmlformats.org/officeDocument/2006/relationships/slideLayout" Target="../slideLayouts/slideLayout6.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2">
                    <a:lumMod val="75000"/>
                  </a:schemeClr>
                </a:solidFill>
              </a:rPr>
              <a:t>Welcome to </a:t>
            </a:r>
            <a:r>
              <a:rPr lang="en-US" b="1" i="1" dirty="0" smtClean="0">
                <a:solidFill>
                  <a:schemeClr val="accent2">
                    <a:lumMod val="75000"/>
                  </a:schemeClr>
                </a:solidFill>
              </a:rPr>
              <a:t>your</a:t>
            </a:r>
            <a:r>
              <a:rPr lang="en-US" b="1" dirty="0" smtClean="0">
                <a:solidFill>
                  <a:schemeClr val="accent2">
                    <a:lumMod val="75000"/>
                  </a:schemeClr>
                </a:solidFill>
              </a:rPr>
              <a:t> Library</a:t>
            </a:r>
            <a:endParaRPr lang="en-US" b="1" dirty="0">
              <a:solidFill>
                <a:schemeClr val="accent2">
                  <a:lumMod val="75000"/>
                </a:schemeClr>
              </a:solidFill>
            </a:endParaRPr>
          </a:p>
        </p:txBody>
      </p:sp>
      <p:sp>
        <p:nvSpPr>
          <p:cNvPr id="3" name="Subtitle 2"/>
          <p:cNvSpPr>
            <a:spLocks noGrp="1"/>
          </p:cNvSpPr>
          <p:nvPr>
            <p:ph type="subTitle" idx="1"/>
          </p:nvPr>
        </p:nvSpPr>
        <p:spPr/>
        <p:txBody>
          <a:bodyPr>
            <a:normAutofit lnSpcReduction="10000"/>
          </a:bodyPr>
          <a:lstStyle/>
          <a:p>
            <a:r>
              <a:rPr lang="en-US" sz="2400" b="1" dirty="0" smtClean="0">
                <a:solidFill>
                  <a:schemeClr val="tx1"/>
                </a:solidFill>
              </a:rPr>
              <a:t>Peggy Edwards, AMLS</a:t>
            </a:r>
          </a:p>
          <a:p>
            <a:r>
              <a:rPr lang="en-US" sz="2400" b="1" dirty="0" smtClean="0">
                <a:solidFill>
                  <a:schemeClr val="tx1"/>
                </a:solidFill>
              </a:rPr>
              <a:t>Jennifer Teichelman, MSIS</a:t>
            </a:r>
          </a:p>
          <a:p>
            <a:r>
              <a:rPr lang="en-US" sz="2400" b="1" dirty="0" smtClean="0">
                <a:solidFill>
                  <a:schemeClr val="tx1"/>
                </a:solidFill>
              </a:rPr>
              <a:t>Micah Walsleben, MLS</a:t>
            </a:r>
          </a:p>
          <a:p>
            <a:r>
              <a:rPr lang="en-US" sz="2400" b="1" dirty="0" smtClean="0">
                <a:solidFill>
                  <a:schemeClr val="tx1"/>
                </a:solidFill>
              </a:rPr>
              <a:t>Margaret Vugrin, AHIP, MSLS</a:t>
            </a:r>
            <a:endParaRPr lang="en-US" sz="2400" b="1" dirty="0">
              <a:solidFill>
                <a:schemeClr val="tx1"/>
              </a:solidFill>
            </a:endParaRPr>
          </a:p>
        </p:txBody>
      </p:sp>
    </p:spTree>
    <p:extLst>
      <p:ext uri="{BB962C8B-B14F-4D97-AF65-F5344CB8AC3E}">
        <p14:creationId xmlns:p14="http://schemas.microsoft.com/office/powerpoint/2010/main" val="3017727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Library Hours</a:t>
            </a:r>
            <a:endParaRPr lang="en-US"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39" y="838200"/>
            <a:ext cx="8629921" cy="3133725"/>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57199" y="4343400"/>
            <a:ext cx="8229600" cy="1692771"/>
          </a:xfrm>
          <a:prstGeom prst="rect">
            <a:avLst/>
          </a:prstGeom>
          <a:noFill/>
        </p:spPr>
        <p:txBody>
          <a:bodyPr wrap="square" rtlCol="0">
            <a:spAutoFit/>
          </a:bodyPr>
          <a:lstStyle/>
          <a:p>
            <a:pPr lvl="0" algn="ctr"/>
            <a:r>
              <a:rPr lang="en-US" sz="3200" b="1" dirty="0">
                <a:solidFill>
                  <a:prstClr val="black"/>
                </a:solidFill>
              </a:rPr>
              <a:t>Phone: 806-743-2200</a:t>
            </a:r>
          </a:p>
          <a:p>
            <a:pPr lvl="0" algn="ctr"/>
            <a:endParaRPr lang="en-US" sz="3200" b="1" dirty="0">
              <a:solidFill>
                <a:prstClr val="black"/>
              </a:solidFill>
            </a:endParaRPr>
          </a:p>
          <a:p>
            <a:pPr lvl="0" algn="ctr"/>
            <a:r>
              <a:rPr lang="en-US" sz="2000" b="1" dirty="0">
                <a:solidFill>
                  <a:prstClr val="black"/>
                </a:solidFill>
              </a:rPr>
              <a:t>Holiday hours and early closings are also posted as announcements in your e-Raider portal.</a:t>
            </a:r>
          </a:p>
        </p:txBody>
      </p:sp>
    </p:spTree>
    <p:extLst>
      <p:ext uri="{BB962C8B-B14F-4D97-AF65-F5344CB8AC3E}">
        <p14:creationId xmlns:p14="http://schemas.microsoft.com/office/powerpoint/2010/main" val="1126288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Library Facilities</a:t>
            </a:r>
            <a:endParaRPr lang="en-US" dirty="0">
              <a:solidFill>
                <a:schemeClr val="bg1"/>
              </a:solidFill>
            </a:endParaRPr>
          </a:p>
        </p:txBody>
      </p:sp>
      <p:sp>
        <p:nvSpPr>
          <p:cNvPr id="5" name="TextBox 4"/>
          <p:cNvSpPr txBox="1"/>
          <p:nvPr/>
        </p:nvSpPr>
        <p:spPr>
          <a:xfrm>
            <a:off x="5584379" y="922323"/>
            <a:ext cx="2901522" cy="4154984"/>
          </a:xfrm>
          <a:prstGeom prst="rect">
            <a:avLst/>
          </a:prstGeom>
          <a:noFill/>
        </p:spPr>
        <p:txBody>
          <a:bodyPr wrap="square" rtlCol="0">
            <a:spAutoFit/>
          </a:bodyPr>
          <a:lstStyle/>
          <a:p>
            <a:pPr marL="285750" indent="-285750">
              <a:buFont typeface="Wingdings" charset="2"/>
              <a:buChar char="§"/>
            </a:pPr>
            <a:r>
              <a:rPr lang="en-US" sz="2400" dirty="0" smtClean="0"/>
              <a:t>29 study rooms</a:t>
            </a:r>
          </a:p>
          <a:p>
            <a:endParaRPr lang="en-US" sz="2400" dirty="0" smtClean="0"/>
          </a:p>
          <a:p>
            <a:pPr marL="285750" indent="-285750">
              <a:buFont typeface="Wingdings" charset="2"/>
              <a:buChar char="§"/>
            </a:pPr>
            <a:r>
              <a:rPr lang="en-US" sz="2400" dirty="0" smtClean="0"/>
              <a:t>All rooms are first come, first serve.</a:t>
            </a:r>
          </a:p>
          <a:p>
            <a:endParaRPr lang="en-US" sz="2400" dirty="0" smtClean="0"/>
          </a:p>
          <a:p>
            <a:pPr marL="285750" indent="-285750">
              <a:buFont typeface="Wingdings" charset="2"/>
              <a:buChar char="§"/>
            </a:pPr>
            <a:r>
              <a:rPr lang="en-US" sz="2400" dirty="0" smtClean="0"/>
              <a:t>Each room has a dry erase board, markers, and plenty of outlets!</a:t>
            </a:r>
          </a:p>
          <a:p>
            <a:endParaRPr lang="en-US" sz="2400" dirty="0" smtClean="0"/>
          </a:p>
          <a:p>
            <a:pPr marL="285750" indent="-285750">
              <a:buFont typeface="Wingdings" charset="2"/>
              <a:buChar char="§"/>
            </a:pPr>
            <a:r>
              <a:rPr lang="en-US" sz="2400" dirty="0" smtClean="0"/>
              <a:t>Wireless internet</a:t>
            </a:r>
            <a:endParaRPr lang="en-US" sz="2400" dirty="0"/>
          </a:p>
        </p:txBody>
      </p:sp>
      <p:grpSp>
        <p:nvGrpSpPr>
          <p:cNvPr id="3" name="Group 2"/>
          <p:cNvGrpSpPr/>
          <p:nvPr/>
        </p:nvGrpSpPr>
        <p:grpSpPr>
          <a:xfrm>
            <a:off x="185272" y="838200"/>
            <a:ext cx="5441287" cy="4559981"/>
            <a:chOff x="185272" y="838200"/>
            <a:chExt cx="5441287" cy="4559981"/>
          </a:xfrm>
        </p:grpSpPr>
        <p:pic>
          <p:nvPicPr>
            <p:cNvPr id="4" name="Picture 3" descr="CRW_2775.CRW"/>
            <p:cNvPicPr>
              <a:picLocks noChangeAspect="1"/>
            </p:cNvPicPr>
            <p:nvPr/>
          </p:nvPicPr>
          <p:blipFill>
            <a:blip r:embed="rId2" cstate="print">
              <a:lum bright="14000"/>
              <a:extLst>
                <a:ext uri="{28A0092B-C50C-407E-A947-70E740481C1C}">
                  <a14:useLocalDpi xmlns:a14="http://schemas.microsoft.com/office/drawing/2010/main" val="0"/>
                </a:ext>
              </a:extLst>
            </a:blip>
            <a:srcRect/>
            <a:stretch>
              <a:fillRect/>
            </a:stretch>
          </p:blipFill>
          <p:spPr bwMode="auto">
            <a:xfrm>
              <a:off x="185272" y="3276600"/>
              <a:ext cx="2402781" cy="192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813048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7219" y="3429000"/>
              <a:ext cx="2625574" cy="196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813049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736" y="838200"/>
              <a:ext cx="2555483" cy="186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RW_2725.CRW"/>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3265" y="1295400"/>
              <a:ext cx="275329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00424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088"/>
            <a:ext cx="8229600" cy="457200"/>
          </a:xfrm>
        </p:spPr>
        <p:txBody>
          <a:bodyPr>
            <a:normAutofit fontScale="90000"/>
          </a:bodyPr>
          <a:lstStyle/>
          <a:p>
            <a:r>
              <a:rPr lang="en-US" dirty="0" smtClean="0">
                <a:solidFill>
                  <a:schemeClr val="bg1"/>
                </a:solidFill>
              </a:rPr>
              <a:t>Learning Resource Center</a:t>
            </a:r>
            <a:endParaRPr lang="en-US" dirty="0">
              <a:solidFill>
                <a:schemeClr val="bg1"/>
              </a:solidFill>
            </a:endParaRPr>
          </a:p>
        </p:txBody>
      </p:sp>
      <p:sp>
        <p:nvSpPr>
          <p:cNvPr id="3" name="TextBox 2"/>
          <p:cNvSpPr txBox="1"/>
          <p:nvPr/>
        </p:nvSpPr>
        <p:spPr>
          <a:xfrm>
            <a:off x="5029200" y="1342498"/>
            <a:ext cx="3944389" cy="3416320"/>
          </a:xfrm>
          <a:prstGeom prst="rect">
            <a:avLst/>
          </a:prstGeom>
          <a:noFill/>
        </p:spPr>
        <p:txBody>
          <a:bodyPr wrap="square" rtlCol="0">
            <a:spAutoFit/>
          </a:bodyPr>
          <a:lstStyle/>
          <a:p>
            <a:pPr marL="285750" indent="-285750">
              <a:buFont typeface="Wingdings" charset="2"/>
              <a:buChar char="§"/>
            </a:pPr>
            <a:r>
              <a:rPr lang="en-US" sz="2400" dirty="0" smtClean="0"/>
              <a:t>Located on the 2</a:t>
            </a:r>
            <a:r>
              <a:rPr lang="en-US" sz="2400" baseline="30000" dirty="0" smtClean="0"/>
              <a:t>nd</a:t>
            </a:r>
            <a:r>
              <a:rPr lang="en-US" sz="2400" dirty="0" smtClean="0"/>
              <a:t> floor of the library</a:t>
            </a:r>
          </a:p>
          <a:p>
            <a:endParaRPr lang="en-US" sz="2400" dirty="0" smtClean="0"/>
          </a:p>
          <a:p>
            <a:pPr marL="285750" indent="-285750">
              <a:buFont typeface="Wingdings" charset="2"/>
              <a:buChar char="§"/>
            </a:pPr>
            <a:r>
              <a:rPr lang="en-US" sz="2400" dirty="0"/>
              <a:t>Requires a library card</a:t>
            </a:r>
          </a:p>
          <a:p>
            <a:endParaRPr lang="en-US" sz="2400" dirty="0" smtClean="0"/>
          </a:p>
          <a:p>
            <a:pPr marL="285750" indent="-285750">
              <a:buFont typeface="Wingdings" charset="2"/>
              <a:buChar char="§"/>
            </a:pPr>
            <a:r>
              <a:rPr lang="en-US" sz="2400" dirty="0"/>
              <a:t>Check out computer stations, anatomical models, and more</a:t>
            </a:r>
            <a:r>
              <a:rPr lang="en-US" sz="2400" dirty="0" smtClean="0"/>
              <a:t>!</a:t>
            </a:r>
            <a:endParaRPr lang="en-US" sz="2400" dirty="0"/>
          </a:p>
          <a:p>
            <a:endParaRPr lang="en-US" sz="2400" dirty="0" smtClean="0"/>
          </a:p>
        </p:txBody>
      </p:sp>
      <p:pic>
        <p:nvPicPr>
          <p:cNvPr id="4" name="Picture Placeholder 4" descr="CRW_2730.tif"/>
          <p:cNvPicPr>
            <a:picLocks noChangeAspect="1"/>
          </p:cNvPicPr>
          <p:nvPr/>
        </p:nvPicPr>
        <p:blipFill>
          <a:blip r:embed="rId3" cstate="print">
            <a:extLst>
              <a:ext uri="{28A0092B-C50C-407E-A947-70E740481C1C}">
                <a14:useLocalDpi xmlns:a14="http://schemas.microsoft.com/office/drawing/2010/main" val="0"/>
              </a:ext>
            </a:extLst>
          </a:blip>
          <a:srcRect t="-6250" b="-6250"/>
          <a:stretch>
            <a:fillRect/>
          </a:stretch>
        </p:blipFill>
        <p:spPr>
          <a:xfrm>
            <a:off x="152400" y="1219200"/>
            <a:ext cx="4291163" cy="3662916"/>
          </a:xfrm>
          <a:prstGeom prst="rect">
            <a:avLst/>
          </a:prstGeom>
        </p:spPr>
      </p:pic>
    </p:spTree>
    <p:extLst>
      <p:ext uri="{BB962C8B-B14F-4D97-AF65-F5344CB8AC3E}">
        <p14:creationId xmlns:p14="http://schemas.microsoft.com/office/powerpoint/2010/main" val="766102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Library Policies</a:t>
            </a:r>
            <a:endParaRPr lang="en-US" dirty="0">
              <a:solidFill>
                <a:schemeClr val="bg1"/>
              </a:solidFill>
            </a:endParaRPr>
          </a:p>
        </p:txBody>
      </p:sp>
      <p:sp>
        <p:nvSpPr>
          <p:cNvPr id="11" name="TextBox 1"/>
          <p:cNvSpPr txBox="1">
            <a:spLocks noChangeArrowheads="1"/>
          </p:cNvSpPr>
          <p:nvPr/>
        </p:nvSpPr>
        <p:spPr bwMode="auto">
          <a:xfrm>
            <a:off x="432010" y="990600"/>
            <a:ext cx="7924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pPr>
            <a:r>
              <a:rPr lang="en-US" altLang="en-US" sz="2400" b="1" dirty="0" smtClean="0">
                <a:solidFill>
                  <a:prstClr val="black"/>
                </a:solidFill>
                <a:latin typeface="+mn-lt"/>
                <a:cs typeface="Times New Roman" pitchFamily="18" charset="0"/>
              </a:rPr>
              <a:t>Books/Audiovisuals/Journals:</a:t>
            </a:r>
          </a:p>
          <a:p>
            <a:pPr defTabSz="457200" eaLnBrk="1" fontAlgn="base" hangingPunct="1">
              <a:spcBef>
                <a:spcPct val="0"/>
              </a:spcBef>
              <a:spcAft>
                <a:spcPct val="0"/>
              </a:spcAft>
            </a:pPr>
            <a:endParaRPr lang="en-US" altLang="en-US" dirty="0">
              <a:solidFill>
                <a:prstClr val="black"/>
              </a:solidFill>
              <a:latin typeface="+mn-lt"/>
              <a:cs typeface="Times New Roman" pitchFamily="18" charset="0"/>
            </a:endParaRPr>
          </a:p>
          <a:p>
            <a:pPr defTabSz="457200" eaLnBrk="1" fontAlgn="base" hangingPunct="1">
              <a:spcBef>
                <a:spcPct val="0"/>
              </a:spcBef>
              <a:spcAft>
                <a:spcPct val="0"/>
              </a:spcAft>
              <a:buFontTx/>
              <a:buChar char="•"/>
            </a:pPr>
            <a:r>
              <a:rPr lang="en-US" altLang="en-US" dirty="0">
                <a:solidFill>
                  <a:prstClr val="black"/>
                </a:solidFill>
                <a:latin typeface="+mn-lt"/>
                <a:cs typeface="Times New Roman" pitchFamily="18" charset="0"/>
              </a:rPr>
              <a:t> </a:t>
            </a:r>
            <a:r>
              <a:rPr lang="en-US" altLang="en-US" dirty="0" smtClean="0">
                <a:solidFill>
                  <a:prstClr val="black"/>
                </a:solidFill>
                <a:latin typeface="+mn-lt"/>
                <a:cs typeface="Times New Roman" pitchFamily="18" charset="0"/>
              </a:rPr>
              <a:t>Checkout period for </a:t>
            </a:r>
            <a:r>
              <a:rPr lang="en-US" altLang="en-US" b="1" dirty="0" smtClean="0">
                <a:solidFill>
                  <a:prstClr val="black"/>
                </a:solidFill>
                <a:latin typeface="+mn-lt"/>
                <a:cs typeface="Times New Roman" pitchFamily="18" charset="0"/>
              </a:rPr>
              <a:t>books</a:t>
            </a:r>
            <a:r>
              <a:rPr lang="en-US" altLang="en-US" dirty="0" smtClean="0">
                <a:solidFill>
                  <a:prstClr val="black"/>
                </a:solidFill>
                <a:latin typeface="+mn-lt"/>
                <a:cs typeface="Times New Roman" pitchFamily="18" charset="0"/>
              </a:rPr>
              <a:t> is two weeks, </a:t>
            </a:r>
            <a:r>
              <a:rPr lang="en-US" altLang="en-US" b="1" dirty="0" smtClean="0">
                <a:solidFill>
                  <a:prstClr val="black"/>
                </a:solidFill>
                <a:latin typeface="+mn-lt"/>
                <a:cs typeface="Times New Roman" pitchFamily="18" charset="0"/>
              </a:rPr>
              <a:t>audiovisuals</a:t>
            </a:r>
            <a:r>
              <a:rPr lang="en-US" altLang="en-US" dirty="0" smtClean="0">
                <a:solidFill>
                  <a:prstClr val="black"/>
                </a:solidFill>
                <a:latin typeface="+mn-lt"/>
                <a:cs typeface="Times New Roman" pitchFamily="18" charset="0"/>
              </a:rPr>
              <a:t> for 10 days. </a:t>
            </a:r>
          </a:p>
          <a:p>
            <a:pPr defTabSz="457200" eaLnBrk="1" fontAlgn="base" hangingPunct="1">
              <a:spcBef>
                <a:spcPct val="0"/>
              </a:spcBef>
              <a:spcAft>
                <a:spcPct val="0"/>
              </a:spcAft>
            </a:pPr>
            <a:endParaRPr lang="en-US" altLang="en-US" dirty="0" smtClean="0">
              <a:solidFill>
                <a:prstClr val="black"/>
              </a:solidFill>
              <a:latin typeface="+mn-lt"/>
              <a:cs typeface="Times New Roman" pitchFamily="18" charset="0"/>
            </a:endParaRPr>
          </a:p>
          <a:p>
            <a:pPr defTabSz="457200" eaLnBrk="1" fontAlgn="base" hangingPunct="1">
              <a:spcBef>
                <a:spcPct val="0"/>
              </a:spcBef>
              <a:spcAft>
                <a:spcPct val="0"/>
              </a:spcAft>
              <a:buFontTx/>
              <a:buChar char="•"/>
            </a:pPr>
            <a:r>
              <a:rPr lang="en-US" altLang="en-US" b="1" dirty="0" smtClean="0">
                <a:solidFill>
                  <a:prstClr val="black"/>
                </a:solidFill>
                <a:latin typeface="+mn-lt"/>
                <a:cs typeface="Times New Roman" pitchFamily="18" charset="0"/>
              </a:rPr>
              <a:t>Journals</a:t>
            </a:r>
            <a:r>
              <a:rPr lang="en-US" altLang="en-US" dirty="0" smtClean="0">
                <a:solidFill>
                  <a:prstClr val="black"/>
                </a:solidFill>
                <a:latin typeface="+mn-lt"/>
                <a:cs typeface="Times New Roman" pitchFamily="18" charset="0"/>
              </a:rPr>
              <a:t> in the print collection can be scanned but not checked out.</a:t>
            </a:r>
            <a:endParaRPr lang="en-US" altLang="en-US" dirty="0">
              <a:solidFill>
                <a:prstClr val="black"/>
              </a:solidFill>
              <a:latin typeface="+mn-lt"/>
              <a:cs typeface="Times New Roman" pitchFamily="18" charset="0"/>
            </a:endParaRPr>
          </a:p>
          <a:p>
            <a:pPr defTabSz="457200" eaLnBrk="1" fontAlgn="base" hangingPunct="1">
              <a:spcBef>
                <a:spcPct val="0"/>
              </a:spcBef>
              <a:spcAft>
                <a:spcPct val="0"/>
              </a:spcAft>
            </a:pPr>
            <a:endParaRPr lang="en-US" altLang="en-US" dirty="0">
              <a:solidFill>
                <a:prstClr val="black"/>
              </a:solidFill>
              <a:latin typeface="+mn-lt"/>
              <a:cs typeface="Times New Roman" pitchFamily="18" charset="0"/>
            </a:endParaRPr>
          </a:p>
          <a:p>
            <a:pPr defTabSz="457200" eaLnBrk="1" fontAlgn="base" hangingPunct="1">
              <a:spcBef>
                <a:spcPct val="0"/>
              </a:spcBef>
              <a:spcAft>
                <a:spcPct val="0"/>
              </a:spcAft>
              <a:buFontTx/>
              <a:buChar char="•"/>
            </a:pPr>
            <a:r>
              <a:rPr lang="en-US" altLang="en-US" dirty="0">
                <a:solidFill>
                  <a:prstClr val="black"/>
                </a:solidFill>
                <a:latin typeface="+mn-lt"/>
                <a:cs typeface="Times New Roman" pitchFamily="18" charset="0"/>
              </a:rPr>
              <a:t> </a:t>
            </a:r>
            <a:r>
              <a:rPr lang="en-US" altLang="en-US" dirty="0" smtClean="0">
                <a:solidFill>
                  <a:prstClr val="black"/>
                </a:solidFill>
                <a:latin typeface="+mn-lt"/>
                <a:cs typeface="Times New Roman" pitchFamily="18" charset="0"/>
              </a:rPr>
              <a:t>May renew items twice in person, over the phone (806-742-2200), or online through the library catalog.  </a:t>
            </a:r>
            <a:endParaRPr lang="en-US" altLang="en-US" dirty="0">
              <a:solidFill>
                <a:prstClr val="black"/>
              </a:solidFill>
              <a:latin typeface="+mn-lt"/>
              <a:cs typeface="Times New Roman" pitchFamily="18" charset="0"/>
            </a:endParaRPr>
          </a:p>
          <a:p>
            <a:pPr defTabSz="457200" eaLnBrk="1" fontAlgn="base" hangingPunct="1">
              <a:spcBef>
                <a:spcPct val="0"/>
              </a:spcBef>
              <a:spcAft>
                <a:spcPct val="0"/>
              </a:spcAft>
            </a:pPr>
            <a:endParaRPr lang="en-US" altLang="en-US" dirty="0">
              <a:solidFill>
                <a:prstClr val="black"/>
              </a:solidFill>
            </a:endParaRPr>
          </a:p>
        </p:txBody>
      </p:sp>
      <p:sp>
        <p:nvSpPr>
          <p:cNvPr id="12" name="TextBox 2"/>
          <p:cNvSpPr txBox="1">
            <a:spLocks noChangeArrowheads="1"/>
          </p:cNvSpPr>
          <p:nvPr/>
        </p:nvSpPr>
        <p:spPr bwMode="auto">
          <a:xfrm>
            <a:off x="432010" y="3455407"/>
            <a:ext cx="79248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pPr>
            <a:r>
              <a:rPr lang="en-US" altLang="en-US" sz="2400" b="1" dirty="0" smtClean="0">
                <a:solidFill>
                  <a:prstClr val="black"/>
                </a:solidFill>
                <a:latin typeface="+mn-lt"/>
                <a:cs typeface="Arial" pitchFamily="34" charset="0"/>
              </a:rPr>
              <a:t>Fines for overdue items:</a:t>
            </a:r>
            <a:endParaRPr lang="en-US" altLang="en-US" sz="2400" b="1" dirty="0">
              <a:solidFill>
                <a:prstClr val="black"/>
              </a:solidFill>
              <a:latin typeface="+mn-lt"/>
              <a:cs typeface="Arial" pitchFamily="34" charset="0"/>
            </a:endParaRPr>
          </a:p>
          <a:p>
            <a:pPr defTabSz="457200" eaLnBrk="1" fontAlgn="base" hangingPunct="1">
              <a:spcBef>
                <a:spcPct val="0"/>
              </a:spcBef>
              <a:spcAft>
                <a:spcPct val="0"/>
              </a:spcAft>
            </a:pPr>
            <a:endParaRPr lang="en-US" altLang="en-US" dirty="0" smtClean="0">
              <a:solidFill>
                <a:prstClr val="black"/>
              </a:solidFill>
              <a:latin typeface="+mn-lt"/>
              <a:cs typeface="Arial" pitchFamily="34" charset="0"/>
            </a:endParaRPr>
          </a:p>
          <a:p>
            <a:pPr defTabSz="457200" eaLnBrk="1" fontAlgn="base" hangingPunct="1">
              <a:spcBef>
                <a:spcPct val="0"/>
              </a:spcBef>
              <a:spcAft>
                <a:spcPct val="0"/>
              </a:spcAft>
              <a:buFont typeface="Arial" pitchFamily="34" charset="0"/>
              <a:buChar char="•"/>
            </a:pPr>
            <a:r>
              <a:rPr lang="en-US" altLang="en-US" dirty="0">
                <a:solidFill>
                  <a:prstClr val="black"/>
                </a:solidFill>
                <a:latin typeface="+mn-lt"/>
                <a:cs typeface="Arial" pitchFamily="34" charset="0"/>
              </a:rPr>
              <a:t> </a:t>
            </a:r>
            <a:r>
              <a:rPr lang="en-US" altLang="en-US" dirty="0" smtClean="0">
                <a:solidFill>
                  <a:prstClr val="black"/>
                </a:solidFill>
                <a:latin typeface="+mn-lt"/>
                <a:cs typeface="Arial" pitchFamily="34" charset="0"/>
              </a:rPr>
              <a:t>50 cents per day per item</a:t>
            </a:r>
          </a:p>
          <a:p>
            <a:pPr defTabSz="457200" eaLnBrk="1" fontAlgn="base" hangingPunct="1">
              <a:spcBef>
                <a:spcPct val="0"/>
              </a:spcBef>
              <a:spcAft>
                <a:spcPct val="0"/>
              </a:spcAft>
              <a:buFont typeface="Arial" pitchFamily="34" charset="0"/>
              <a:buChar char="•"/>
            </a:pPr>
            <a:endParaRPr lang="en-US" altLang="en-US" dirty="0">
              <a:solidFill>
                <a:prstClr val="black"/>
              </a:solidFill>
              <a:latin typeface="+mn-lt"/>
              <a:cs typeface="Arial" pitchFamily="34" charset="0"/>
            </a:endParaRPr>
          </a:p>
          <a:p>
            <a:pPr defTabSz="457200" eaLnBrk="1" fontAlgn="base" hangingPunct="1">
              <a:spcBef>
                <a:spcPct val="0"/>
              </a:spcBef>
              <a:spcAft>
                <a:spcPct val="0"/>
              </a:spcAft>
              <a:buFont typeface="Arial" pitchFamily="34" charset="0"/>
              <a:buChar char="•"/>
            </a:pPr>
            <a:r>
              <a:rPr lang="en-US" altLang="en-US" dirty="0">
                <a:solidFill>
                  <a:prstClr val="black"/>
                </a:solidFill>
                <a:latin typeface="+mn-lt"/>
                <a:cs typeface="Arial" pitchFamily="34" charset="0"/>
              </a:rPr>
              <a:t> </a:t>
            </a:r>
            <a:r>
              <a:rPr lang="en-US" altLang="en-US" dirty="0" smtClean="0">
                <a:solidFill>
                  <a:prstClr val="black"/>
                </a:solidFill>
                <a:latin typeface="+mn-lt"/>
                <a:cs typeface="Arial" pitchFamily="34" charset="0"/>
              </a:rPr>
              <a:t>Library privileges are lost until fines are paid.</a:t>
            </a:r>
          </a:p>
          <a:p>
            <a:pPr defTabSz="457200" eaLnBrk="1" fontAlgn="base" hangingPunct="1">
              <a:spcBef>
                <a:spcPct val="0"/>
              </a:spcBef>
              <a:spcAft>
                <a:spcPct val="0"/>
              </a:spcAft>
              <a:buFont typeface="Arial" pitchFamily="34" charset="0"/>
              <a:buChar char="•"/>
            </a:pPr>
            <a:endParaRPr lang="en-US" altLang="en-US" dirty="0">
              <a:solidFill>
                <a:prstClr val="black"/>
              </a:solidFill>
              <a:latin typeface="+mn-lt"/>
              <a:cs typeface="Arial" pitchFamily="34" charset="0"/>
            </a:endParaRPr>
          </a:p>
          <a:p>
            <a:pPr defTabSz="457200" eaLnBrk="1" fontAlgn="base" hangingPunct="1">
              <a:spcBef>
                <a:spcPct val="0"/>
              </a:spcBef>
              <a:spcAft>
                <a:spcPct val="0"/>
              </a:spcAft>
            </a:pPr>
            <a:endParaRPr lang="en-US" altLang="en-US" dirty="0">
              <a:solidFill>
                <a:prstClr val="black"/>
              </a:solidFill>
              <a:latin typeface="+mn-lt"/>
              <a:cs typeface="Arial" pitchFamily="34" charset="0"/>
            </a:endParaRPr>
          </a:p>
          <a:p>
            <a:pPr defTabSz="457200" eaLnBrk="1" fontAlgn="base" hangingPunct="1">
              <a:spcBef>
                <a:spcPct val="0"/>
              </a:spcBef>
              <a:spcAft>
                <a:spcPct val="0"/>
              </a:spcAft>
            </a:pPr>
            <a:endParaRPr lang="en-US" altLang="en-US" dirty="0">
              <a:solidFill>
                <a:prstClr val="black"/>
              </a:solidFill>
            </a:endParaRPr>
          </a:p>
        </p:txBody>
      </p:sp>
    </p:spTree>
    <p:extLst>
      <p:ext uri="{BB962C8B-B14F-4D97-AF65-F5344CB8AC3E}">
        <p14:creationId xmlns:p14="http://schemas.microsoft.com/office/powerpoint/2010/main" val="1653631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read_PNG232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687318">
            <a:off x="428120" y="2289425"/>
            <a:ext cx="3240314" cy="3783080"/>
          </a:xfrm>
          <a:prstGeom prst="rect">
            <a:avLst/>
          </a:prstGeom>
        </p:spPr>
      </p:pic>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Library Policies</a:t>
            </a:r>
            <a:endParaRPr lang="en-US" dirty="0">
              <a:solidFill>
                <a:schemeClr val="bg1"/>
              </a:solidFill>
            </a:endParaRPr>
          </a:p>
        </p:txBody>
      </p:sp>
      <p:sp>
        <p:nvSpPr>
          <p:cNvPr id="4" name="TextBox 3"/>
          <p:cNvSpPr txBox="1"/>
          <p:nvPr/>
        </p:nvSpPr>
        <p:spPr>
          <a:xfrm>
            <a:off x="914400" y="914400"/>
            <a:ext cx="7391400" cy="954107"/>
          </a:xfrm>
          <a:prstGeom prst="rect">
            <a:avLst/>
          </a:prstGeom>
          <a:noFill/>
        </p:spPr>
        <p:txBody>
          <a:bodyPr wrap="square" rtlCol="0">
            <a:spAutoFit/>
          </a:bodyPr>
          <a:lstStyle/>
          <a:p>
            <a:pPr algn="ctr"/>
            <a:r>
              <a:rPr lang="en-US" sz="2800" dirty="0" smtClean="0"/>
              <a:t>EAT, DRINK AND BE MERRY                                           but Please Clean UP </a:t>
            </a:r>
            <a:r>
              <a:rPr lang="en-US" sz="2800" dirty="0"/>
              <a:t>A</a:t>
            </a:r>
            <a:r>
              <a:rPr lang="en-US" sz="2800" dirty="0" smtClean="0"/>
              <a:t>fter Yourselves!</a:t>
            </a:r>
            <a:endParaRPr lang="en-US" sz="2800" dirty="0"/>
          </a:p>
        </p:txBody>
      </p:sp>
      <p:pic>
        <p:nvPicPr>
          <p:cNvPr id="5" name="Picture 4" descr="apple_PNG256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573" y="1868507"/>
            <a:ext cx="3088765" cy="3088765"/>
          </a:xfrm>
          <a:prstGeom prst="rect">
            <a:avLst/>
          </a:prstGeom>
        </p:spPr>
      </p:pic>
      <p:pic>
        <p:nvPicPr>
          <p:cNvPr id="7" name="Picture 6" descr="bottle_PNG209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4000" y="501510"/>
            <a:ext cx="2001600" cy="6255000"/>
          </a:xfrm>
          <a:prstGeom prst="rect">
            <a:avLst/>
          </a:prstGeom>
        </p:spPr>
      </p:pic>
      <p:pic>
        <p:nvPicPr>
          <p:cNvPr id="6" name="Picture 5" descr=" coffee cup_PNG196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2742607"/>
            <a:ext cx="3429000" cy="3997377"/>
          </a:xfrm>
          <a:prstGeom prst="rect">
            <a:avLst/>
          </a:prstGeom>
        </p:spPr>
      </p:pic>
    </p:spTree>
    <p:extLst>
      <p:ext uri="{BB962C8B-B14F-4D97-AF65-F5344CB8AC3E}">
        <p14:creationId xmlns:p14="http://schemas.microsoft.com/office/powerpoint/2010/main" val="3160005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7"/>
            <a:ext cx="8229600" cy="443023"/>
          </a:xfrm>
        </p:spPr>
        <p:txBody>
          <a:bodyPr>
            <a:normAutofit fontScale="90000"/>
          </a:bodyPr>
          <a:lstStyle/>
          <a:p>
            <a:r>
              <a:rPr lang="en-US" dirty="0" smtClean="0">
                <a:solidFill>
                  <a:schemeClr val="bg1"/>
                </a:solidFill>
              </a:rPr>
              <a:t>Interlibrary Loan (ILL) Policies</a:t>
            </a:r>
            <a:endParaRPr lang="en-US"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533400"/>
            <a:ext cx="5826806"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5257800" y="2569201"/>
            <a:ext cx="3455927" cy="1762125"/>
            <a:chOff x="5257800" y="2569201"/>
            <a:chExt cx="3455927" cy="1762125"/>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152" y="2569201"/>
              <a:ext cx="231457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276600"/>
              <a:ext cx="1035808" cy="49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9740" y="2641076"/>
            <a:ext cx="42291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5421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000"/>
                                        <p:tgtEl>
                                          <p:spTgt spid="2051"/>
                                        </p:tgtEl>
                                      </p:cBhvr>
                                    </p:animEffect>
                                    <p:anim calcmode="lin" valueType="num">
                                      <p:cBhvr>
                                        <p:cTn id="15" dur="1000" fill="hold"/>
                                        <p:tgtEl>
                                          <p:spTgt spid="2051"/>
                                        </p:tgtEl>
                                        <p:attrNameLst>
                                          <p:attrName>ppt_x</p:attrName>
                                        </p:attrNameLst>
                                      </p:cBhvr>
                                      <p:tavLst>
                                        <p:tav tm="0">
                                          <p:val>
                                            <p:strVal val="#ppt_x"/>
                                          </p:val>
                                        </p:tav>
                                        <p:tav tm="100000">
                                          <p:val>
                                            <p:strVal val="#ppt_x"/>
                                          </p:val>
                                        </p:tav>
                                      </p:tavLst>
                                    </p:anim>
                                    <p:anim calcmode="lin" valueType="num">
                                      <p:cBhvr>
                                        <p:cTn id="16"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Interlibrary Loan (ILL) Policies</a:t>
            </a:r>
            <a:endParaRPr lang="en-US" dirty="0">
              <a:solidFill>
                <a:schemeClr val="bg1"/>
              </a:solidFill>
            </a:endParaRPr>
          </a:p>
        </p:txBody>
      </p:sp>
      <p:sp>
        <p:nvSpPr>
          <p:cNvPr id="3" name="TextBox 2"/>
          <p:cNvSpPr txBox="1"/>
          <p:nvPr/>
        </p:nvSpPr>
        <p:spPr>
          <a:xfrm>
            <a:off x="761999" y="914400"/>
            <a:ext cx="7874001" cy="4524315"/>
          </a:xfrm>
          <a:prstGeom prst="rect">
            <a:avLst/>
          </a:prstGeom>
          <a:noFill/>
        </p:spPr>
        <p:txBody>
          <a:bodyPr wrap="square" rtlCol="0">
            <a:spAutoFit/>
          </a:bodyPr>
          <a:lstStyle/>
          <a:p>
            <a:pPr marL="285750" indent="-285750">
              <a:buFont typeface="Arial"/>
              <a:buChar char="•"/>
            </a:pPr>
            <a:r>
              <a:rPr lang="en-US" sz="2400" dirty="0">
                <a:solidFill>
                  <a:prstClr val="black"/>
                </a:solidFill>
              </a:rPr>
              <a:t>Online </a:t>
            </a:r>
            <a:r>
              <a:rPr lang="en-US" sz="2400" dirty="0" smtClean="0">
                <a:solidFill>
                  <a:prstClr val="black"/>
                </a:solidFill>
              </a:rPr>
              <a:t>form </a:t>
            </a:r>
            <a:r>
              <a:rPr lang="en-US" sz="2400" dirty="0">
                <a:solidFill>
                  <a:prstClr val="black"/>
                </a:solidFill>
              </a:rPr>
              <a:t>makes submitting requests quick and easy</a:t>
            </a:r>
          </a:p>
          <a:p>
            <a:endParaRPr lang="en-US" sz="2400" dirty="0">
              <a:solidFill>
                <a:prstClr val="black"/>
              </a:solidFill>
            </a:endParaRPr>
          </a:p>
          <a:p>
            <a:pPr marL="285750" indent="-285750">
              <a:buFont typeface="Arial"/>
              <a:buChar char="•"/>
            </a:pPr>
            <a:r>
              <a:rPr lang="en-US" sz="2400" dirty="0">
                <a:solidFill>
                  <a:prstClr val="black"/>
                </a:solidFill>
              </a:rPr>
              <a:t>Response time for requests is anywhere from 2 – 10 business days, depending on location of the item</a:t>
            </a:r>
          </a:p>
          <a:p>
            <a:endParaRPr lang="en-US" sz="2400" dirty="0">
              <a:solidFill>
                <a:prstClr val="black"/>
              </a:solidFill>
            </a:endParaRPr>
          </a:p>
          <a:p>
            <a:pPr marL="285750" indent="-285750">
              <a:buFont typeface="Arial"/>
              <a:buChar char="•"/>
            </a:pPr>
            <a:r>
              <a:rPr lang="en-US" sz="2400" dirty="0">
                <a:solidFill>
                  <a:prstClr val="black"/>
                </a:solidFill>
              </a:rPr>
              <a:t>Books from any TTUHSC branch library are </a:t>
            </a:r>
            <a:r>
              <a:rPr lang="en-US" sz="2400" dirty="0" smtClean="0">
                <a:solidFill>
                  <a:prstClr val="black"/>
                </a:solidFill>
              </a:rPr>
              <a:t>free.</a:t>
            </a:r>
            <a:endParaRPr lang="en-US" sz="2400" dirty="0">
              <a:solidFill>
                <a:prstClr val="black"/>
              </a:solidFill>
            </a:endParaRPr>
          </a:p>
          <a:p>
            <a:pPr marL="285750" indent="-285750">
              <a:buFont typeface="Arial"/>
              <a:buChar char="•"/>
            </a:pPr>
            <a:r>
              <a:rPr lang="en-US" sz="2400" dirty="0">
                <a:solidFill>
                  <a:prstClr val="black"/>
                </a:solidFill>
              </a:rPr>
              <a:t>A</a:t>
            </a:r>
            <a:r>
              <a:rPr lang="en-US" sz="2400" dirty="0" smtClean="0">
                <a:solidFill>
                  <a:prstClr val="black"/>
                </a:solidFill>
              </a:rPr>
              <a:t>ll other locations </a:t>
            </a:r>
            <a:r>
              <a:rPr lang="en-US" sz="2400" dirty="0">
                <a:solidFill>
                  <a:prstClr val="black"/>
                </a:solidFill>
              </a:rPr>
              <a:t>are $4.00</a:t>
            </a:r>
          </a:p>
          <a:p>
            <a:endParaRPr lang="en-US" sz="2400" dirty="0">
              <a:solidFill>
                <a:prstClr val="black"/>
              </a:solidFill>
            </a:endParaRPr>
          </a:p>
          <a:p>
            <a:pPr marL="285750" indent="-285750">
              <a:buFont typeface="Arial"/>
              <a:buChar char="•"/>
            </a:pPr>
            <a:r>
              <a:rPr lang="en-US" sz="2400" dirty="0">
                <a:solidFill>
                  <a:prstClr val="black"/>
                </a:solidFill>
              </a:rPr>
              <a:t>Journal articles are charged per page, but fees will not exceed $4.00</a:t>
            </a:r>
          </a:p>
          <a:p>
            <a:endParaRPr lang="en-US" sz="2400" dirty="0">
              <a:solidFill>
                <a:prstClr val="black"/>
              </a:solidFill>
            </a:endParaRPr>
          </a:p>
          <a:p>
            <a:pPr marL="285750" indent="-285750">
              <a:buFont typeface="Arial"/>
              <a:buChar char="•"/>
            </a:pPr>
            <a:r>
              <a:rPr lang="en-US" sz="2400" dirty="0">
                <a:solidFill>
                  <a:prstClr val="black"/>
                </a:solidFill>
              </a:rPr>
              <a:t>There is a rush option available, but at a higher fee rate</a:t>
            </a:r>
          </a:p>
        </p:txBody>
      </p:sp>
    </p:spTree>
    <p:extLst>
      <p:ext uri="{BB962C8B-B14F-4D97-AF65-F5344CB8AC3E}">
        <p14:creationId xmlns:p14="http://schemas.microsoft.com/office/powerpoint/2010/main" val="18868968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7"/>
            <a:ext cx="8229600" cy="443023"/>
          </a:xfrm>
        </p:spPr>
        <p:txBody>
          <a:bodyPr>
            <a:normAutofit fontScale="90000"/>
          </a:bodyPr>
          <a:lstStyle/>
          <a:p>
            <a:r>
              <a:rPr lang="en-US" dirty="0" smtClean="0">
                <a:solidFill>
                  <a:schemeClr val="bg1"/>
                </a:solidFill>
              </a:rPr>
              <a:t>Interlibrary Loan (ILL) Form</a:t>
            </a:r>
            <a:endParaRPr lang="en-US"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5826806"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3717893" y="3374647"/>
            <a:ext cx="5233113" cy="1762125"/>
            <a:chOff x="3565727" y="2641076"/>
            <a:chExt cx="5233113" cy="1762125"/>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740" y="2641076"/>
              <a:ext cx="42291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5727" y="3356927"/>
              <a:ext cx="1035808" cy="49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520135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457200"/>
          </a:xfrm>
        </p:spPr>
        <p:txBody>
          <a:bodyPr>
            <a:normAutofit fontScale="90000"/>
          </a:bodyPr>
          <a:lstStyle/>
          <a:p>
            <a:r>
              <a:rPr lang="en-US" dirty="0" smtClean="0">
                <a:solidFill>
                  <a:schemeClr val="bg1"/>
                </a:solidFill>
              </a:rPr>
              <a:t>Interlibrary Loan(ILL) Form</a:t>
            </a:r>
            <a:endParaRPr lang="en-US"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09600"/>
            <a:ext cx="6290930" cy="60960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057400"/>
            <a:ext cx="5448300" cy="24384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 name="Group 2"/>
          <p:cNvGrpSpPr/>
          <p:nvPr/>
        </p:nvGrpSpPr>
        <p:grpSpPr>
          <a:xfrm>
            <a:off x="112582" y="609599"/>
            <a:ext cx="8946147" cy="6054355"/>
            <a:chOff x="66782" y="544919"/>
            <a:chExt cx="8946147" cy="6054355"/>
          </a:xfrm>
        </p:grpSpPr>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82" y="544919"/>
              <a:ext cx="4441106" cy="605435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5735" y="544919"/>
              <a:ext cx="4457194" cy="605435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580621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Library Website</a:t>
            </a:r>
            <a:endParaRPr lang="en-US" dirty="0">
              <a:solidFill>
                <a:schemeClr val="bg1"/>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609600"/>
            <a:ext cx="5284839"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2667000"/>
            <a:ext cx="3276600" cy="369332"/>
          </a:xfrm>
          <a:prstGeom prst="rect">
            <a:avLst/>
          </a:prstGeom>
          <a:noFill/>
          <a:ln w="38100">
            <a:solidFill>
              <a:schemeClr val="accent2">
                <a:lumMod val="75000"/>
              </a:schemeClr>
            </a:solidFill>
          </a:ln>
        </p:spPr>
        <p:txBody>
          <a:bodyPr wrap="square" rtlCol="0">
            <a:spAutoFit/>
          </a:bodyPr>
          <a:lstStyle/>
          <a:p>
            <a:r>
              <a:rPr lang="en-US" dirty="0"/>
              <a:t>http://www.ttuhsc.edu/libraries/</a:t>
            </a:r>
          </a:p>
        </p:txBody>
      </p:sp>
    </p:spTree>
    <p:extLst>
      <p:ext uri="{BB962C8B-B14F-4D97-AF65-F5344CB8AC3E}">
        <p14:creationId xmlns:p14="http://schemas.microsoft.com/office/powerpoint/2010/main" val="141849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Preferred Internet Browsers</a:t>
            </a:r>
            <a:endParaRPr lang="en-US" dirty="0">
              <a:solidFill>
                <a:schemeClr val="bg1"/>
              </a:solidFill>
            </a:endParaRPr>
          </a:p>
        </p:txBody>
      </p:sp>
      <p:sp>
        <p:nvSpPr>
          <p:cNvPr id="4" name="TextBox 3"/>
          <p:cNvSpPr txBox="1"/>
          <p:nvPr/>
        </p:nvSpPr>
        <p:spPr>
          <a:xfrm>
            <a:off x="1181100" y="1447800"/>
            <a:ext cx="7124700" cy="3477875"/>
          </a:xfrm>
          <a:prstGeom prst="rect">
            <a:avLst/>
          </a:prstGeom>
          <a:noFill/>
        </p:spPr>
        <p:txBody>
          <a:bodyPr wrap="square" rtlCol="0">
            <a:spAutoFit/>
          </a:bodyPr>
          <a:lstStyle/>
          <a:p>
            <a:pPr marL="285750" indent="-285750" algn="ctr">
              <a:buFont typeface="Arial" panose="020B0604020202020204" pitchFamily="34" charset="0"/>
              <a:buChar char="•"/>
            </a:pPr>
            <a:r>
              <a:rPr lang="en-US" sz="4400" b="1" dirty="0" smtClean="0"/>
              <a:t>Firefox</a:t>
            </a:r>
          </a:p>
          <a:p>
            <a:pPr algn="ctr"/>
            <a:endParaRPr lang="en-US" sz="4400" b="1" dirty="0" smtClean="0"/>
          </a:p>
          <a:p>
            <a:pPr marL="285750" indent="-285750" algn="ctr">
              <a:buFont typeface="Arial" panose="020B0604020202020204" pitchFamily="34" charset="0"/>
              <a:buChar char="•"/>
            </a:pPr>
            <a:r>
              <a:rPr lang="en-US" sz="4400" b="1" dirty="0" smtClean="0"/>
              <a:t>Chrome</a:t>
            </a:r>
          </a:p>
          <a:p>
            <a:pPr algn="ctr"/>
            <a:endParaRPr lang="en-US" sz="4400" b="1" dirty="0" smtClean="0"/>
          </a:p>
          <a:p>
            <a:pPr marL="285750" indent="-285750" algn="ctr">
              <a:buFont typeface="Arial" panose="020B0604020202020204" pitchFamily="34" charset="0"/>
              <a:buChar char="•"/>
            </a:pPr>
            <a:r>
              <a:rPr lang="en-US" sz="4400" b="1" dirty="0" smtClean="0"/>
              <a:t>Safari</a:t>
            </a:r>
            <a:endParaRPr lang="en-US" sz="4400" b="1" dirty="0"/>
          </a:p>
        </p:txBody>
      </p:sp>
    </p:spTree>
    <p:extLst>
      <p:ext uri="{BB962C8B-B14F-4D97-AF65-F5344CB8AC3E}">
        <p14:creationId xmlns:p14="http://schemas.microsoft.com/office/powerpoint/2010/main" val="1541889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457200"/>
          </a:xfrm>
        </p:spPr>
        <p:txBody>
          <a:bodyPr>
            <a:normAutofit fontScale="90000"/>
          </a:bodyPr>
          <a:lstStyle/>
          <a:p>
            <a:r>
              <a:rPr lang="en-US" dirty="0" smtClean="0">
                <a:solidFill>
                  <a:schemeClr val="bg1"/>
                </a:solidFill>
              </a:rPr>
              <a:t>Library Catalog</a:t>
            </a:r>
            <a:endParaRPr lang="en-US" dirty="0">
              <a:solidFill>
                <a:schemeClr val="bg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641" y="643249"/>
            <a:ext cx="6153150" cy="6180743"/>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grpSp>
        <p:nvGrpSpPr>
          <p:cNvPr id="4" name="Group 3"/>
          <p:cNvGrpSpPr/>
          <p:nvPr/>
        </p:nvGrpSpPr>
        <p:grpSpPr>
          <a:xfrm>
            <a:off x="3291307" y="699799"/>
            <a:ext cx="5572125" cy="5657891"/>
            <a:chOff x="3291307" y="699799"/>
            <a:chExt cx="5572125" cy="5657891"/>
          </a:xfrm>
        </p:grpSpPr>
        <p:grpSp>
          <p:nvGrpSpPr>
            <p:cNvPr id="7" name="Group 6"/>
            <p:cNvGrpSpPr/>
            <p:nvPr/>
          </p:nvGrpSpPr>
          <p:grpSpPr>
            <a:xfrm>
              <a:off x="3291307" y="699799"/>
              <a:ext cx="5572125" cy="5657891"/>
              <a:chOff x="3505200" y="762000"/>
              <a:chExt cx="5572125" cy="5657891"/>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762000"/>
                <a:ext cx="2295525" cy="321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733621"/>
                <a:ext cx="3420558" cy="2686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3779142" y="1204883"/>
              <a:ext cx="2518142" cy="2669949"/>
              <a:chOff x="4038600" y="1236518"/>
              <a:chExt cx="2518142" cy="2669949"/>
            </a:xfrm>
          </p:grpSpPr>
          <p:sp>
            <p:nvSpPr>
              <p:cNvPr id="3" name="TextBox 2"/>
              <p:cNvSpPr txBox="1"/>
              <p:nvPr/>
            </p:nvSpPr>
            <p:spPr>
              <a:xfrm>
                <a:off x="4038600" y="1600200"/>
                <a:ext cx="2098964" cy="1200329"/>
              </a:xfrm>
              <a:prstGeom prst="rect">
                <a:avLst/>
              </a:prstGeom>
              <a:solidFill>
                <a:schemeClr val="bg1"/>
              </a:solidFill>
              <a:ln w="38100">
                <a:solidFill>
                  <a:srgbClr val="C00000"/>
                </a:solidFill>
              </a:ln>
            </p:spPr>
            <p:txBody>
              <a:bodyPr wrap="square" rtlCol="0">
                <a:spAutoFit/>
              </a:bodyPr>
              <a:lstStyle/>
              <a:p>
                <a:pPr algn="ctr"/>
                <a:r>
                  <a:rPr lang="en-US" dirty="0" smtClean="0"/>
                  <a:t>There are two points of access for the library catalog off the homepage.</a:t>
                </a:r>
                <a:endParaRPr lang="en-US" dirty="0"/>
              </a:p>
            </p:txBody>
          </p:sp>
          <p:sp>
            <p:nvSpPr>
              <p:cNvPr id="5" name="Right Arrow 4"/>
              <p:cNvSpPr/>
              <p:nvPr/>
            </p:nvSpPr>
            <p:spPr>
              <a:xfrm>
                <a:off x="5410200" y="1236518"/>
                <a:ext cx="1146542" cy="381000"/>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452033" y="3143023"/>
                <a:ext cx="1035808" cy="49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554687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Library Catalog</a:t>
            </a:r>
            <a:endParaRPr lang="en-US"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27267"/>
            <a:ext cx="7162800" cy="506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6200000">
            <a:off x="7324947" y="1447800"/>
            <a:ext cx="838200" cy="381000"/>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1007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457200"/>
          </a:xfrm>
        </p:spPr>
        <p:txBody>
          <a:bodyPr>
            <a:normAutofit fontScale="90000"/>
          </a:bodyPr>
          <a:lstStyle/>
          <a:p>
            <a:r>
              <a:rPr lang="en-US" dirty="0" smtClean="0">
                <a:solidFill>
                  <a:schemeClr val="bg1"/>
                </a:solidFill>
              </a:rPr>
              <a:t>Library Catalog</a:t>
            </a:r>
            <a:endParaRPr lang="en-US"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772525" cy="444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2" y="457200"/>
            <a:ext cx="90678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9" y="5181600"/>
            <a:ext cx="9057832" cy="769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52" y="2971800"/>
            <a:ext cx="2236795" cy="2629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p:cNvSpPr/>
          <p:nvPr/>
        </p:nvSpPr>
        <p:spPr>
          <a:xfrm rot="10800000">
            <a:off x="2133600" y="4096172"/>
            <a:ext cx="990600" cy="381000"/>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10" name="Right Arrow 9"/>
          <p:cNvSpPr/>
          <p:nvPr/>
        </p:nvSpPr>
        <p:spPr>
          <a:xfrm rot="10800000">
            <a:off x="2133599" y="4493100"/>
            <a:ext cx="990600" cy="381000"/>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10800000">
            <a:off x="2133598" y="3331496"/>
            <a:ext cx="990600" cy="381000"/>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423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1000"/>
                                        <p:tgtEl>
                                          <p:spTgt spid="2053"/>
                                        </p:tgtEl>
                                      </p:cBhvr>
                                    </p:animEffect>
                                    <p:anim calcmode="lin" valueType="num">
                                      <p:cBhvr>
                                        <p:cTn id="8" dur="1000" fill="hold"/>
                                        <p:tgtEl>
                                          <p:spTgt spid="2053"/>
                                        </p:tgtEl>
                                        <p:attrNameLst>
                                          <p:attrName>ppt_x</p:attrName>
                                        </p:attrNameLst>
                                      </p:cBhvr>
                                      <p:tavLst>
                                        <p:tav tm="0">
                                          <p:val>
                                            <p:strVal val="#ppt_x"/>
                                          </p:val>
                                        </p:tav>
                                        <p:tav tm="100000">
                                          <p:val>
                                            <p:strVal val="#ppt_x"/>
                                          </p:val>
                                        </p:tav>
                                      </p:tavLst>
                                    </p:anim>
                                    <p:anim calcmode="lin" valueType="num">
                                      <p:cBhvr>
                                        <p:cTn id="9"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457200"/>
          </a:xfrm>
        </p:spPr>
        <p:txBody>
          <a:bodyPr>
            <a:normAutofit fontScale="90000"/>
          </a:bodyPr>
          <a:lstStyle/>
          <a:p>
            <a:r>
              <a:rPr lang="en-US" dirty="0" smtClean="0">
                <a:solidFill>
                  <a:schemeClr val="bg1"/>
                </a:solidFill>
              </a:rPr>
              <a:t>Library Catalog</a:t>
            </a:r>
            <a:endParaRPr lang="en-US" dirty="0">
              <a:solidFill>
                <a:schemeClr val="bg1"/>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4" y="1143000"/>
            <a:ext cx="90678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23456"/>
            <a:ext cx="1735230" cy="181108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590800"/>
            <a:ext cx="1733550" cy="167640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72525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Library Catalog</a:t>
            </a:r>
            <a:endParaRPr lang="en-US"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48700" cy="448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98" y="1104042"/>
            <a:ext cx="8727558" cy="4866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rot="16200000">
            <a:off x="1447800" y="4057206"/>
            <a:ext cx="990600" cy="381000"/>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411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Library Catalog</a:t>
            </a:r>
            <a:endParaRPr lang="en-US"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7" y="1524000"/>
            <a:ext cx="8786457" cy="3498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6200000">
            <a:off x="3276600" y="4572000"/>
            <a:ext cx="990600" cy="381000"/>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961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382" y="914400"/>
            <a:ext cx="6538144" cy="452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55338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SOAHS Frequently Used Resources</a:t>
            </a:r>
            <a:endParaRPr lang="en-US" dirty="0">
              <a:solidFill>
                <a:schemeClr val="bg1"/>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609600"/>
            <a:ext cx="6153150" cy="6180743"/>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2743200" y="2286000"/>
            <a:ext cx="5381625" cy="3924300"/>
            <a:chOff x="2314353" y="2057400"/>
            <a:chExt cx="5381625" cy="39243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353" y="2057400"/>
              <a:ext cx="5381625" cy="392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rot="5400000">
              <a:off x="2514600" y="3280871"/>
              <a:ext cx="990600" cy="381000"/>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96405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SOAHS Frequently Used Resources</a:t>
            </a:r>
            <a:endParaRPr lang="en-US" dirty="0">
              <a:solidFill>
                <a:schemeClr val="bg1"/>
              </a:solidFill>
            </a:endParaRPr>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944" y="457200"/>
            <a:ext cx="6019800" cy="619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354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SOAHS Frequently Used Resources</a:t>
            </a:r>
            <a:endParaRPr lang="en-US" dirty="0">
              <a:solidFill>
                <a:schemeClr val="bg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13" y="1066800"/>
            <a:ext cx="681037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3508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Library Cards</a:t>
            </a:r>
            <a:endParaRPr lang="en-US" dirty="0">
              <a:solidFill>
                <a:schemeClr val="bg1"/>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09600"/>
            <a:ext cx="5285785" cy="615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876800" y="3124200"/>
            <a:ext cx="3952875" cy="3662638"/>
            <a:chOff x="4876800" y="3124200"/>
            <a:chExt cx="3952875" cy="3662638"/>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654" y="3124200"/>
              <a:ext cx="2456021" cy="366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6019800"/>
              <a:ext cx="1461412" cy="49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p:cNvSpPr txBox="1"/>
          <p:nvPr/>
        </p:nvSpPr>
        <p:spPr>
          <a:xfrm>
            <a:off x="381000" y="1524000"/>
            <a:ext cx="3962400" cy="400110"/>
          </a:xfrm>
          <a:prstGeom prst="rect">
            <a:avLst/>
          </a:prstGeom>
          <a:solidFill>
            <a:schemeClr val="bg1"/>
          </a:solidFill>
          <a:ln w="57150">
            <a:solidFill>
              <a:srgbClr val="C00000"/>
            </a:solidFill>
          </a:ln>
        </p:spPr>
        <p:txBody>
          <a:bodyPr wrap="square" rtlCol="0">
            <a:spAutoFit/>
          </a:bodyPr>
          <a:lstStyle/>
          <a:p>
            <a:pPr algn="ctr"/>
            <a:r>
              <a:rPr lang="en-US" sz="2000" b="1" dirty="0"/>
              <a:t>http://www.ttuhsc.edu/libraries/</a:t>
            </a:r>
          </a:p>
        </p:txBody>
      </p:sp>
    </p:spTree>
    <p:extLst>
      <p:ext uri="{BB962C8B-B14F-4D97-AF65-F5344CB8AC3E}">
        <p14:creationId xmlns:p14="http://schemas.microsoft.com/office/powerpoint/2010/main" val="4190102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Off Campus: </a:t>
            </a:r>
            <a:r>
              <a:rPr lang="en-US" dirty="0" err="1" smtClean="0">
                <a:solidFill>
                  <a:schemeClr val="bg1"/>
                </a:solidFill>
              </a:rPr>
              <a:t>eRaider</a:t>
            </a:r>
            <a:r>
              <a:rPr lang="en-US" dirty="0" smtClean="0">
                <a:solidFill>
                  <a:schemeClr val="bg1"/>
                </a:solidFill>
              </a:rPr>
              <a:t> Access</a:t>
            </a:r>
            <a:endParaRPr lang="en-US" dirty="0">
              <a:solidFill>
                <a:schemeClr val="bg1"/>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790" y="2438400"/>
            <a:ext cx="4417219" cy="321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600200" y="1066800"/>
            <a:ext cx="6248400" cy="646331"/>
          </a:xfrm>
          <a:prstGeom prst="rect">
            <a:avLst/>
          </a:prstGeom>
          <a:noFill/>
          <a:ln w="38100">
            <a:solidFill>
              <a:schemeClr val="accent2">
                <a:lumMod val="75000"/>
              </a:schemeClr>
            </a:solidFill>
          </a:ln>
        </p:spPr>
        <p:txBody>
          <a:bodyPr wrap="square" rtlCol="0">
            <a:spAutoFit/>
          </a:bodyPr>
          <a:lstStyle/>
          <a:p>
            <a:pPr algn="ctr"/>
            <a:r>
              <a:rPr lang="en-US" dirty="0" smtClean="0"/>
              <a:t>You can always access TTUHSC online resources such as databases, journals, or eBooks through your </a:t>
            </a:r>
            <a:r>
              <a:rPr lang="en-US" dirty="0" err="1" smtClean="0"/>
              <a:t>eRaider</a:t>
            </a:r>
            <a:r>
              <a:rPr lang="en-US" dirty="0" smtClean="0"/>
              <a:t> login.</a:t>
            </a:r>
            <a:endParaRPr lang="en-US" dirty="0"/>
          </a:p>
        </p:txBody>
      </p:sp>
    </p:spTree>
    <p:extLst>
      <p:ext uri="{BB962C8B-B14F-4D97-AF65-F5344CB8AC3E}">
        <p14:creationId xmlns:p14="http://schemas.microsoft.com/office/powerpoint/2010/main" val="764932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2795" y="-76200"/>
            <a:ext cx="2158411" cy="769441"/>
          </a:xfrm>
          <a:prstGeom prst="rect">
            <a:avLst/>
          </a:prstGeom>
        </p:spPr>
        <p:txBody>
          <a:bodyPr wrap="none">
            <a:spAutoFit/>
          </a:bodyPr>
          <a:lstStyle/>
          <a:p>
            <a:r>
              <a:rPr lang="en-US" sz="4400" dirty="0" smtClean="0">
                <a:solidFill>
                  <a:prstClr val="white"/>
                </a:solidFill>
                <a:ea typeface="ＭＳ Ｐゴシック" pitchFamily="68" charset="-128"/>
              </a:rPr>
              <a:t>STAT!Ref</a:t>
            </a:r>
            <a:endParaRPr lang="en-US"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821" y="671200"/>
            <a:ext cx="6316276" cy="606158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066800"/>
            <a:ext cx="2200582" cy="2943636"/>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5512" y="2839861"/>
            <a:ext cx="1648055" cy="1724266"/>
          </a:xfrm>
          <a:prstGeom prst="rect">
            <a:avLst/>
          </a:prstGeom>
          <a:ln>
            <a:solidFill>
              <a:srgbClr val="C00000"/>
            </a:solidFill>
          </a:ln>
        </p:spPr>
      </p:pic>
    </p:spTree>
    <p:extLst>
      <p:ext uri="{BB962C8B-B14F-4D97-AF65-F5344CB8AC3E}">
        <p14:creationId xmlns:p14="http://schemas.microsoft.com/office/powerpoint/2010/main" val="1204723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28600"/>
            <a:ext cx="7254681" cy="6502451"/>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838200"/>
            <a:ext cx="1457529" cy="276264"/>
          </a:xfrm>
          <a:prstGeom prst="rect">
            <a:avLst/>
          </a:prstGeom>
          <a:ln>
            <a:solidFill>
              <a:schemeClr val="tx1"/>
            </a:solidFill>
          </a:ln>
        </p:spPr>
      </p:pic>
    </p:spTree>
    <p:extLst>
      <p:ext uri="{BB962C8B-B14F-4D97-AF65-F5344CB8AC3E}">
        <p14:creationId xmlns:p14="http://schemas.microsoft.com/office/powerpoint/2010/main" val="2677314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
            <a:ext cx="7115696" cy="6484293"/>
          </a:xfrm>
          <a:prstGeom prst="rect">
            <a:avLst/>
          </a:prstGeom>
          <a:ln>
            <a:solidFill>
              <a:schemeClr val="tx1"/>
            </a:solidFill>
          </a:ln>
        </p:spPr>
      </p:pic>
      <p:sp>
        <p:nvSpPr>
          <p:cNvPr id="3" name="Rounded Rectangle 2"/>
          <p:cNvSpPr/>
          <p:nvPr/>
        </p:nvSpPr>
        <p:spPr>
          <a:xfrm>
            <a:off x="914400" y="838200"/>
            <a:ext cx="1676400" cy="53340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ounded Rectangle 3"/>
          <p:cNvSpPr/>
          <p:nvPr/>
        </p:nvSpPr>
        <p:spPr>
          <a:xfrm>
            <a:off x="2667000" y="2351494"/>
            <a:ext cx="5257800" cy="7620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4690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04800"/>
            <a:ext cx="7621608" cy="6348860"/>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2400"/>
            <a:ext cx="3056452" cy="6653660"/>
          </a:xfrm>
          <a:prstGeom prst="rect">
            <a:avLst/>
          </a:prstGeom>
          <a:ln>
            <a:solidFill>
              <a:schemeClr val="tx1"/>
            </a:solidFill>
          </a:ln>
        </p:spPr>
      </p:pic>
      <p:sp>
        <p:nvSpPr>
          <p:cNvPr id="4" name="Rounded Rectangle 3"/>
          <p:cNvSpPr/>
          <p:nvPr/>
        </p:nvSpPr>
        <p:spPr>
          <a:xfrm>
            <a:off x="7010400" y="4953000"/>
            <a:ext cx="914400" cy="3810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742564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5149" y="-76830"/>
            <a:ext cx="5793702" cy="769441"/>
          </a:xfrm>
          <a:prstGeom prst="rect">
            <a:avLst/>
          </a:prstGeom>
        </p:spPr>
        <p:txBody>
          <a:bodyPr wrap="none">
            <a:spAutoFit/>
          </a:bodyPr>
          <a:lstStyle/>
          <a:p>
            <a:r>
              <a:rPr lang="en-US" sz="4400" dirty="0" smtClean="0">
                <a:solidFill>
                  <a:prstClr val="white"/>
                </a:solidFill>
                <a:ea typeface="ＭＳ Ｐゴシック" pitchFamily="68" charset="-128"/>
              </a:rPr>
              <a:t>PubMed Clinical Queries</a:t>
            </a:r>
            <a:endParaRPr lang="en-US"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821" y="671200"/>
            <a:ext cx="6316276" cy="606158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298" y="4191000"/>
            <a:ext cx="4277322" cy="1286055"/>
          </a:xfrm>
          <a:prstGeom prst="rect">
            <a:avLst/>
          </a:prstGeom>
          <a:ln w="28575">
            <a:solidFill>
              <a:srgbClr val="C00000"/>
            </a:solidFill>
          </a:ln>
        </p:spPr>
      </p:pic>
    </p:spTree>
    <p:extLst>
      <p:ext uri="{BB962C8B-B14F-4D97-AF65-F5344CB8AC3E}">
        <p14:creationId xmlns:p14="http://schemas.microsoft.com/office/powerpoint/2010/main" val="990336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14400"/>
            <a:ext cx="8158666" cy="5015240"/>
          </a:xfrm>
          <a:prstGeom prst="rect">
            <a:avLst/>
          </a:prstGeom>
          <a:ln>
            <a:solidFill>
              <a:schemeClr val="tx1"/>
            </a:solidFill>
          </a:ln>
        </p:spPr>
      </p:pic>
      <p:sp>
        <p:nvSpPr>
          <p:cNvPr id="3" name="Rounded Rectangle 2"/>
          <p:cNvSpPr/>
          <p:nvPr/>
        </p:nvSpPr>
        <p:spPr>
          <a:xfrm>
            <a:off x="3276600" y="5257800"/>
            <a:ext cx="1143000" cy="3048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04908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85799"/>
            <a:ext cx="8405684" cy="5680553"/>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76400"/>
            <a:ext cx="1800476" cy="228632"/>
          </a:xfrm>
          <a:prstGeom prst="rect">
            <a:avLst/>
          </a:prstGeom>
          <a:ln w="28575">
            <a:solidFill>
              <a:srgbClr val="C00000"/>
            </a:solidFill>
          </a:ln>
        </p:spPr>
      </p:pic>
    </p:spTree>
    <p:extLst>
      <p:ext uri="{BB962C8B-B14F-4D97-AF65-F5344CB8AC3E}">
        <p14:creationId xmlns:p14="http://schemas.microsoft.com/office/powerpoint/2010/main" val="2810418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28600"/>
            <a:ext cx="7054304" cy="6534968"/>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752600"/>
            <a:ext cx="2448267" cy="981212"/>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976469"/>
            <a:ext cx="2419688" cy="533474"/>
          </a:xfrm>
          <a:prstGeom prst="rect">
            <a:avLst/>
          </a:prstGeom>
        </p:spPr>
      </p:pic>
      <p:sp>
        <p:nvSpPr>
          <p:cNvPr id="5" name="Rounded Rectangle 4"/>
          <p:cNvSpPr/>
          <p:nvPr/>
        </p:nvSpPr>
        <p:spPr>
          <a:xfrm>
            <a:off x="5105400" y="5715000"/>
            <a:ext cx="609600" cy="2286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49771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28600"/>
            <a:ext cx="8205581" cy="6514114"/>
          </a:xfrm>
          <a:prstGeom prst="rect">
            <a:avLst/>
          </a:prstGeom>
          <a:ln>
            <a:solidFill>
              <a:schemeClr val="tx1"/>
            </a:solidFill>
          </a:ln>
        </p:spPr>
      </p:pic>
    </p:spTree>
    <p:extLst>
      <p:ext uri="{BB962C8B-B14F-4D97-AF65-F5344CB8AC3E}">
        <p14:creationId xmlns:p14="http://schemas.microsoft.com/office/powerpoint/2010/main" val="9685014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Library Card Application</a:t>
            </a:r>
            <a:endParaRPr lang="en-US" dirty="0">
              <a:solidFill>
                <a:schemeClr val="bg1"/>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0"/>
            <a:ext cx="5710238" cy="1397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685800"/>
            <a:ext cx="4097797" cy="5646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5775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15085" y="-76200"/>
            <a:ext cx="2513830" cy="769441"/>
          </a:xfrm>
          <a:prstGeom prst="rect">
            <a:avLst/>
          </a:prstGeom>
        </p:spPr>
        <p:txBody>
          <a:bodyPr wrap="none">
            <a:spAutoFit/>
          </a:bodyPr>
          <a:lstStyle/>
          <a:p>
            <a:r>
              <a:rPr lang="en-US" sz="4400" dirty="0" smtClean="0">
                <a:solidFill>
                  <a:prstClr val="white"/>
                </a:solidFill>
                <a:ea typeface="ＭＳ Ｐゴシック" pitchFamily="68" charset="-128"/>
              </a:rPr>
              <a:t>Gold Rush</a:t>
            </a:r>
            <a:endParaRPr lang="en-US" dirty="0">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821" y="671200"/>
            <a:ext cx="6316276" cy="60615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8546" y="4119562"/>
            <a:ext cx="4314825" cy="1381125"/>
          </a:xfrm>
          <a:prstGeom prst="rect">
            <a:avLst/>
          </a:prstGeom>
          <a:ln w="38100">
            <a:solidFill>
              <a:srgbClr val="C00000"/>
            </a:solidFill>
          </a:ln>
        </p:spPr>
      </p:pic>
    </p:spTree>
    <p:extLst>
      <p:ext uri="{BB962C8B-B14F-4D97-AF65-F5344CB8AC3E}">
        <p14:creationId xmlns:p14="http://schemas.microsoft.com/office/powerpoint/2010/main" val="38919117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136" y="685800"/>
            <a:ext cx="6748463" cy="5970862"/>
          </a:xfrm>
          <a:prstGeom prst="rect">
            <a:avLst/>
          </a:prstGeom>
          <a:ln>
            <a:solidFill>
              <a:schemeClr val="tx1"/>
            </a:solidFill>
          </a:ln>
        </p:spPr>
      </p:pic>
      <p:sp>
        <p:nvSpPr>
          <p:cNvPr id="4" name="Rounded Rectangle 3"/>
          <p:cNvSpPr/>
          <p:nvPr/>
        </p:nvSpPr>
        <p:spPr>
          <a:xfrm>
            <a:off x="1100136" y="2819400"/>
            <a:ext cx="3014664" cy="685800"/>
          </a:xfrm>
          <a:prstGeom prst="round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2864960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626" y="1747602"/>
            <a:ext cx="6782747" cy="3362795"/>
          </a:xfrm>
          <a:prstGeom prst="rect">
            <a:avLst/>
          </a:prstGeom>
          <a:ln>
            <a:solidFill>
              <a:schemeClr val="tx1"/>
            </a:solidFill>
          </a:ln>
        </p:spPr>
      </p:pic>
      <p:sp>
        <p:nvSpPr>
          <p:cNvPr id="3" name="Right Arrow 2"/>
          <p:cNvSpPr/>
          <p:nvPr/>
        </p:nvSpPr>
        <p:spPr>
          <a:xfrm>
            <a:off x="914400" y="4343400"/>
            <a:ext cx="1219200" cy="304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91155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04798"/>
            <a:ext cx="5918873" cy="6241269"/>
          </a:xfrm>
          <a:prstGeom prst="rect">
            <a:avLst/>
          </a:prstGeom>
          <a:ln>
            <a:solidFill>
              <a:schemeClr val="tx1"/>
            </a:solidFill>
          </a:ln>
        </p:spPr>
      </p:pic>
      <p:sp>
        <p:nvSpPr>
          <p:cNvPr id="3" name="Rounded Rectangle 2"/>
          <p:cNvSpPr/>
          <p:nvPr/>
        </p:nvSpPr>
        <p:spPr>
          <a:xfrm>
            <a:off x="5029200" y="2889302"/>
            <a:ext cx="1524000" cy="13716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34429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solidFill>
                  <a:schemeClr val="bg1"/>
                </a:solidFill>
              </a:rPr>
              <a:t>Library Card </a:t>
            </a:r>
            <a:endParaRPr lang="en-US" dirty="0">
              <a:solidFill>
                <a:schemeClr val="bg1"/>
              </a:solidFill>
            </a:endParaRPr>
          </a:p>
        </p:txBody>
      </p:sp>
      <p:sp>
        <p:nvSpPr>
          <p:cNvPr id="5" name="TextBox 4"/>
          <p:cNvSpPr txBox="1"/>
          <p:nvPr/>
        </p:nvSpPr>
        <p:spPr>
          <a:xfrm>
            <a:off x="762000" y="1470837"/>
            <a:ext cx="7772400" cy="2862322"/>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t>Stop by the circulation desk </a:t>
            </a:r>
            <a:r>
              <a:rPr lang="en-US" sz="3600" smtClean="0"/>
              <a:t>on your way out.</a:t>
            </a:r>
            <a:endParaRPr lang="en-US" sz="3600" dirty="0" smtClean="0"/>
          </a:p>
          <a:p>
            <a:endParaRPr lang="en-US" sz="3600" dirty="0" smtClean="0"/>
          </a:p>
          <a:p>
            <a:pPr marL="285750" indent="-285750">
              <a:buFont typeface="Arial" panose="020B0604020202020204" pitchFamily="34" charset="0"/>
              <a:buChar char="•"/>
            </a:pPr>
            <a:r>
              <a:rPr lang="en-US" sz="3600" dirty="0" smtClean="0"/>
              <a:t>Apply barcode sticker to the back of your ID Card</a:t>
            </a:r>
            <a:endParaRPr lang="en-US" sz="3600" dirty="0"/>
          </a:p>
        </p:txBody>
      </p:sp>
    </p:spTree>
    <p:extLst>
      <p:ext uri="{BB962C8B-B14F-4D97-AF65-F5344CB8AC3E}">
        <p14:creationId xmlns:p14="http://schemas.microsoft.com/office/powerpoint/2010/main" val="2275000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762000"/>
            <a:ext cx="6705600" cy="830997"/>
          </a:xfrm>
          <a:prstGeom prst="rect">
            <a:avLst/>
          </a:prstGeom>
          <a:noFill/>
        </p:spPr>
        <p:txBody>
          <a:bodyPr wrap="square" rtlCol="0">
            <a:spAutoFit/>
          </a:bodyPr>
          <a:lstStyle/>
          <a:p>
            <a:pPr algn="ctr"/>
            <a:r>
              <a:rPr lang="en-US" sz="2400" dirty="0" smtClean="0"/>
              <a:t>Please go to the library home page when you have completed your library card application. </a:t>
            </a:r>
            <a:endParaRPr lang="en-US" sz="24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1729" y="1676400"/>
            <a:ext cx="3989439" cy="4716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 y="3429000"/>
            <a:ext cx="3962400" cy="400110"/>
          </a:xfrm>
          <a:prstGeom prst="rect">
            <a:avLst/>
          </a:prstGeom>
          <a:noFill/>
          <a:ln w="38100">
            <a:solidFill>
              <a:schemeClr val="accent2">
                <a:lumMod val="75000"/>
              </a:schemeClr>
            </a:solidFill>
          </a:ln>
        </p:spPr>
        <p:txBody>
          <a:bodyPr wrap="square" rtlCol="0">
            <a:spAutoFit/>
          </a:bodyPr>
          <a:lstStyle/>
          <a:p>
            <a:pPr algn="ctr"/>
            <a:r>
              <a:rPr lang="en-US" sz="2000" dirty="0"/>
              <a:t>http://www.ttuhsc.edu/libraries/</a:t>
            </a:r>
          </a:p>
        </p:txBody>
      </p:sp>
    </p:spTree>
    <p:extLst>
      <p:ext uri="{BB962C8B-B14F-4D97-AF65-F5344CB8AC3E}">
        <p14:creationId xmlns:p14="http://schemas.microsoft.com/office/powerpoint/2010/main" val="3852876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1371600"/>
            <a:ext cx="7239000" cy="369332"/>
          </a:xfrm>
          <a:prstGeom prst="rect">
            <a:avLst/>
          </a:prstGeom>
          <a:noFill/>
        </p:spPr>
        <p:txBody>
          <a:bodyPr wrap="square" rtlCol="0">
            <a:spAutoFit/>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045" y="661500"/>
            <a:ext cx="5791200" cy="215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260" y="2590800"/>
            <a:ext cx="4524375" cy="338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29794"/>
            <a:ext cx="3444875" cy="14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089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8229600" cy="457200"/>
          </a:xfrm>
        </p:spPr>
        <p:txBody>
          <a:bodyPr>
            <a:normAutofit fontScale="90000"/>
          </a:bodyPr>
          <a:lstStyle/>
          <a:p>
            <a:r>
              <a:rPr lang="en-US" dirty="0" smtClean="0">
                <a:solidFill>
                  <a:schemeClr val="bg1"/>
                </a:solidFill>
              </a:rPr>
              <a:t>TTUHSC Libraries Statistics</a:t>
            </a:r>
            <a:endParaRPr lang="en-US" dirty="0">
              <a:solidFill>
                <a:schemeClr val="bg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762000"/>
            <a:ext cx="3398837" cy="198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83" y="2757963"/>
            <a:ext cx="8321675" cy="333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638800" y="6172200"/>
            <a:ext cx="3124200" cy="369332"/>
          </a:xfrm>
          <a:prstGeom prst="rect">
            <a:avLst/>
          </a:prstGeom>
          <a:noFill/>
        </p:spPr>
        <p:txBody>
          <a:bodyPr wrap="square" rtlCol="0">
            <a:spAutoFit/>
          </a:bodyPr>
          <a:lstStyle/>
          <a:p>
            <a:pPr algn="r"/>
            <a:r>
              <a:rPr lang="en-US" dirty="0" smtClean="0"/>
              <a:t>As of April 2014</a:t>
            </a:r>
            <a:endParaRPr lang="en-US" dirty="0"/>
          </a:p>
        </p:txBody>
      </p:sp>
    </p:spTree>
    <p:extLst>
      <p:ext uri="{BB962C8B-B14F-4D97-AF65-F5344CB8AC3E}">
        <p14:creationId xmlns:p14="http://schemas.microsoft.com/office/powerpoint/2010/main" val="3756550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232" y="0"/>
            <a:ext cx="8229600" cy="457200"/>
          </a:xfrm>
        </p:spPr>
        <p:txBody>
          <a:bodyPr>
            <a:noAutofit/>
          </a:bodyPr>
          <a:lstStyle/>
          <a:p>
            <a:r>
              <a:rPr lang="en-US" sz="4000" dirty="0" smtClean="0">
                <a:solidFill>
                  <a:schemeClr val="bg1"/>
                </a:solidFill>
              </a:rPr>
              <a:t>Reference</a:t>
            </a:r>
            <a:r>
              <a:rPr lang="en-US" dirty="0" smtClean="0">
                <a:solidFill>
                  <a:schemeClr val="bg1"/>
                </a:solidFill>
              </a:rPr>
              <a:t> </a:t>
            </a:r>
            <a:r>
              <a:rPr lang="en-US" sz="4000" dirty="0" smtClean="0">
                <a:solidFill>
                  <a:schemeClr val="bg1"/>
                </a:solidFill>
              </a:rPr>
              <a:t>Librarians</a:t>
            </a:r>
            <a:endParaRPr lang="en-US" dirty="0">
              <a:solidFill>
                <a:schemeClr val="bg1"/>
              </a:solidFill>
            </a:endParaRPr>
          </a:p>
        </p:txBody>
      </p:sp>
      <p:pic>
        <p:nvPicPr>
          <p:cNvPr id="10" name="Picture 1" descr="peggy.psd"/>
          <p:cNvPicPr>
            <a:picLocks noChangeAspect="1"/>
          </p:cNvPicPr>
          <p:nvPr/>
        </p:nvPicPr>
        <p:blipFill>
          <a:blip r:embed="rId2">
            <a:extLst>
              <a:ext uri="{28A0092B-C50C-407E-A947-70E740481C1C}">
                <a14:useLocalDpi xmlns:a14="http://schemas.microsoft.com/office/drawing/2010/main" val="0"/>
              </a:ext>
            </a:extLst>
          </a:blip>
          <a:srcRect l="10516" b="5321"/>
          <a:stretch>
            <a:fillRect/>
          </a:stretch>
        </p:blipFill>
        <p:spPr bwMode="auto">
          <a:xfrm>
            <a:off x="7212086" y="833401"/>
            <a:ext cx="1525588"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a:spLocks noChangeArrowheads="1"/>
          </p:cNvSpPr>
          <p:nvPr/>
        </p:nvSpPr>
        <p:spPr bwMode="auto">
          <a:xfrm>
            <a:off x="6958015" y="2819400"/>
            <a:ext cx="2046287" cy="369332"/>
          </a:xfrm>
          <a:prstGeom prst="rect">
            <a:avLst/>
          </a:prstGeom>
          <a:solidFill>
            <a:srgbClr val="D1282E">
              <a:alpha val="7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2F2F2"/>
                </a:solidFill>
                <a:effectLst/>
                <a:uLnTx/>
                <a:uFillTx/>
                <a:latin typeface="Franklin Gothic Medium" charset="0"/>
                <a:ea typeface="ＭＳ Ｐゴシック" charset="0"/>
              </a:rPr>
              <a:t>Peggy Edwards</a:t>
            </a:r>
          </a:p>
        </p:txBody>
      </p:sp>
      <p:pic>
        <p:nvPicPr>
          <p:cNvPr id="13" name="Picture 2" descr="margaret 1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4949" y="3733800"/>
            <a:ext cx="1482725"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jennife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9800" y="841891"/>
            <a:ext cx="1544638"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4"/>
          <p:cNvSpPr txBox="1">
            <a:spLocks noChangeArrowheads="1"/>
          </p:cNvSpPr>
          <p:nvPr/>
        </p:nvSpPr>
        <p:spPr bwMode="auto">
          <a:xfrm>
            <a:off x="4449763" y="2819400"/>
            <a:ext cx="2224712" cy="369332"/>
          </a:xfrm>
          <a:prstGeom prst="rect">
            <a:avLst/>
          </a:prstGeom>
          <a:solidFill>
            <a:srgbClr val="D1282E">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Franklin Gothic Medium" charset="0"/>
                <a:ea typeface="ＭＳ Ｐゴシック" charset="0"/>
              </a:rPr>
              <a:t>Jennifer  </a:t>
            </a:r>
            <a:r>
              <a:rPr kumimoji="0" lang="en-US" sz="1800" b="1" i="0" u="none" strike="noStrike" kern="0" cap="none" spc="0" normalizeH="0" baseline="0" noProof="0" dirty="0" err="1">
                <a:ln>
                  <a:noFill/>
                </a:ln>
                <a:solidFill>
                  <a:srgbClr val="FFFFFF"/>
                </a:solidFill>
                <a:effectLst/>
                <a:uLnTx/>
                <a:uFillTx/>
                <a:latin typeface="Franklin Gothic Medium" charset="0"/>
                <a:ea typeface="ＭＳ Ｐゴシック" charset="0"/>
              </a:rPr>
              <a:t>Teichelman</a:t>
            </a:r>
            <a:endParaRPr kumimoji="0" lang="en-US" sz="1800" b="1" i="0" u="none" strike="noStrike" kern="0" cap="none" spc="0" normalizeH="0" baseline="0" noProof="0" dirty="0">
              <a:ln>
                <a:noFill/>
              </a:ln>
              <a:solidFill>
                <a:srgbClr val="FFFFFF"/>
              </a:solidFill>
              <a:effectLst/>
              <a:uLnTx/>
              <a:uFillTx/>
              <a:latin typeface="Franklin Gothic Medium" charset="0"/>
              <a:ea typeface="ＭＳ Ｐゴシック"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0118" y="3733801"/>
            <a:ext cx="1549251" cy="2320560"/>
          </a:xfrm>
          <a:prstGeom prst="rect">
            <a:avLst/>
          </a:prstGeom>
        </p:spPr>
      </p:pic>
      <p:sp>
        <p:nvSpPr>
          <p:cNvPr id="17" name="TextBox 6"/>
          <p:cNvSpPr txBox="1">
            <a:spLocks noChangeArrowheads="1"/>
          </p:cNvSpPr>
          <p:nvPr/>
        </p:nvSpPr>
        <p:spPr bwMode="auto">
          <a:xfrm>
            <a:off x="4504587" y="5710391"/>
            <a:ext cx="2160588" cy="369332"/>
          </a:xfrm>
          <a:prstGeom prst="rect">
            <a:avLst/>
          </a:prstGeom>
          <a:solidFill>
            <a:srgbClr val="D1282E">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2F2F2"/>
                </a:solidFill>
                <a:effectLst/>
                <a:uLnTx/>
                <a:uFillTx/>
                <a:latin typeface="Franklin Gothic Medium" charset="0"/>
                <a:ea typeface="ＭＳ Ｐゴシック" charset="0"/>
              </a:rPr>
              <a:t>Micah </a:t>
            </a:r>
            <a:r>
              <a:rPr kumimoji="0" lang="en-US" sz="1800" b="0" i="0" u="none" strike="noStrike" kern="0" cap="none" spc="0" normalizeH="0" baseline="0" noProof="0" dirty="0" smtClean="0">
                <a:ln>
                  <a:noFill/>
                </a:ln>
                <a:solidFill>
                  <a:srgbClr val="F2F2F2"/>
                </a:solidFill>
                <a:effectLst/>
                <a:uLnTx/>
                <a:uFillTx/>
                <a:latin typeface="Franklin Gothic Medium" charset="0"/>
                <a:ea typeface="ＭＳ Ｐゴシック" charset="0"/>
              </a:rPr>
              <a:t>Walsleben</a:t>
            </a:r>
            <a:endParaRPr kumimoji="0" lang="en-US" sz="1800" b="0" i="0" u="none" strike="noStrike" kern="0" cap="none" spc="0" normalizeH="0" baseline="0" noProof="0" dirty="0">
              <a:ln>
                <a:noFill/>
              </a:ln>
              <a:solidFill>
                <a:srgbClr val="F2F2F2"/>
              </a:solidFill>
              <a:effectLst/>
              <a:uLnTx/>
              <a:uFillTx/>
              <a:latin typeface="Franklin Gothic Medium" charset="0"/>
              <a:ea typeface="ＭＳ Ｐゴシック" charset="0"/>
            </a:endParaRPr>
          </a:p>
        </p:txBody>
      </p:sp>
      <p:sp>
        <p:nvSpPr>
          <p:cNvPr id="18" name="Text Placeholder 3"/>
          <p:cNvSpPr txBox="1">
            <a:spLocks/>
          </p:cNvSpPr>
          <p:nvPr/>
        </p:nvSpPr>
        <p:spPr>
          <a:xfrm>
            <a:off x="180753" y="1371600"/>
            <a:ext cx="4114800" cy="3746499"/>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1" i="0" u="none" strike="noStrike" kern="1200" cap="none" spc="0" normalizeH="0" baseline="0" noProof="0" dirty="0" smtClean="0">
              <a:ln>
                <a:noFill/>
              </a:ln>
              <a:solidFill>
                <a:srgbClr val="A6A6A6"/>
              </a:solidFill>
              <a:effectLst/>
              <a:uLnTx/>
              <a:uFillTx/>
              <a:latin typeface="Arial Black"/>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000000"/>
                </a:solidFill>
                <a:effectLst/>
                <a:uLnTx/>
                <a:uFillTx/>
                <a:latin typeface="Arial"/>
              </a:rPr>
              <a:t>Available on 2</a:t>
            </a:r>
            <a:r>
              <a:rPr kumimoji="0" lang="en-US" sz="2800" b="1" i="0" u="none" strike="noStrike" kern="1200" cap="none" spc="0" normalizeH="0" baseline="30000" noProof="0" dirty="0" smtClean="0">
                <a:ln>
                  <a:noFill/>
                </a:ln>
                <a:solidFill>
                  <a:srgbClr val="000000"/>
                </a:solidFill>
                <a:effectLst/>
                <a:uLnTx/>
                <a:uFillTx/>
                <a:latin typeface="Arial"/>
              </a:rPr>
              <a:t>nd</a:t>
            </a:r>
            <a:r>
              <a:rPr kumimoji="0" lang="en-US" sz="2800" b="1" i="0" u="none" strike="noStrike" kern="1200" cap="none" spc="0" normalizeH="0" baseline="0" noProof="0" dirty="0" smtClean="0">
                <a:ln>
                  <a:noFill/>
                </a:ln>
                <a:solidFill>
                  <a:srgbClr val="000000"/>
                </a:solidFill>
                <a:effectLst/>
                <a:uLnTx/>
                <a:uFillTx/>
                <a:latin typeface="Arial"/>
              </a:rPr>
              <a:t> floor of library, across from </a:t>
            </a:r>
            <a:r>
              <a:rPr lang="en-US" sz="2800" dirty="0" smtClean="0">
                <a:solidFill>
                  <a:srgbClr val="000000"/>
                </a:solidFill>
                <a:latin typeface="Arial"/>
              </a:rPr>
              <a:t>Learning Resource Center and public computers</a:t>
            </a:r>
            <a:r>
              <a:rPr kumimoji="0" lang="en-US" sz="2800" b="1" i="0" u="none" strike="noStrike" kern="1200" cap="none" spc="0" normalizeH="0" baseline="0" noProof="0" dirty="0" smtClean="0">
                <a:ln>
                  <a:noFill/>
                </a:ln>
                <a:solidFill>
                  <a:srgbClr val="000000"/>
                </a:solidFill>
                <a:effectLst/>
                <a:uLnTx/>
                <a:uFillTx/>
                <a:latin typeface="Arial"/>
              </a:rPr>
              <a:t>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dirty="0" smtClean="0">
              <a:ln>
                <a:noFill/>
              </a:ln>
              <a:solidFill>
                <a:srgbClr val="000000"/>
              </a:solidFill>
              <a:effectLst/>
              <a:uLnTx/>
              <a:uFillTx/>
              <a:latin typeface="Aria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000000"/>
                </a:solidFill>
                <a:effectLst/>
                <a:uLnTx/>
                <a:uFillTx/>
                <a:latin typeface="Arial"/>
              </a:rPr>
              <a:t>8am–5pm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000000"/>
                </a:solidFill>
                <a:effectLst/>
                <a:uLnTx/>
                <a:uFillTx/>
                <a:latin typeface="Arial"/>
              </a:rPr>
              <a:t>Monday–Friday</a:t>
            </a:r>
            <a:endParaRPr kumimoji="0" lang="en-US" sz="2800" b="1" i="0" u="none" strike="noStrike" kern="1200" cap="none" spc="0" normalizeH="0" baseline="0" noProof="0" dirty="0">
              <a:ln>
                <a:noFill/>
              </a:ln>
              <a:solidFill>
                <a:srgbClr val="000000"/>
              </a:solidFill>
              <a:effectLst/>
              <a:uLnTx/>
              <a:uFillTx/>
              <a:latin typeface="Arial"/>
            </a:endParaRPr>
          </a:p>
        </p:txBody>
      </p:sp>
      <p:sp>
        <p:nvSpPr>
          <p:cNvPr id="12" name="TextBox 7"/>
          <p:cNvSpPr txBox="1">
            <a:spLocks noChangeArrowheads="1"/>
          </p:cNvSpPr>
          <p:nvPr/>
        </p:nvSpPr>
        <p:spPr bwMode="auto">
          <a:xfrm>
            <a:off x="6985002" y="5685028"/>
            <a:ext cx="2019300" cy="369332"/>
          </a:xfrm>
          <a:prstGeom prst="rect">
            <a:avLst/>
          </a:prstGeom>
          <a:solidFill>
            <a:srgbClr val="D1282E">
              <a:alpha val="8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2F2F2"/>
                </a:solidFill>
                <a:effectLst/>
                <a:uLnTx/>
                <a:uFillTx/>
                <a:latin typeface="Franklin Gothic Medium" charset="0"/>
                <a:ea typeface="ＭＳ Ｐゴシック" charset="0"/>
              </a:rPr>
              <a:t>Margaret Vugrin</a:t>
            </a:r>
          </a:p>
        </p:txBody>
      </p:sp>
    </p:spTree>
    <p:extLst>
      <p:ext uri="{BB962C8B-B14F-4D97-AF65-F5344CB8AC3E}">
        <p14:creationId xmlns:p14="http://schemas.microsoft.com/office/powerpoint/2010/main" val="367325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TUHSC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TTUHSC 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TTUHSC 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TTUHSC 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TTUHSC 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TTUHSC 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TUHSC 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TUHSC 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TUHSC 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TUHSC 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TUHSC 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TTUHSC 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TTUHSC 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TTUHSC 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TTUHSC Logo</Template>
  <TotalTime>1080</TotalTime>
  <Words>657</Words>
  <Application>Microsoft Macintosh PowerPoint</Application>
  <PresentationFormat>On-screen Show (4:3)</PresentationFormat>
  <Paragraphs>121</Paragraphs>
  <Slides>43</Slides>
  <Notes>4</Notes>
  <HiddenSlides>0</HiddenSlides>
  <MMClips>0</MMClips>
  <ScaleCrop>false</ScaleCrop>
  <HeadingPairs>
    <vt:vector size="4" baseType="variant">
      <vt:variant>
        <vt:lpstr>Theme</vt:lpstr>
      </vt:variant>
      <vt:variant>
        <vt:i4>14</vt:i4>
      </vt:variant>
      <vt:variant>
        <vt:lpstr>Slide Titles</vt:lpstr>
      </vt:variant>
      <vt:variant>
        <vt:i4>43</vt:i4>
      </vt:variant>
    </vt:vector>
  </HeadingPairs>
  <TitlesOfParts>
    <vt:vector size="57" baseType="lpstr">
      <vt:lpstr>TTUHSC Logo</vt:lpstr>
      <vt:lpstr>TTUHSC Office Theme</vt:lpstr>
      <vt:lpstr>1_TTUHSC Office Theme</vt:lpstr>
      <vt:lpstr>2_TTUHSC Office Theme</vt:lpstr>
      <vt:lpstr>3_TTUHSC Office Theme</vt:lpstr>
      <vt:lpstr>4_TTUHSC Office Theme</vt:lpstr>
      <vt:lpstr>5_TTUHSC Office Theme</vt:lpstr>
      <vt:lpstr>6_TTUHSC Office Theme</vt:lpstr>
      <vt:lpstr>7_TTUHSC Office Theme</vt:lpstr>
      <vt:lpstr>8_TTUHSC Office Theme</vt:lpstr>
      <vt:lpstr>9_TTUHSC Office Theme</vt:lpstr>
      <vt:lpstr>10_TTUHSC Office Theme</vt:lpstr>
      <vt:lpstr>11_TTUHSC Office Theme</vt:lpstr>
      <vt:lpstr>12_TTUHSC Office Theme</vt:lpstr>
      <vt:lpstr>Welcome to your Library</vt:lpstr>
      <vt:lpstr>Preferred Internet Browsers</vt:lpstr>
      <vt:lpstr>Library Cards</vt:lpstr>
      <vt:lpstr>Library Card Application</vt:lpstr>
      <vt:lpstr>Library Card </vt:lpstr>
      <vt:lpstr>PowerPoint Presentation</vt:lpstr>
      <vt:lpstr>PowerPoint Presentation</vt:lpstr>
      <vt:lpstr>TTUHSC Libraries Statistics</vt:lpstr>
      <vt:lpstr>Reference Librarians</vt:lpstr>
      <vt:lpstr>Library Hours</vt:lpstr>
      <vt:lpstr>Library Facilities</vt:lpstr>
      <vt:lpstr>Learning Resource Center</vt:lpstr>
      <vt:lpstr>Library Policies</vt:lpstr>
      <vt:lpstr>Library Policies</vt:lpstr>
      <vt:lpstr>Interlibrary Loan (ILL) Policies</vt:lpstr>
      <vt:lpstr>Interlibrary Loan (ILL) Policies</vt:lpstr>
      <vt:lpstr>Interlibrary Loan (ILL) Form</vt:lpstr>
      <vt:lpstr>Interlibrary Loan(ILL) Form</vt:lpstr>
      <vt:lpstr>Library Website</vt:lpstr>
      <vt:lpstr>Library Catalog</vt:lpstr>
      <vt:lpstr>Library Catalog</vt:lpstr>
      <vt:lpstr>Library Catalog</vt:lpstr>
      <vt:lpstr>Library Catalog</vt:lpstr>
      <vt:lpstr>Library Catalog</vt:lpstr>
      <vt:lpstr>Library Catalog</vt:lpstr>
      <vt:lpstr>PowerPoint Presentation</vt:lpstr>
      <vt:lpstr>SOAHS Frequently Used Resources</vt:lpstr>
      <vt:lpstr>SOAHS Frequently Used Resources</vt:lpstr>
      <vt:lpstr>SOAHS Frequently Used Resources</vt:lpstr>
      <vt:lpstr>Off Campus: eRaider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Tech University Health Sciences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Walsleben, Micah</dc:creator>
  <cp:lastModifiedBy>TTUHSC</cp:lastModifiedBy>
  <cp:revision>63</cp:revision>
  <dcterms:created xsi:type="dcterms:W3CDTF">2014-06-12T20:01:48Z</dcterms:created>
  <dcterms:modified xsi:type="dcterms:W3CDTF">2014-06-25T20:56:32Z</dcterms:modified>
</cp:coreProperties>
</file>