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6"/>
  </p:notesMasterIdLst>
  <p:sldIdLst>
    <p:sldId id="259" r:id="rId5"/>
    <p:sldId id="655" r:id="rId6"/>
    <p:sldId id="660" r:id="rId7"/>
    <p:sldId id="616" r:id="rId8"/>
    <p:sldId id="661" r:id="rId9"/>
    <p:sldId id="619" r:id="rId10"/>
    <p:sldId id="662" r:id="rId11"/>
    <p:sldId id="663" r:id="rId12"/>
    <p:sldId id="664" r:id="rId13"/>
    <p:sldId id="621" r:id="rId14"/>
    <p:sldId id="623" r:id="rId15"/>
    <p:sldId id="624" r:id="rId16"/>
    <p:sldId id="625" r:id="rId17"/>
    <p:sldId id="667" r:id="rId18"/>
    <p:sldId id="668" r:id="rId19"/>
    <p:sldId id="665" r:id="rId20"/>
    <p:sldId id="669" r:id="rId21"/>
    <p:sldId id="670" r:id="rId22"/>
    <p:sldId id="634" r:id="rId23"/>
    <p:sldId id="455" r:id="rId24"/>
    <p:sldId id="672" r:id="rId25"/>
    <p:sldId id="674" r:id="rId26"/>
    <p:sldId id="675" r:id="rId27"/>
    <p:sldId id="676" r:id="rId28"/>
    <p:sldId id="678" r:id="rId29"/>
    <p:sldId id="679" r:id="rId30"/>
    <p:sldId id="680" r:id="rId31"/>
    <p:sldId id="681" r:id="rId32"/>
    <p:sldId id="677" r:id="rId33"/>
    <p:sldId id="636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80"/>
    <a:srgbClr val="80FF00"/>
    <a:srgbClr val="33CC00"/>
    <a:srgbClr val="00CC33"/>
    <a:srgbClr val="00CC00"/>
    <a:srgbClr val="33CC33"/>
    <a:srgbClr val="990000"/>
    <a:srgbClr val="8B75D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53" autoAdjust="0"/>
  </p:normalViewPr>
  <p:slideViewPr>
    <p:cSldViewPr snapToGrid="0" snapToObjects="1">
      <p:cViewPr>
        <p:scale>
          <a:sx n="150" d="100"/>
          <a:sy n="150" d="100"/>
        </p:scale>
        <p:origin x="-656" y="-504"/>
      </p:cViewPr>
      <p:guideLst>
        <p:guide orient="horz" pos="2155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4E73-9457-BA4E-8ADF-53EFBE922EAB}" type="datetimeFigureOut">
              <a:rPr lang="en-US" smtClean="0"/>
              <a:t>6/9/14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146AF-0F62-E541-A13D-74ED2DE56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8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25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64FA6-DC80-7F41-9DCD-F88C4B3EE49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4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2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6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4360"/>
      </p:ext>
    </p:extLst>
  </p:cSld>
  <p:clrMapOvr>
    <a:masterClrMapping/>
  </p:clrMapOvr>
  <p:transition xmlns:p14="http://schemas.microsoft.com/office/powerpoint/2010/main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C82953-F070-E741-8B04-8DD91605EF42}" type="datetime1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6/9/14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4648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8BEBB-50B9-0149-8D94-74CCB9BFB550}" type="slidenum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63502"/>
      </p:ext>
    </p:extLst>
  </p:cSld>
  <p:clrMapOvr>
    <a:masterClrMapping/>
  </p:clrMapOvr>
  <p:transition xmlns:p14="http://schemas.microsoft.com/office/powerpoint/2010/main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17E15-F4F9-E748-AFAE-24DE7593D135}" type="datetime1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6/9/14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4648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50D7E-090D-D642-BF9C-396B72C6B2D3}" type="slidenum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21383"/>
      </p:ext>
    </p:extLst>
  </p:cSld>
  <p:clrMapOvr>
    <a:masterClrMapping/>
  </p:clrMapOvr>
  <p:transition xmlns:p14="http://schemas.microsoft.com/office/powerpoint/2010/main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00644-34D7-224C-874A-7950FB5D0DBA}" type="datetime1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6/9/14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4648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88B0B-0A5A-3C42-9273-BCED56CF3F2B}" type="slidenum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26250"/>
      </p:ext>
    </p:extLst>
  </p:cSld>
  <p:clrMapOvr>
    <a:masterClrMapping/>
  </p:clrMapOvr>
  <p:transition xmlns:p14="http://schemas.microsoft.com/office/powerpoint/2010/main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7A98F-00FD-FF42-B3DD-E48EE5235138}" type="datetime1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6/9/14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4648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7DBB71-19AF-9344-A397-029CCEECB023}" type="slidenum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24019"/>
      </p:ext>
    </p:extLst>
  </p:cSld>
  <p:clrMapOvr>
    <a:masterClrMapping/>
  </p:clrMapOvr>
  <p:transition xmlns:p14="http://schemas.microsoft.com/office/powerpoint/2010/main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36098"/>
      </p:ext>
    </p:extLst>
  </p:cSld>
  <p:clrMapOvr>
    <a:masterClrMapping/>
  </p:clrMapOvr>
  <p:transition xmlns:p14="http://schemas.microsoft.com/office/powerpoint/2010/main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171230"/>
      </p:ext>
    </p:extLst>
  </p:cSld>
  <p:clrMapOvr>
    <a:masterClrMapping/>
  </p:clrMapOvr>
  <p:transition xmlns:p14="http://schemas.microsoft.com/office/powerpoint/2010/main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06823-1F17-8049-A6A5-A8079C68FDDD}" type="datetime1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6/9/14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4648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B6728-A709-5A4E-AA84-12FD6219A54D}" type="slidenum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10798"/>
      </p:ext>
    </p:extLst>
  </p:cSld>
  <p:clrMapOvr>
    <a:masterClrMapping/>
  </p:clrMapOvr>
  <p:transition xmlns:p14="http://schemas.microsoft.com/office/powerpoint/2010/main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52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11182-64FE-614B-B381-E6183F9DB1C3}" type="datetime1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6/9/14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4648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254FE-6473-8C41-9A6E-8FB3536B6B36}" type="slidenum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31273"/>
      </p:ext>
    </p:extLst>
  </p:cSld>
  <p:clrMapOvr>
    <a:masterClrMapping/>
  </p:clrMapOvr>
  <p:transition xmlns:p14="http://schemas.microsoft.com/office/powerpoint/2010/main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EFFDA-AE4F-FC43-9D7E-0AA53EB8756C}" type="datetime1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6/9/14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4648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06281F-7AB3-9248-9082-17EC0B4E663C}" type="slidenum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75992"/>
      </p:ext>
    </p:extLst>
  </p:cSld>
  <p:clrMapOvr>
    <a:masterClrMapping/>
  </p:clrMapOvr>
  <p:transition xmlns:p14="http://schemas.microsoft.com/office/powerpoint/2010/main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66442-4CDE-034A-8DD9-5BE3BA8E6917}" type="datetime1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6/9/14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4648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4A078-C0F2-2F47-A378-DEC7DA249C61}" type="slidenum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70334"/>
      </p:ext>
    </p:extLst>
  </p:cSld>
  <p:clrMapOvr>
    <a:masterClrMapping/>
  </p:clrMapOvr>
  <p:transition xmlns:p14="http://schemas.microsoft.com/office/powerpoint/2010/main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471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508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149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168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708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287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176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61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458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553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916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084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551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7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1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5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9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4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0857-BE56-D846-A134-4B1EB1C3DC78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D6FA7-5ED8-824D-BDCF-29277A42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6738938"/>
            <a:ext cx="9144000" cy="1190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0" name="Picture 7" descr="HSC_Lib.Health.Sci.f#64EC9F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2743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advTm="10000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8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F22CC-F7A9-9D4A-8CD4-ACB28FF853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36F7-4258-B64F-A847-D163661B13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94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1" name="Rectangle 8"/>
          <p:cNvSpPr>
            <a:spLocks noChangeArrowheads="1"/>
          </p:cNvSpPr>
          <p:nvPr userDrawn="1"/>
        </p:nvSpPr>
        <p:spPr bwMode="auto">
          <a:xfrm>
            <a:off x="0" y="6738938"/>
            <a:ext cx="9144000" cy="1190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42" name="Picture 7" descr="HSC_Lib.Health.Sci.f#64EC9F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2743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xmlns:p14="http://schemas.microsoft.com/office/powerpoint/2010/main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8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3"/>
          <p:cNvSpPr txBox="1">
            <a:spLocks noChangeArrowheads="1"/>
          </p:cNvSpPr>
          <p:nvPr/>
        </p:nvSpPr>
        <p:spPr bwMode="auto">
          <a:xfrm>
            <a:off x="533400" y="2209800"/>
            <a:ext cx="8153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solidFill>
                  <a:prstClr val="black"/>
                </a:solidFill>
                <a:latin typeface="Calibri" charset="0"/>
              </a:rPr>
              <a:t>Information Resources for </a:t>
            </a:r>
            <a:r>
              <a:rPr lang="en-US" sz="5000" b="1" dirty="0" smtClean="0">
                <a:solidFill>
                  <a:prstClr val="black"/>
                </a:solidFill>
                <a:latin typeface="Calibri" charset="0"/>
              </a:rPr>
              <a:t>Athletic Training</a:t>
            </a:r>
            <a:endParaRPr lang="en-US" sz="5000" b="1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3124200" y="-98425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Calibri" charset="0"/>
              </a:rPr>
              <a:t>Welcome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8013700" y="6411913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Verdana"/>
                <a:cs typeface="Verdana"/>
              </a:rPr>
              <a:t>June </a:t>
            </a:r>
            <a:r>
              <a:rPr lang="en-US" sz="1200" dirty="0" smtClean="0">
                <a:solidFill>
                  <a:prstClr val="black"/>
                </a:solidFill>
                <a:latin typeface="Verdana"/>
                <a:cs typeface="Verdana"/>
              </a:rPr>
              <a:t>2014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096939" y="5278148"/>
            <a:ext cx="36491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Peggy Edwards, AMLS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TTUHSC - Preston </a:t>
            </a:r>
            <a:r>
              <a:rPr lang="en-US" sz="1800" dirty="0">
                <a:solidFill>
                  <a:prstClr val="black"/>
                </a:solidFill>
              </a:rPr>
              <a:t>Smith </a:t>
            </a:r>
            <a:r>
              <a:rPr lang="en-US" sz="1800" dirty="0" smtClean="0">
                <a:solidFill>
                  <a:prstClr val="black"/>
                </a:solidFill>
              </a:rPr>
              <a:t>Library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Lubbock, Texas 79430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8214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Screen Shot 2014-05-21 at 5.5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3" y="1159935"/>
            <a:ext cx="7927848" cy="5335524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030226" y="5480380"/>
            <a:ext cx="2379976" cy="1140553"/>
          </a:xfrm>
          <a:prstGeom prst="wedgeRoundRectCallout">
            <a:avLst>
              <a:gd name="adj1" fmla="val -68372"/>
              <a:gd name="adj2" fmla="val -119305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0000"/>
              </a:lnSpc>
            </a:pPr>
            <a:r>
              <a:rPr lang="en-US" sz="2400" dirty="0">
                <a:solidFill>
                  <a:prstClr val="black"/>
                </a:solidFill>
                <a:latin typeface="Verdana" charset="0"/>
              </a:rPr>
              <a:t>Click a</a:t>
            </a:r>
          </a:p>
          <a:p>
            <a:pPr lvl="0" algn="ctr">
              <a:lnSpc>
                <a:spcPct val="110000"/>
              </a:lnSpc>
            </a:pPr>
            <a:r>
              <a:rPr lang="en-US" sz="2400" dirty="0" smtClean="0">
                <a:solidFill>
                  <a:prstClr val="black"/>
                </a:solidFill>
                <a:latin typeface="Verdana" charset="0"/>
              </a:rPr>
              <a:t>structure</a:t>
            </a:r>
            <a:endParaRPr lang="en-US" sz="24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529258" y="213788"/>
            <a:ext cx="3225809" cy="1056211"/>
          </a:xfrm>
          <a:prstGeom prst="wedgeRoundRectCallout">
            <a:avLst>
              <a:gd name="adj1" fmla="val 3674"/>
              <a:gd name="adj2" fmla="val 8623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  <a:latin typeface="Verdana" charset="0"/>
              </a:rPr>
              <a:t>Structure name</a:t>
            </a:r>
          </a:p>
          <a:p>
            <a:pPr lvl="0" algn="ctr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  <a:latin typeface="Verdana" charset="0"/>
              </a:rPr>
              <a:t>and description</a:t>
            </a:r>
          </a:p>
        </p:txBody>
      </p:sp>
    </p:spTree>
    <p:extLst>
      <p:ext uri="{BB962C8B-B14F-4D97-AF65-F5344CB8AC3E}">
        <p14:creationId xmlns:p14="http://schemas.microsoft.com/office/powerpoint/2010/main" val="3574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2-06-06 at 6.1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5" y="1576154"/>
            <a:ext cx="7978140" cy="501091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43599" y="249965"/>
            <a:ext cx="3150910" cy="1001402"/>
          </a:xfrm>
          <a:prstGeom prst="wedgeRoundRectCallout">
            <a:avLst>
              <a:gd name="adj1" fmla="val -39753"/>
              <a:gd name="adj2" fmla="val 8150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9999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Verdana"/>
                <a:cs typeface="Verdana"/>
              </a:rPr>
              <a:t>Click MRI</a:t>
            </a:r>
            <a:endParaRPr lang="en-US" sz="3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618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2-06-06 at 6.2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74" y="1407338"/>
            <a:ext cx="5931408" cy="5264658"/>
          </a:xfrm>
          <a:prstGeom prst="rect">
            <a:avLst/>
          </a:prstGeom>
          <a:ln>
            <a:solidFill>
              <a:srgbClr val="9999CC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3753435" y="233462"/>
            <a:ext cx="3571110" cy="856363"/>
          </a:xfrm>
          <a:prstGeom prst="wedgeRoundRectCallout">
            <a:avLst>
              <a:gd name="adj1" fmla="val -39753"/>
              <a:gd name="adj2" fmla="val 8150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9999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Verdana"/>
                <a:cs typeface="Verdana"/>
              </a:rPr>
              <a:t>Click Slides</a:t>
            </a:r>
            <a:endParaRPr lang="en-US" sz="3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9719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3-06-10 at 3.3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9" y="1485907"/>
            <a:ext cx="6372352" cy="504240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490405" y="252140"/>
            <a:ext cx="3692483" cy="856363"/>
          </a:xfrm>
          <a:prstGeom prst="wedgeRoundRectCallout">
            <a:avLst>
              <a:gd name="adj1" fmla="val -46865"/>
              <a:gd name="adj2" fmla="val 88662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9999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Verdana"/>
                <a:cs typeface="Verdana"/>
              </a:rPr>
              <a:t>Click Movies</a:t>
            </a:r>
            <a:endParaRPr lang="en-US" sz="3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7014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4-05-21 at 5.2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5" y="225489"/>
            <a:ext cx="5748528" cy="639114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686429" y="497673"/>
            <a:ext cx="5126429" cy="980549"/>
          </a:xfrm>
          <a:prstGeom prst="wedgeRoundRectCallout">
            <a:avLst>
              <a:gd name="adj1" fmla="val -74779"/>
              <a:gd name="adj2" fmla="val 65238"/>
              <a:gd name="adj3" fmla="val 16667"/>
            </a:avLst>
          </a:prstGeom>
          <a:solidFill>
            <a:srgbClr val="3366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Click Product Quizzes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977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   </a:t>
            </a:r>
            <a:endParaRPr lang="en-US" sz="2800" dirty="0">
              <a:solidFill>
                <a:srgbClr val="FFFFFF"/>
              </a:solidFill>
              <a:latin typeface="Verdana"/>
              <a:ea typeface="ＭＳ Ｐゴシック" charset="-128"/>
              <a:cs typeface="Verdana"/>
            </a:endParaRPr>
          </a:p>
          <a:p>
            <a:pPr lvl="2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FF"/>
              </a:solidFill>
              <a:latin typeface="Verdana"/>
              <a:ea typeface="ＭＳ Ｐゴシック" charset="-128"/>
              <a:cs typeface="Verdana"/>
            </a:endParaRPr>
          </a:p>
          <a:p>
            <a:pPr lvl="2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FFFF"/>
                </a:solidFill>
                <a:latin typeface="Verdana"/>
                <a:ea typeface="ＭＳ Ｐゴシック" charset="-128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ea typeface="ＭＳ Ｐゴシック" charset="-128"/>
              <a:cs typeface="Verdana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Screen Shot 2014-05-19 at 5.0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1" y="1027349"/>
            <a:ext cx="4821936" cy="556336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23682" y="1055885"/>
            <a:ext cx="3315009" cy="734863"/>
          </a:xfrm>
          <a:prstGeom prst="wedgeRoundRectCallout">
            <a:avLst>
              <a:gd name="adj1" fmla="val 5611"/>
              <a:gd name="adj2" fmla="val 4615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Verdana"/>
                <a:cs typeface="Verdana"/>
              </a:rPr>
              <a:t>www.ttuhsc.edu</a:t>
            </a:r>
            <a:r>
              <a:rPr lang="en-US" dirty="0">
                <a:solidFill>
                  <a:prstClr val="black"/>
                </a:solidFill>
                <a:latin typeface="Verdana"/>
                <a:cs typeface="Verdana"/>
              </a:rPr>
              <a:t>/libraries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48178" y="2795296"/>
            <a:ext cx="3722975" cy="790012"/>
            <a:chOff x="3635213" y="2506132"/>
            <a:chExt cx="2850254" cy="692056"/>
          </a:xfrm>
        </p:grpSpPr>
        <p:sp>
          <p:nvSpPr>
            <p:cNvPr id="11" name="Rectangle 10"/>
            <p:cNvSpPr/>
            <p:nvPr/>
          </p:nvSpPr>
          <p:spPr>
            <a:xfrm>
              <a:off x="3635213" y="2506132"/>
              <a:ext cx="2850254" cy="692056"/>
            </a:xfrm>
            <a:prstGeom prst="rect">
              <a:avLst/>
            </a:prstGeom>
            <a:solidFill>
              <a:srgbClr val="E6E6E6"/>
            </a:solidFill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22159" y="2627459"/>
              <a:ext cx="2678641" cy="4773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800" dirty="0" smtClean="0">
                  <a:solidFill>
                    <a:schemeClr val="tx1"/>
                  </a:solidFill>
                  <a:latin typeface="Verdana"/>
                  <a:cs typeface="Verdana"/>
                </a:rPr>
                <a:t>Online Multimedia</a:t>
              </a:r>
              <a:endParaRPr lang="en-US" sz="2800" dirty="0">
                <a:solidFill>
                  <a:schemeClr val="tx1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5868099" y="1308862"/>
            <a:ext cx="2787311" cy="796932"/>
          </a:xfrm>
          <a:prstGeom prst="wedgeRoundRectCallout">
            <a:avLst>
              <a:gd name="adj1" fmla="val -51564"/>
              <a:gd name="adj2" fmla="val 122980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33CC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Hover over</a:t>
            </a: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pic>
        <p:nvPicPr>
          <p:cNvPr id="14" name="Picture 13" descr="Screen Shot 2012-06-06 at 5.1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19" y="2560485"/>
            <a:ext cx="2197608" cy="2014474"/>
          </a:xfrm>
          <a:prstGeom prst="rect">
            <a:avLst/>
          </a:prstGeom>
          <a:ln w="38100" cmpd="sng">
            <a:solidFill>
              <a:srgbClr val="990000"/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5526047" y="4636970"/>
            <a:ext cx="3059153" cy="1468799"/>
          </a:xfrm>
          <a:prstGeom prst="wedgeRoundRectCallout">
            <a:avLst>
              <a:gd name="adj1" fmla="val -127331"/>
              <a:gd name="adj2" fmla="val -156292"/>
              <a:gd name="adj3" fmla="val 16667"/>
            </a:avLst>
          </a:prstGeom>
          <a:solidFill>
            <a:srgbClr val="FFFFFF"/>
          </a:solidFill>
          <a:ln w="3810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 Netter Presenter</a:t>
            </a: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9855" y="148292"/>
            <a:ext cx="4023339" cy="7040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44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Netter Presenter</a:t>
            </a:r>
            <a:endParaRPr lang="en-US" sz="44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201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4-05-21 at 6.17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"/>
          <a:stretch/>
        </p:blipFill>
        <p:spPr>
          <a:xfrm>
            <a:off x="686753" y="793856"/>
            <a:ext cx="7780020" cy="580644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116601" y="225995"/>
            <a:ext cx="3604000" cy="952534"/>
          </a:xfrm>
          <a:prstGeom prst="wedgeRoundRectCallout">
            <a:avLst>
              <a:gd name="adj1" fmla="val -20453"/>
              <a:gd name="adj2" fmla="val 187987"/>
              <a:gd name="adj3" fmla="val 16667"/>
            </a:avLst>
          </a:prstGeom>
          <a:solidFill>
            <a:srgbClr val="3366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Instructions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0895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Screen Shot 2014-05-21 at 6.2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83" y="403543"/>
            <a:ext cx="6156960" cy="603504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962400" y="3296163"/>
            <a:ext cx="3943350" cy="952534"/>
          </a:xfrm>
          <a:prstGeom prst="wedgeRoundRectCallout">
            <a:avLst>
              <a:gd name="adj1" fmla="val -88209"/>
              <a:gd name="adj2" fmla="val 19104"/>
              <a:gd name="adj3" fmla="val 16667"/>
            </a:avLst>
          </a:prstGeom>
          <a:solidFill>
            <a:srgbClr val="3366FF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Click Hip Joint</a:t>
            </a:r>
            <a:endParaRPr lang="en-US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073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4-05-21 at 6.2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89" y="330010"/>
            <a:ext cx="5451348" cy="61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1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Screen Shot 2014-05-21 at 6.2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9" y="327343"/>
            <a:ext cx="5472684" cy="61874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4000" y="2120902"/>
            <a:ext cx="3132667" cy="1553633"/>
            <a:chOff x="254000" y="2070100"/>
            <a:chExt cx="3700971" cy="1833566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54000" y="2070100"/>
              <a:ext cx="3700971" cy="1833566"/>
            </a:xfrm>
            <a:prstGeom prst="wedgeRoundRectCallout">
              <a:avLst>
                <a:gd name="adj1" fmla="val 57464"/>
                <a:gd name="adj2" fmla="val 25092"/>
                <a:gd name="adj3" fmla="val 16667"/>
              </a:avLst>
            </a:prstGeom>
            <a:solidFill>
              <a:srgbClr val="3399CC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sz="3200" dirty="0" smtClean="0">
                  <a:solidFill>
                    <a:schemeClr val="bg1"/>
                  </a:solidFill>
                  <a:latin typeface="Verdana"/>
                  <a:cs typeface="Verdana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00" y="2311400"/>
              <a:ext cx="3497771" cy="13716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20000"/>
                </a:lnSpc>
              </a:pPr>
              <a:r>
                <a:rPr lang="en-US" sz="2800" dirty="0">
                  <a:solidFill>
                    <a:prstClr val="white"/>
                  </a:solidFill>
                  <a:latin typeface="Verdana"/>
                  <a:cs typeface="Verdana"/>
                </a:rPr>
                <a:t>Click Hip Joint</a:t>
              </a:r>
            </a:p>
            <a:p>
              <a:pPr lvl="0">
                <a:lnSpc>
                  <a:spcPct val="120000"/>
                </a:lnSpc>
              </a:pPr>
              <a:r>
                <a:rPr lang="en-US" sz="2800" dirty="0">
                  <a:solidFill>
                    <a:prstClr val="white"/>
                  </a:solidFill>
                  <a:latin typeface="Verdana"/>
                  <a:cs typeface="Verdana"/>
                </a:rPr>
                <a:t>      No </a:t>
              </a:r>
              <a:r>
                <a:rPr lang="en-US" sz="2800" dirty="0" smtClean="0">
                  <a:solidFill>
                    <a:prstClr val="white"/>
                  </a:solidFill>
                  <a:latin typeface="Verdana"/>
                  <a:cs typeface="Verdana"/>
                </a:rPr>
                <a:t>labels</a:t>
              </a:r>
              <a:endParaRPr lang="en-US" sz="2800" dirty="0">
                <a:solidFill>
                  <a:prstClr val="white"/>
                </a:solidFill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08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1" y="2870730"/>
            <a:ext cx="6637867" cy="11006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80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ANATOMY.TV</a:t>
            </a:r>
            <a:endParaRPr lang="en-US" sz="80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440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46225" y="1669522"/>
            <a:ext cx="6061075" cy="35665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6600" i="1" dirty="0" smtClean="0">
                <a:latin typeface="Times New Roman"/>
                <a:cs typeface="Times New Roman"/>
              </a:rPr>
              <a:t>Have Questions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6600" i="1" dirty="0" smtClean="0">
                <a:latin typeface="Times New Roman"/>
                <a:cs typeface="Times New Roman"/>
              </a:rPr>
              <a:t>or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6600" i="1" dirty="0" smtClean="0">
                <a:latin typeface="Times New Roman"/>
                <a:cs typeface="Times New Roman"/>
              </a:rPr>
              <a:t>Need Help?</a:t>
            </a:r>
            <a:endParaRPr lang="en-US" sz="6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88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   </a:t>
            </a:r>
            <a:endParaRPr lang="en-US" sz="2800" dirty="0">
              <a:solidFill>
                <a:srgbClr val="FFFFFF"/>
              </a:solidFill>
              <a:latin typeface="Verdana"/>
              <a:ea typeface="ＭＳ Ｐゴシック" charset="-128"/>
              <a:cs typeface="Verdana"/>
            </a:endParaRPr>
          </a:p>
          <a:p>
            <a:pPr lvl="2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FF"/>
              </a:solidFill>
              <a:latin typeface="Verdana"/>
              <a:ea typeface="ＭＳ Ｐゴシック" charset="-128"/>
              <a:cs typeface="Verdana"/>
            </a:endParaRPr>
          </a:p>
          <a:p>
            <a:pPr lvl="2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FFFF"/>
                </a:solidFill>
                <a:latin typeface="Verdana"/>
                <a:ea typeface="ＭＳ Ｐゴシック" charset="-128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ea typeface="ＭＳ Ｐゴシック" charset="-128"/>
              <a:cs typeface="Verdana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Screen Shot 2014-05-19 at 5.0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1" y="1027349"/>
            <a:ext cx="4821936" cy="556336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23682" y="1055885"/>
            <a:ext cx="3315009" cy="734863"/>
          </a:xfrm>
          <a:prstGeom prst="wedgeRoundRectCallout">
            <a:avLst>
              <a:gd name="adj1" fmla="val 5611"/>
              <a:gd name="adj2" fmla="val 4615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Verdana"/>
                <a:cs typeface="Verdana"/>
              </a:rPr>
              <a:t>www.ttuhsc.edu</a:t>
            </a:r>
            <a:r>
              <a:rPr lang="en-US" dirty="0">
                <a:solidFill>
                  <a:prstClr val="black"/>
                </a:solidFill>
                <a:latin typeface="Verdana"/>
                <a:cs typeface="Verdana"/>
              </a:rPr>
              <a:t>/libraries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484207" y="4007383"/>
            <a:ext cx="3300905" cy="2003950"/>
          </a:xfrm>
          <a:prstGeom prst="wedgeRoundRectCallout">
            <a:avLst>
              <a:gd name="adj1" fmla="val -161467"/>
              <a:gd name="adj2" fmla="val 17233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 Popular</a:t>
            </a:r>
          </a:p>
          <a:p>
            <a:pPr algn="ctr">
              <a:lnSpc>
                <a:spcPct val="7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Resources</a:t>
            </a:r>
          </a:p>
          <a:p>
            <a:pPr algn="ctr">
              <a:lnSpc>
                <a:spcPct val="7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by School</a:t>
            </a: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7813" y="231778"/>
            <a:ext cx="4962023" cy="6741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44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Today’s PowerPoint</a:t>
            </a:r>
            <a:endParaRPr lang="en-US" sz="44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975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4-06-03 at 4.5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8" y="202883"/>
            <a:ext cx="4577080" cy="64363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75730" y="4775160"/>
            <a:ext cx="4195236" cy="1109174"/>
          </a:xfrm>
          <a:prstGeom prst="wedgeRoundRectCallout">
            <a:avLst>
              <a:gd name="adj1" fmla="val -93775"/>
              <a:gd name="adj2" fmla="val 84292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Select Presentation</a:t>
            </a: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658015" y="1397530"/>
            <a:ext cx="411649" cy="2616200"/>
          </a:xfrm>
          <a:prstGeom prst="downArrow">
            <a:avLst>
              <a:gd name="adj1" fmla="val 50000"/>
              <a:gd name="adj2" fmla="val 76737"/>
            </a:avLst>
          </a:prstGeom>
          <a:gradFill flip="none" rotWithShape="1">
            <a:gsLst>
              <a:gs pos="0">
                <a:srgbClr val="3366FF"/>
              </a:gs>
              <a:gs pos="100000">
                <a:srgbClr val="3366FF"/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3-10-11 at 3.1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81" y="922868"/>
            <a:ext cx="4885944" cy="573405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02175" y="240655"/>
            <a:ext cx="3531626" cy="731341"/>
          </a:xfrm>
          <a:prstGeom prst="wedgeRoundRectCallout">
            <a:avLst>
              <a:gd name="adj1" fmla="val -48755"/>
              <a:gd name="adj2" fmla="val 1019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A7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solidFill>
                  <a:schemeClr val="tx1"/>
                </a:solidFill>
                <a:latin typeface="Verdana"/>
                <a:cs typeface="Verdana"/>
              </a:rPr>
              <a:t>www.ttuhsc.edu</a:t>
            </a:r>
            <a:r>
              <a:rPr lang="en-US" sz="1900" dirty="0">
                <a:solidFill>
                  <a:schemeClr val="tx1"/>
                </a:solidFill>
                <a:latin typeface="Verdana"/>
                <a:cs typeface="Verdana"/>
              </a:rPr>
              <a:t>/libraries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0020" y="2398099"/>
            <a:ext cx="3222594" cy="11164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B90000"/>
                </a:solidFill>
              </a:rPr>
              <a:t>Guides &amp; Tutorials</a:t>
            </a:r>
            <a:endParaRPr lang="en-US" sz="2800" dirty="0">
              <a:solidFill>
                <a:srgbClr val="B9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87528" y="4241142"/>
            <a:ext cx="1984933" cy="1169355"/>
          </a:xfrm>
          <a:prstGeom prst="wedgeRoundRectCallout">
            <a:avLst>
              <a:gd name="adj1" fmla="val 64203"/>
              <a:gd name="adj2" fmla="val -123628"/>
              <a:gd name="adj3" fmla="val 16667"/>
            </a:avLst>
          </a:prstGeom>
          <a:solidFill>
            <a:srgbClr val="FFFFFF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800"/>
              </a:spcAft>
              <a:defRPr/>
            </a:pPr>
            <a:r>
              <a:rPr lang="en-US" sz="36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59078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3-10-11 at 2.0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2" y="603250"/>
            <a:ext cx="4577080" cy="5638800"/>
          </a:xfrm>
          <a:prstGeom prst="rect">
            <a:avLst/>
          </a:prstGeom>
        </p:spPr>
      </p:pic>
      <p:pic>
        <p:nvPicPr>
          <p:cNvPr id="5" name="Picture 4" descr="Screen Shot 2013-10-11 at 2.0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9" y="304546"/>
            <a:ext cx="2145792" cy="6236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7263" y="793113"/>
            <a:ext cx="1320956" cy="279581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31938" y="620184"/>
            <a:ext cx="788525" cy="124883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31938" y="1353024"/>
            <a:ext cx="1499725" cy="255642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04829" y="2161510"/>
            <a:ext cx="484632" cy="2522280"/>
          </a:xfrm>
          <a:prstGeom prst="down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31939" y="1852879"/>
            <a:ext cx="526058" cy="196054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40399" y="1119731"/>
            <a:ext cx="788525" cy="124883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3-10-11 at 3.1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6" y="1202640"/>
            <a:ext cx="4653280" cy="5461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93453" y="244510"/>
            <a:ext cx="3635375" cy="701697"/>
          </a:xfrm>
          <a:prstGeom prst="wedgeRoundRectCallout">
            <a:avLst>
              <a:gd name="adj1" fmla="val -49562"/>
              <a:gd name="adj2" fmla="val 8983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A7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solidFill>
                  <a:schemeClr val="tx1"/>
                </a:solidFill>
                <a:latin typeface="Verdana"/>
                <a:cs typeface="Verdana"/>
              </a:rPr>
              <a:t>www.ttuhsc.edu</a:t>
            </a:r>
            <a:r>
              <a:rPr lang="en-US" sz="1900" dirty="0">
                <a:solidFill>
                  <a:schemeClr val="tx1"/>
                </a:solidFill>
                <a:latin typeface="Verdana"/>
                <a:cs typeface="Verdana"/>
              </a:rPr>
              <a:t>/libraries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04741" y="3188610"/>
            <a:ext cx="5418123" cy="3079717"/>
            <a:chOff x="3530142" y="3070072"/>
            <a:chExt cx="5418123" cy="3079717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530142" y="3070072"/>
              <a:ext cx="5299590" cy="922337"/>
            </a:xfrm>
            <a:prstGeom prst="wedgeRoundRectCallout">
              <a:avLst>
                <a:gd name="adj1" fmla="val -49923"/>
                <a:gd name="adj2" fmla="val -19843"/>
                <a:gd name="adj3" fmla="val 16667"/>
              </a:avLst>
            </a:prstGeom>
            <a:solidFill>
              <a:srgbClr val="0080FF"/>
            </a:solidFill>
            <a:ln w="28575" cmpd="sng">
              <a:solidFill>
                <a:srgbClr val="008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prstClr val="white"/>
                  </a:solidFill>
                  <a:latin typeface="Calibri"/>
                  <a:ea typeface="ＭＳ Ｐゴシック" charset="-128"/>
                  <a:cs typeface="ＭＳ Ｐゴシック" charset="-128"/>
                </a:rPr>
                <a:t>D</a:t>
              </a:r>
              <a:r>
                <a:rPr lang="en-US" sz="3600" dirty="0" smtClean="0">
                  <a:solidFill>
                    <a:prstClr val="white"/>
                  </a:solidFill>
                  <a:latin typeface="Calibri"/>
                  <a:ea typeface="ＭＳ Ｐゴシック" charset="-128"/>
                  <a:cs typeface="ＭＳ Ｐゴシック" charset="-128"/>
                </a:rPr>
                <a:t>ownload </a:t>
              </a:r>
              <a:r>
                <a:rPr lang="en-US" sz="3600" dirty="0" err="1">
                  <a:solidFill>
                    <a:prstClr val="white"/>
                  </a:solidFill>
                  <a:latin typeface="Calibri"/>
                  <a:ea typeface="ＭＳ Ｐゴシック" charset="-128"/>
                  <a:cs typeface="ＭＳ Ｐゴシック" charset="-128"/>
                </a:rPr>
                <a:t>TeamViewer</a:t>
              </a:r>
              <a:r>
                <a:rPr lang="en-US" sz="3600" dirty="0">
                  <a:solidFill>
                    <a:prstClr val="white"/>
                  </a:solidFill>
                  <a:latin typeface="Calibri"/>
                  <a:ea typeface="ＭＳ Ｐゴシック" charset="-128"/>
                  <a:cs typeface="ＭＳ Ｐゴシック" charset="-128"/>
                </a:rPr>
                <a:t> </a:t>
              </a:r>
            </a:p>
          </p:txBody>
        </p:sp>
        <p:pic>
          <p:nvPicPr>
            <p:cNvPr id="7" name="Picture 6" descr="Screen Shot 2012-09-07 at 5.19.0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197" y="4733231"/>
              <a:ext cx="3973068" cy="1416558"/>
            </a:xfrm>
            <a:prstGeom prst="rect">
              <a:avLst/>
            </a:prstGeom>
            <a:ln w="28575" cmpd="sng">
              <a:solidFill>
                <a:srgbClr val="E6E6E6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3598333" y="5190069"/>
              <a:ext cx="1194477" cy="584200"/>
            </a:xfrm>
            <a:prstGeom prst="rect">
              <a:avLst/>
            </a:prstGeom>
            <a:noFill/>
            <a:ln w="57150" cmpd="sng">
              <a:solidFill>
                <a:srgbClr val="008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75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p-Down Arrow 15"/>
          <p:cNvSpPr/>
          <p:nvPr/>
        </p:nvSpPr>
        <p:spPr>
          <a:xfrm rot="18676980">
            <a:off x="3648076" y="2484437"/>
            <a:ext cx="1371600" cy="2314575"/>
          </a:xfrm>
          <a:prstGeom prst="upDownArrow">
            <a:avLst>
              <a:gd name="adj1" fmla="val 28067"/>
              <a:gd name="adj2" fmla="val 35922"/>
            </a:avLst>
          </a:prstGeom>
          <a:solidFill>
            <a:srgbClr val="008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67313" y="401638"/>
            <a:ext cx="3290887" cy="2185987"/>
          </a:xfrm>
          <a:prstGeom prst="round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Calibri"/>
              </a:rPr>
              <a:t>Call your TTUHSC Librarian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05400" y="3424238"/>
            <a:ext cx="4232275" cy="3352800"/>
            <a:chOff x="5105400" y="3424238"/>
            <a:chExt cx="4232275" cy="3352800"/>
          </a:xfrm>
        </p:grpSpPr>
        <p:pic>
          <p:nvPicPr>
            <p:cNvPr id="15367" name="Picture 3" descr="computer lapto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424238"/>
              <a:ext cx="3353049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4" descr="cell pho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151" y="5100638"/>
              <a:ext cx="1676524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Screen Shot 2012-09-05 at 12.00.5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828" y="4196575"/>
              <a:ext cx="1255903" cy="145986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50800" y="609600"/>
            <a:ext cx="4279900" cy="3022600"/>
            <a:chOff x="50800" y="609600"/>
            <a:chExt cx="4279900" cy="3022600"/>
          </a:xfrm>
        </p:grpSpPr>
        <p:grpSp>
          <p:nvGrpSpPr>
            <p:cNvPr id="15362" name="Group 7"/>
            <p:cNvGrpSpPr>
              <a:grpSpLocks/>
            </p:cNvGrpSpPr>
            <p:nvPr/>
          </p:nvGrpSpPr>
          <p:grpSpPr bwMode="auto">
            <a:xfrm>
              <a:off x="50800" y="609600"/>
              <a:ext cx="4279900" cy="3022600"/>
              <a:chOff x="50037" y="609600"/>
              <a:chExt cx="4280663" cy="3023330"/>
            </a:xfrm>
          </p:grpSpPr>
          <p:pic>
            <p:nvPicPr>
              <p:cNvPr id="15370" name="Picture 2" descr="complete computer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37" y="609600"/>
                <a:ext cx="3023330" cy="30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6" descr="phone.WM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1295401"/>
                <a:ext cx="1435100" cy="1415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14" descr="Screen Shot 2012-09-05 at 12.00.5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6276">
              <a:off x="1941096" y="1080338"/>
              <a:ext cx="685038" cy="79629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636622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creen shot 2011-02-15 at 2.30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 b="1681"/>
          <a:stretch/>
        </p:blipFill>
        <p:spPr bwMode="auto">
          <a:xfrm>
            <a:off x="2404482" y="1079064"/>
            <a:ext cx="6210300" cy="4892040"/>
          </a:xfrm>
          <a:prstGeom prst="rect">
            <a:avLst/>
          </a:prstGeom>
          <a:noFill/>
          <a:ln w="28575">
            <a:solidFill>
              <a:srgbClr val="66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09777" y="2453154"/>
            <a:ext cx="1730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66FF"/>
                </a:solidFill>
              </a:rPr>
              <a:t>Double click the icon and </a:t>
            </a:r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ollow the directions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9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Screen shot 2011-02-15 at 3.1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7" y="1036336"/>
            <a:ext cx="5511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3897" y="188412"/>
            <a:ext cx="6125350" cy="2353269"/>
            <a:chOff x="253897" y="188412"/>
            <a:chExt cx="6125350" cy="2353269"/>
          </a:xfrm>
        </p:grpSpPr>
        <p:sp>
          <p:nvSpPr>
            <p:cNvPr id="21505" name="TextBox 11"/>
            <p:cNvSpPr txBox="1">
              <a:spLocks noChangeArrowheads="1"/>
            </p:cNvSpPr>
            <p:nvPr/>
          </p:nvSpPr>
          <p:spPr bwMode="auto">
            <a:xfrm>
              <a:off x="253897" y="188412"/>
              <a:ext cx="61253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/>
                <a:t>Give </a:t>
              </a:r>
              <a:r>
                <a:rPr lang="en-US" dirty="0"/>
                <a:t>the password </a:t>
              </a:r>
              <a:r>
                <a:rPr lang="en-US" dirty="0" smtClean="0"/>
                <a:t>to the librarian to enter.</a:t>
              </a:r>
              <a:endParaRPr lang="en-US" dirty="0"/>
            </a:p>
          </p:txBody>
        </p:sp>
        <p:sp>
          <p:nvSpPr>
            <p:cNvPr id="4" name="Up Arrow 3"/>
            <p:cNvSpPr/>
            <p:nvPr/>
          </p:nvSpPr>
          <p:spPr>
            <a:xfrm rot="12122242">
              <a:off x="3973964" y="695947"/>
              <a:ext cx="593001" cy="1845734"/>
            </a:xfrm>
            <a:prstGeom prst="upArrow">
              <a:avLst>
                <a:gd name="adj1" fmla="val 50000"/>
                <a:gd name="adj2" fmla="val 64813"/>
              </a:avLst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5514" y="2903355"/>
            <a:ext cx="8523697" cy="1604853"/>
            <a:chOff x="155514" y="2903355"/>
            <a:chExt cx="8523697" cy="1604853"/>
          </a:xfrm>
        </p:grpSpPr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155514" y="4046543"/>
              <a:ext cx="85236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After logging on, the librarian can see your computer screen!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01503" y="2903355"/>
              <a:ext cx="1839716" cy="691048"/>
              <a:chOff x="4338638" y="3957276"/>
              <a:chExt cx="1839716" cy="691048"/>
            </a:xfrm>
          </p:grpSpPr>
          <p:sp>
            <p:nvSpPr>
              <p:cNvPr id="2" name="Rounded Rectangle 1"/>
              <p:cNvSpPr/>
              <p:nvPr/>
            </p:nvSpPr>
            <p:spPr>
              <a:xfrm rot="5400000">
                <a:off x="4912972" y="3382942"/>
                <a:ext cx="691048" cy="1839716"/>
              </a:xfrm>
              <a:prstGeom prst="roundRect">
                <a:avLst/>
              </a:prstGeom>
              <a:gradFill flip="none" rotWithShape="1">
                <a:gsLst>
                  <a:gs pos="0">
                    <a:srgbClr val="99CCFF"/>
                  </a:gs>
                  <a:gs pos="100000">
                    <a:srgbClr val="99CCFF"/>
                  </a:gs>
                  <a:gs pos="50000">
                    <a:srgbClr val="3F80CD"/>
                  </a:gs>
                </a:gsLst>
                <a:lin ang="0" scaled="1"/>
                <a:tileRect/>
              </a:gradFill>
              <a:ln w="12700" cmpd="sng">
                <a:solidFill>
                  <a:srgbClr val="6666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553098" y="4078080"/>
                <a:ext cx="1408264" cy="4492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Log On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9152" y="4655328"/>
            <a:ext cx="7133012" cy="89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dirty="0" smtClean="0"/>
              <a:t>At the end of the session after logging off,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the librarian will not have access to your computer!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39991" y="5709088"/>
            <a:ext cx="4271549" cy="89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dirty="0" err="1" smtClean="0"/>
              <a:t>TeamViewer</a:t>
            </a:r>
            <a:r>
              <a:rPr lang="en-US" dirty="0" smtClean="0"/>
              <a:t> generates a new password each time it is used!</a:t>
            </a:r>
          </a:p>
        </p:txBody>
      </p:sp>
    </p:spTree>
    <p:extLst>
      <p:ext uri="{BB962C8B-B14F-4D97-AF65-F5344CB8AC3E}">
        <p14:creationId xmlns:p14="http://schemas.microsoft.com/office/powerpoint/2010/main" val="32899211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Brush Script MT" pitchFamily="-111" charset="0"/>
              <a:ea typeface="Brush Script MT" pitchFamily="-111" charset="0"/>
              <a:cs typeface="Brush Script MT" pitchFamily="-111" charset="0"/>
            </a:endParaRPr>
          </a:p>
        </p:txBody>
      </p:sp>
      <p:pic>
        <p:nvPicPr>
          <p:cNvPr id="2" name="Picture 1" descr="Screen Shot 2013-10-11 at 3.1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0" y="1159936"/>
            <a:ext cx="4653280" cy="5461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27518" y="295518"/>
            <a:ext cx="3635375" cy="701697"/>
          </a:xfrm>
          <a:prstGeom prst="wedgeRoundRectCallout">
            <a:avLst>
              <a:gd name="adj1" fmla="val -50261"/>
              <a:gd name="adj2" fmla="val 1019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A7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solidFill>
                  <a:schemeClr val="tx1"/>
                </a:solidFill>
                <a:latin typeface="Verdana"/>
                <a:cs typeface="Verdana"/>
              </a:rPr>
              <a:t>www.ttuhsc.edu</a:t>
            </a:r>
            <a:r>
              <a:rPr lang="en-US" sz="1900" dirty="0">
                <a:solidFill>
                  <a:schemeClr val="tx1"/>
                </a:solidFill>
                <a:latin typeface="Verdana"/>
                <a:cs typeface="Verdana"/>
              </a:rPr>
              <a:t>/libraries</a:t>
            </a:r>
          </a:p>
        </p:txBody>
      </p:sp>
      <p:pic>
        <p:nvPicPr>
          <p:cNvPr id="5" name="Picture 4" descr="Screen Shot 2012-09-07 at 5.18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24" y="4555476"/>
            <a:ext cx="3657600" cy="1219200"/>
          </a:xfrm>
          <a:prstGeom prst="rect">
            <a:avLst/>
          </a:prstGeom>
          <a:ln w="38100" cmpd="sng">
            <a:solidFill>
              <a:srgbClr val="E6E6E6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5261358" y="1821361"/>
            <a:ext cx="3603247" cy="2036282"/>
            <a:chOff x="5125886" y="1389544"/>
            <a:chExt cx="3708674" cy="2036282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5125886" y="1389544"/>
              <a:ext cx="3708674" cy="2036282"/>
            </a:xfrm>
            <a:prstGeom prst="wedgeRoundRectCallout">
              <a:avLst>
                <a:gd name="adj1" fmla="val -38206"/>
                <a:gd name="adj2" fmla="val 99439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57B1D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spcAft>
                  <a:spcPts val="1800"/>
                </a:spcAft>
                <a:defRPr/>
              </a:pPr>
              <a:endPara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03407" y="2189582"/>
              <a:ext cx="3147312" cy="1061406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3000" i="1" dirty="0">
                  <a:solidFill>
                    <a:srgbClr val="B90000"/>
                  </a:solidFill>
                  <a:latin typeface="Verdana" charset="0"/>
                  <a:ea typeface="ＭＳ Ｐゴシック" charset="0"/>
                  <a:cs typeface="Verdana" charset="0"/>
                </a:rPr>
                <a:t>Ask a Librarian </a:t>
              </a:r>
              <a:r>
                <a:rPr lang="en-US" sz="30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Icon</a:t>
              </a:r>
              <a:endParaRPr lang="en-US" sz="3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07095" y="1542836"/>
              <a:ext cx="2539936" cy="671767"/>
            </a:xfrm>
            <a:prstGeom prst="rect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Aft>
                  <a:spcPts val="1800"/>
                </a:spcAft>
                <a:defRPr/>
              </a:pPr>
              <a:r>
                <a:rPr lang="en-US" sz="36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Go to</a:t>
              </a:r>
              <a:endParaRPr lang="en-US" sz="36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22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-128"/>
              <a:cs typeface="ＭＳ Ｐゴシック" charset="-128"/>
            </a:endParaRPr>
          </a:p>
          <a:p>
            <a:pPr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   </a:t>
            </a:r>
            <a:endParaRPr lang="en-US" sz="2800" dirty="0">
              <a:solidFill>
                <a:srgbClr val="FFFFFF"/>
              </a:solidFill>
              <a:latin typeface="Verdana"/>
              <a:ea typeface="ＭＳ Ｐゴシック" charset="-128"/>
              <a:cs typeface="Verdana"/>
            </a:endParaRPr>
          </a:p>
          <a:p>
            <a:pPr lvl="2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FF"/>
              </a:solidFill>
              <a:latin typeface="Verdana"/>
              <a:ea typeface="ＭＳ Ｐゴシック" charset="-128"/>
              <a:cs typeface="Verdana"/>
            </a:endParaRPr>
          </a:p>
          <a:p>
            <a:pPr lvl="2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FFFF"/>
                </a:solidFill>
                <a:latin typeface="Verdana"/>
                <a:ea typeface="ＭＳ Ｐゴシック" charset="-128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ea typeface="ＭＳ Ｐゴシック" charset="-128"/>
              <a:cs typeface="Verdana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Screen Shot 2014-05-19 at 5.0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1" y="1027349"/>
            <a:ext cx="4821936" cy="556336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23682" y="1055885"/>
            <a:ext cx="3315009" cy="734863"/>
          </a:xfrm>
          <a:prstGeom prst="wedgeRoundRectCallout">
            <a:avLst>
              <a:gd name="adj1" fmla="val 5611"/>
              <a:gd name="adj2" fmla="val 4615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Verdana"/>
                <a:cs typeface="Verdana"/>
              </a:rPr>
              <a:t>www.ttuhsc.edu</a:t>
            </a:r>
            <a:r>
              <a:rPr lang="en-US" dirty="0">
                <a:solidFill>
                  <a:prstClr val="black"/>
                </a:solidFill>
                <a:latin typeface="Verdana"/>
                <a:cs typeface="Verdana"/>
              </a:rPr>
              <a:t>/libraries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3350" y="245851"/>
            <a:ext cx="3443650" cy="5676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40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ANATOMY.TV</a:t>
            </a:r>
            <a:endParaRPr lang="en-US" sz="40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48178" y="2795296"/>
            <a:ext cx="3722975" cy="790012"/>
            <a:chOff x="3635213" y="2506132"/>
            <a:chExt cx="2850254" cy="692056"/>
          </a:xfrm>
        </p:grpSpPr>
        <p:sp>
          <p:nvSpPr>
            <p:cNvPr id="11" name="Rectangle 10"/>
            <p:cNvSpPr/>
            <p:nvPr/>
          </p:nvSpPr>
          <p:spPr>
            <a:xfrm>
              <a:off x="3635213" y="2506132"/>
              <a:ext cx="2850254" cy="692056"/>
            </a:xfrm>
            <a:prstGeom prst="rect">
              <a:avLst/>
            </a:prstGeom>
            <a:solidFill>
              <a:srgbClr val="E6E6E6"/>
            </a:solidFill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22159" y="2627459"/>
              <a:ext cx="2678641" cy="4773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800" dirty="0" smtClean="0">
                  <a:solidFill>
                    <a:schemeClr val="tx1"/>
                  </a:solidFill>
                  <a:latin typeface="Verdana"/>
                  <a:cs typeface="Verdana"/>
                </a:rPr>
                <a:t>Online Multimedia</a:t>
              </a:r>
              <a:endParaRPr lang="en-US" sz="2800" dirty="0">
                <a:solidFill>
                  <a:schemeClr val="tx1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5868099" y="1308862"/>
            <a:ext cx="2787311" cy="796932"/>
          </a:xfrm>
          <a:prstGeom prst="wedgeRoundRectCallout">
            <a:avLst>
              <a:gd name="adj1" fmla="val -51564"/>
              <a:gd name="adj2" fmla="val 122980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33CC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Hover over</a:t>
            </a: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pic>
        <p:nvPicPr>
          <p:cNvPr id="14" name="Picture 13" descr="Screen Shot 2012-06-06 at 5.1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19" y="2560485"/>
            <a:ext cx="2197608" cy="2014474"/>
          </a:xfrm>
          <a:prstGeom prst="rect">
            <a:avLst/>
          </a:prstGeom>
          <a:ln w="38100" cmpd="sng">
            <a:solidFill>
              <a:srgbClr val="990000"/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5526047" y="4636970"/>
            <a:ext cx="2826645" cy="1468799"/>
          </a:xfrm>
          <a:prstGeom prst="wedgeRoundRectCallout">
            <a:avLst>
              <a:gd name="adj1" fmla="val -148996"/>
              <a:gd name="adj2" fmla="val -179926"/>
              <a:gd name="adj3" fmla="val 16667"/>
            </a:avLst>
          </a:prstGeom>
          <a:solidFill>
            <a:srgbClr val="FFFFFF"/>
          </a:solidFill>
          <a:ln w="3810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18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 </a:t>
            </a:r>
            <a:r>
              <a:rPr lang="en-US" sz="2800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Anatomy.tv</a:t>
            </a: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7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248835" y="457200"/>
            <a:ext cx="6646333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40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蘋果儷中黑" charset="0"/>
              </a:rPr>
              <a:t>or contact </a:t>
            </a:r>
            <a:r>
              <a:rPr lang="en-US" sz="40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蘋果儷中黑" charset="0"/>
              </a:rPr>
              <a:t>us at</a:t>
            </a:r>
            <a:r>
              <a:rPr lang="en-US" sz="4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eneva" charset="0"/>
                <a:ea typeface="蘋果儷中黑" charset="0"/>
              </a:rPr>
              <a:t>:</a:t>
            </a:r>
            <a:endParaRPr lang="en-US" sz="4000" i="1" dirty="0">
              <a:solidFill>
                <a:prstClr val="whit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eneva" charset="0"/>
              <a:ea typeface="蘋果儷中黑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29549" y="2209800"/>
            <a:ext cx="342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Lubbock</a:t>
            </a: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	(806) 743-2200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Amarillo</a:t>
            </a:r>
          </a:p>
          <a:p>
            <a:pPr eaLnBrk="0" hangingPunct="0"/>
            <a:r>
              <a:rPr lang="en-US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	</a:t>
            </a:r>
            <a:r>
              <a:rPr lang="en-US" sz="2000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(806) 354-5448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El Paso</a:t>
            </a:r>
            <a:endParaRPr lang="en-US" sz="2000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	(915) 545-6652</a:t>
            </a:r>
          </a:p>
          <a:p>
            <a:pPr eaLnBrk="0" hangingPunct="0"/>
            <a:endParaRPr lang="en-US" sz="2000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r>
              <a:rPr lang="en-US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Odessa</a:t>
            </a:r>
            <a:endParaRPr lang="en-US" sz="2000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r>
              <a:rPr lang="en-US" sz="2000" i="1" dirty="0">
                <a:solidFill>
                  <a:srgbClr val="FFFFFF"/>
                </a:solidFill>
                <a:latin typeface="Calibri" charset="0"/>
                <a:cs typeface="蘋果儷中黑" charset="0"/>
              </a:rPr>
              <a:t>	(432) 335-5171</a:t>
            </a:r>
            <a:endParaRPr lang="en-US" i="1" dirty="0">
              <a:solidFill>
                <a:srgbClr val="FFFFFF"/>
              </a:solidFill>
              <a:latin typeface="Calibri" charset="0"/>
              <a:cs typeface="蘋果儷中黑" charset="0"/>
            </a:endParaRPr>
          </a:p>
          <a:p>
            <a:pPr eaLnBrk="0" hangingPunct="0"/>
            <a:endParaRPr lang="en-US" i="1" dirty="0">
              <a:solidFill>
                <a:srgbClr val="000000"/>
              </a:solidFill>
              <a:latin typeface="Calibri" charset="0"/>
              <a:cs typeface="蘋果儷中黑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87900" y="1798638"/>
            <a:ext cx="3916363" cy="4449762"/>
            <a:chOff x="4787900" y="1798638"/>
            <a:chExt cx="3916363" cy="4449762"/>
          </a:xfrm>
        </p:grpSpPr>
        <p:pic>
          <p:nvPicPr>
            <p:cNvPr id="6" name="Picture 2" descr="l@s #1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0" t="10651" r="6990"/>
            <a:stretch>
              <a:fillRect/>
            </a:stretch>
          </p:blipFill>
          <p:spPr bwMode="auto">
            <a:xfrm>
              <a:off x="4787900" y="1798638"/>
              <a:ext cx="3916363" cy="444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7"/>
            <p:cNvCxnSpPr>
              <a:cxnSpLocks noChangeShapeType="1"/>
            </p:cNvCxnSpPr>
            <p:nvPr/>
          </p:nvCxnSpPr>
          <p:spPr bwMode="auto">
            <a:xfrm>
              <a:off x="4953000" y="6065838"/>
              <a:ext cx="3581400" cy="15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7039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Box 3"/>
          <p:cNvSpPr txBox="1">
            <a:spLocks noChangeArrowheads="1"/>
          </p:cNvSpPr>
          <p:nvPr/>
        </p:nvSpPr>
        <p:spPr bwMode="auto">
          <a:xfrm>
            <a:off x="2133600" y="1905000"/>
            <a:ext cx="4876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Calibri" charset="0"/>
              </a:rPr>
              <a:t> </a:t>
            </a:r>
            <a:endParaRPr lang="en-US" sz="4000" b="1" dirty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9600" b="1" i="1" dirty="0">
                <a:solidFill>
                  <a:srgbClr val="000000"/>
                </a:solidFill>
                <a:latin typeface="Goudy Old Style" charset="0"/>
                <a:cs typeface="Goudy Old Style" charset="0"/>
              </a:rPr>
              <a:t>The End</a:t>
            </a:r>
          </a:p>
        </p:txBody>
      </p:sp>
      <p:sp>
        <p:nvSpPr>
          <p:cNvPr id="118786" name="TextBox 3"/>
          <p:cNvSpPr txBox="1">
            <a:spLocks noChangeArrowheads="1"/>
          </p:cNvSpPr>
          <p:nvPr/>
        </p:nvSpPr>
        <p:spPr bwMode="auto">
          <a:xfrm>
            <a:off x="7950200" y="6411913"/>
            <a:ext cx="1117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Verdana"/>
                <a:cs typeface="Verdana"/>
              </a:rPr>
              <a:t>June 2014</a:t>
            </a:r>
            <a:endParaRPr lang="en-US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62578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 descr="Screen Shot 2014-05-21 at 5.2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3" y="752920"/>
            <a:ext cx="8498840" cy="535533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7190154" y="3009897"/>
            <a:ext cx="1533770" cy="796932"/>
          </a:xfrm>
          <a:prstGeom prst="wedgeRoundRectCallout">
            <a:avLst>
              <a:gd name="adj1" fmla="val -130195"/>
              <a:gd name="adj2" fmla="val -86768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33CC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Click</a:t>
            </a:r>
            <a:endParaRPr lang="en-US" sz="32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77846" y="2256692"/>
            <a:ext cx="2354385" cy="439616"/>
          </a:xfrm>
          <a:prstGeom prst="rect">
            <a:avLst/>
          </a:prstGeom>
          <a:noFill/>
          <a:ln w="76200" cmpd="sng">
            <a:solidFill>
              <a:srgbClr val="33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7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4-05-21 at 5.2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5" y="225489"/>
            <a:ext cx="5748528" cy="639114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829538" y="1436077"/>
            <a:ext cx="4659924" cy="1787769"/>
          </a:xfrm>
          <a:prstGeom prst="wedgeRoundRectCallout">
            <a:avLst>
              <a:gd name="adj1" fmla="val -71216"/>
              <a:gd name="adj2" fmla="val 44127"/>
              <a:gd name="adj3" fmla="val 16667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dirty="0" smtClean="0">
                <a:solidFill>
                  <a:schemeClr val="bg1"/>
                </a:solidFill>
                <a:latin typeface="Verdana"/>
                <a:cs typeface="Verdana"/>
              </a:rPr>
              <a:t>Select Hip for Region</a:t>
            </a:r>
            <a:endParaRPr lang="en-US" sz="3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113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Screen Shot 2012-06-06 at 5.46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>
          <a:xfrm>
            <a:off x="1587671" y="1983714"/>
            <a:ext cx="6053328" cy="467980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44318" y="289642"/>
            <a:ext cx="3983247" cy="1512037"/>
          </a:xfrm>
          <a:prstGeom prst="wedgeRoundRectCallout">
            <a:avLst>
              <a:gd name="adj1" fmla="val -239"/>
              <a:gd name="adj2" fmla="val 80742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srgbClr val="333366"/>
                </a:solidFill>
                <a:latin typeface="Verdana"/>
                <a:cs typeface="Verdana"/>
              </a:rPr>
              <a:t>Great Tutorial – </a:t>
            </a: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srgbClr val="333366"/>
                </a:solidFill>
                <a:latin typeface="Verdana"/>
                <a:cs typeface="Verdana"/>
              </a:rPr>
              <a:t>view on own time</a:t>
            </a:r>
            <a:endParaRPr lang="en-US" sz="2800" dirty="0">
              <a:solidFill>
                <a:srgbClr val="333366"/>
              </a:solidFill>
              <a:latin typeface="Verdana"/>
              <a:cs typeface="Verdana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850470" y="376568"/>
            <a:ext cx="2971801" cy="1046029"/>
          </a:xfrm>
          <a:prstGeom prst="wedgeRoundRectCallout">
            <a:avLst>
              <a:gd name="adj1" fmla="val 7894"/>
              <a:gd name="adj2" fmla="val 9366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srgbClr val="333366"/>
                </a:solidFill>
                <a:latin typeface="Verdana"/>
                <a:cs typeface="Verdana"/>
              </a:rPr>
              <a:t>Close Screen</a:t>
            </a:r>
          </a:p>
        </p:txBody>
      </p:sp>
    </p:spTree>
    <p:extLst>
      <p:ext uri="{BB962C8B-B14F-4D97-AF65-F5344CB8AC3E}">
        <p14:creationId xmlns:p14="http://schemas.microsoft.com/office/powerpoint/2010/main" val="152106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10066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Screen Shot 2014-05-21 at 5.3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6" y="781450"/>
            <a:ext cx="7111746" cy="580771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299200" y="138145"/>
            <a:ext cx="2573867" cy="852455"/>
          </a:xfrm>
          <a:prstGeom prst="wedgeRoundRectCallout">
            <a:avLst>
              <a:gd name="adj1" fmla="val -34239"/>
              <a:gd name="adj2" fmla="val 84403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rgbClr val="333366"/>
                </a:solidFill>
                <a:latin typeface="Verdana"/>
                <a:cs typeface="Verdana"/>
              </a:rPr>
              <a:t>Instructions</a:t>
            </a:r>
            <a:endParaRPr lang="en-US" sz="2400" dirty="0">
              <a:solidFill>
                <a:srgbClr val="333366"/>
              </a:solidFill>
              <a:latin typeface="Verdana"/>
              <a:cs typeface="Verdana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11666" y="231278"/>
            <a:ext cx="3056467" cy="1224989"/>
          </a:xfrm>
          <a:prstGeom prst="wedgeRoundRectCallout">
            <a:avLst>
              <a:gd name="adj1" fmla="val 10029"/>
              <a:gd name="adj2" fmla="val 125927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6666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rgbClr val="333366"/>
                </a:solidFill>
                <a:latin typeface="Verdana"/>
                <a:cs typeface="Verdana"/>
              </a:rPr>
              <a:t>Hover mouse on feature for label</a:t>
            </a:r>
            <a:endParaRPr lang="en-US" sz="2400" dirty="0">
              <a:solidFill>
                <a:srgbClr val="333366"/>
              </a:solidFill>
              <a:latin typeface="Verdana"/>
              <a:cs typeface="Verdan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8230" y="5053687"/>
            <a:ext cx="3199484" cy="102265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75932" y="5147733"/>
            <a:ext cx="5918199" cy="1064960"/>
            <a:chOff x="2106462" y="5147733"/>
            <a:chExt cx="5987670" cy="106496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688230" y="5147733"/>
              <a:ext cx="3405902" cy="1064960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20000"/>
                </a:lnSpc>
              </a:pPr>
              <a:r>
                <a:rPr lang="en-US" sz="2400" dirty="0" smtClean="0">
                  <a:latin typeface="Verdana" charset="0"/>
                </a:rPr>
                <a:t>Select Layer 10</a:t>
              </a:r>
              <a:endParaRPr lang="en-US" sz="2400" dirty="0">
                <a:latin typeface="Verdana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16200000">
              <a:off x="3341434" y="4380595"/>
              <a:ext cx="381000" cy="2850943"/>
            </a:xfrm>
            <a:prstGeom prst="upArrow">
              <a:avLst>
                <a:gd name="adj1" fmla="val 50000"/>
                <a:gd name="adj2" fmla="val 120763"/>
              </a:avLst>
            </a:prstGeom>
            <a:gradFill flip="none" rotWithShape="1">
              <a:gsLst>
                <a:gs pos="0">
                  <a:srgbClr val="C20008"/>
                </a:gs>
                <a:gs pos="50000">
                  <a:srgbClr val="FBAEB4"/>
                </a:gs>
                <a:gs pos="100000">
                  <a:srgbClr val="C20008"/>
                </a:gs>
                <a:gs pos="25000">
                  <a:srgbClr val="FD6870"/>
                </a:gs>
                <a:gs pos="75000">
                  <a:srgbClr val="FD6870"/>
                </a:gs>
              </a:gsLst>
              <a:path path="circle">
                <a:fillToRect l="100000" b="100000"/>
              </a:path>
              <a:tileRect t="-100000" r="-100000"/>
            </a:gradFill>
            <a:ln w="28575">
              <a:solidFill>
                <a:srgbClr val="80000E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203199" y="5418666"/>
            <a:ext cx="1803402" cy="749941"/>
          </a:xfrm>
          <a:prstGeom prst="wedgeRoundRectCallout">
            <a:avLst>
              <a:gd name="adj1" fmla="val -6286"/>
              <a:gd name="adj2" fmla="val 83792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/>
                <a:cs typeface="Verdana"/>
              </a:rPr>
              <a:t>Layer 3</a:t>
            </a:r>
            <a:endParaRPr lang="en-US"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4015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Screen Shot 2014-05-21 at 5.4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5" y="167323"/>
            <a:ext cx="5938520" cy="65074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994491" y="4555068"/>
            <a:ext cx="3623734" cy="1427274"/>
          </a:xfrm>
          <a:prstGeom prst="wedgeRoundRectCallout">
            <a:avLst>
              <a:gd name="adj1" fmla="val -84558"/>
              <a:gd name="adj2" fmla="val 92097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Verdana" charset="0"/>
              </a:rPr>
              <a:t>Click arrows</a:t>
            </a:r>
          </a:p>
          <a:p>
            <a:pPr lvl="0" algn="ctr"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Verdana" charset="0"/>
              </a:rPr>
              <a:t>to rotate</a:t>
            </a:r>
          </a:p>
        </p:txBody>
      </p:sp>
    </p:spTree>
    <p:extLst>
      <p:ext uri="{BB962C8B-B14F-4D97-AF65-F5344CB8AC3E}">
        <p14:creationId xmlns:p14="http://schemas.microsoft.com/office/powerpoint/2010/main" val="384922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Screen Shot 2014-05-21 at 5.4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268923"/>
            <a:ext cx="5794756" cy="63042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994491" y="2269068"/>
            <a:ext cx="3623734" cy="1427274"/>
          </a:xfrm>
          <a:prstGeom prst="wedgeRoundRectCallout">
            <a:avLst>
              <a:gd name="adj1" fmla="val -74044"/>
              <a:gd name="adj2" fmla="val 82606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Verdana" charset="0"/>
              </a:rPr>
              <a:t>Rotated View</a:t>
            </a:r>
            <a:endParaRPr lang="en-US" sz="3200" dirty="0">
              <a:solidFill>
                <a:prstClr val="black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5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228</Words>
  <Application>Microsoft Macintosh PowerPoint</Application>
  <PresentationFormat>On-screen Show (4:3)</PresentationFormat>
  <Paragraphs>110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TTUHSC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TTUHSCPSL</dc:creator>
  <cp:lastModifiedBy>TTUHSC</cp:lastModifiedBy>
  <cp:revision>498</cp:revision>
  <dcterms:created xsi:type="dcterms:W3CDTF">2012-06-04T20:32:45Z</dcterms:created>
  <dcterms:modified xsi:type="dcterms:W3CDTF">2014-06-09T21:47:59Z</dcterms:modified>
</cp:coreProperties>
</file>