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0" r:id="rId17"/>
    <p:sldId id="276" r:id="rId18"/>
    <p:sldId id="291" r:id="rId19"/>
    <p:sldId id="279" r:id="rId20"/>
    <p:sldId id="281" r:id="rId21"/>
    <p:sldId id="278" r:id="rId22"/>
    <p:sldId id="282" r:id="rId23"/>
    <p:sldId id="294" r:id="rId24"/>
    <p:sldId id="295" r:id="rId25"/>
    <p:sldId id="296" r:id="rId26"/>
    <p:sldId id="297" r:id="rId27"/>
    <p:sldId id="299" r:id="rId28"/>
    <p:sldId id="283" r:id="rId29"/>
    <p:sldId id="284" r:id="rId30"/>
    <p:sldId id="285" r:id="rId31"/>
    <p:sldId id="300" r:id="rId32"/>
    <p:sldId id="302" r:id="rId33"/>
    <p:sldId id="303" r:id="rId34"/>
    <p:sldId id="286" r:id="rId35"/>
    <p:sldId id="287" r:id="rId36"/>
    <p:sldId id="292" r:id="rId37"/>
    <p:sldId id="293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000F0-7E7F-477F-A7C8-70F500DC5E63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58228-4835-4964-94F9-D30694B1F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8228-4835-4964-94F9-D30694B1FF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67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90CD9D-2752-4EF7-9201-5210716ED183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92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36CE9-C02D-44DA-B668-227D754C08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75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36CE9-C02D-44DA-B668-227D754C08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38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0D13037-9713-4F7E-AC4B-2605D9487AF3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81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CC8-C731-4CB3-8B3B-9869874CB4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2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2DB3D94-D8EB-4537-BB7E-AE746CF55BF9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61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CC8-C731-4CB3-8B3B-9869874CB4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2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1E46-9399-4DB9-9EC7-A7A6889AA1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70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B5ADC-8C13-4989-9128-01D99B21EC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37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B5ADC-8C13-4989-9128-01D99B21EC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1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0638891-AFAC-456B-BEAB-5C45C47E76B2}" type="slidenum">
              <a:rPr lang="en-US" alt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93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9B9AF-E2A4-0249-9849-4FEEFCA7E63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52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B5ADC-8C13-4989-9128-01D99B21EC0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1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CC8-C731-4CB3-8B3B-9869874CB4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4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C786-3263-4DB4-99A1-50BA7B1EC5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8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90C7C1C-0D7D-4849-B54E-C5D27A577AEB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2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B5ADC-8C13-4989-9128-01D99B21EC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7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9B9AF-E2A4-0249-9849-4FEEFCA7E6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FF1BC5A-0648-4AD5-B214-49DBFD37C830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7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D3532A-8A1D-48EF-A311-25A876BFB67B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7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8" b="22642"/>
          <a:stretch/>
        </p:blipFill>
        <p:spPr>
          <a:xfrm>
            <a:off x="0" y="5982375"/>
            <a:ext cx="2209800" cy="7103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0F269E-FFA2-49BD-B6E0-02281A02329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F488-11B4-43E0-BF5D-A82E6196C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4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0F269E-FFA2-49BD-B6E0-02281A02329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F488-11B4-43E0-BF5D-A82E6196C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0F269E-FFA2-49BD-B6E0-02281A02329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F488-11B4-43E0-BF5D-A82E6196C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0F269E-FFA2-49BD-B6E0-02281A02329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F488-11B4-43E0-BF5D-A82E6196C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2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0F269E-FFA2-49BD-B6E0-02281A02329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F488-11B4-43E0-BF5D-A82E6196C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0F269E-FFA2-49BD-B6E0-02281A02329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F488-11B4-43E0-BF5D-A82E6196C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0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0F269E-FFA2-49BD-B6E0-02281A02329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F488-11B4-43E0-BF5D-A82E6196C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0F269E-FFA2-49BD-B6E0-02281A02329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F488-11B4-43E0-BF5D-A82E6196C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9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0F269E-FFA2-49BD-B6E0-02281A02329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F488-11B4-43E0-BF5D-A82E6196C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0F269E-FFA2-49BD-B6E0-02281A02329F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F488-11B4-43E0-BF5D-A82E6196C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5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8" b="22642"/>
          <a:stretch/>
        </p:blipFill>
        <p:spPr>
          <a:xfrm>
            <a:off x="0" y="5974139"/>
            <a:ext cx="2209800" cy="71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4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Audiology Library Session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9, 2014</a:t>
            </a:r>
          </a:p>
          <a:p>
            <a:r>
              <a:rPr lang="en-US" dirty="0" smtClean="0"/>
              <a:t>Micah Walsleben, MLS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76200" y="-76200"/>
            <a:ext cx="44182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Guides and Tutorials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393" y="717600"/>
            <a:ext cx="5885427" cy="59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6172200" y="1289050"/>
            <a:ext cx="2514600" cy="1570038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 smtClean="0">
                <a:solidFill>
                  <a:prstClr val="black"/>
                </a:solidFill>
              </a:rPr>
              <a:t>Online </a:t>
            </a:r>
            <a:br>
              <a:rPr lang="en-US" altLang="en-US" b="1" dirty="0" smtClean="0">
                <a:solidFill>
                  <a:prstClr val="black"/>
                </a:solidFill>
              </a:rPr>
            </a:br>
            <a:r>
              <a:rPr lang="en-US" altLang="en-US" b="1" dirty="0" smtClean="0">
                <a:solidFill>
                  <a:prstClr val="black"/>
                </a:solidFill>
              </a:rPr>
              <a:t>step-by-step 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 smtClean="0">
                <a:solidFill>
                  <a:prstClr val="black"/>
                </a:solidFill>
              </a:rPr>
              <a:t>guides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438" y="1158875"/>
            <a:ext cx="1617662" cy="233521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7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5410200" y="2514600"/>
            <a:ext cx="326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23902"/>
            <a:ext cx="6312435" cy="6511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32" name="Group 10"/>
          <p:cNvGrpSpPr>
            <a:grpSpLocks/>
          </p:cNvGrpSpPr>
          <p:nvPr/>
        </p:nvGrpSpPr>
        <p:grpSpPr bwMode="auto">
          <a:xfrm>
            <a:off x="5867400" y="1051719"/>
            <a:ext cx="2628900" cy="3295650"/>
            <a:chOff x="6042025" y="1886587"/>
            <a:chExt cx="2628900" cy="3295013"/>
          </a:xfrm>
        </p:grpSpPr>
        <p:sp>
          <p:nvSpPr>
            <p:cNvPr id="23559" name="Down Arrow 7"/>
            <p:cNvSpPr>
              <a:spLocks noChangeArrowheads="1"/>
            </p:cNvSpPr>
            <p:nvPr/>
          </p:nvSpPr>
          <p:spPr bwMode="auto">
            <a:xfrm>
              <a:off x="6934200" y="3113488"/>
              <a:ext cx="838200" cy="2068112"/>
            </a:xfrm>
            <a:prstGeom prst="downArrow">
              <a:avLst>
                <a:gd name="adj1" fmla="val 50000"/>
                <a:gd name="adj2" fmla="val 49996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60" name="TextBox 8"/>
            <p:cNvSpPr txBox="1">
              <a:spLocks noChangeArrowheads="1"/>
            </p:cNvSpPr>
            <p:nvPr/>
          </p:nvSpPr>
          <p:spPr bwMode="auto">
            <a:xfrm>
              <a:off x="6042025" y="1886587"/>
              <a:ext cx="2628900" cy="12919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600" b="1" dirty="0" smtClean="0">
                  <a:solidFill>
                    <a:prstClr val="black"/>
                  </a:solidFill>
                </a:rPr>
                <a:t>Scroll down to see additional tutorials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9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76200" y="-76200"/>
            <a:ext cx="32695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Ask A Librarian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889" y="680343"/>
            <a:ext cx="5957796" cy="600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992563"/>
            <a:ext cx="2143125" cy="276225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4343400" y="4267200"/>
            <a:ext cx="1524000" cy="457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809625"/>
            <a:ext cx="6781800" cy="5238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6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Team Viewer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17" y="755357"/>
            <a:ext cx="5835697" cy="5880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80695"/>
            <a:ext cx="2215913" cy="285639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5791200" y="5410200"/>
            <a:ext cx="1905000" cy="6096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3752"/>
            <a:ext cx="2881492" cy="4831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257800" y="1731118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Give your ID and password to a librarian on the phone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We will be able to remotely control your desktop—we will see what you see as well as move your mouse, etc.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Please make an appointment in order to ensure plenty of time to work on your problem!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352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51077" cy="62066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Resources just for you!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58" y="863414"/>
            <a:ext cx="5517703" cy="5560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86" y="4859976"/>
            <a:ext cx="5689600" cy="141707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057400" y="4382631"/>
            <a:ext cx="280275" cy="954690"/>
          </a:xfrm>
          <a:prstGeom prst="downArrow">
            <a:avLst/>
          </a:prstGeom>
          <a:solidFill>
            <a:srgbClr val="C00000"/>
          </a:solidFill>
          <a:ln>
            <a:solidFill>
              <a:srgbClr val="A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84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7049628" cy="65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40786"/>
            <a:ext cx="7840214" cy="49152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2400" y="1981200"/>
            <a:ext cx="20574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Today’s presentation will be here!</a:t>
            </a:r>
            <a:endParaRPr lang="en-US" sz="2400" b="1" dirty="0"/>
          </a:p>
        </p:txBody>
      </p:sp>
      <p:sp>
        <p:nvSpPr>
          <p:cNvPr id="5" name="Right Arrow 4"/>
          <p:cNvSpPr/>
          <p:nvPr/>
        </p:nvSpPr>
        <p:spPr>
          <a:xfrm>
            <a:off x="2209800" y="2286000"/>
            <a:ext cx="533400" cy="457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9842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CINAHL</a:t>
            </a:r>
            <a:endParaRPr lang="en-US" altLang="en-US" sz="4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Cumulative Index to Nursing and Allied Health Literature</a:t>
            </a:r>
            <a:br>
              <a:rPr lang="en-US" altLang="en-US" sz="2400" dirty="0">
                <a:ea typeface="ＭＳ Ｐゴシック" pitchFamily="34" charset="-128"/>
              </a:rPr>
            </a:br>
            <a:endParaRPr lang="en-US" altLang="en-US" sz="2400" dirty="0">
              <a:ea typeface="ＭＳ Ｐゴシック" pitchFamily="34" charset="-128"/>
            </a:endParaRPr>
          </a:p>
          <a:p>
            <a:r>
              <a:rPr lang="en-US" altLang="en-US" sz="2400" dirty="0" smtClean="0">
                <a:ea typeface="ＭＳ Ｐゴシック" pitchFamily="34" charset="-128"/>
              </a:rPr>
              <a:t>4+ million records</a:t>
            </a:r>
            <a:r>
              <a:rPr lang="en-US" altLang="en-US" sz="2400" dirty="0">
                <a:ea typeface="ＭＳ Ｐゴシック" pitchFamily="34" charset="-128"/>
              </a:rPr>
              <a:t/>
            </a:r>
            <a:br>
              <a:rPr lang="en-US" altLang="en-US" sz="2400" dirty="0">
                <a:ea typeface="ＭＳ Ｐゴシック" pitchFamily="34" charset="-128"/>
              </a:rPr>
            </a:br>
            <a:endParaRPr lang="en-US" altLang="en-US" sz="2400" dirty="0">
              <a:ea typeface="ＭＳ Ｐゴシック" pitchFamily="34" charset="-128"/>
            </a:endParaRPr>
          </a:p>
          <a:p>
            <a:r>
              <a:rPr lang="en-US" altLang="en-US" sz="2400" dirty="0" smtClean="0">
                <a:ea typeface="ＭＳ Ｐゴシック" pitchFamily="34" charset="-128"/>
              </a:rPr>
              <a:t>Subject coverage: Nursing and 14 Allied Health specialties</a:t>
            </a:r>
            <a:r>
              <a:rPr lang="en-US" altLang="en-US" sz="2400" dirty="0">
                <a:ea typeface="ＭＳ Ｐゴシック" pitchFamily="34" charset="-128"/>
              </a:rPr>
              <a:t/>
            </a:r>
            <a:br>
              <a:rPr lang="en-US" altLang="en-US" sz="2400" dirty="0">
                <a:ea typeface="ＭＳ Ｐゴシック" pitchFamily="34" charset="-128"/>
              </a:rPr>
            </a:br>
            <a:endParaRPr lang="en-US" altLang="en-US" sz="2400" dirty="0">
              <a:ea typeface="ＭＳ Ｐゴシック" pitchFamily="34" charset="-128"/>
            </a:endParaRPr>
          </a:p>
          <a:p>
            <a:r>
              <a:rPr lang="en-US" altLang="en-US" sz="2400" dirty="0" smtClean="0">
                <a:ea typeface="ＭＳ Ｐゴシック" pitchFamily="34" charset="-128"/>
              </a:rPr>
              <a:t>Evidence-based Care Sheets and Research Instruments available</a:t>
            </a:r>
            <a:r>
              <a:rPr lang="en-US" altLang="en-US" sz="2400" dirty="0">
                <a:ea typeface="ＭＳ Ｐゴシック" pitchFamily="34" charset="-128"/>
              </a:rPr>
              <a:t/>
            </a:r>
            <a:br>
              <a:rPr lang="en-US" altLang="en-US" sz="2400" dirty="0">
                <a:ea typeface="ＭＳ Ｐゴシック" pitchFamily="34" charset="-128"/>
              </a:rPr>
            </a:br>
            <a:endParaRPr lang="en-US" altLang="en-US" sz="2400" dirty="0">
              <a:ea typeface="ＭＳ Ｐゴシック" pitchFamily="34" charset="-128"/>
            </a:endParaRPr>
          </a:p>
          <a:p>
            <a:r>
              <a:rPr lang="en-US" altLang="en-US" sz="2400" dirty="0">
                <a:ea typeface="ＭＳ Ｐゴシック" pitchFamily="34" charset="-128"/>
              </a:rPr>
              <a:t>Coverage back to 1937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8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23"/>
    </mc:Choice>
    <mc:Fallback xmlns="">
      <p:transition spd="slow" advTm="2642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Preferred Internet Browsers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100" y="1447800"/>
            <a:ext cx="7124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 smtClean="0"/>
              <a:t>Firefox</a:t>
            </a:r>
          </a:p>
          <a:p>
            <a:pPr algn="ctr"/>
            <a:endParaRPr lang="en-US" sz="44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 smtClean="0"/>
              <a:t>Chrome</a:t>
            </a:r>
          </a:p>
          <a:p>
            <a:pPr algn="ctr"/>
            <a:endParaRPr lang="en-US" sz="44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 smtClean="0"/>
              <a:t>Safari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203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6147660" cy="6195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86" y="4859976"/>
            <a:ext cx="5689600" cy="141707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057400" y="4382631"/>
            <a:ext cx="280275" cy="954690"/>
          </a:xfrm>
          <a:prstGeom prst="downArrow">
            <a:avLst/>
          </a:prstGeom>
          <a:solidFill>
            <a:srgbClr val="C00000"/>
          </a:solidFill>
          <a:ln>
            <a:solidFill>
              <a:srgbClr val="A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84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7049628" cy="653889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90800" y="1676400"/>
            <a:ext cx="609600" cy="2286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229600" cy="6399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5258534" cy="1400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9200" y="1538385"/>
            <a:ext cx="35052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tinnitus  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0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84"/>
    </mc:Choice>
    <mc:Fallback xmlns="">
      <p:transition spd="slow" advTm="30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800" cy="5516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43800" cy="65957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9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7026"/>
            <a:ext cx="8527774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066800"/>
            <a:ext cx="137160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music therapy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8360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68393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2" y="305440"/>
            <a:ext cx="8172867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2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0279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62400" y="1038164"/>
            <a:ext cx="304800" cy="2286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1075520"/>
            <a:ext cx="1524000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6" name="Rounded Rectangle 5"/>
          <p:cNvSpPr/>
          <p:nvPr/>
        </p:nvSpPr>
        <p:spPr>
          <a:xfrm>
            <a:off x="2667000" y="1248765"/>
            <a:ext cx="9144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2890"/>
            <a:ext cx="8180265" cy="174595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33400" y="2799248"/>
            <a:ext cx="304800" cy="609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17073" y="2133600"/>
            <a:ext cx="13716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03030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74073" y="1600200"/>
            <a:ext cx="1828800" cy="46734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405115" y="2667000"/>
            <a:ext cx="1401828" cy="1269931"/>
            <a:chOff x="4441011" y="2901387"/>
            <a:chExt cx="1401828" cy="1269931"/>
          </a:xfrm>
        </p:grpSpPr>
        <p:sp>
          <p:nvSpPr>
            <p:cNvPr id="6" name="Left Arrow 5"/>
            <p:cNvSpPr/>
            <p:nvPr/>
          </p:nvSpPr>
          <p:spPr>
            <a:xfrm>
              <a:off x="4441011" y="2901387"/>
              <a:ext cx="1371600" cy="304800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Arrow 6"/>
            <p:cNvSpPr/>
            <p:nvPr/>
          </p:nvSpPr>
          <p:spPr>
            <a:xfrm>
              <a:off x="4471239" y="3866518"/>
              <a:ext cx="1371600" cy="304800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924800" y="2973047"/>
            <a:ext cx="609600" cy="4191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03107"/>
            <a:ext cx="4324350" cy="58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84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6425816" cy="6553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14800" y="4343400"/>
            <a:ext cx="838200" cy="3048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496300" cy="4525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124200" y="3886200"/>
            <a:ext cx="762000" cy="1524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Reference Librarians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462088"/>
            <a:ext cx="4114800" cy="3746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rgbClr val="A6A6A6"/>
              </a:solidFill>
              <a:latin typeface="+mj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Available </a:t>
            </a:r>
            <a:r>
              <a:rPr lang="en-US" sz="2800" dirty="0" smtClean="0"/>
              <a:t>on</a:t>
            </a:r>
            <a:r>
              <a:rPr lang="en-US" sz="2800" dirty="0"/>
              <a:t> </a:t>
            </a:r>
            <a:r>
              <a:rPr lang="en-US" sz="2800" dirty="0" smtClean="0">
                <a:ea typeface="+mn-ea"/>
                <a:cs typeface="+mn-cs"/>
              </a:rPr>
              <a:t>2</a:t>
            </a:r>
            <a:r>
              <a:rPr lang="en-US" sz="2800" baseline="30000" dirty="0" smtClean="0">
                <a:ea typeface="+mn-ea"/>
                <a:cs typeface="+mn-cs"/>
              </a:rPr>
              <a:t>nd</a:t>
            </a:r>
            <a:r>
              <a:rPr lang="en-US" sz="2800" dirty="0" smtClean="0">
                <a:ea typeface="+mn-ea"/>
                <a:cs typeface="+mn-cs"/>
              </a:rPr>
              <a:t> floor of library, across from the Learning Resource Center and public computers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800" dirty="0"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8am–5pm </a:t>
            </a:r>
            <a:endParaRPr lang="en-US" sz="2800" dirty="0"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ea typeface="+mn-ea"/>
                <a:cs typeface="+mn-cs"/>
              </a:rPr>
              <a:t>Monday–Friday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6983" y="3500437"/>
            <a:ext cx="1513459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peggy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b="5321"/>
          <a:stretch>
            <a:fillRect/>
          </a:stretch>
        </p:blipFill>
        <p:spPr bwMode="auto">
          <a:xfrm>
            <a:off x="7239000" y="1062037"/>
            <a:ext cx="1525588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958013" y="3038475"/>
            <a:ext cx="2046287" cy="369887"/>
          </a:xfrm>
          <a:prstGeom prst="rect">
            <a:avLst/>
          </a:prstGeom>
          <a:solidFill>
            <a:srgbClr val="C00000">
              <a:alpha val="7294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F2F2F2"/>
                </a:solidFill>
                <a:latin typeface="Franklin Gothic Medium" charset="0"/>
              </a:rPr>
              <a:t>Peggy Edwards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511675" y="5581650"/>
            <a:ext cx="2160588" cy="371475"/>
          </a:xfrm>
          <a:prstGeom prst="rect">
            <a:avLst/>
          </a:prstGeom>
          <a:solidFill>
            <a:srgbClr val="C00000">
              <a:alpha val="74117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F2F2F2"/>
                </a:solidFill>
                <a:latin typeface="Franklin Gothic Medium" charset="0"/>
              </a:rPr>
              <a:t>Micah </a:t>
            </a:r>
            <a:r>
              <a:rPr lang="en-US" sz="1800" dirty="0" smtClean="0">
                <a:solidFill>
                  <a:srgbClr val="F2F2F2"/>
                </a:solidFill>
                <a:latin typeface="Franklin Gothic Medium" charset="0"/>
              </a:rPr>
              <a:t>Walsleben</a:t>
            </a:r>
            <a:endParaRPr lang="en-US" sz="1800" dirty="0">
              <a:solidFill>
                <a:srgbClr val="F2F2F2"/>
              </a:solidFill>
              <a:latin typeface="Franklin Gothic Medium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6958013" y="5547289"/>
            <a:ext cx="2019300" cy="369888"/>
          </a:xfrm>
          <a:prstGeom prst="rect">
            <a:avLst/>
          </a:prstGeom>
          <a:solidFill>
            <a:srgbClr val="C00000">
              <a:alpha val="8196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2F2F2"/>
                </a:solidFill>
                <a:latin typeface="Franklin Gothic Medium" charset="0"/>
              </a:rPr>
              <a:t>Margaret Vugrin</a:t>
            </a:r>
          </a:p>
        </p:txBody>
      </p:sp>
      <p:pic>
        <p:nvPicPr>
          <p:cNvPr id="16" name="Picture 2" descr="margaret 1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81400"/>
            <a:ext cx="148272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jennife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52512"/>
            <a:ext cx="154463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449763" y="3030537"/>
            <a:ext cx="2222500" cy="368300"/>
          </a:xfrm>
          <a:prstGeom prst="rect">
            <a:avLst/>
          </a:prstGeom>
          <a:solidFill>
            <a:srgbClr val="C00000">
              <a:alpha val="74117"/>
            </a:srgb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FFFFFF"/>
                </a:solidFill>
                <a:latin typeface="Franklin Gothic Medium" charset="0"/>
              </a:rPr>
              <a:t>Jennifer  </a:t>
            </a:r>
            <a:r>
              <a:rPr lang="en-US" sz="1800" dirty="0" err="1">
                <a:solidFill>
                  <a:srgbClr val="FFFFFF"/>
                </a:solidFill>
                <a:latin typeface="Franklin Gothic Medium" charset="0"/>
              </a:rPr>
              <a:t>Teichelman</a:t>
            </a:r>
            <a:endParaRPr lang="en-US" sz="1800" dirty="0">
              <a:solidFill>
                <a:srgbClr val="FFFFFF"/>
              </a:solidFill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3" y="762000"/>
            <a:ext cx="8824043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752600"/>
            <a:ext cx="28194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cochlear implant and vestibular function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43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5369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1981200" cy="624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1981200" cy="2486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5257800" y="5510331"/>
            <a:ext cx="762000" cy="3048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" y="1219200"/>
            <a:ext cx="3103863" cy="46721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52400"/>
            <a:ext cx="8483989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Left Arrow 1"/>
          <p:cNvSpPr/>
          <p:nvPr/>
        </p:nvSpPr>
        <p:spPr>
          <a:xfrm>
            <a:off x="5562600" y="1447800"/>
            <a:ext cx="914400" cy="30480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838200"/>
            <a:ext cx="1295400" cy="3048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60871"/>
            <a:ext cx="2089614" cy="32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0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6268"/>
            <a:ext cx="8527276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629400" y="1066800"/>
            <a:ext cx="1828800" cy="685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8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6200"/>
            <a:ext cx="2299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ea typeface="ＭＳ Ｐゴシック" pitchFamily="68" charset="-128"/>
              </a:rPr>
              <a:t>Gold Rush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55" y="741240"/>
            <a:ext cx="5876207" cy="59215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46" y="4119562"/>
            <a:ext cx="4314825" cy="13811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4419600" y="5156410"/>
            <a:ext cx="1295400" cy="2286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6" y="685800"/>
            <a:ext cx="6748463" cy="5970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26586" y="3048000"/>
            <a:ext cx="146421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audiology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48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685800"/>
            <a:ext cx="6848475" cy="568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5257800" y="2819400"/>
            <a:ext cx="1447800" cy="30480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219200"/>
            <a:ext cx="7153275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029200" y="3352800"/>
            <a:ext cx="1828800" cy="1905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3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5791200" cy="66371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Interlibrary Loan (ILL)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07" y="685800"/>
            <a:ext cx="5849871" cy="5894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Interlibrary Lo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95" y="3467274"/>
            <a:ext cx="4047548" cy="1617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493822" y="3611424"/>
            <a:ext cx="3608552" cy="861190"/>
            <a:chOff x="493822" y="3611424"/>
            <a:chExt cx="3608552" cy="861190"/>
          </a:xfrm>
        </p:grpSpPr>
        <p:sp>
          <p:nvSpPr>
            <p:cNvPr id="7" name="TextBox 6"/>
            <p:cNvSpPr txBox="1"/>
            <p:nvPr/>
          </p:nvSpPr>
          <p:spPr>
            <a:xfrm>
              <a:off x="493822" y="3641617"/>
              <a:ext cx="2145862" cy="830997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Read all about it here!</a:t>
              </a:r>
              <a:endParaRPr lang="en-US" sz="2400" b="1" dirty="0"/>
            </a:p>
          </p:txBody>
        </p:sp>
        <p:sp>
          <p:nvSpPr>
            <p:cNvPr id="9" name="Right Arrow 8"/>
            <p:cNvSpPr/>
            <p:nvPr/>
          </p:nvSpPr>
          <p:spPr>
            <a:xfrm flipV="1">
              <a:off x="2639684" y="3611424"/>
              <a:ext cx="1462690" cy="31531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2850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636" y="-76200"/>
            <a:ext cx="8178800" cy="7453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Basic ILL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990600"/>
            <a:ext cx="8178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Online ordering form makes submitting requests quick and easy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Response time for requests is anywhere from 2 – 10 business days, depending on location of the item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Books from any TTUHSC branch library are free, all others are $4.00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Journal articles are charged per page, but fees will not exceed $4.00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There is a rush option available, but at a higher fee 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7069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Library Facilities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379" y="922323"/>
            <a:ext cx="29015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29 study rooms</a:t>
            </a:r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All rooms are first come, first serve.</a:t>
            </a:r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Each room has a dry erase board, markers, and plenty of outlets!</a:t>
            </a:r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Wireless internet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5272" y="838200"/>
            <a:ext cx="5441287" cy="4559981"/>
            <a:chOff x="185272" y="838200"/>
            <a:chExt cx="5441287" cy="4559981"/>
          </a:xfrm>
        </p:grpSpPr>
        <p:pic>
          <p:nvPicPr>
            <p:cNvPr id="4" name="Picture 3" descr="CRW_2775.CRW"/>
            <p:cNvPicPr>
              <a:picLocks noChangeAspect="1"/>
            </p:cNvPicPr>
            <p:nvPr/>
          </p:nvPicPr>
          <p:blipFill>
            <a:blip r:embed="rId2" cstate="print">
              <a:lum brigh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72" y="3276600"/>
              <a:ext cx="2402781" cy="192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8130488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219" y="3429000"/>
              <a:ext cx="2625574" cy="196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P8130494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36" y="838200"/>
              <a:ext cx="2555483" cy="186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CRW_2725.CRW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265" y="1295400"/>
              <a:ext cx="2753294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12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55" y="4876800"/>
            <a:ext cx="858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Food and drink allowed!</a:t>
            </a:r>
            <a:endParaRPr lang="en-US" sz="4000" b="1" dirty="0"/>
          </a:p>
        </p:txBody>
      </p:sp>
      <p:pic>
        <p:nvPicPr>
          <p:cNvPr id="3" name="Picture 2" descr="FD00473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5" y="1058252"/>
            <a:ext cx="3121152" cy="3121152"/>
          </a:xfrm>
          <a:prstGeom prst="rect">
            <a:avLst/>
          </a:prstGeom>
        </p:spPr>
      </p:pic>
      <p:pic>
        <p:nvPicPr>
          <p:cNvPr id="4" name="Picture 3" descr="AA02191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27" y="944389"/>
            <a:ext cx="1856232" cy="3121152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-76200"/>
            <a:ext cx="5867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dirty="0" smtClean="0">
                <a:solidFill>
                  <a:prstClr val="white"/>
                </a:solidFill>
                <a:latin typeface="+mj-lt"/>
                <a:cs typeface="Times New Roman" pitchFamily="18" charset="0"/>
              </a:rPr>
              <a:t>Library Facilities Cont.’d.</a:t>
            </a:r>
            <a:endParaRPr lang="en-US" altLang="en-US" sz="4400" dirty="0">
              <a:solidFill>
                <a:prstClr val="white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088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Resource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1342498"/>
            <a:ext cx="39443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Located on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floor of the library</a:t>
            </a:r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400" dirty="0"/>
              <a:t>Requires a library card</a:t>
            </a:r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400" dirty="0"/>
              <a:t>Check out computer stations, anatomical models, and more</a:t>
            </a:r>
            <a:r>
              <a:rPr lang="en-US" sz="2400" dirty="0" smtClean="0"/>
              <a:t>!</a:t>
            </a:r>
            <a:endParaRPr lang="en-US" sz="2400" dirty="0"/>
          </a:p>
          <a:p>
            <a:endParaRPr lang="en-US" sz="2400" dirty="0" smtClean="0"/>
          </a:p>
        </p:txBody>
      </p:sp>
      <p:pic>
        <p:nvPicPr>
          <p:cNvPr id="4" name="Picture Placeholder 4" descr="CRW_273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0" b="-6250"/>
          <a:stretch>
            <a:fillRect/>
          </a:stretch>
        </p:blipFill>
        <p:spPr>
          <a:xfrm>
            <a:off x="152400" y="1219200"/>
            <a:ext cx="4291163" cy="36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4384" y="881635"/>
            <a:ext cx="5646512" cy="56900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76200" y="-32931"/>
            <a:ext cx="754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TTUHSC Libraries’ Website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500" y="3269456"/>
            <a:ext cx="36576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u="sng" dirty="0" smtClean="0">
                <a:solidFill>
                  <a:srgbClr val="0000FF"/>
                </a:solidFill>
                <a:ea typeface="ＭＳ Ｐゴシック" pitchFamily="34" charset="-128"/>
              </a:rPr>
              <a:t>www.ttuhsc.edu/libraries</a:t>
            </a:r>
            <a:endParaRPr lang="en-US" sz="2600" u="sng" dirty="0">
              <a:solidFill>
                <a:srgbClr val="0000FF"/>
              </a:solidFill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265750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228"/>
            <a:ext cx="5791200" cy="65463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Library Catalog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88" y="762000"/>
            <a:ext cx="5634435" cy="5677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Catalog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09" y="1136777"/>
            <a:ext cx="2303205" cy="2775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atalog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393" y="4165794"/>
            <a:ext cx="4856392" cy="1378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422199" y="2380758"/>
            <a:ext cx="2747084" cy="954107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Two points of access</a:t>
            </a:r>
            <a:endParaRPr lang="en-US" sz="28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90143" y="1850571"/>
            <a:ext cx="978283" cy="530187"/>
          </a:xfrm>
          <a:prstGeom prst="straightConnector1">
            <a:avLst/>
          </a:prstGeom>
          <a:ln w="762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90786" y="3334865"/>
            <a:ext cx="0" cy="747278"/>
          </a:xfrm>
          <a:prstGeom prst="straightConnector1">
            <a:avLst/>
          </a:prstGeom>
          <a:ln w="762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2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03664"/>
            <a:ext cx="2590800" cy="1036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4" y="381000"/>
            <a:ext cx="8839129" cy="60662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Screen Shot 2014-01-08 at 1.38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43" y="381000"/>
            <a:ext cx="1104900" cy="4191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6903357" y="1066800"/>
            <a:ext cx="1935772" cy="2298797"/>
            <a:chOff x="6903357" y="1066800"/>
            <a:chExt cx="1935772" cy="2298797"/>
          </a:xfrm>
        </p:grpSpPr>
        <p:sp>
          <p:nvSpPr>
            <p:cNvPr id="4" name="TextBox 3"/>
            <p:cNvSpPr txBox="1"/>
            <p:nvPr/>
          </p:nvSpPr>
          <p:spPr>
            <a:xfrm>
              <a:off x="6903357" y="2165268"/>
              <a:ext cx="1935772" cy="120032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Sign in for your account information</a:t>
              </a:r>
              <a:endParaRPr lang="en-US" sz="2400" b="1" dirty="0"/>
            </a:p>
          </p:txBody>
        </p:sp>
        <p:sp>
          <p:nvSpPr>
            <p:cNvPr id="5" name="Up Arrow 4"/>
            <p:cNvSpPr/>
            <p:nvPr/>
          </p:nvSpPr>
          <p:spPr>
            <a:xfrm>
              <a:off x="8260407" y="1066800"/>
              <a:ext cx="326571" cy="10795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45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454996361,C:\Users\dkruse\Desktop\Welcome to Nursing Library Orientation Sept. 1, 2013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454996361,C:\Users\dkruse\Desktop\Welcome to Nursing Library Orientation Sept. 1, 2013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454996361,C:\Users\dkruse\Desktop\Welcome to Nursing Library Orientation Sept. 1, 2013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454996361,C:\Users\dkruse\Desktop\Welcome to Nursing Library Orientation Sept. 1, 2013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1,454996361,C:\Users\dkruse\Desktop\Welcome to Nursing Library Orientation Sept. 1, 2013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454996361,C:\Users\dkruse\Desktop\Welcome to Nursing Library Orientation Sept. 1, 2013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9.9"/>
</p:tagLst>
</file>

<file path=ppt/theme/theme1.xml><?xml version="1.0" encoding="utf-8"?>
<a:theme xmlns:a="http://schemas.openxmlformats.org/drawingml/2006/main" name="TTUHSC 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TTUHSC Office Theme</Template>
  <TotalTime>87</TotalTime>
  <Words>331</Words>
  <Application>Microsoft Office PowerPoint</Application>
  <PresentationFormat>On-screen Show (4:3)</PresentationFormat>
  <Paragraphs>97</Paragraphs>
  <Slides>39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TTUHSC Office Theme</vt:lpstr>
      <vt:lpstr>Audiology Library Session</vt:lpstr>
      <vt:lpstr>Preferred Internet Browsers</vt:lpstr>
      <vt:lpstr>Reference Librarians</vt:lpstr>
      <vt:lpstr>Library Facilities</vt:lpstr>
      <vt:lpstr>PowerPoint Presentation</vt:lpstr>
      <vt:lpstr>Learning Resource Center</vt:lpstr>
      <vt:lpstr>PowerPoint Presentation</vt:lpstr>
      <vt:lpstr>Library Catalog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Viewer</vt:lpstr>
      <vt:lpstr>PowerPoint Presentation</vt:lpstr>
      <vt:lpstr>Resources just for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Interlibrary Loan (ILL)</vt:lpstr>
      <vt:lpstr>Basic ILL Information</vt:lpstr>
    </vt:vector>
  </TitlesOfParts>
  <Company>Texas Tech University Health Sciences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Audiology Library Session</dc:title>
  <dc:creator>Walsleben, Micah</dc:creator>
  <cp:lastModifiedBy>Walsleben, Micah</cp:lastModifiedBy>
  <cp:revision>51</cp:revision>
  <dcterms:created xsi:type="dcterms:W3CDTF">2014-09-09T13:46:06Z</dcterms:created>
  <dcterms:modified xsi:type="dcterms:W3CDTF">2014-09-09T19:35:10Z</dcterms:modified>
</cp:coreProperties>
</file>