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76" r:id="rId4"/>
    <p:sldMasterId id="2147483688" r:id="rId5"/>
  </p:sldMasterIdLst>
  <p:notesMasterIdLst>
    <p:notesMasterId r:id="rId75"/>
  </p:notesMasterIdLst>
  <p:sldIdLst>
    <p:sldId id="325" r:id="rId6"/>
    <p:sldId id="967" r:id="rId7"/>
    <p:sldId id="974" r:id="rId8"/>
    <p:sldId id="769" r:id="rId9"/>
    <p:sldId id="754" r:id="rId10"/>
    <p:sldId id="1056" r:id="rId11"/>
    <p:sldId id="791" r:id="rId12"/>
    <p:sldId id="1057" r:id="rId13"/>
    <p:sldId id="1058" r:id="rId14"/>
    <p:sldId id="976" r:id="rId15"/>
    <p:sldId id="977" r:id="rId16"/>
    <p:sldId id="797" r:id="rId17"/>
    <p:sldId id="1012" r:id="rId18"/>
    <p:sldId id="1013" r:id="rId19"/>
    <p:sldId id="1014" r:id="rId20"/>
    <p:sldId id="1039" r:id="rId21"/>
    <p:sldId id="1015" r:id="rId22"/>
    <p:sldId id="1016" r:id="rId23"/>
    <p:sldId id="1017" r:id="rId24"/>
    <p:sldId id="1018" r:id="rId25"/>
    <p:sldId id="1040" r:id="rId26"/>
    <p:sldId id="1019" r:id="rId27"/>
    <p:sldId id="1041" r:id="rId28"/>
    <p:sldId id="809" r:id="rId29"/>
    <p:sldId id="1060" r:id="rId30"/>
    <p:sldId id="1061" r:id="rId31"/>
    <p:sldId id="1063" r:id="rId32"/>
    <p:sldId id="1064" r:id="rId33"/>
    <p:sldId id="1028" r:id="rId34"/>
    <p:sldId id="1066" r:id="rId35"/>
    <p:sldId id="1065" r:id="rId36"/>
    <p:sldId id="1067" r:id="rId37"/>
    <p:sldId id="1043" r:id="rId38"/>
    <p:sldId id="1044" r:id="rId39"/>
    <p:sldId id="1047" r:id="rId40"/>
    <p:sldId id="1046" r:id="rId41"/>
    <p:sldId id="822" r:id="rId42"/>
    <p:sldId id="1031" r:id="rId43"/>
    <p:sldId id="1049" r:id="rId44"/>
    <p:sldId id="1068" r:id="rId45"/>
    <p:sldId id="1033" r:id="rId46"/>
    <p:sldId id="1042" r:id="rId47"/>
    <p:sldId id="1072" r:id="rId48"/>
    <p:sldId id="1071" r:id="rId49"/>
    <p:sldId id="1051" r:id="rId50"/>
    <p:sldId id="1089" r:id="rId51"/>
    <p:sldId id="625" r:id="rId52"/>
    <p:sldId id="1090" r:id="rId53"/>
    <p:sldId id="668" r:id="rId54"/>
    <p:sldId id="666" r:id="rId55"/>
    <p:sldId id="1055" r:id="rId56"/>
    <p:sldId id="1052" r:id="rId57"/>
    <p:sldId id="1020" r:id="rId58"/>
    <p:sldId id="998" r:id="rId59"/>
    <p:sldId id="1021" r:id="rId60"/>
    <p:sldId id="999" r:id="rId61"/>
    <p:sldId id="1054" r:id="rId62"/>
    <p:sldId id="760" r:id="rId63"/>
    <p:sldId id="763" r:id="rId64"/>
    <p:sldId id="759" r:id="rId65"/>
    <p:sldId id="764" r:id="rId66"/>
    <p:sldId id="755" r:id="rId67"/>
    <p:sldId id="765" r:id="rId68"/>
    <p:sldId id="766" r:id="rId69"/>
    <p:sldId id="446" r:id="rId70"/>
    <p:sldId id="448" r:id="rId71"/>
    <p:sldId id="449" r:id="rId72"/>
    <p:sldId id="319" r:id="rId73"/>
    <p:sldId id="933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66CC00"/>
    <a:srgbClr val="FF0080"/>
    <a:srgbClr val="78C12E"/>
    <a:srgbClr val="003366"/>
    <a:srgbClr val="336699"/>
    <a:srgbClr val="CC0025"/>
    <a:srgbClr val="AC000A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7" autoAdjust="0"/>
    <p:restoredTop sz="97695" autoAdjust="0"/>
  </p:normalViewPr>
  <p:slideViewPr>
    <p:cSldViewPr snapToGrid="0" snapToObjects="1" showGuides="1">
      <p:cViewPr>
        <p:scale>
          <a:sx n="150" d="100"/>
          <a:sy n="150" d="100"/>
        </p:scale>
        <p:origin x="-840" y="-464"/>
      </p:cViewPr>
      <p:guideLst>
        <p:guide orient="horz" pos="2151"/>
        <p:guide pos="2874"/>
      </p:guideLst>
    </p:cSldViewPr>
  </p:slideViewPr>
  <p:outlineViewPr>
    <p:cViewPr>
      <p:scale>
        <a:sx n="33" d="100"/>
        <a:sy n="33" d="100"/>
      </p:scale>
      <p:origin x="0" y="8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80" Type="http://schemas.openxmlformats.org/officeDocument/2006/relationships/tableStyles" Target="tableStyles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78ED-7892-4644-BBC3-3872C03075F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76AAA-8877-2449-A967-7A0DB6E3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54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56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57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59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60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61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63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64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69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55AF89-CA34-7C4E-9FDC-1AC700B666C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51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52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4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DAB2-5C8B-4048-9178-5E936FC064D8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05E1-74D5-D045-969C-C00F070B5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0BEC-205C-A34D-9E5E-447E44C031A4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24F8-D220-014E-B8F5-9D94A7A5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2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E635-5936-2A45-959A-0E90B8C11062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BCE7-5133-9A45-BFDD-13645C0C6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A018-F11F-5E49-8BE5-ACB5561F4AD4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2C3F-EF42-9A4D-8012-C87F5F7C6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25EB-8533-8249-9D40-1B9DE8C09418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78E6-29A7-4F40-B36A-813E7055B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8173-ABB2-0241-AAEE-4D030028B12E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3AB1-2BE1-2C44-9D36-EEEE711A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7AD9-9C2B-D342-92CD-6F03CE501F76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A2EB-0CB8-4244-A12D-41950B017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3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E27C-69C0-CA44-AF53-21B41F548DD1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79D0-ECA1-2647-B27D-8E69379C7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8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0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D60C-82B9-6045-BF05-8457294681EF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30C0-3CB3-E349-8256-503DBD442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1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6B63-CF7E-1B4E-B8B2-D76692B7F281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B87C-742F-6E47-A774-237378A1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9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705C-4E14-F548-AF3F-5B9C3C25CB59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B569-BDBF-0F43-9652-D038441C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847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E0F3-9D27-BB40-B326-1ABAB9EAD371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549B-9103-9141-B44A-D4E082FA5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2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99FD-8E3C-0647-931E-60387A365509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C059-7DBF-164C-A0C8-55F54BFD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4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047C-E53C-464F-A5D0-EED26AD03C8B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88BD-AAFE-4F42-A22E-C475214E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61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9162-49E1-A342-A494-727FC7D3658A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115E-79D8-364F-8320-BF9E62586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A030-39A3-3441-A690-CF2C1F4B39CF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C6E7B-D4A2-8846-A3E3-FF4B0A13C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3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E73C-B561-DF45-8243-2CDF7656E3FE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99AD-8B01-274E-BE45-453D52FA7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1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AE7-83B2-E348-8D06-877C2E38D23F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7961-4455-194F-8661-585D2F608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81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58A6-C946-294D-8E27-94B603E0C6BD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D8AF-F382-F349-9145-0081F617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8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7817-6F2D-AC46-B8E7-3054AA364CEE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D5D9-F782-1D4B-9C44-3ED58B6D9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7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DA18-0691-5040-B2F7-F5717A64FA09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41BD-E3BC-0240-920C-F37B5AA8C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CC33-310F-7947-8597-71E881A5574E}" type="datetime1">
              <a:rPr lang="en-US"/>
              <a:pPr>
                <a:defRPr/>
              </a:pPr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4FB9-C114-7943-B48E-02675EC7E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8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77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412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000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82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5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8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309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2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576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0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183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84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4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6A40-6FD5-7447-ACA0-C6873F41A4C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9E6B-DA58-054B-AEA3-A233BDAD7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CC296-B3A8-4A45-B9A1-4F3C800D7EB9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9/16/14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42B4C-65D4-EE43-93E6-EE16A810C95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0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7" name="Rectangle 8"/>
          <p:cNvSpPr>
            <a:spLocks noChangeArrowheads="1"/>
          </p:cNvSpPr>
          <p:nvPr userDrawn="1"/>
        </p:nvSpPr>
        <p:spPr bwMode="auto">
          <a:xfrm>
            <a:off x="0" y="6738938"/>
            <a:ext cx="9144000" cy="1190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8" name="Picture 7" descr="HSC_Lib.Health.Sci.f#64EC9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9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xmlns:p14="http://schemas.microsoft.com/office/powerpoint/2010/main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5C8A3-3C11-7A47-95DE-CF026C1ED5A7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9/16/14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EA003-7324-734C-B869-40D43FA9A61D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wmf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547034" y="2426934"/>
            <a:ext cx="8049932" cy="157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Information Resources for Audiology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00400" y="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FF"/>
                </a:solidFill>
                <a:latin typeface="Helvetica Neue" charset="0"/>
                <a:cs typeface="Helvetica Neue" charset="0"/>
              </a:rPr>
              <a:t>Welcome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8077200" y="6437313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Calibri" charset="0"/>
              </a:rPr>
              <a:t>Sept  2014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364163" y="5570538"/>
            <a:ext cx="318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Peggy Edwards, AMLS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TTUHSC - Preston Smith Library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Lubbock, Texas 79430</a:t>
            </a:r>
          </a:p>
        </p:txBody>
      </p:sp>
    </p:spTree>
    <p:extLst>
      <p:ext uri="{BB962C8B-B14F-4D97-AF65-F5344CB8AC3E}">
        <p14:creationId xmlns:p14="http://schemas.microsoft.com/office/powerpoint/2010/main" val="2166346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 descr="Screen Shot 2014-01-24 at 4.1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23" y="379136"/>
            <a:ext cx="6991096" cy="61589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39298" y="4814403"/>
            <a:ext cx="4298462" cy="1445846"/>
            <a:chOff x="2424357" y="4728308"/>
            <a:chExt cx="4298462" cy="1445846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424357" y="4728308"/>
              <a:ext cx="4298462" cy="144584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3B9DF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4000" dirty="0" smtClean="0">
                  <a:solidFill>
                    <a:srgbClr val="000000"/>
                  </a:solidFill>
                  <a:latin typeface="Verdana" charset="0"/>
                </a:rPr>
                <a:t>Home Page</a:t>
              </a:r>
              <a:endParaRPr lang="en-US" sz="4000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617234" y="4910794"/>
              <a:ext cx="3912708" cy="1096668"/>
            </a:xfrm>
            <a:prstGeom prst="rect">
              <a:avLst/>
            </a:prstGeom>
            <a:noFill/>
            <a:ln w="38100">
              <a:solidFill>
                <a:srgbClr val="AAD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6797" y="1267575"/>
            <a:ext cx="5167270" cy="2312238"/>
            <a:chOff x="276797" y="1267575"/>
            <a:chExt cx="5167270" cy="2312238"/>
          </a:xfrm>
        </p:grpSpPr>
        <p:grpSp>
          <p:nvGrpSpPr>
            <p:cNvPr id="17" name="Group 16"/>
            <p:cNvGrpSpPr/>
            <p:nvPr/>
          </p:nvGrpSpPr>
          <p:grpSpPr>
            <a:xfrm>
              <a:off x="276797" y="2284413"/>
              <a:ext cx="5167270" cy="1295400"/>
              <a:chOff x="4493847" y="2132013"/>
              <a:chExt cx="4132384" cy="1295400"/>
            </a:xfrm>
          </p:grpSpPr>
          <p:sp>
            <p:nvSpPr>
              <p:cNvPr id="18" name="AutoShape 18"/>
              <p:cNvSpPr>
                <a:spLocks noChangeArrowheads="1"/>
              </p:cNvSpPr>
              <p:nvPr/>
            </p:nvSpPr>
            <p:spPr bwMode="auto">
              <a:xfrm>
                <a:off x="4493847" y="2132013"/>
                <a:ext cx="4132384" cy="1295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AutoShape 19"/>
              <p:cNvSpPr>
                <a:spLocks noChangeArrowheads="1"/>
              </p:cNvSpPr>
              <p:nvPr/>
            </p:nvSpPr>
            <p:spPr bwMode="auto">
              <a:xfrm>
                <a:off x="4672081" y="2284413"/>
                <a:ext cx="3768535" cy="9906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4617" y="2491195"/>
                <a:ext cx="3330222" cy="5552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</a:t>
                </a:r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Advanced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 rot="6570872">
              <a:off x="2776009" y="1792280"/>
              <a:ext cx="1375677" cy="326267"/>
            </a:xfrm>
            <a:prstGeom prst="leftArrow">
              <a:avLst>
                <a:gd name="adj1" fmla="val 58019"/>
                <a:gd name="adj2" fmla="val 102308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7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3" name="Picture 2" descr="Screen Shot 2013-10-14 at 8.4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3" y="362077"/>
            <a:ext cx="4928616" cy="61020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44670" y="1352804"/>
            <a:ext cx="5167270" cy="2469902"/>
            <a:chOff x="3444670" y="1352804"/>
            <a:chExt cx="5167270" cy="2469902"/>
          </a:xfrm>
        </p:grpSpPr>
        <p:grpSp>
          <p:nvGrpSpPr>
            <p:cNvPr id="11" name="Group 10"/>
            <p:cNvGrpSpPr/>
            <p:nvPr/>
          </p:nvGrpSpPr>
          <p:grpSpPr>
            <a:xfrm>
              <a:off x="3444670" y="2527306"/>
              <a:ext cx="5167270" cy="1295400"/>
              <a:chOff x="4493847" y="2132013"/>
              <a:chExt cx="4132384" cy="1295400"/>
            </a:xfrm>
          </p:grpSpPr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4493847" y="2132013"/>
                <a:ext cx="4132384" cy="1295400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3" name="AutoShape 19"/>
              <p:cNvSpPr>
                <a:spLocks noChangeArrowheads="1"/>
              </p:cNvSpPr>
              <p:nvPr/>
            </p:nvSpPr>
            <p:spPr bwMode="auto">
              <a:xfrm>
                <a:off x="4672081" y="2284413"/>
                <a:ext cx="3768535" cy="9906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4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4617" y="2491195"/>
                <a:ext cx="3330222" cy="5552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14400">
                  <a:defRPr/>
                </a:pPr>
                <a:r>
                  <a:rPr lang="en-US" sz="4000" b="1" kern="10" dirty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</a:t>
                </a:r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Thesaurus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 rot="3593369">
              <a:off x="3741139" y="1936800"/>
              <a:ext cx="1494259" cy="326267"/>
            </a:xfrm>
            <a:prstGeom prst="leftArrow">
              <a:avLst>
                <a:gd name="adj1" fmla="val 58019"/>
                <a:gd name="adj2" fmla="val 102308"/>
              </a:avLst>
            </a:prstGeom>
            <a:gradFill rotWithShape="0">
              <a:gsLst>
                <a:gs pos="0">
                  <a:sysClr val="window" lastClr="FFFFFF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77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2-10-09 at 8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" y="850199"/>
            <a:ext cx="8628380" cy="243560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75267" y="2645799"/>
            <a:ext cx="6968066" cy="2501772"/>
            <a:chOff x="1075267" y="2645799"/>
            <a:chExt cx="6968066" cy="2501772"/>
          </a:xfrm>
        </p:grpSpPr>
        <p:grpSp>
          <p:nvGrpSpPr>
            <p:cNvPr id="9" name="Group 8"/>
            <p:cNvGrpSpPr/>
            <p:nvPr/>
          </p:nvGrpSpPr>
          <p:grpSpPr>
            <a:xfrm>
              <a:off x="1075267" y="3852171"/>
              <a:ext cx="6968066" cy="1295400"/>
              <a:chOff x="1075267" y="3606628"/>
              <a:chExt cx="6968066" cy="1295400"/>
            </a:xfrm>
          </p:grpSpPr>
          <p:sp>
            <p:nvSpPr>
              <p:cNvPr id="5" name="AutoShape 18"/>
              <p:cNvSpPr>
                <a:spLocks noChangeArrowheads="1"/>
              </p:cNvSpPr>
              <p:nvPr/>
            </p:nvSpPr>
            <p:spPr bwMode="auto">
              <a:xfrm>
                <a:off x="1075267" y="3606628"/>
                <a:ext cx="6968066" cy="1295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1261536" y="3759028"/>
                <a:ext cx="6604761" cy="9906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91735" y="3965810"/>
                <a:ext cx="5758739" cy="5552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</a:t>
                </a:r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Link to Thesaurus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3593369">
              <a:off x="2524221" y="3288198"/>
              <a:ext cx="1607722" cy="322924"/>
            </a:xfrm>
            <a:prstGeom prst="leftArrow">
              <a:avLst>
                <a:gd name="adj1" fmla="val 58019"/>
                <a:gd name="adj2" fmla="val 102308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42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Screen Shot 2014-01-29 at 8.2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5" y="772752"/>
            <a:ext cx="8517636" cy="54564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392" y="554805"/>
            <a:ext cx="4457170" cy="2145391"/>
            <a:chOff x="300392" y="554805"/>
            <a:chExt cx="4457170" cy="2145391"/>
          </a:xfrm>
        </p:grpSpPr>
        <p:grpSp>
          <p:nvGrpSpPr>
            <p:cNvPr id="6" name="Group 5"/>
            <p:cNvGrpSpPr/>
            <p:nvPr/>
          </p:nvGrpSpPr>
          <p:grpSpPr>
            <a:xfrm>
              <a:off x="300392" y="554805"/>
              <a:ext cx="4457170" cy="1327945"/>
              <a:chOff x="300392" y="495539"/>
              <a:chExt cx="4457170" cy="1327945"/>
            </a:xfrm>
          </p:grpSpPr>
          <p:sp>
            <p:nvSpPr>
              <p:cNvPr id="7" name="AutoShape 18"/>
              <p:cNvSpPr>
                <a:spLocks noChangeArrowheads="1"/>
              </p:cNvSpPr>
              <p:nvPr/>
            </p:nvSpPr>
            <p:spPr bwMode="auto">
              <a:xfrm>
                <a:off x="300392" y="495539"/>
                <a:ext cx="4457170" cy="132794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utoShape 19"/>
              <p:cNvSpPr>
                <a:spLocks noChangeArrowheads="1"/>
              </p:cNvSpPr>
              <p:nvPr/>
            </p:nvSpPr>
            <p:spPr bwMode="auto">
              <a:xfrm>
                <a:off x="461260" y="677168"/>
                <a:ext cx="4145367" cy="1015487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81718" y="930413"/>
                <a:ext cx="3677912" cy="4897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Enter Term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rot="18480060">
              <a:off x="2660505" y="1971481"/>
              <a:ext cx="1162325" cy="295105"/>
            </a:xfrm>
            <a:prstGeom prst="leftArrow">
              <a:avLst>
                <a:gd name="adj1" fmla="val 58019"/>
                <a:gd name="adj2" fmla="val 8840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5966" y="2712627"/>
            <a:ext cx="3264971" cy="2319493"/>
            <a:chOff x="5665966" y="2712627"/>
            <a:chExt cx="3264971" cy="2319493"/>
          </a:xfrm>
        </p:grpSpPr>
        <p:grpSp>
          <p:nvGrpSpPr>
            <p:cNvPr id="11" name="Group 10"/>
            <p:cNvGrpSpPr/>
            <p:nvPr/>
          </p:nvGrpSpPr>
          <p:grpSpPr>
            <a:xfrm>
              <a:off x="5665966" y="3812114"/>
              <a:ext cx="3264971" cy="1220006"/>
              <a:chOff x="5655733" y="2818595"/>
              <a:chExt cx="3264971" cy="122000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655733" y="2818595"/>
                <a:ext cx="3264971" cy="1220006"/>
                <a:chOff x="4277247" y="4775849"/>
                <a:chExt cx="3146436" cy="1286283"/>
              </a:xfrm>
            </p:grpSpPr>
            <p:sp>
              <p:nvSpPr>
                <p:cNvPr id="17" name="Rectangle 11"/>
                <p:cNvSpPr>
                  <a:spLocks noChangeArrowheads="1"/>
                </p:cNvSpPr>
                <p:nvPr/>
              </p:nvSpPr>
              <p:spPr bwMode="auto">
                <a:xfrm>
                  <a:off x="4277247" y="4775849"/>
                  <a:ext cx="3146436" cy="1286283"/>
                </a:xfrm>
                <a:prstGeom prst="rect">
                  <a:avLst/>
                </a:prstGeom>
                <a:solidFill>
                  <a:schemeClr val="bg1"/>
                </a:solidFill>
                <a:ln w="57150" cmpd="sng">
                  <a:solidFill>
                    <a:srgbClr val="0071D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2800" dirty="0" smtClean="0">
                      <a:solidFill>
                        <a:srgbClr val="000000"/>
                      </a:solidFill>
                      <a:latin typeface="Verdana" charset="0"/>
                    </a:rPr>
                    <a:t>  </a:t>
                  </a:r>
                  <a:endParaRPr lang="en-US" sz="28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4407486" y="4906098"/>
                  <a:ext cx="2885960" cy="1023674"/>
                </a:xfrm>
                <a:prstGeom prst="rect">
                  <a:avLst/>
                </a:prstGeom>
                <a:noFill/>
                <a:ln w="28575" cmpd="sng">
                  <a:solidFill>
                    <a:srgbClr val="99CC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355955" y="3088877"/>
                <a:ext cx="1223436" cy="653755"/>
                <a:chOff x="5850467" y="5096934"/>
                <a:chExt cx="1223436" cy="653755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 rot="5400000">
                  <a:off x="6135307" y="4812094"/>
                  <a:ext cx="653755" cy="122343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CCA6"/>
                    </a:gs>
                    <a:gs pos="100000">
                      <a:srgbClr val="FF8000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991797" y="5202761"/>
                  <a:ext cx="952415" cy="4519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Find</a:t>
                  </a:r>
                  <a:endParaRPr lang="en-US" sz="280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991743" y="3203171"/>
                <a:ext cx="1152541" cy="4519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latin typeface="Verdana" charset="0"/>
                  </a:rPr>
                  <a:t>Click</a:t>
                </a:r>
              </a:p>
            </p:txBody>
          </p:sp>
        </p:grp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 rot="6693437">
              <a:off x="6525124" y="3269266"/>
              <a:ext cx="1428642" cy="315364"/>
            </a:xfrm>
            <a:prstGeom prst="leftArrow">
              <a:avLst>
                <a:gd name="adj1" fmla="val 51458"/>
                <a:gd name="adj2" fmla="val 8634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63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622866"/>
            <a:ext cx="8534400" cy="519176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0188" y="4023631"/>
            <a:ext cx="3566162" cy="2210233"/>
            <a:chOff x="230188" y="4023631"/>
            <a:chExt cx="3566162" cy="2210233"/>
          </a:xfrm>
        </p:grpSpPr>
        <p:grpSp>
          <p:nvGrpSpPr>
            <p:cNvPr id="4" name="Group 3"/>
            <p:cNvGrpSpPr/>
            <p:nvPr/>
          </p:nvGrpSpPr>
          <p:grpSpPr>
            <a:xfrm>
              <a:off x="230188" y="5060703"/>
              <a:ext cx="3566162" cy="1173161"/>
              <a:chOff x="264693" y="5430838"/>
              <a:chExt cx="3566162" cy="1173161"/>
            </a:xfrm>
          </p:grpSpPr>
          <p:sp>
            <p:nvSpPr>
              <p:cNvPr id="5" name="AutoShape 18"/>
              <p:cNvSpPr>
                <a:spLocks noChangeArrowheads="1"/>
              </p:cNvSpPr>
              <p:nvPr/>
            </p:nvSpPr>
            <p:spPr bwMode="auto">
              <a:xfrm>
                <a:off x="264693" y="5430838"/>
                <a:ext cx="3566162" cy="11731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408624" y="5596468"/>
                <a:ext cx="3274377" cy="85513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3360" y="5791656"/>
                <a:ext cx="2884909" cy="4429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Select Term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3895827">
              <a:off x="225961" y="4526599"/>
              <a:ext cx="1318637" cy="312702"/>
            </a:xfrm>
            <a:prstGeom prst="leftArrow">
              <a:avLst>
                <a:gd name="adj1" fmla="val 58019"/>
                <a:gd name="adj2" fmla="val 102308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8145" y="3430114"/>
            <a:ext cx="3336141" cy="1962811"/>
            <a:chOff x="5408145" y="3430114"/>
            <a:chExt cx="3336141" cy="1962811"/>
          </a:xfrm>
        </p:grpSpPr>
        <p:grpSp>
          <p:nvGrpSpPr>
            <p:cNvPr id="9" name="Group 8"/>
            <p:cNvGrpSpPr/>
            <p:nvPr/>
          </p:nvGrpSpPr>
          <p:grpSpPr>
            <a:xfrm>
              <a:off x="5408145" y="3430114"/>
              <a:ext cx="3336141" cy="990169"/>
              <a:chOff x="5584563" y="5716121"/>
              <a:chExt cx="3336141" cy="99016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84563" y="5716121"/>
                <a:ext cx="3336141" cy="990169"/>
                <a:chOff x="4277247" y="4941479"/>
                <a:chExt cx="3146436" cy="1120653"/>
              </a:xfrm>
            </p:grpSpPr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4277247" y="4941479"/>
                  <a:ext cx="3146436" cy="1120653"/>
                </a:xfrm>
                <a:prstGeom prst="rect">
                  <a:avLst/>
                </a:prstGeom>
                <a:solidFill>
                  <a:schemeClr val="bg1"/>
                </a:solidFill>
                <a:ln w="57150" cmpd="sng">
                  <a:solidFill>
                    <a:srgbClr val="0071D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2800" dirty="0" smtClean="0">
                      <a:solidFill>
                        <a:srgbClr val="000000"/>
                      </a:solidFill>
                      <a:latin typeface="Verdana" charset="0"/>
                    </a:rPr>
                    <a:t>  </a:t>
                  </a:r>
                  <a:endParaRPr lang="en-US" sz="28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407486" y="5047663"/>
                  <a:ext cx="2885960" cy="915246"/>
                </a:xfrm>
                <a:prstGeom prst="rect">
                  <a:avLst/>
                </a:prstGeom>
                <a:noFill/>
                <a:ln w="28575" cmpd="sng">
                  <a:solidFill>
                    <a:srgbClr val="99CC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799345" y="5931387"/>
                <a:ext cx="2886027" cy="526005"/>
                <a:chOff x="5799345" y="5931387"/>
                <a:chExt cx="2886027" cy="52600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722337" y="5931387"/>
                  <a:ext cx="1963035" cy="526005"/>
                  <a:chOff x="3727020" y="4419168"/>
                  <a:chExt cx="2298589" cy="526005"/>
                </a:xfrm>
              </p:grpSpPr>
              <p:sp>
                <p:nvSpPr>
                  <p:cNvPr id="14" name="Rounded Rectangle 13"/>
                  <p:cNvSpPr/>
                  <p:nvPr/>
                </p:nvSpPr>
                <p:spPr>
                  <a:xfrm rot="5400000">
                    <a:off x="4613312" y="3532876"/>
                    <a:ext cx="526005" cy="2298589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FCCA6"/>
                      </a:gs>
                      <a:gs pos="100000">
                        <a:srgbClr val="FF8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3793816" y="4453036"/>
                    <a:ext cx="2160889" cy="4519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Add to Search</a:t>
                    </a:r>
                    <a:endParaRPr lang="en-US" sz="200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5799345" y="5965760"/>
                  <a:ext cx="899540" cy="4519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lnSpc>
                      <a:spcPct val="90000"/>
                    </a:lnSpc>
                  </a:pPr>
                  <a:r>
                    <a:rPr lang="en-US" sz="2400" dirty="0">
                      <a:solidFill>
                        <a:srgbClr val="000000"/>
                      </a:solidFill>
                      <a:latin typeface="Verdana" charset="0"/>
                    </a:rPr>
                    <a:t>Click</a:t>
                  </a:r>
                </a:p>
              </p:txBody>
            </p:sp>
          </p:grpSp>
        </p:grp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14023300">
              <a:off x="5964664" y="4517891"/>
              <a:ext cx="1372526" cy="377542"/>
            </a:xfrm>
            <a:prstGeom prst="leftArrow">
              <a:avLst>
                <a:gd name="adj1" fmla="val 40032"/>
                <a:gd name="adj2" fmla="val 7250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212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304133"/>
            <a:ext cx="8458200" cy="33741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8313" y="2723445"/>
            <a:ext cx="8204200" cy="3663846"/>
            <a:chOff x="468313" y="2723445"/>
            <a:chExt cx="8204200" cy="3663846"/>
          </a:xfrm>
        </p:grpSpPr>
        <p:grpSp>
          <p:nvGrpSpPr>
            <p:cNvPr id="4" name="Group 3"/>
            <p:cNvGrpSpPr/>
            <p:nvPr/>
          </p:nvGrpSpPr>
          <p:grpSpPr>
            <a:xfrm>
              <a:off x="468313" y="4873877"/>
              <a:ext cx="8204200" cy="1513414"/>
              <a:chOff x="469900" y="582086"/>
              <a:chExt cx="8204200" cy="151341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69900" y="582086"/>
                <a:ext cx="8204200" cy="1513414"/>
                <a:chOff x="469900" y="582086"/>
                <a:chExt cx="8204200" cy="1295400"/>
              </a:xfrm>
            </p:grpSpPr>
            <p:sp>
              <p:nvSpPr>
                <p:cNvPr id="7" name="AutoShape 18"/>
                <p:cNvSpPr>
                  <a:spLocks noChangeArrowheads="1"/>
                </p:cNvSpPr>
                <p:nvPr/>
              </p:nvSpPr>
              <p:spPr bwMode="auto">
                <a:xfrm>
                  <a:off x="469900" y="582086"/>
                  <a:ext cx="8204200" cy="12954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76200">
                  <a:solidFill>
                    <a:srgbClr val="2E78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AutoShape 19"/>
                <p:cNvSpPr>
                  <a:spLocks noChangeArrowheads="1"/>
                </p:cNvSpPr>
                <p:nvPr/>
              </p:nvSpPr>
              <p:spPr bwMode="auto">
                <a:xfrm>
                  <a:off x="635000" y="734486"/>
                  <a:ext cx="7873999" cy="990600"/>
                </a:xfrm>
                <a:prstGeom prst="roundRect">
                  <a:avLst>
                    <a:gd name="adj" fmla="val 16667"/>
                  </a:avLst>
                </a:prstGeom>
                <a:noFill/>
                <a:ln w="28575">
                  <a:solidFill>
                    <a:srgbClr val="BBE69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4710" y="1003300"/>
                <a:ext cx="7458390" cy="6618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First Term is in Search Box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 rot="5400000">
              <a:off x="862333" y="3815765"/>
              <a:ext cx="2510908" cy="326267"/>
            </a:xfrm>
            <a:prstGeom prst="leftArrow">
              <a:avLst>
                <a:gd name="adj1" fmla="val 58019"/>
                <a:gd name="adj2" fmla="val 10620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06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967350"/>
            <a:ext cx="8458200" cy="33741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78536" y="3166534"/>
            <a:ext cx="5167270" cy="2825752"/>
            <a:chOff x="3478536" y="3166534"/>
            <a:chExt cx="5167270" cy="2825752"/>
          </a:xfrm>
        </p:grpSpPr>
        <p:grpSp>
          <p:nvGrpSpPr>
            <p:cNvPr id="10" name="Group 9"/>
            <p:cNvGrpSpPr/>
            <p:nvPr/>
          </p:nvGrpSpPr>
          <p:grpSpPr>
            <a:xfrm>
              <a:off x="3478536" y="4696886"/>
              <a:ext cx="5167270" cy="1295400"/>
              <a:chOff x="4493847" y="2132013"/>
              <a:chExt cx="4132384" cy="1295400"/>
            </a:xfrm>
          </p:grpSpPr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4493847" y="2132013"/>
                <a:ext cx="4132384" cy="1295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utoShape 19"/>
              <p:cNvSpPr>
                <a:spLocks noChangeArrowheads="1"/>
              </p:cNvSpPr>
              <p:nvPr/>
            </p:nvSpPr>
            <p:spPr bwMode="auto">
              <a:xfrm>
                <a:off x="4672081" y="2284413"/>
                <a:ext cx="3768535" cy="9906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4617" y="2491195"/>
                <a:ext cx="3330222" cy="5552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</a:t>
                </a:r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Thesaurus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 rot="5400000">
              <a:off x="5552982" y="3916016"/>
              <a:ext cx="1825232" cy="326267"/>
            </a:xfrm>
            <a:prstGeom prst="leftArrow">
              <a:avLst>
                <a:gd name="adj1" fmla="val 58019"/>
                <a:gd name="adj2" fmla="val 102308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40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4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9" y="958172"/>
            <a:ext cx="8494268" cy="533958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4992" y="353656"/>
            <a:ext cx="4457170" cy="2583042"/>
            <a:chOff x="274992" y="353656"/>
            <a:chExt cx="4457170" cy="2583042"/>
          </a:xfrm>
        </p:grpSpPr>
        <p:grpSp>
          <p:nvGrpSpPr>
            <p:cNvPr id="4" name="Group 3"/>
            <p:cNvGrpSpPr/>
            <p:nvPr/>
          </p:nvGrpSpPr>
          <p:grpSpPr>
            <a:xfrm>
              <a:off x="274992" y="353656"/>
              <a:ext cx="4457170" cy="1327945"/>
              <a:chOff x="1080030" y="4734026"/>
              <a:chExt cx="4457170" cy="1327945"/>
            </a:xfrm>
          </p:grpSpPr>
          <p:sp>
            <p:nvSpPr>
              <p:cNvPr id="5" name="AutoShape 18"/>
              <p:cNvSpPr>
                <a:spLocks noChangeArrowheads="1"/>
              </p:cNvSpPr>
              <p:nvPr/>
            </p:nvSpPr>
            <p:spPr bwMode="auto">
              <a:xfrm>
                <a:off x="1080030" y="4734026"/>
                <a:ext cx="4457170" cy="132794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1240898" y="4890255"/>
                <a:ext cx="4145367" cy="1015487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61356" y="5181600"/>
                <a:ext cx="3677912" cy="4897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Enter Term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18480060">
              <a:off x="2377396" y="1962079"/>
              <a:ext cx="1671071" cy="278167"/>
            </a:xfrm>
            <a:prstGeom prst="leftArrow">
              <a:avLst>
                <a:gd name="adj1" fmla="val 58019"/>
                <a:gd name="adj2" fmla="val 8840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74180" y="2856433"/>
            <a:ext cx="3264971" cy="2159532"/>
            <a:chOff x="5674180" y="2856433"/>
            <a:chExt cx="3264971" cy="2159532"/>
          </a:xfrm>
        </p:grpSpPr>
        <p:grpSp>
          <p:nvGrpSpPr>
            <p:cNvPr id="9" name="Group 8"/>
            <p:cNvGrpSpPr/>
            <p:nvPr/>
          </p:nvGrpSpPr>
          <p:grpSpPr>
            <a:xfrm>
              <a:off x="5674180" y="3795959"/>
              <a:ext cx="3264971" cy="1220006"/>
              <a:chOff x="5655733" y="2818595"/>
              <a:chExt cx="3264971" cy="122000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655733" y="2818595"/>
                <a:ext cx="3264971" cy="1220006"/>
                <a:chOff x="4277247" y="4775849"/>
                <a:chExt cx="3146436" cy="1286283"/>
              </a:xfrm>
            </p:grpSpPr>
            <p:sp>
              <p:nvSpPr>
                <p:cNvPr id="15" name="Rectangle 11"/>
                <p:cNvSpPr>
                  <a:spLocks noChangeArrowheads="1"/>
                </p:cNvSpPr>
                <p:nvPr/>
              </p:nvSpPr>
              <p:spPr bwMode="auto">
                <a:xfrm>
                  <a:off x="4277247" y="4775849"/>
                  <a:ext cx="3146436" cy="1286283"/>
                </a:xfrm>
                <a:prstGeom prst="rect">
                  <a:avLst/>
                </a:prstGeom>
                <a:solidFill>
                  <a:schemeClr val="bg1"/>
                </a:solidFill>
                <a:ln w="57150" cmpd="sng">
                  <a:solidFill>
                    <a:srgbClr val="0071D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2800" dirty="0" smtClean="0">
                      <a:solidFill>
                        <a:srgbClr val="000000"/>
                      </a:solidFill>
                      <a:latin typeface="Verdana" charset="0"/>
                    </a:rPr>
                    <a:t>  </a:t>
                  </a:r>
                  <a:endParaRPr lang="en-US" sz="28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" name="Rectangle 12"/>
                <p:cNvSpPr>
                  <a:spLocks noChangeArrowheads="1"/>
                </p:cNvSpPr>
                <p:nvPr/>
              </p:nvSpPr>
              <p:spPr bwMode="auto">
                <a:xfrm>
                  <a:off x="4407486" y="4906098"/>
                  <a:ext cx="2885960" cy="1023674"/>
                </a:xfrm>
                <a:prstGeom prst="rect">
                  <a:avLst/>
                </a:prstGeom>
                <a:noFill/>
                <a:ln w="28575" cmpd="sng">
                  <a:solidFill>
                    <a:srgbClr val="99CC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355955" y="3088877"/>
                <a:ext cx="1223436" cy="653755"/>
                <a:chOff x="5850467" y="5096934"/>
                <a:chExt cx="1223436" cy="653755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 rot="5400000">
                  <a:off x="6135307" y="4812094"/>
                  <a:ext cx="653755" cy="122343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CCA6"/>
                    </a:gs>
                    <a:gs pos="100000">
                      <a:srgbClr val="FF8000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991797" y="5202761"/>
                  <a:ext cx="952415" cy="4519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Find</a:t>
                  </a:r>
                  <a:endParaRPr lang="en-US" sz="280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5991743" y="3203171"/>
                <a:ext cx="1152541" cy="4519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latin typeface="Verdana" charset="0"/>
                  </a:rPr>
                  <a:t>Click</a:t>
                </a:r>
              </a:p>
            </p:txBody>
          </p:sp>
        </p:grp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rot="6566985">
              <a:off x="6651240" y="3421911"/>
              <a:ext cx="1446319" cy="315364"/>
            </a:xfrm>
            <a:prstGeom prst="leftArrow">
              <a:avLst>
                <a:gd name="adj1" fmla="val 51458"/>
                <a:gd name="adj2" fmla="val 8634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86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1" y="376428"/>
            <a:ext cx="8370824" cy="60797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87010" y="4024583"/>
            <a:ext cx="3566162" cy="2346790"/>
            <a:chOff x="487010" y="4024583"/>
            <a:chExt cx="3566162" cy="2346790"/>
          </a:xfrm>
        </p:grpSpPr>
        <p:grpSp>
          <p:nvGrpSpPr>
            <p:cNvPr id="4" name="Group 3"/>
            <p:cNvGrpSpPr/>
            <p:nvPr/>
          </p:nvGrpSpPr>
          <p:grpSpPr>
            <a:xfrm>
              <a:off x="487010" y="5198212"/>
              <a:ext cx="3566162" cy="1173161"/>
              <a:chOff x="264693" y="5430838"/>
              <a:chExt cx="3566162" cy="1173161"/>
            </a:xfrm>
          </p:grpSpPr>
          <p:sp>
            <p:nvSpPr>
              <p:cNvPr id="5" name="AutoShape 18"/>
              <p:cNvSpPr>
                <a:spLocks noChangeArrowheads="1"/>
              </p:cNvSpPr>
              <p:nvPr/>
            </p:nvSpPr>
            <p:spPr bwMode="auto">
              <a:xfrm>
                <a:off x="264693" y="5430838"/>
                <a:ext cx="3566162" cy="11731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408624" y="5596468"/>
                <a:ext cx="3274377" cy="85513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3360" y="5791656"/>
                <a:ext cx="2884909" cy="4429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Select Term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3560339">
              <a:off x="532612" y="4653536"/>
              <a:ext cx="1565454" cy="307548"/>
            </a:xfrm>
            <a:prstGeom prst="leftArrow">
              <a:avLst>
                <a:gd name="adj1" fmla="val 58019"/>
                <a:gd name="adj2" fmla="val 11869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36710" y="3714574"/>
            <a:ext cx="3336141" cy="2083381"/>
            <a:chOff x="5436710" y="3714574"/>
            <a:chExt cx="3336141" cy="2083381"/>
          </a:xfrm>
        </p:grpSpPr>
        <p:grpSp>
          <p:nvGrpSpPr>
            <p:cNvPr id="20" name="Group 19"/>
            <p:cNvGrpSpPr/>
            <p:nvPr/>
          </p:nvGrpSpPr>
          <p:grpSpPr>
            <a:xfrm>
              <a:off x="5436710" y="3714574"/>
              <a:ext cx="3336141" cy="990169"/>
              <a:chOff x="5436710" y="3714574"/>
              <a:chExt cx="3336141" cy="990169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436710" y="3714574"/>
                <a:ext cx="3336141" cy="990169"/>
              </a:xfrm>
              <a:prstGeom prst="rect">
                <a:avLst/>
              </a:prstGeom>
              <a:solidFill>
                <a:schemeClr val="bg1"/>
              </a:solidFill>
              <a:ln w="57150" cmpd="sng">
                <a:solidFill>
                  <a:srgbClr val="0071D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Verdana" charset="0"/>
                  </a:rPr>
                  <a:t>  </a:t>
                </a:r>
                <a:endParaRPr lang="en-US" sz="28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5574801" y="3808394"/>
                <a:ext cx="3059960" cy="808679"/>
              </a:xfrm>
              <a:prstGeom prst="rect">
                <a:avLst/>
              </a:prstGeom>
              <a:noFill/>
              <a:ln w="28575" cmpd="sng">
                <a:solidFill>
                  <a:srgbClr val="99CC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6574484" y="3929840"/>
                <a:ext cx="1963035" cy="526005"/>
                <a:chOff x="3727020" y="4419168"/>
                <a:chExt cx="2298589" cy="526005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 rot="5400000">
                  <a:off x="4613312" y="3532876"/>
                  <a:ext cx="526005" cy="229858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CCA6"/>
                    </a:gs>
                    <a:gs pos="100000">
                      <a:srgbClr val="FF8000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793816" y="4453036"/>
                  <a:ext cx="2160889" cy="4519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Add to Search</a:t>
                  </a:r>
                  <a:endParaRPr lang="en-US" sz="200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5651492" y="3964213"/>
                <a:ext cx="899540" cy="4519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Verdana" charset="0"/>
                  </a:rPr>
                  <a:t>Click</a:t>
                </a:r>
              </a:p>
            </p:txBody>
          </p:sp>
        </p:grp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14230331">
              <a:off x="5720827" y="4864095"/>
              <a:ext cx="1489875" cy="377846"/>
            </a:xfrm>
            <a:prstGeom prst="leftArrow">
              <a:avLst>
                <a:gd name="adj1" fmla="val 51458"/>
                <a:gd name="adj2" fmla="val 7152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764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6" y="1303361"/>
            <a:ext cx="8403336" cy="33467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90068" y="4220839"/>
            <a:ext cx="3502610" cy="1988051"/>
            <a:chOff x="5190068" y="4220839"/>
            <a:chExt cx="3502610" cy="1988051"/>
          </a:xfrm>
        </p:grpSpPr>
        <p:grpSp>
          <p:nvGrpSpPr>
            <p:cNvPr id="14" name="Group 13"/>
            <p:cNvGrpSpPr/>
            <p:nvPr/>
          </p:nvGrpSpPr>
          <p:grpSpPr>
            <a:xfrm>
              <a:off x="5190068" y="5057017"/>
              <a:ext cx="3502610" cy="1151873"/>
              <a:chOff x="5190068" y="5057017"/>
              <a:chExt cx="3502610" cy="115187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190068" y="5057017"/>
                <a:ext cx="3502610" cy="1151873"/>
                <a:chOff x="4277247" y="4941479"/>
                <a:chExt cx="3146436" cy="1120653"/>
              </a:xfrm>
            </p:grpSpPr>
            <p:sp>
              <p:nvSpPr>
                <p:cNvPr id="11" name="Rectangle 10"/>
                <p:cNvSpPr>
                  <a:spLocks noChangeArrowheads="1"/>
                </p:cNvSpPr>
                <p:nvPr/>
              </p:nvSpPr>
              <p:spPr bwMode="auto">
                <a:xfrm>
                  <a:off x="4277247" y="4941479"/>
                  <a:ext cx="3146436" cy="1120653"/>
                </a:xfrm>
                <a:prstGeom prst="rect">
                  <a:avLst/>
                </a:prstGeom>
                <a:solidFill>
                  <a:schemeClr val="bg1"/>
                </a:solidFill>
                <a:ln w="57150" cmpd="sng">
                  <a:solidFill>
                    <a:srgbClr val="0071D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2800" dirty="0" smtClean="0">
                      <a:solidFill>
                        <a:srgbClr val="000000"/>
                      </a:solidFill>
                      <a:latin typeface="Verdana" charset="0"/>
                    </a:rPr>
                    <a:t>  </a:t>
                  </a:r>
                  <a:endParaRPr lang="en-US" sz="28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4407486" y="5047663"/>
                  <a:ext cx="2885960" cy="915246"/>
                </a:xfrm>
                <a:prstGeom prst="rect">
                  <a:avLst/>
                </a:prstGeom>
                <a:noFill/>
                <a:ln w="28575" cmpd="sng">
                  <a:solidFill>
                    <a:srgbClr val="99CC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554388" y="5365415"/>
                <a:ext cx="2785771" cy="526005"/>
                <a:chOff x="5605190" y="5472660"/>
                <a:chExt cx="2785771" cy="52600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655928" y="5472660"/>
                  <a:ext cx="1735033" cy="526005"/>
                  <a:chOff x="6655928" y="5472660"/>
                  <a:chExt cx="1735033" cy="526005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 rot="5400000">
                    <a:off x="7260442" y="4868146"/>
                    <a:ext cx="526005" cy="1735033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FCCA6"/>
                      </a:gs>
                      <a:gs pos="100000">
                        <a:srgbClr val="FF8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6866467" y="5548863"/>
                    <a:ext cx="1320800" cy="3587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sz="28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Search</a:t>
                    </a:r>
                    <a:endParaRPr lang="en-US" sz="280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5605190" y="5518693"/>
                  <a:ext cx="1041147" cy="4519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lnSpc>
                      <a:spcPct val="90000"/>
                    </a:lnSpc>
                  </a:pPr>
                  <a:r>
                    <a:rPr lang="en-US" sz="2800" dirty="0">
                      <a:solidFill>
                        <a:srgbClr val="000000"/>
                      </a:solidFill>
                      <a:latin typeface="Verdana" charset="0"/>
                    </a:rPr>
                    <a:t>Click</a:t>
                  </a:r>
                </a:p>
              </p:txBody>
            </p:sp>
          </p:grpSp>
        </p:grp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8045705">
              <a:off x="6009337" y="4703795"/>
              <a:ext cx="1319983" cy="354072"/>
            </a:xfrm>
            <a:prstGeom prst="leftArrow">
              <a:avLst>
                <a:gd name="adj1" fmla="val 51458"/>
                <a:gd name="adj2" fmla="val 87335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143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482" y="1320162"/>
            <a:ext cx="3556001" cy="9911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Welcome</a:t>
            </a:r>
            <a:r>
              <a:rPr lang="en-US" sz="7200" i="1" dirty="0">
                <a:solidFill>
                  <a:prstClr val="white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3" name="Picture 2" descr="Screen Shot 2012-06-05 at 2.13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-9"/>
          <a:stretch/>
        </p:blipFill>
        <p:spPr>
          <a:xfrm>
            <a:off x="5114123" y="865505"/>
            <a:ext cx="3456432" cy="526694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832068" y="3240688"/>
            <a:ext cx="3319517" cy="2040759"/>
          </a:xfrm>
          <a:prstGeom prst="wedgeRoundRectCallout">
            <a:avLst>
              <a:gd name="adj1" fmla="val 72889"/>
              <a:gd name="adj2" fmla="val 393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reston Smith Library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located west of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Academic Classroom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Building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8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8" y="384810"/>
            <a:ext cx="8258810" cy="60629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4843" y="1995078"/>
            <a:ext cx="7345862" cy="1576388"/>
            <a:chOff x="454843" y="1995078"/>
            <a:chExt cx="7345862" cy="1576388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069830" y="1995078"/>
              <a:ext cx="5730875" cy="1576388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500" dirty="0">
                <a:solidFill>
                  <a:schemeClr val="bg1"/>
                </a:solidFill>
                <a:latin typeface="Verdana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500" dirty="0">
                  <a:solidFill>
                    <a:schemeClr val="bg1"/>
                  </a:solidFill>
                  <a:latin typeface="Verdana" charset="0"/>
                </a:rPr>
                <a:t>     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</a:rPr>
                <a:t>Results of AND combination.</a:t>
              </a:r>
              <a:endParaRPr lang="en-US" sz="4000" dirty="0">
                <a:solidFill>
                  <a:srgbClr val="000000"/>
                </a:solidFill>
                <a:latin typeface="Verdana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3300" dirty="0">
                  <a:solidFill>
                    <a:srgbClr val="000000"/>
                  </a:solidFill>
                  <a:latin typeface="Verdana" charset="0"/>
                </a:rPr>
                <a:t>   </a:t>
              </a:r>
              <a:r>
                <a:rPr lang="en-US" sz="1800" dirty="0">
                  <a:solidFill>
                    <a:srgbClr val="000000"/>
                  </a:solidFill>
                  <a:latin typeface="Verdana" charset="0"/>
                </a:rPr>
                <a:t>(Note that AND narrows results.)</a:t>
              </a:r>
              <a:r>
                <a:rPr lang="en-US" sz="4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  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454843" y="2783272"/>
              <a:ext cx="1182046" cy="436128"/>
            </a:xfrm>
            <a:prstGeom prst="ellipse">
              <a:avLst/>
            </a:prstGeom>
            <a:noFill/>
            <a:ln w="95250">
              <a:solidFill>
                <a:srgbClr val="66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893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8" y="384810"/>
            <a:ext cx="8258810" cy="60629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9830" y="1995077"/>
            <a:ext cx="5730875" cy="3465924"/>
            <a:chOff x="2069830" y="1995077"/>
            <a:chExt cx="5730875" cy="3465924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2069830" y="1995077"/>
              <a:ext cx="5730875" cy="1702033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</a:rPr>
                <a:t>  </a:t>
              </a: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</a:rPr>
                <a:t> Continue to narrow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u</a:t>
              </a:r>
              <a:r>
                <a:rPr lang="en-US" sz="3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sing appropriate filters</a:t>
              </a:r>
              <a:r>
                <a:rPr lang="en-US" sz="3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  </a:t>
              </a:r>
              <a:endParaRPr lang="en-US" sz="32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07666" y="5164667"/>
              <a:ext cx="1354667" cy="296334"/>
            </a:xfrm>
            <a:prstGeom prst="rect">
              <a:avLst/>
            </a:prstGeom>
            <a:noFill/>
            <a:ln w="79375">
              <a:solidFill>
                <a:srgbClr val="66CC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90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7" y="695960"/>
            <a:ext cx="8348472" cy="5440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3556" y="2420054"/>
            <a:ext cx="2413000" cy="3661834"/>
          </a:xfrm>
          <a:prstGeom prst="rect">
            <a:avLst/>
          </a:prstGeom>
          <a:noFill/>
          <a:ln w="79375">
            <a:solidFill>
              <a:srgbClr val="66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556" y="2123720"/>
            <a:ext cx="1354667" cy="296334"/>
          </a:xfrm>
          <a:prstGeom prst="rect">
            <a:avLst/>
          </a:prstGeom>
          <a:noFill/>
          <a:ln w="79375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8.2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8" y="384810"/>
            <a:ext cx="8258810" cy="60629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28890" y="2031199"/>
            <a:ext cx="7199009" cy="1576388"/>
            <a:chOff x="1854198" y="2902559"/>
            <a:chExt cx="6665835" cy="1576388"/>
          </a:xfrm>
        </p:grpSpPr>
        <p:grpSp>
          <p:nvGrpSpPr>
            <p:cNvPr id="7" name="Group 6"/>
            <p:cNvGrpSpPr/>
            <p:nvPr/>
          </p:nvGrpSpPr>
          <p:grpSpPr>
            <a:xfrm>
              <a:off x="1854198" y="2902559"/>
              <a:ext cx="6665835" cy="1576388"/>
              <a:chOff x="1417190" y="2902559"/>
              <a:chExt cx="6921419" cy="1576388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417190" y="2902559"/>
                <a:ext cx="6921419" cy="1576388"/>
              </a:xfrm>
              <a:prstGeom prst="rect">
                <a:avLst/>
              </a:prstGeom>
              <a:solidFill>
                <a:schemeClr val="bg1"/>
              </a:solidFill>
              <a:ln w="88900">
                <a:solidFill>
                  <a:srgbClr val="2E78C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5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en-US" sz="500" dirty="0">
                    <a:solidFill>
                      <a:schemeClr val="bg1"/>
                    </a:solidFill>
                    <a:latin typeface="Verdana" charset="0"/>
                  </a:rPr>
                  <a:t>    </a:t>
                </a:r>
                <a:endParaRPr lang="en-US" sz="24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599874" y="3050296"/>
                <a:ext cx="6555768" cy="1268409"/>
              </a:xfrm>
              <a:prstGeom prst="rect">
                <a:avLst/>
              </a:prstGeom>
              <a:noFill/>
              <a:ln w="38100">
                <a:solidFill>
                  <a:srgbClr val="BBE69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201333" y="3217325"/>
              <a:ext cx="5987522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400" dirty="0">
                  <a:solidFill>
                    <a:schemeClr val="bg1"/>
                  </a:solidFill>
                  <a:latin typeface="Verdana" charset="0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</a:rPr>
                <a:t>Use 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</a:rPr>
                <a:t>Gold Rush to access full-text.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03791" y="4240386"/>
            <a:ext cx="4493431" cy="430391"/>
          </a:xfrm>
          <a:prstGeom prst="rect">
            <a:avLst/>
          </a:prstGeom>
          <a:noFill/>
          <a:ln w="79375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87108" y="2849052"/>
            <a:ext cx="4753909" cy="1137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i="1" dirty="0" err="1" smtClean="0">
                <a:latin typeface="Times New Roman"/>
                <a:cs typeface="Times New Roman"/>
              </a:rPr>
              <a:t>PsychInfo</a:t>
            </a:r>
            <a:endParaRPr lang="en-US" sz="8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456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creen Shot 2014-09-09 at 12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3" y="1151464"/>
            <a:ext cx="4348226" cy="538581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31850" y="255756"/>
            <a:ext cx="3635375" cy="638963"/>
          </a:xfrm>
          <a:prstGeom prst="wedgeRoundRectCallout">
            <a:avLst>
              <a:gd name="adj1" fmla="val -49562"/>
              <a:gd name="adj2" fmla="val 621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40260" y="2191567"/>
            <a:ext cx="5038067" cy="2160294"/>
            <a:chOff x="3640260" y="2191567"/>
            <a:chExt cx="5038067" cy="2160294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640260" y="2191567"/>
              <a:ext cx="838200" cy="381000"/>
              <a:chOff x="3984" y="1056"/>
              <a:chExt cx="768" cy="288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768" cy="192"/>
              </a:xfrm>
              <a:prstGeom prst="roundRect">
                <a:avLst>
                  <a:gd name="adj" fmla="val 16667"/>
                </a:avLst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768" cy="288"/>
              </a:xfrm>
              <a:prstGeom prst="roundRect">
                <a:avLst>
                  <a:gd name="adj" fmla="val 16667"/>
                </a:avLst>
              </a:prstGeom>
              <a:noFill/>
              <a:ln w="114300">
                <a:solidFill>
                  <a:srgbClr val="C15B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58727" y="3354107"/>
              <a:ext cx="4419600" cy="997754"/>
              <a:chOff x="4419600" y="3514980"/>
              <a:chExt cx="4419600" cy="997754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4419600" y="3514980"/>
                <a:ext cx="4419600" cy="997754"/>
              </a:xfrm>
              <a:prstGeom prst="rect">
                <a:avLst/>
              </a:prstGeom>
              <a:solidFill>
                <a:srgbClr val="E6E6E6"/>
              </a:solidFill>
              <a:ln w="57150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2800">
                  <a:latin typeface="Verdana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4800600" y="3786749"/>
                <a:ext cx="3657600" cy="469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40000"/>
                  </a:lnSpc>
                </a:pPr>
                <a:r>
                  <a:rPr lang="en-US" sz="2400" dirty="0" smtClean="0">
                    <a:latin typeface="Verdana" charset="0"/>
                  </a:rPr>
                  <a:t>Mouse </a:t>
                </a:r>
                <a:r>
                  <a:rPr lang="en-US" sz="2400" dirty="0">
                    <a:latin typeface="Verdana" charset="0"/>
                  </a:rPr>
                  <a:t>over Databases</a:t>
                </a:r>
              </a:p>
            </p:txBody>
          </p:sp>
        </p:grp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rot="18631159" flipH="1">
              <a:off x="4944841" y="2070207"/>
              <a:ext cx="334962" cy="1992452"/>
            </a:xfrm>
            <a:prstGeom prst="upArrow">
              <a:avLst>
                <a:gd name="adj1" fmla="val 50000"/>
                <a:gd name="adj2" fmla="val 131134"/>
              </a:avLst>
            </a:prstGeom>
            <a:gradFill rotWithShape="0">
              <a:gsLst>
                <a:gs pos="0">
                  <a:srgbClr val="9A0002"/>
                </a:gs>
                <a:gs pos="50000">
                  <a:srgbClr val="F49394"/>
                </a:gs>
                <a:gs pos="100000">
                  <a:srgbClr val="9A0002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524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creen Shot 2014-09-09 at 12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3" y="1151464"/>
            <a:ext cx="4348226" cy="538581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31850" y="255756"/>
            <a:ext cx="3635375" cy="638963"/>
          </a:xfrm>
          <a:prstGeom prst="wedgeRoundRectCallout">
            <a:avLst>
              <a:gd name="adj1" fmla="val -49562"/>
              <a:gd name="adj2" fmla="val 621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pic>
        <p:nvPicPr>
          <p:cNvPr id="9" name="Picture 8" descr="Screen Shot 2013-10-15 at 2.04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851" r="15" b="2021"/>
          <a:stretch/>
        </p:blipFill>
        <p:spPr>
          <a:xfrm>
            <a:off x="2393011" y="2255860"/>
            <a:ext cx="1256393" cy="2754182"/>
          </a:xfrm>
          <a:prstGeom prst="rect">
            <a:avLst/>
          </a:prstGeom>
          <a:ln w="15875">
            <a:solidFill>
              <a:srgbClr val="A70007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5300125" y="4287120"/>
            <a:ext cx="3341076" cy="1445843"/>
          </a:xfrm>
          <a:prstGeom prst="wedgeRoundRectCallout">
            <a:avLst>
              <a:gd name="adj1" fmla="val -124388"/>
              <a:gd name="adj2" fmla="val -4263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 and click OVID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®</a:t>
            </a:r>
            <a:endParaRPr lang="en-US" sz="20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9-10 at 10.09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25692"/>
            <a:ext cx="8136128" cy="62097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36047" y="4295534"/>
            <a:ext cx="7285567" cy="1240689"/>
            <a:chOff x="1536047" y="4295534"/>
            <a:chExt cx="7285567" cy="1240689"/>
          </a:xfrm>
        </p:grpSpPr>
        <p:grpSp>
          <p:nvGrpSpPr>
            <p:cNvPr id="4" name="Group 3"/>
            <p:cNvGrpSpPr/>
            <p:nvPr/>
          </p:nvGrpSpPr>
          <p:grpSpPr>
            <a:xfrm>
              <a:off x="4769766" y="4315069"/>
              <a:ext cx="4051848" cy="1221154"/>
              <a:chOff x="2222091" y="5255846"/>
              <a:chExt cx="4645678" cy="1221154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22091" y="5255846"/>
                <a:ext cx="4645678" cy="122115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3B9DF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latin typeface="Verdana" charset="0"/>
                  </a:rPr>
                  <a:t>Click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Verdana" charset="0"/>
                  </a:rPr>
                  <a:t>PsycINFO</a:t>
                </a:r>
                <a:endParaRPr lang="en-US" sz="32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2386783" y="5373076"/>
                <a:ext cx="4314910" cy="979169"/>
              </a:xfrm>
              <a:prstGeom prst="rect">
                <a:avLst/>
              </a:prstGeom>
              <a:noFill/>
              <a:ln w="38100">
                <a:solidFill>
                  <a:srgbClr val="AAD28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36047" y="4295534"/>
              <a:ext cx="2280476" cy="228600"/>
            </a:xfrm>
            <a:prstGeom prst="rect">
              <a:avLst/>
            </a:prstGeom>
            <a:noFill/>
            <a:ln w="57150" cmpd="sng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1610489">
              <a:off x="3831115" y="4556175"/>
              <a:ext cx="1403281" cy="304800"/>
            </a:xfrm>
            <a:prstGeom prst="leftArrow">
              <a:avLst>
                <a:gd name="adj1" fmla="val 58019"/>
                <a:gd name="adj2" fmla="val 94585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2E78C3"/>
                </a:gs>
                <a:gs pos="50000">
                  <a:srgbClr val="33CCFF"/>
                </a:gs>
              </a:gsLst>
              <a:path path="shape">
                <a:fillToRect l="50000" t="50000" r="50000" b="50000"/>
              </a:path>
              <a:tileRect/>
            </a:gradFill>
            <a:ln w="28575" cmpd="sng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9-10 at 10.12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1" y="387233"/>
            <a:ext cx="7889748" cy="58425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52208" y="5206663"/>
            <a:ext cx="3420533" cy="1298531"/>
            <a:chOff x="2852208" y="5206663"/>
            <a:chExt cx="3420533" cy="129853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852208" y="5206663"/>
              <a:ext cx="3420533" cy="1298531"/>
            </a:xfrm>
            <a:prstGeom prst="rect">
              <a:avLst/>
            </a:prstGeom>
            <a:solidFill>
              <a:sysClr val="window" lastClr="FFFFFF"/>
            </a:solidFill>
            <a:ln w="76200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076047" y="5406083"/>
              <a:ext cx="2971800" cy="895911"/>
            </a:xfrm>
            <a:prstGeom prst="rect">
              <a:avLst/>
            </a:prstGeom>
            <a:noFill/>
            <a:ln w="38100">
              <a:solidFill>
                <a:srgbClr val="AAD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87711" y="5603208"/>
              <a:ext cx="2565399" cy="49953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+mn-ea"/>
                  <a:cs typeface="+mn-cs"/>
                </a:rPr>
                <a:t>Home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24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Screen Shot 2014-09-10 at 10.14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0" y="815404"/>
            <a:ext cx="7874000" cy="4913376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52221" y="4492649"/>
            <a:ext cx="6948307" cy="2111352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2E78C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Verdana" charset="0"/>
              </a:rPr>
              <a:t> </a:t>
            </a:r>
            <a:r>
              <a:rPr lang="en-US" sz="3200" kern="0" dirty="0" smtClean="0">
                <a:solidFill>
                  <a:sysClr val="window" lastClr="FFFFFF"/>
                </a:solidFill>
                <a:latin typeface="Verdana" charset="0"/>
              </a:rPr>
              <a:t>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</a:rPr>
              <a:t>Enter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charset="0"/>
              </a:rPr>
              <a:t>    </a:t>
            </a:r>
            <a:r>
              <a:rPr lang="en-US" sz="3200" kern="0" dirty="0">
                <a:solidFill>
                  <a:srgbClr val="004080"/>
                </a:solidFill>
                <a:latin typeface="Verdana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</a:rPr>
              <a:t>as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</a:rPr>
              <a:t>the first keyword search.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610363" y="4914584"/>
            <a:ext cx="2719861" cy="714719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57150">
            <a:solidFill>
              <a:srgbClr val="8FAFC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Verdana" charset="0"/>
              </a:rPr>
              <a:t>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</a:rPr>
              <a:t>earing loss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49778" y="4630094"/>
            <a:ext cx="6591623" cy="1832795"/>
          </a:xfrm>
          <a:prstGeom prst="rect">
            <a:avLst/>
          </a:prstGeom>
          <a:noFill/>
          <a:ln w="38100">
            <a:solidFill>
              <a:srgbClr val="BBE6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776387">
            <a:off x="2471702" y="4387096"/>
            <a:ext cx="1878918" cy="319893"/>
          </a:xfrm>
          <a:prstGeom prst="leftArrow">
            <a:avLst>
              <a:gd name="adj1" fmla="val 55760"/>
              <a:gd name="adj2" fmla="val 94039"/>
            </a:avLst>
          </a:prstGeom>
          <a:gradFill rotWithShape="0">
            <a:gsLst>
              <a:gs pos="0">
                <a:sysClr val="window" lastClr="FFFFFF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29126" y="285271"/>
            <a:ext cx="3961336" cy="3597412"/>
            <a:chOff x="4429126" y="285271"/>
            <a:chExt cx="3961336" cy="3597412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4429126" y="285271"/>
              <a:ext cx="3961336" cy="1295400"/>
              <a:chOff x="5105400" y="685800"/>
              <a:chExt cx="3429000" cy="1295400"/>
            </a:xfrm>
          </p:grpSpPr>
          <p:sp>
            <p:nvSpPr>
              <p:cNvPr id="13" name="AutoShape 18"/>
              <p:cNvSpPr>
                <a:spLocks noChangeArrowheads="1"/>
              </p:cNvSpPr>
              <p:nvPr/>
            </p:nvSpPr>
            <p:spPr bwMode="auto">
              <a:xfrm>
                <a:off x="5105400" y="685800"/>
                <a:ext cx="3429000" cy="1295400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auto">
              <a:xfrm>
                <a:off x="5257800" y="838200"/>
                <a:ext cx="3124200" cy="9906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537200" y="1044982"/>
                <a:ext cx="2616200" cy="5552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0" cap="none" spc="0" normalizeH="0" baseline="0" noProof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uLnTx/>
                    <a:uFillTx/>
                    <a:latin typeface="Times"/>
                    <a:ea typeface="Times"/>
                    <a:cs typeface="Times"/>
                  </a:rPr>
                  <a:t>Click Search</a:t>
                </a:r>
              </a:p>
            </p:txBody>
          </p:sp>
        </p:grp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rot="16200000">
              <a:off x="4048932" y="2418409"/>
              <a:ext cx="2547548" cy="381000"/>
            </a:xfrm>
            <a:prstGeom prst="leftArrow">
              <a:avLst>
                <a:gd name="adj1" fmla="val 58019"/>
                <a:gd name="adj2" fmla="val 76222"/>
              </a:avLst>
            </a:prstGeom>
            <a:gradFill rotWithShape="0">
              <a:gsLst>
                <a:gs pos="0">
                  <a:sysClr val="window" lastClr="FFFFFF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21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117"/>
            <a:ext cx="9144000" cy="68580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57501" y="2131046"/>
            <a:ext cx="125729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Micah 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Walsleben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40206" y="2220738"/>
            <a:ext cx="11359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Peggy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Edwards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856342" y="4580911"/>
            <a:ext cx="1352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Jennifer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 err="1" smtClean="0">
                <a:solidFill>
                  <a:schemeClr val="bg1"/>
                </a:solidFill>
                <a:latin typeface="Arial"/>
                <a:cs typeface="Arial"/>
              </a:rPr>
              <a:t>Teichelman</a:t>
            </a:r>
            <a:endParaRPr lang="en-US" dirty="0">
              <a:solidFill>
                <a:prstClr val="white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737829" y="4578014"/>
            <a:ext cx="1108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Margaret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Vugrin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07193" y="250021"/>
            <a:ext cx="6222984" cy="74005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Reference Librarians - Lubbock</a:t>
            </a:r>
            <a:endParaRPr lang="en-US" sz="36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194" y="2998596"/>
            <a:ext cx="3142899" cy="1167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prstClr val="white"/>
                </a:solidFill>
                <a:latin typeface="Calibri" charset="0"/>
                <a:ea typeface="ＭＳ Ｐゴシック" charset="0"/>
                <a:cs typeface="ＭＳ Ｐゴシック" charset="0"/>
              </a:rPr>
              <a:t>Available 8–5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prstClr val="white"/>
                </a:solidFill>
                <a:latin typeface="Calibri" charset="0"/>
                <a:ea typeface="ＭＳ Ｐゴシック" charset="0"/>
                <a:cs typeface="ＭＳ Ｐゴシック" charset="0"/>
              </a:rPr>
              <a:t>Monday–Friday</a:t>
            </a:r>
          </a:p>
        </p:txBody>
      </p:sp>
      <p:cxnSp>
        <p:nvCxnSpPr>
          <p:cNvPr id="26" name="Straight Connector 25"/>
          <p:cNvCxnSpPr>
            <a:endCxn id="17" idx="3"/>
          </p:cNvCxnSpPr>
          <p:nvPr/>
        </p:nvCxnSpPr>
        <p:spPr>
          <a:xfrm>
            <a:off x="5973211" y="3829893"/>
            <a:ext cx="1742752" cy="15017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960511" y="1556833"/>
            <a:ext cx="10348" cy="2248934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28969" y="1596696"/>
            <a:ext cx="1578331" cy="2209071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8" descr="4 ref staff 7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88" y="1558597"/>
            <a:ext cx="3432175" cy="457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01777" y="1554311"/>
            <a:ext cx="3414186" cy="4647018"/>
            <a:chOff x="4301777" y="1554311"/>
            <a:chExt cx="3414186" cy="4647018"/>
          </a:xfrm>
        </p:grpSpPr>
        <p:grpSp>
          <p:nvGrpSpPr>
            <p:cNvPr id="58" name="Group 57"/>
            <p:cNvGrpSpPr/>
            <p:nvPr/>
          </p:nvGrpSpPr>
          <p:grpSpPr>
            <a:xfrm>
              <a:off x="6003569" y="1554311"/>
              <a:ext cx="1712394" cy="2290599"/>
              <a:chOff x="6003569" y="1554311"/>
              <a:chExt cx="1712394" cy="2290599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003569" y="1554311"/>
                <a:ext cx="1685468" cy="2276856"/>
                <a:chOff x="6003569" y="1554311"/>
                <a:chExt cx="1685468" cy="2276856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689037" y="1558573"/>
                  <a:ext cx="0" cy="2264127"/>
                </a:xfrm>
                <a:prstGeom prst="line">
                  <a:avLst/>
                </a:prstGeom>
                <a:ln w="53975" cmpd="sng">
                  <a:solidFill>
                    <a:srgbClr val="DD965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oup 49"/>
                <p:cNvGrpSpPr/>
                <p:nvPr/>
              </p:nvGrpSpPr>
              <p:grpSpPr>
                <a:xfrm>
                  <a:off x="6003569" y="1554311"/>
                  <a:ext cx="1665018" cy="2276856"/>
                  <a:chOff x="7171274" y="495103"/>
                  <a:chExt cx="1665018" cy="2276856"/>
                </a:xfrm>
              </p:grpSpPr>
              <p:pic>
                <p:nvPicPr>
                  <p:cNvPr id="51" name="Picture 1" descr="peggy.psd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171" b="5389"/>
                  <a:stretch/>
                </p:blipFill>
                <p:spPr bwMode="auto">
                  <a:xfrm>
                    <a:off x="7171274" y="495103"/>
                    <a:ext cx="1665018" cy="22768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2" name="Rectangle 51"/>
                  <p:cNvSpPr/>
                  <p:nvPr/>
                </p:nvSpPr>
                <p:spPr>
                  <a:xfrm>
                    <a:off x="7171274" y="512473"/>
                    <a:ext cx="1664306" cy="2255690"/>
                  </a:xfrm>
                  <a:prstGeom prst="rect">
                    <a:avLst/>
                  </a:prstGeom>
                  <a:noFill/>
                  <a:ln w="190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cxnSp>
            <p:nvCxnSpPr>
              <p:cNvPr id="55" name="Straight Connector 54"/>
              <p:cNvCxnSpPr>
                <a:stCxn id="17" idx="3"/>
              </p:cNvCxnSpPr>
              <p:nvPr/>
            </p:nvCxnSpPr>
            <p:spPr>
              <a:xfrm flipH="1" flipV="1">
                <a:off x="6003570" y="3827371"/>
                <a:ext cx="1712393" cy="17539"/>
              </a:xfrm>
              <a:prstGeom prst="line">
                <a:avLst/>
              </a:prstGeom>
              <a:ln w="44450" cmpd="sng">
                <a:solidFill>
                  <a:srgbClr val="F2F2F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 descr="Screen Shot 2014-01-21 at 2.43.42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5"/>
            <a:stretch/>
          </p:blipFill>
          <p:spPr>
            <a:xfrm>
              <a:off x="4305619" y="1584382"/>
              <a:ext cx="1689345" cy="2207768"/>
            </a:xfrm>
            <a:prstGeom prst="rect">
              <a:avLst/>
            </a:prstGeom>
            <a:ln w="28575" cmpd="sng">
              <a:solidFill>
                <a:srgbClr val="D9D9D9"/>
              </a:solidFill>
            </a:ln>
          </p:spPr>
        </p:pic>
        <p:pic>
          <p:nvPicPr>
            <p:cNvPr id="6" name="Picture 5" descr="Screen Shot 2014-09-09 at 12.20.46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777" y="3839636"/>
              <a:ext cx="1668780" cy="2336292"/>
            </a:xfrm>
            <a:prstGeom prst="rect">
              <a:avLst/>
            </a:prstGeom>
            <a:ln w="28575" cmpd="sng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6003570" y="3848101"/>
              <a:ext cx="1708858" cy="2353228"/>
            </a:xfrm>
            <a:prstGeom prst="rect">
              <a:avLst/>
            </a:prstGeom>
            <a:noFill/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32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9-10 at 10.1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9" y="508746"/>
            <a:ext cx="7211568" cy="60807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8924" y="328413"/>
            <a:ext cx="8049003" cy="2483719"/>
            <a:chOff x="778924" y="328413"/>
            <a:chExt cx="8049003" cy="2483719"/>
          </a:xfrm>
        </p:grpSpPr>
        <p:grpSp>
          <p:nvGrpSpPr>
            <p:cNvPr id="4" name="Group 3"/>
            <p:cNvGrpSpPr/>
            <p:nvPr/>
          </p:nvGrpSpPr>
          <p:grpSpPr>
            <a:xfrm>
              <a:off x="869261" y="328413"/>
              <a:ext cx="7958666" cy="1435476"/>
              <a:chOff x="536223" y="300191"/>
              <a:chExt cx="7958666" cy="1435476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536223" y="300191"/>
                <a:ext cx="7958666" cy="143547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1D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endParaRPr lang="en-US" sz="24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6" name="Rectangle 12"/>
              <p:cNvSpPr>
                <a:spLocks noChangeArrowheads="1"/>
              </p:cNvSpPr>
              <p:nvPr/>
            </p:nvSpPr>
            <p:spPr bwMode="auto">
              <a:xfrm>
                <a:off x="786536" y="513059"/>
                <a:ext cx="7475328" cy="1009523"/>
              </a:xfrm>
              <a:prstGeom prst="rect">
                <a:avLst/>
              </a:prstGeom>
              <a:noFill/>
              <a:ln w="38100">
                <a:solidFill>
                  <a:srgbClr val="99CC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75106" y="758717"/>
                <a:ext cx="7097427" cy="5212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600" dirty="0" smtClean="0">
                    <a:solidFill>
                      <a:srgbClr val="000000"/>
                    </a:solidFill>
                    <a:latin typeface="Verdana" charset="0"/>
                  </a:rPr>
                  <a:t>Click </a:t>
                </a:r>
                <a:r>
                  <a:rPr lang="en-US" sz="2600" dirty="0">
                    <a:solidFill>
                      <a:srgbClr val="000000"/>
                    </a:solidFill>
                    <a:latin typeface="Verdana" charset="0"/>
                  </a:rPr>
                  <a:t>Subject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Verdana" charset="0"/>
                  </a:rPr>
                  <a:t>Heading for Tree Structures</a:t>
                </a:r>
                <a:endParaRPr lang="en-US" sz="26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19373222">
              <a:off x="2008754" y="1730217"/>
              <a:ext cx="1774235" cy="350197"/>
            </a:xfrm>
            <a:prstGeom prst="leftArrow">
              <a:avLst>
                <a:gd name="adj1" fmla="val 58019"/>
                <a:gd name="adj2" fmla="val 7168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78924" y="2304784"/>
              <a:ext cx="1312333" cy="507348"/>
            </a:xfrm>
            <a:prstGeom prst="ellips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0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9-10 at 10.19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9" y="358966"/>
            <a:ext cx="7380732" cy="6143244"/>
          </a:xfrm>
          <a:prstGeom prst="rect">
            <a:avLst/>
          </a:prstGeom>
        </p:spPr>
      </p:pic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886183" y="3077956"/>
            <a:ext cx="1213549" cy="379263"/>
          </a:xfrm>
          <a:prstGeom prst="ellips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7" y="3450166"/>
            <a:ext cx="1509888" cy="430391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7906" y="3880557"/>
            <a:ext cx="2208389" cy="147037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9-10 at 10.19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9" y="358966"/>
            <a:ext cx="7380732" cy="61432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94282" y="550164"/>
            <a:ext cx="5452964" cy="1295400"/>
            <a:chOff x="3192683" y="207261"/>
            <a:chExt cx="5452964" cy="1295400"/>
          </a:xfrm>
        </p:grpSpPr>
        <p:grpSp>
          <p:nvGrpSpPr>
            <p:cNvPr id="8" name="Group 7"/>
            <p:cNvGrpSpPr/>
            <p:nvPr/>
          </p:nvGrpSpPr>
          <p:grpSpPr>
            <a:xfrm>
              <a:off x="4513263" y="207261"/>
              <a:ext cx="4132384" cy="1295400"/>
              <a:chOff x="4513263" y="207261"/>
              <a:chExt cx="4132384" cy="1295400"/>
            </a:xfrm>
          </p:grpSpPr>
          <p:sp>
            <p:nvSpPr>
              <p:cNvPr id="10" name="AutoShape 18"/>
              <p:cNvSpPr>
                <a:spLocks noChangeArrowheads="1"/>
              </p:cNvSpPr>
              <p:nvPr/>
            </p:nvSpPr>
            <p:spPr bwMode="auto">
              <a:xfrm>
                <a:off x="4513263" y="207261"/>
                <a:ext cx="4132384" cy="1295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utoShape 19"/>
              <p:cNvSpPr>
                <a:spLocks noChangeArrowheads="1"/>
              </p:cNvSpPr>
              <p:nvPr/>
            </p:nvSpPr>
            <p:spPr bwMode="auto">
              <a:xfrm>
                <a:off x="4677915" y="359661"/>
                <a:ext cx="3768535" cy="9906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91674" y="566443"/>
                <a:ext cx="3533882" cy="5552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</a:t>
                </a:r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Continue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 rot="20755828">
              <a:off x="3192683" y="975417"/>
              <a:ext cx="1499797" cy="350197"/>
            </a:xfrm>
            <a:prstGeom prst="leftArrow">
              <a:avLst>
                <a:gd name="adj1" fmla="val 58019"/>
                <a:gd name="adj2" fmla="val 7168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4848" y="3066196"/>
            <a:ext cx="6701065" cy="1744652"/>
            <a:chOff x="365125" y="2970217"/>
            <a:chExt cx="6701065" cy="1744652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65125" y="2970217"/>
              <a:ext cx="479723" cy="381000"/>
            </a:xfrm>
            <a:prstGeom prst="ellips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80258" y="3574147"/>
              <a:ext cx="6285932" cy="1140722"/>
              <a:chOff x="364309" y="442544"/>
              <a:chExt cx="4285846" cy="1140722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64309" y="442544"/>
                <a:ext cx="4285846" cy="114072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1D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endParaRPr lang="en-US" sz="24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17767" y="611703"/>
                <a:ext cx="3976079" cy="802232"/>
                <a:chOff x="517767" y="594769"/>
                <a:chExt cx="3976079" cy="802232"/>
              </a:xfrm>
            </p:grpSpPr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517767" y="594769"/>
                  <a:ext cx="3976079" cy="802232"/>
                </a:xfrm>
                <a:prstGeom prst="rect">
                  <a:avLst/>
                </a:prstGeom>
                <a:noFill/>
                <a:ln w="38100">
                  <a:solidFill>
                    <a:srgbClr val="99CC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8066" y="789985"/>
                  <a:ext cx="3775076" cy="414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2400" dirty="0" smtClean="0">
                      <a:solidFill>
                        <a:srgbClr val="000000"/>
                      </a:solidFill>
                      <a:latin typeface="Verdana" charset="0"/>
                    </a:rPr>
                    <a:t>Click box next to Subject 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Verdana" charset="0"/>
                    </a:rPr>
                    <a:t>Heading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98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Screen Shot 2014-09-10 at 10.2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3" y="562329"/>
            <a:ext cx="8398764" cy="54147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590" y="2213286"/>
            <a:ext cx="6149101" cy="4204365"/>
            <a:chOff x="298590" y="2213286"/>
            <a:chExt cx="6149101" cy="4204365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98590" y="4665051"/>
              <a:ext cx="4504267" cy="1752600"/>
              <a:chOff x="304800" y="4876800"/>
              <a:chExt cx="4572000" cy="1752600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304800" y="4876800"/>
                <a:ext cx="4572000" cy="17526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latin typeface="Verdana" charset="0"/>
                  </a:rPr>
                  <a:t>Results in the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latin typeface="Verdana" charset="0"/>
                  </a:rPr>
                  <a:t>first search set.</a:t>
                </a:r>
                <a:endParaRPr lang="en-US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57200" y="5029200"/>
                <a:ext cx="4267200" cy="1463675"/>
              </a:xfrm>
              <a:prstGeom prst="rect">
                <a:avLst/>
              </a:prstGeom>
              <a:noFill/>
              <a:ln w="38100">
                <a:solidFill>
                  <a:srgbClr val="5CB42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 rot="7320840">
              <a:off x="3475851" y="3710354"/>
              <a:ext cx="2693218" cy="420688"/>
            </a:xfrm>
            <a:prstGeom prst="leftArrow">
              <a:avLst>
                <a:gd name="adj1" fmla="val 58019"/>
                <a:gd name="adj2" fmla="val 10428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ounded Rectangle 6"/>
            <p:cNvSpPr>
              <a:spLocks noChangeArrowheads="1"/>
            </p:cNvSpPr>
            <p:nvPr/>
          </p:nvSpPr>
          <p:spPr bwMode="auto">
            <a:xfrm>
              <a:off x="5546968" y="2213286"/>
              <a:ext cx="900723" cy="454088"/>
            </a:xfrm>
            <a:prstGeom prst="roundRect">
              <a:avLst>
                <a:gd name="adj" fmla="val 16667"/>
              </a:avLst>
            </a:prstGeom>
            <a:noFill/>
            <a:ln w="76200" cmpd="sng">
              <a:solidFill>
                <a:srgbClr val="5CB4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11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Screen Shot 2014-09-10 at 10.2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2" y="431218"/>
            <a:ext cx="8398764" cy="5439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9531" y="4523913"/>
            <a:ext cx="6457374" cy="2042371"/>
            <a:chOff x="649531" y="4523913"/>
            <a:chExt cx="6457374" cy="2042371"/>
          </a:xfrm>
        </p:grpSpPr>
        <p:grpSp>
          <p:nvGrpSpPr>
            <p:cNvPr id="10" name="Group 9"/>
            <p:cNvGrpSpPr/>
            <p:nvPr/>
          </p:nvGrpSpPr>
          <p:grpSpPr>
            <a:xfrm>
              <a:off x="649531" y="4759837"/>
              <a:ext cx="6457374" cy="1806447"/>
              <a:chOff x="2304873" y="4754806"/>
              <a:chExt cx="6457374" cy="1806447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304873" y="4754806"/>
                <a:ext cx="6457374" cy="180644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4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Verdana" charset="0"/>
                  </a:rPr>
                  <a:t>	  Enter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Verdana" charset="0"/>
                  </a:rPr>
                  <a:t>	as the second </a:t>
                </a:r>
                <a:r>
                  <a:rPr lang="en-US" sz="2800" dirty="0">
                    <a:solidFill>
                      <a:srgbClr val="000000"/>
                    </a:solidFill>
                    <a:latin typeface="Verdana" charset="0"/>
                  </a:rPr>
                  <a:t>keyword search.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2441642" y="4913076"/>
                <a:ext cx="6164386" cy="1539875"/>
              </a:xfrm>
              <a:prstGeom prst="rect">
                <a:avLst/>
              </a:prstGeom>
              <a:noFill/>
              <a:ln w="38100">
                <a:solidFill>
                  <a:srgbClr val="BBE69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>
                <a:off x="4243243" y="5169681"/>
                <a:ext cx="2138217" cy="533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dirty="0" smtClean="0">
                    <a:latin typeface="Verdana" charset="0"/>
                  </a:rPr>
                  <a:t>audiology</a:t>
                </a:r>
                <a:endParaRPr lang="en-US" sz="2800" dirty="0">
                  <a:latin typeface="Verdana" charset="0"/>
                </a:endParaRPr>
              </a:p>
            </p:txBody>
          </p:sp>
        </p:grp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 rot="2308757">
              <a:off x="2313155" y="4523913"/>
              <a:ext cx="1693464" cy="273143"/>
            </a:xfrm>
            <a:prstGeom prst="leftArrow">
              <a:avLst>
                <a:gd name="adj1" fmla="val 62611"/>
                <a:gd name="adj2" fmla="val 11949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77648" y="423331"/>
            <a:ext cx="3657600" cy="3651450"/>
            <a:chOff x="4977648" y="423331"/>
            <a:chExt cx="3657600" cy="3651450"/>
          </a:xfrm>
        </p:grpSpPr>
        <p:grpSp>
          <p:nvGrpSpPr>
            <p:cNvPr id="15" name="Group 14"/>
            <p:cNvGrpSpPr/>
            <p:nvPr/>
          </p:nvGrpSpPr>
          <p:grpSpPr>
            <a:xfrm>
              <a:off x="4977648" y="423331"/>
              <a:ext cx="3657600" cy="1371600"/>
              <a:chOff x="4977648" y="423331"/>
              <a:chExt cx="3657600" cy="1371600"/>
            </a:xfrm>
          </p:grpSpPr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4977648" y="423331"/>
                <a:ext cx="3657600" cy="1371600"/>
                <a:chOff x="5181600" y="914400"/>
                <a:chExt cx="3581400" cy="1371600"/>
              </a:xfrm>
            </p:grpSpPr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5181600" y="914400"/>
                  <a:ext cx="3581400" cy="1371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76200">
                  <a:solidFill>
                    <a:srgbClr val="2E78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>
                  <a:off x="5334000" y="1066800"/>
                  <a:ext cx="3276600" cy="1066800"/>
                </a:xfrm>
                <a:prstGeom prst="roundRect">
                  <a:avLst>
                    <a:gd name="adj" fmla="val 16667"/>
                  </a:avLst>
                </a:prstGeom>
                <a:noFill/>
                <a:ln w="28575">
                  <a:solidFill>
                    <a:srgbClr val="BBE69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19889" y="762000"/>
                <a:ext cx="2963333" cy="66343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>
                    <a:ln w="12700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Search</a:t>
                </a:r>
              </a:p>
            </p:txBody>
          </p:sp>
        </p:grp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rot="17130698">
              <a:off x="4692070" y="2572353"/>
              <a:ext cx="2654447" cy="350409"/>
            </a:xfrm>
            <a:prstGeom prst="leftArrow">
              <a:avLst>
                <a:gd name="adj1" fmla="val 58019"/>
                <a:gd name="adj2" fmla="val 10289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78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4-09-10 at 10.2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" y="886651"/>
            <a:ext cx="8524494" cy="50878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0334" y="493342"/>
            <a:ext cx="4285846" cy="3237998"/>
            <a:chOff x="250334" y="493342"/>
            <a:chExt cx="4285846" cy="323799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595489" y="3201481"/>
              <a:ext cx="575732" cy="529859"/>
            </a:xfrm>
            <a:prstGeom prst="ellips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50334" y="493342"/>
              <a:ext cx="4285846" cy="1384302"/>
              <a:chOff x="364309" y="442544"/>
              <a:chExt cx="4285846" cy="1384302"/>
            </a:xfrm>
          </p:grpSpPr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364309" y="442544"/>
                <a:ext cx="4285846" cy="138430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1D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rgbClr val="000000"/>
                    </a:solidFill>
                    <a:latin typeface="Verdana" charset="0"/>
                  </a:rPr>
                  <a:t>Select Subject Heading</a:t>
                </a:r>
                <a:endParaRPr lang="en-US" sz="24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517767" y="586301"/>
                <a:ext cx="3976079" cy="1074468"/>
              </a:xfrm>
              <a:prstGeom prst="rect">
                <a:avLst/>
              </a:prstGeom>
              <a:noFill/>
              <a:ln w="38100">
                <a:solidFill>
                  <a:srgbClr val="99CC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177637" y="3177643"/>
            <a:ext cx="5249846" cy="1485900"/>
            <a:chOff x="3177637" y="3177643"/>
            <a:chExt cx="5249846" cy="1485900"/>
          </a:xfrm>
        </p:grpSpPr>
        <p:grpSp>
          <p:nvGrpSpPr>
            <p:cNvPr id="26" name="Group 25"/>
            <p:cNvGrpSpPr/>
            <p:nvPr/>
          </p:nvGrpSpPr>
          <p:grpSpPr>
            <a:xfrm>
              <a:off x="4295099" y="3368143"/>
              <a:ext cx="4132384" cy="1295400"/>
              <a:chOff x="4493847" y="2132013"/>
              <a:chExt cx="4132384" cy="1295400"/>
            </a:xfrm>
          </p:grpSpPr>
          <p:sp>
            <p:nvSpPr>
              <p:cNvPr id="27" name="AutoShape 18"/>
              <p:cNvSpPr>
                <a:spLocks noChangeArrowheads="1"/>
              </p:cNvSpPr>
              <p:nvPr/>
            </p:nvSpPr>
            <p:spPr bwMode="auto">
              <a:xfrm>
                <a:off x="4493847" y="2132013"/>
                <a:ext cx="4132384" cy="1295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>
                <a:off x="4672081" y="2284413"/>
                <a:ext cx="3768535" cy="9906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4617" y="2491195"/>
                <a:ext cx="3330222" cy="5552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000" b="1" kern="10" dirty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</a:t>
                </a:r>
                <a:r>
                  <a:rPr lang="en-US" sz="4000" b="1" kern="10" dirty="0" smtClean="0">
                    <a:ln w="9525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Continue</a:t>
                </a:r>
                <a:endParaRPr lang="en-US" sz="4000" b="1" kern="10" dirty="0">
                  <a:ln w="9525">
                    <a:solidFill>
                      <a:srgbClr val="00557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EC9"/>
                      </a:gs>
                      <a:gs pos="100000">
                        <a:srgbClr val="63C8FB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Times"/>
                  <a:ea typeface="Times"/>
                  <a:cs typeface="Times"/>
                </a:endParaRPr>
              </a:p>
            </p:txBody>
          </p:sp>
        </p:grp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 rot="1639214">
              <a:off x="3177637" y="3177643"/>
              <a:ext cx="1504720" cy="381000"/>
            </a:xfrm>
            <a:prstGeom prst="leftArrow">
              <a:avLst>
                <a:gd name="adj1" fmla="val 58019"/>
                <a:gd name="adj2" fmla="val 8615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29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4-09-10 at 10.28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509461"/>
            <a:ext cx="8390382" cy="5842254"/>
          </a:xfrm>
          <a:prstGeom prst="rect">
            <a:avLst/>
          </a:prstGeom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715684" y="2940453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CCCC"/>
              </a:gs>
              <a:gs pos="50000">
                <a:srgbClr val="FFFFFF"/>
              </a:gs>
              <a:gs pos="100000">
                <a:srgbClr val="CCCCCC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Optima" charset="0"/>
              </a:rPr>
              <a:t>AND</a:t>
            </a:r>
            <a:endParaRPr lang="en-US" dirty="0"/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22297" y="2610649"/>
            <a:ext cx="457200" cy="457200"/>
            <a:chOff x="457200" y="2133600"/>
            <a:chExt cx="457200" cy="457200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33400" y="2209800"/>
              <a:ext cx="304800" cy="31908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6666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300">
                  <a:latin typeface="Optima" charset="0"/>
                </a:rPr>
                <a:t>X</a:t>
              </a:r>
              <a:endParaRPr lang="en-US" sz="1500">
                <a:latin typeface="Geneva" charset="0"/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457200" y="2133600"/>
              <a:ext cx="457200" cy="4572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630766" y="2090652"/>
            <a:ext cx="457200" cy="457200"/>
            <a:chOff x="457200" y="1600200"/>
            <a:chExt cx="457200" cy="457200"/>
          </a:xfrm>
        </p:grpSpPr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>
              <a:off x="457200" y="1600200"/>
              <a:ext cx="457200" cy="4572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33400" y="1676400"/>
              <a:ext cx="304800" cy="31908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6666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300">
                  <a:latin typeface="Optima" charset="0"/>
                </a:rPr>
                <a:t>X</a:t>
              </a:r>
              <a:endParaRPr lang="en-US" sz="1500">
                <a:latin typeface="Geneva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8938" y="2864817"/>
            <a:ext cx="5257800" cy="2732152"/>
            <a:chOff x="1528938" y="2864817"/>
            <a:chExt cx="5257800" cy="2732152"/>
          </a:xfrm>
        </p:grpSpPr>
        <p:grpSp>
          <p:nvGrpSpPr>
            <p:cNvPr id="28" name="Group 24"/>
            <p:cNvGrpSpPr>
              <a:grpSpLocks/>
            </p:cNvGrpSpPr>
            <p:nvPr/>
          </p:nvGrpSpPr>
          <p:grpSpPr bwMode="auto">
            <a:xfrm>
              <a:off x="1528938" y="4072969"/>
              <a:ext cx="5257800" cy="1524000"/>
              <a:chOff x="1828800" y="5029200"/>
              <a:chExt cx="5257800" cy="1600200"/>
            </a:xfrm>
          </p:grpSpPr>
          <p:sp>
            <p:nvSpPr>
              <p:cNvPr id="29" name="Rectangle 18"/>
              <p:cNvSpPr>
                <a:spLocks noChangeArrowheads="1"/>
              </p:cNvSpPr>
              <p:nvPr/>
            </p:nvSpPr>
            <p:spPr bwMode="auto">
              <a:xfrm>
                <a:off x="1828800" y="5029200"/>
                <a:ext cx="5257800" cy="1600200"/>
              </a:xfrm>
              <a:prstGeom prst="rect">
                <a:avLst/>
              </a:prstGeom>
              <a:solidFill>
                <a:schemeClr val="bg1"/>
              </a:solidFill>
              <a:ln w="69850">
                <a:solidFill>
                  <a:srgbClr val="2E78C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en-US" sz="2600">
                    <a:solidFill>
                      <a:srgbClr val="000000"/>
                    </a:solidFill>
                    <a:latin typeface="Verdana" charset="0"/>
                  </a:rPr>
                  <a:t>Click on the boxes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2600">
                    <a:solidFill>
                      <a:srgbClr val="000000"/>
                    </a:solidFill>
                    <a:latin typeface="Verdana" charset="0"/>
                  </a:rPr>
                  <a:t>next to set 1 and set 2.</a:t>
                </a:r>
                <a:endParaRPr lang="en-US" sz="37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endParaRPr>
              </a:p>
            </p:txBody>
          </p:sp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1976907" y="5168348"/>
                <a:ext cx="4961586" cy="1321904"/>
              </a:xfrm>
              <a:prstGeom prst="rect">
                <a:avLst/>
              </a:prstGeom>
              <a:noFill/>
              <a:ln w="38100">
                <a:solidFill>
                  <a:srgbClr val="BBE69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 rot="2979799">
              <a:off x="761861" y="3737316"/>
              <a:ext cx="2068848" cy="323850"/>
            </a:xfrm>
            <a:prstGeom prst="leftArrow">
              <a:avLst>
                <a:gd name="adj1" fmla="val 58019"/>
                <a:gd name="adj2" fmla="val 12847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0088" y="562146"/>
            <a:ext cx="4768990" cy="1791493"/>
            <a:chOff x="3920088" y="562146"/>
            <a:chExt cx="4768990" cy="1791493"/>
          </a:xfrm>
        </p:grpSpPr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5260078" y="562146"/>
              <a:ext cx="3429000" cy="1295400"/>
              <a:chOff x="5257800" y="457200"/>
              <a:chExt cx="3429000" cy="1295400"/>
            </a:xfrm>
          </p:grpSpPr>
          <p:sp>
            <p:nvSpPr>
              <p:cNvPr id="32" name="AutoShape 23"/>
              <p:cNvSpPr>
                <a:spLocks noChangeArrowheads="1"/>
              </p:cNvSpPr>
              <p:nvPr/>
            </p:nvSpPr>
            <p:spPr bwMode="auto">
              <a:xfrm>
                <a:off x="5257800" y="457200"/>
                <a:ext cx="3429000" cy="1295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rgbClr val="2E78C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utoShape 24"/>
              <p:cNvSpPr>
                <a:spLocks noChangeArrowheads="1"/>
              </p:cNvSpPr>
              <p:nvPr/>
            </p:nvSpPr>
            <p:spPr bwMode="auto">
              <a:xfrm>
                <a:off x="5410200" y="609600"/>
                <a:ext cx="3124200" cy="9906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BBE6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15000" y="838200"/>
                <a:ext cx="2514601" cy="533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200" b="1" kern="10" dirty="0">
                    <a:ln w="12700">
                      <a:solidFill>
                        <a:srgbClr val="00557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DCEEC9"/>
                        </a:gs>
                        <a:gs pos="100000">
                          <a:srgbClr val="63C8FB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4997"/>
                        </a:srgbClr>
                      </a:outerShdw>
                    </a:effectLst>
                    <a:latin typeface="Times"/>
                    <a:ea typeface="Times"/>
                    <a:cs typeface="Times"/>
                  </a:rPr>
                  <a:t>Click And</a:t>
                </a:r>
              </a:p>
            </p:txBody>
          </p:sp>
        </p:grpSp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 rot="18959808">
              <a:off x="3920088" y="2067889"/>
              <a:ext cx="1978927" cy="285750"/>
            </a:xfrm>
            <a:prstGeom prst="leftArrow">
              <a:avLst>
                <a:gd name="adj1" fmla="val 58019"/>
                <a:gd name="adj2" fmla="val 9873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429845" y="488459"/>
            <a:ext cx="5181600" cy="708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i="1" u="sng" dirty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Boolean Logic - AND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 Neue" charset="0"/>
              <a:cs typeface="Helvetica Neue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84039" y="1894515"/>
            <a:ext cx="3897920" cy="3998669"/>
            <a:chOff x="4184039" y="1894515"/>
            <a:chExt cx="3897920" cy="3998669"/>
          </a:xfrm>
        </p:grpSpPr>
        <p:sp>
          <p:nvSpPr>
            <p:cNvPr id="69640" name="Oval 5"/>
            <p:cNvSpPr>
              <a:spLocks noChangeArrowheads="1"/>
            </p:cNvSpPr>
            <p:nvPr/>
          </p:nvSpPr>
          <p:spPr bwMode="auto">
            <a:xfrm>
              <a:off x="4184039" y="1894515"/>
              <a:ext cx="3897920" cy="3998669"/>
            </a:xfrm>
            <a:prstGeom prst="ellipse">
              <a:avLst/>
            </a:prstGeom>
            <a:gradFill rotWithShape="0">
              <a:gsLst>
                <a:gs pos="0">
                  <a:srgbClr val="C0E1E4">
                    <a:alpha val="85001"/>
                  </a:srgbClr>
                </a:gs>
                <a:gs pos="100000">
                  <a:srgbClr val="7D7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800" i="1">
                <a:latin typeface="Palatino" charset="0"/>
              </a:endParaRPr>
            </a:p>
          </p:txBody>
        </p:sp>
        <p:sp>
          <p:nvSpPr>
            <p:cNvPr id="69641" name="Rectangle 6"/>
            <p:cNvSpPr>
              <a:spLocks noChangeArrowheads="1"/>
            </p:cNvSpPr>
            <p:nvPr/>
          </p:nvSpPr>
          <p:spPr bwMode="auto">
            <a:xfrm>
              <a:off x="5414105" y="3311268"/>
              <a:ext cx="2411046" cy="100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i="1" dirty="0" smtClean="0">
                  <a:latin typeface="Verdana" charset="0"/>
                </a:rPr>
                <a:t>audiology</a:t>
              </a:r>
              <a:endParaRPr lang="en-US" sz="2800" i="1" dirty="0">
                <a:latin typeface="Verdan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0449" y="1894515"/>
            <a:ext cx="3886197" cy="3998669"/>
            <a:chOff x="1420449" y="1894515"/>
            <a:chExt cx="3886197" cy="3998669"/>
          </a:xfrm>
        </p:grpSpPr>
        <p:sp>
          <p:nvSpPr>
            <p:cNvPr id="69638" name="Oval 8"/>
            <p:cNvSpPr>
              <a:spLocks noChangeArrowheads="1"/>
            </p:cNvSpPr>
            <p:nvPr/>
          </p:nvSpPr>
          <p:spPr bwMode="auto">
            <a:xfrm>
              <a:off x="1420449" y="1894515"/>
              <a:ext cx="3886197" cy="3998669"/>
            </a:xfrm>
            <a:prstGeom prst="ellipse">
              <a:avLst/>
            </a:prstGeom>
            <a:gradFill rotWithShape="0">
              <a:gsLst>
                <a:gs pos="0">
                  <a:srgbClr val="F794FF"/>
                </a:gs>
                <a:gs pos="100000">
                  <a:srgbClr val="FACCFF">
                    <a:alpha val="29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Rectangle 9"/>
            <p:cNvSpPr>
              <a:spLocks noChangeArrowheads="1"/>
            </p:cNvSpPr>
            <p:nvPr/>
          </p:nvSpPr>
          <p:spPr bwMode="auto">
            <a:xfrm>
              <a:off x="1885463" y="3126398"/>
              <a:ext cx="1946886" cy="132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Verdana" charset="0"/>
                </a:rPr>
                <a:t>h</a:t>
              </a:r>
              <a:r>
                <a:rPr lang="en-US" sz="2800" i="1" dirty="0" smtClean="0">
                  <a:latin typeface="Verdana" charset="0"/>
                </a:rPr>
                <a:t>earing</a:t>
              </a:r>
            </a:p>
            <a:p>
              <a:pPr algn="ctr"/>
              <a:r>
                <a:rPr lang="en-US" sz="2800" i="1" dirty="0" smtClean="0">
                  <a:latin typeface="Verdana" charset="0"/>
                </a:rPr>
                <a:t>loss</a:t>
              </a:r>
              <a:endParaRPr lang="en-US" sz="2800" i="1" dirty="0">
                <a:latin typeface="Verdana" charset="0"/>
              </a:endParaRPr>
            </a:p>
          </p:txBody>
        </p:sp>
      </p:grpSp>
      <p:sp>
        <p:nvSpPr>
          <p:cNvPr id="668682" name="Rectangle 10"/>
          <p:cNvSpPr>
            <a:spLocks noChangeArrowheads="1"/>
          </p:cNvSpPr>
          <p:nvPr/>
        </p:nvSpPr>
        <p:spPr bwMode="auto">
          <a:xfrm>
            <a:off x="4302370" y="356185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000" dirty="0">
                <a:latin typeface="Verdana" charset="0"/>
              </a:rPr>
              <a:t>and</a:t>
            </a:r>
            <a:endParaRPr lang="en-US" sz="32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72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4-09-10 at 10.3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08293"/>
            <a:ext cx="8382000" cy="6244590"/>
          </a:xfrm>
          <a:prstGeom prst="rect">
            <a:avLst/>
          </a:prstGeom>
        </p:spPr>
      </p:pic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574324" y="2751907"/>
            <a:ext cx="810846" cy="438939"/>
          </a:xfrm>
          <a:prstGeom prst="ellipse">
            <a:avLst/>
          </a:prstGeom>
          <a:noFill/>
          <a:ln w="95250">
            <a:solidFill>
              <a:srgbClr val="78C1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2"/>
          <p:cNvGrpSpPr>
            <a:grpSpLocks noChangeAspect="1"/>
          </p:cNvGrpSpPr>
          <p:nvPr/>
        </p:nvGrpSpPr>
        <p:grpSpPr bwMode="auto">
          <a:xfrm>
            <a:off x="1854201" y="4492228"/>
            <a:ext cx="5730875" cy="1576388"/>
            <a:chOff x="1676400" y="1972286"/>
            <a:chExt cx="6096000" cy="1676400"/>
          </a:xfrm>
        </p:grpSpPr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676400" y="1972286"/>
              <a:ext cx="6096000" cy="16764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E78C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500">
                <a:solidFill>
                  <a:schemeClr val="bg1"/>
                </a:solidFill>
                <a:latin typeface="Verdana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500">
                  <a:solidFill>
                    <a:schemeClr val="bg1"/>
                  </a:solidFill>
                  <a:latin typeface="Verdana" charset="0"/>
                </a:rPr>
                <a:t>     </a:t>
              </a:r>
              <a:r>
                <a:rPr lang="en-US" sz="2800">
                  <a:solidFill>
                    <a:srgbClr val="000000"/>
                  </a:solidFill>
                  <a:latin typeface="Verdana" charset="0"/>
                </a:rPr>
                <a:t>Results of AND combination.</a:t>
              </a:r>
              <a:endParaRPr lang="en-US" sz="4000">
                <a:solidFill>
                  <a:srgbClr val="000000"/>
                </a:solidFill>
                <a:latin typeface="Verdana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3300">
                  <a:solidFill>
                    <a:srgbClr val="000000"/>
                  </a:solidFill>
                  <a:latin typeface="Verdana" charset="0"/>
                </a:rPr>
                <a:t>   </a:t>
              </a: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(Note that AND narrows results.)</a:t>
              </a:r>
              <a:r>
                <a:rPr lang="en-US" sz="40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  </a:t>
              </a: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869744" y="2147404"/>
              <a:ext cx="5750256" cy="1348882"/>
            </a:xfrm>
            <a:prstGeom prst="rect">
              <a:avLst/>
            </a:prstGeom>
            <a:noFill/>
            <a:ln w="38100">
              <a:solidFill>
                <a:srgbClr val="BBE6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2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3024" y="2033431"/>
            <a:ext cx="6194777" cy="24567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7200" i="1" dirty="0" smtClean="0">
                <a:latin typeface="Times New Roman"/>
                <a:cs typeface="Times New Roman"/>
              </a:rPr>
              <a:t>Limiting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7200" i="1" dirty="0" smtClean="0">
                <a:latin typeface="Times New Roman"/>
                <a:cs typeface="Times New Roman"/>
              </a:rPr>
              <a:t>Search Results</a:t>
            </a:r>
            <a:endParaRPr lang="en-US" sz="7200" i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2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0920" y="203200"/>
            <a:ext cx="914400" cy="622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/>
              <a:t>A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/>
              <a:t>G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/>
              <a:t>E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/>
              <a:t>N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/>
              <a:t>D</a:t>
            </a:r>
          </a:p>
          <a:p>
            <a:pPr algn="ctr">
              <a:lnSpc>
                <a:spcPct val="120000"/>
              </a:lnSpc>
            </a:pPr>
            <a:r>
              <a:rPr lang="en-US" sz="5400" dirty="0"/>
              <a:t>A</a:t>
            </a:r>
          </a:p>
        </p:txBody>
      </p:sp>
      <p:pic>
        <p:nvPicPr>
          <p:cNvPr id="5" name="Picture 4" descr="Screen Shot 2014-09-09 at 12.5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728153"/>
            <a:ext cx="6960616" cy="3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4-09-10 at 10.3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08293"/>
            <a:ext cx="8382000" cy="62445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55181" y="2916064"/>
            <a:ext cx="5047686" cy="3244517"/>
            <a:chOff x="955181" y="2916064"/>
            <a:chExt cx="5047686" cy="3244517"/>
          </a:xfrm>
        </p:grpSpPr>
        <p:grpSp>
          <p:nvGrpSpPr>
            <p:cNvPr id="21" name="Group 20"/>
            <p:cNvGrpSpPr/>
            <p:nvPr/>
          </p:nvGrpSpPr>
          <p:grpSpPr>
            <a:xfrm>
              <a:off x="955181" y="2916064"/>
              <a:ext cx="5047686" cy="1480176"/>
              <a:chOff x="955181" y="2916064"/>
              <a:chExt cx="5047686" cy="14801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955181" y="2916064"/>
                <a:ext cx="5047686" cy="1480176"/>
                <a:chOff x="955181" y="2916064"/>
                <a:chExt cx="5047686" cy="1480176"/>
              </a:xfrm>
            </p:grpSpPr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955181" y="2916064"/>
                  <a:ext cx="5047686" cy="1480176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rgbClr val="0071D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111780" y="3064405"/>
                  <a:ext cx="4732866" cy="1185334"/>
                </a:xfrm>
                <a:prstGeom prst="rect">
                  <a:avLst/>
                </a:prstGeom>
                <a:noFill/>
                <a:ln w="38100">
                  <a:solidFill>
                    <a:srgbClr val="99CC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29005" y="3311406"/>
                <a:ext cx="4298416" cy="675810"/>
                <a:chOff x="1329005" y="3311406"/>
                <a:chExt cx="4298416" cy="67581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329005" y="3433576"/>
                  <a:ext cx="1195706" cy="414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3200" dirty="0" smtClean="0">
                      <a:solidFill>
                        <a:srgbClr val="000000"/>
                      </a:solidFill>
                      <a:latin typeface="Verdana" charset="0"/>
                    </a:rPr>
                    <a:t>Click</a:t>
                  </a:r>
                  <a:endParaRPr lang="en-US" sz="32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9" name="Rectangle 11"/>
                <p:cNvSpPr>
                  <a:spLocks noChangeArrowheads="1"/>
                </p:cNvSpPr>
                <p:nvPr/>
              </p:nvSpPr>
              <p:spPr bwMode="auto">
                <a:xfrm>
                  <a:off x="2603350" y="3311406"/>
                  <a:ext cx="3024071" cy="6758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 cmpd="sng">
                  <a:solidFill>
                    <a:schemeClr val="tx1">
                      <a:lumMod val="75000"/>
                      <a:lumOff val="2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  <a:latin typeface="Verdana" charset="0"/>
                    </a:rPr>
                    <a:t>Additional limits</a:t>
                  </a:r>
                  <a:endParaRPr lang="en-US" sz="24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</p:grp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 rot="17400348">
              <a:off x="1645045" y="4925794"/>
              <a:ext cx="2108547" cy="361028"/>
            </a:xfrm>
            <a:prstGeom prst="leftArrow">
              <a:avLst>
                <a:gd name="adj1" fmla="val 54311"/>
                <a:gd name="adj2" fmla="val 108366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96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Screen Shot 2014-09-10 at 10.45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2" y="145860"/>
            <a:ext cx="3904869" cy="655040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777316" y="923283"/>
            <a:ext cx="3869267" cy="1674510"/>
            <a:chOff x="4777316" y="923283"/>
            <a:chExt cx="3869267" cy="1674510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777316" y="923283"/>
              <a:ext cx="3869267" cy="167451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1D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3200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929717" y="1063253"/>
              <a:ext cx="3564466" cy="1394569"/>
            </a:xfrm>
            <a:prstGeom prst="rect">
              <a:avLst/>
            </a:prstGeom>
            <a:noFill/>
            <a:ln w="38100">
              <a:solidFill>
                <a:srgbClr val="5CB4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82125" y="1261531"/>
              <a:ext cx="3259650" cy="990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Verdana" charset="0"/>
                </a:rPr>
                <a:t>Scroll </a:t>
              </a: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</a:rPr>
                <a:t>screen to</a:t>
              </a:r>
            </a:p>
            <a:p>
              <a:pPr lvl="0" algn="ctr">
                <a:lnSpc>
                  <a:spcPct val="110000"/>
                </a:lnSpc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</a:rPr>
                <a:t>view limits                                                                                                                        </a:t>
              </a:r>
              <a:endParaRPr lang="en-US" sz="28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7312" y="1924422"/>
            <a:ext cx="811021" cy="183778"/>
          </a:xfrm>
          <a:prstGeom prst="rect">
            <a:avLst/>
          </a:prstGeom>
          <a:noFill/>
          <a:ln w="57150" cmpd="sng">
            <a:solidFill>
              <a:srgbClr val="78C1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3829048" y="3386667"/>
            <a:ext cx="1471085" cy="524933"/>
          </a:xfrm>
          <a:prstGeom prst="wedgeRoundRectCallout">
            <a:avLst>
              <a:gd name="adj1" fmla="val -72632"/>
              <a:gd name="adj2" fmla="val 46371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78C1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Age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128181" y="3403602"/>
            <a:ext cx="1394885" cy="702732"/>
          </a:xfrm>
          <a:prstGeom prst="wedgeRoundRectCallout">
            <a:avLst>
              <a:gd name="adj1" fmla="val -72632"/>
              <a:gd name="adj2" fmla="val 46371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78C1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Publication Types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3382431" y="4495800"/>
            <a:ext cx="1394885" cy="465667"/>
          </a:xfrm>
          <a:prstGeom prst="wedgeRoundRectCallout">
            <a:avLst>
              <a:gd name="adj1" fmla="val -89627"/>
              <a:gd name="adj2" fmla="val 19865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78C1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Languages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92261" y="5842000"/>
            <a:ext cx="3181353" cy="770468"/>
            <a:chOff x="1128180" y="5842000"/>
            <a:chExt cx="3181353" cy="770468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1128180" y="5842000"/>
              <a:ext cx="3181353" cy="770468"/>
            </a:xfrm>
            <a:prstGeom prst="wedgeRoundRectCallout">
              <a:avLst>
                <a:gd name="adj1" fmla="val -72632"/>
                <a:gd name="adj2" fmla="val 46371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78C1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03865" y="6010394"/>
              <a:ext cx="753533" cy="440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Click</a:t>
              </a:r>
              <a:endParaRPr lang="en-US" sz="2400" dirty="0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065865" y="6002808"/>
              <a:ext cx="1977116" cy="456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Verdana" charset="0"/>
                </a:rPr>
                <a:t>Limit a Search</a:t>
              </a:r>
              <a:endParaRPr lang="en-US" sz="16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1732503" y="1712759"/>
            <a:ext cx="1394885" cy="702732"/>
          </a:xfrm>
          <a:prstGeom prst="wedgeRoundRectCallout">
            <a:avLst>
              <a:gd name="adj1" fmla="val -71418"/>
              <a:gd name="adj2" fmla="val 41552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78C1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Publication Years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4-09-10 at 11.29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1224823"/>
            <a:ext cx="8585200" cy="5069840"/>
          </a:xfrm>
          <a:prstGeom prst="rect">
            <a:avLst/>
          </a:prstGeom>
        </p:spPr>
      </p:pic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6078" y="5063300"/>
            <a:ext cx="1830062" cy="438939"/>
          </a:xfrm>
          <a:prstGeom prst="ellipse">
            <a:avLst/>
          </a:prstGeom>
          <a:noFill/>
          <a:ln w="95250">
            <a:solidFill>
              <a:srgbClr val="78C1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503333" y="5300147"/>
            <a:ext cx="1490134" cy="354492"/>
          </a:xfrm>
          <a:prstGeom prst="ellipse">
            <a:avLst/>
          </a:prstGeom>
          <a:noFill/>
          <a:ln w="95250">
            <a:solidFill>
              <a:srgbClr val="78C1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28721" y="5863417"/>
            <a:ext cx="1912411" cy="503530"/>
          </a:xfrm>
          <a:prstGeom prst="ellipse">
            <a:avLst/>
          </a:prstGeom>
          <a:noFill/>
          <a:ln w="95250">
            <a:solidFill>
              <a:srgbClr val="78C1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44300" y="398569"/>
            <a:ext cx="4750717" cy="3434203"/>
            <a:chOff x="1944300" y="398569"/>
            <a:chExt cx="4750717" cy="3434203"/>
          </a:xfrm>
        </p:grpSpPr>
        <p:grpSp>
          <p:nvGrpSpPr>
            <p:cNvPr id="15" name="Group 14"/>
            <p:cNvGrpSpPr/>
            <p:nvPr/>
          </p:nvGrpSpPr>
          <p:grpSpPr>
            <a:xfrm>
              <a:off x="2344209" y="398569"/>
              <a:ext cx="4350808" cy="1201631"/>
              <a:chOff x="2344209" y="558799"/>
              <a:chExt cx="4350808" cy="1201631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2344209" y="558799"/>
                <a:ext cx="4350808" cy="120163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1D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Verdana" charset="0"/>
                  </a:rPr>
                  <a:t>Click Limit a Search</a:t>
                </a:r>
                <a:endParaRPr lang="en-US" sz="28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2518551" y="727195"/>
                <a:ext cx="4002124" cy="881472"/>
              </a:xfrm>
              <a:prstGeom prst="rect">
                <a:avLst/>
              </a:prstGeom>
              <a:noFill/>
              <a:ln w="38100">
                <a:solidFill>
                  <a:srgbClr val="5CB42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18142773">
              <a:off x="736186" y="2263631"/>
              <a:ext cx="2777255" cy="361028"/>
            </a:xfrm>
            <a:prstGeom prst="leftArrow">
              <a:avLst>
                <a:gd name="adj1" fmla="val 54311"/>
                <a:gd name="adj2" fmla="val 104085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680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4-09-10 at 11.4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3" y="306388"/>
            <a:ext cx="7627620" cy="6223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9148" y="2904242"/>
            <a:ext cx="5543063" cy="2978531"/>
            <a:chOff x="2289148" y="2904242"/>
            <a:chExt cx="5543063" cy="2978531"/>
          </a:xfrm>
        </p:grpSpPr>
        <p:sp>
          <p:nvSpPr>
            <p:cNvPr id="4" name="Oval 12"/>
            <p:cNvSpPr>
              <a:spLocks noChangeArrowheads="1"/>
            </p:cNvSpPr>
            <p:nvPr/>
          </p:nvSpPr>
          <p:spPr bwMode="auto">
            <a:xfrm>
              <a:off x="6899994" y="2904242"/>
              <a:ext cx="932217" cy="438939"/>
            </a:xfrm>
            <a:prstGeom prst="ellipse">
              <a:avLst/>
            </a:prstGeom>
            <a:noFill/>
            <a:ln w="95250">
              <a:solidFill>
                <a:srgbClr val="78C1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289148" y="4085234"/>
              <a:ext cx="4126523" cy="1797539"/>
              <a:chOff x="4800600" y="3810000"/>
              <a:chExt cx="3657600" cy="1600200"/>
            </a:xfrm>
          </p:grpSpPr>
          <p:sp>
            <p:nvSpPr>
              <p:cNvPr id="6" name="Rectangle 11"/>
              <p:cNvSpPr>
                <a:spLocks noChangeArrowheads="1"/>
              </p:cNvSpPr>
              <p:nvPr/>
            </p:nvSpPr>
            <p:spPr bwMode="auto">
              <a:xfrm>
                <a:off x="4800600" y="3810000"/>
                <a:ext cx="3657600" cy="16002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1D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Verdana" charset="0"/>
                  </a:rPr>
                  <a:t>Click Display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Verdana" charset="0"/>
                  </a:rPr>
                  <a:t>to view articles</a:t>
                </a:r>
              </a:p>
            </p:txBody>
          </p:sp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4953000" y="3943350"/>
                <a:ext cx="3352800" cy="1343223"/>
              </a:xfrm>
              <a:prstGeom prst="rect">
                <a:avLst/>
              </a:prstGeom>
              <a:noFill/>
              <a:ln w="38100">
                <a:solidFill>
                  <a:srgbClr val="5CB42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8333859">
              <a:off x="5323725" y="3758000"/>
              <a:ext cx="1835076" cy="361028"/>
            </a:xfrm>
            <a:prstGeom prst="leftArrow">
              <a:avLst>
                <a:gd name="adj1" fmla="val 54311"/>
                <a:gd name="adj2" fmla="val 10618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46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4-09-10 at 11.4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3" y="791528"/>
            <a:ext cx="8473440" cy="525272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5405" y="2146653"/>
            <a:ext cx="7970015" cy="3004923"/>
            <a:chOff x="585405" y="2146653"/>
            <a:chExt cx="7970015" cy="3004923"/>
          </a:xfrm>
        </p:grpSpPr>
        <p:grpSp>
          <p:nvGrpSpPr>
            <p:cNvPr id="11" name="Group 10"/>
            <p:cNvGrpSpPr/>
            <p:nvPr/>
          </p:nvGrpSpPr>
          <p:grpSpPr>
            <a:xfrm>
              <a:off x="585405" y="2146653"/>
              <a:ext cx="7970015" cy="1462618"/>
              <a:chOff x="585405" y="2146653"/>
              <a:chExt cx="7970015" cy="1462618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85405" y="2146653"/>
                <a:ext cx="7970015" cy="1462618"/>
                <a:chOff x="3120121" y="4572000"/>
                <a:chExt cx="5795278" cy="1371600"/>
              </a:xfrm>
            </p:grpSpPr>
            <p:sp>
              <p:nvSpPr>
                <p:cNvPr id="8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121" y="4572000"/>
                  <a:ext cx="5795278" cy="137160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rgbClr val="0075E4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800" dirty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9" name="Rectangle 7"/>
                <p:cNvSpPr>
                  <a:spLocks noChangeArrowheads="1"/>
                </p:cNvSpPr>
                <p:nvPr/>
              </p:nvSpPr>
              <p:spPr bwMode="auto">
                <a:xfrm>
                  <a:off x="3268338" y="4724400"/>
                  <a:ext cx="5496971" cy="1066800"/>
                </a:xfrm>
                <a:prstGeom prst="rect">
                  <a:avLst/>
                </a:prstGeom>
                <a:noFill/>
                <a:ln w="38100">
                  <a:solidFill>
                    <a:srgbClr val="91CB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1009319" y="2556733"/>
                <a:ext cx="2967392" cy="55133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dirty="0">
                    <a:solidFill>
                      <a:srgbClr val="FFFFFF"/>
                    </a:solidFill>
                    <a:latin typeface="Verdana" charset="0"/>
                  </a:rPr>
                  <a:t>Ch</a:t>
                </a:r>
                <a:r>
                  <a:rPr lang="en-US" sz="2000" dirty="0">
                    <a:solidFill>
                      <a:schemeClr val="bg1"/>
                    </a:solidFill>
                    <a:latin typeface="Verdana" charset="0"/>
                  </a:rPr>
                  <a:t>eck Availability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75659" y="2556733"/>
                <a:ext cx="4011995" cy="551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  <a:latin typeface="Verdana" charset="0"/>
                  </a:rPr>
                  <a:t>will often lead to the full-text.</a:t>
                </a:r>
                <a:endParaRPr lang="en-US" sz="2000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</p:grp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rot="14803761">
              <a:off x="6168549" y="3950423"/>
              <a:ext cx="2037358" cy="364948"/>
            </a:xfrm>
            <a:prstGeom prst="leftArrow">
              <a:avLst>
                <a:gd name="adj1" fmla="val 58019"/>
                <a:gd name="adj2" fmla="val 7564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4-09-10 at 11.55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/>
          <a:stretch/>
        </p:blipFill>
        <p:spPr>
          <a:xfrm>
            <a:off x="1189558" y="434871"/>
            <a:ext cx="6754368" cy="603886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289130" y="576052"/>
            <a:ext cx="3054143" cy="2177749"/>
            <a:chOff x="5729396" y="706378"/>
            <a:chExt cx="3054143" cy="2177749"/>
          </a:xfrm>
        </p:grpSpPr>
        <p:grpSp>
          <p:nvGrpSpPr>
            <p:cNvPr id="24" name="Group 23"/>
            <p:cNvGrpSpPr/>
            <p:nvPr/>
          </p:nvGrpSpPr>
          <p:grpSpPr>
            <a:xfrm>
              <a:off x="5729396" y="1664927"/>
              <a:ext cx="3054143" cy="1219200"/>
              <a:chOff x="5272196" y="1350339"/>
              <a:chExt cx="3054143" cy="1219200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5272196" y="1350339"/>
                <a:ext cx="3054143" cy="12192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5E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Verdana" charset="0"/>
                  </a:rPr>
                  <a:t>Click Email</a:t>
                </a:r>
                <a:endParaRPr lang="en-US" sz="28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5427133" y="1522495"/>
                <a:ext cx="2743200" cy="882039"/>
              </a:xfrm>
              <a:prstGeom prst="rect">
                <a:avLst/>
              </a:prstGeom>
              <a:noFill/>
              <a:ln w="38100">
                <a:solidFill>
                  <a:srgbClr val="91CB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3657682">
              <a:off x="5339381" y="1213803"/>
              <a:ext cx="1379797" cy="364948"/>
            </a:xfrm>
            <a:prstGeom prst="leftArrow">
              <a:avLst>
                <a:gd name="adj1" fmla="val 58019"/>
                <a:gd name="adj2" fmla="val 8803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4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1" y="2719080"/>
            <a:ext cx="3564466" cy="2207059"/>
            <a:chOff x="457201" y="2719080"/>
            <a:chExt cx="3564466" cy="220705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1" y="2719080"/>
              <a:ext cx="3564466" cy="1227666"/>
              <a:chOff x="516467" y="440267"/>
              <a:chExt cx="3564466" cy="1227666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516467" y="440267"/>
                <a:ext cx="3564466" cy="122766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5E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Verdana" charset="0"/>
                  </a:rPr>
                  <a:t>Select Articles</a:t>
                </a:r>
                <a:endParaRPr lang="en-US" sz="2800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685799" y="600435"/>
                <a:ext cx="3234267" cy="906632"/>
              </a:xfrm>
              <a:prstGeom prst="rect">
                <a:avLst/>
              </a:prstGeom>
              <a:noFill/>
              <a:ln w="38100">
                <a:solidFill>
                  <a:srgbClr val="91CB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802436" y="4559251"/>
              <a:ext cx="431800" cy="366888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AC00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24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4-09-10 at 12.27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r="81"/>
          <a:stretch/>
        </p:blipFill>
        <p:spPr>
          <a:xfrm>
            <a:off x="366777" y="254000"/>
            <a:ext cx="4112612" cy="62692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402365" y="3466702"/>
            <a:ext cx="5360634" cy="1576835"/>
            <a:chOff x="3962400" y="4572000"/>
            <a:chExt cx="4953000" cy="13716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62400" y="4572000"/>
              <a:ext cx="4953000" cy="1371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5E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Verdana" charset="0"/>
                </a:rPr>
                <a:t>Select options and Send</a:t>
              </a:r>
              <a:endParaRPr lang="en-US" sz="2800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112491" y="4724400"/>
              <a:ext cx="4652818" cy="1066800"/>
            </a:xfrm>
            <a:prstGeom prst="rect">
              <a:avLst/>
            </a:prstGeom>
            <a:noFill/>
            <a:ln w="38100">
              <a:solidFill>
                <a:srgbClr val="91CB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587022" y="4097867"/>
            <a:ext cx="423332" cy="249789"/>
          </a:xfrm>
          <a:prstGeom prst="ellips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61621" y="5613402"/>
            <a:ext cx="423332" cy="579988"/>
          </a:xfrm>
          <a:prstGeom prst="ellips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482621" y="6159521"/>
            <a:ext cx="915645" cy="393361"/>
          </a:xfrm>
          <a:prstGeom prst="ellips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5475" y="1941513"/>
            <a:ext cx="7920038" cy="2646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8000" i="1" dirty="0">
                <a:latin typeface="Times New Roman"/>
                <a:cs typeface="Times New Roman"/>
              </a:rPr>
              <a:t>Finding e-journals in Gold Rush</a:t>
            </a:r>
          </a:p>
        </p:txBody>
      </p:sp>
    </p:spTree>
    <p:extLst>
      <p:ext uri="{BB962C8B-B14F-4D97-AF65-F5344CB8AC3E}">
        <p14:creationId xmlns:p14="http://schemas.microsoft.com/office/powerpoint/2010/main" val="121293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creen Shot 2014-09-09 at 12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3" y="1151464"/>
            <a:ext cx="4348226" cy="538581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31850" y="255756"/>
            <a:ext cx="3635375" cy="638963"/>
          </a:xfrm>
          <a:prstGeom prst="wedgeRoundRectCallout">
            <a:avLst>
              <a:gd name="adj1" fmla="val -49562"/>
              <a:gd name="adj2" fmla="val 621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44455" y="1490501"/>
            <a:ext cx="2836862" cy="1317625"/>
          </a:xfrm>
          <a:prstGeom prst="wedgeRoundRectCallout">
            <a:avLst>
              <a:gd name="adj1" fmla="val -99039"/>
              <a:gd name="adj2" fmla="val 36464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Mouse over </a:t>
            </a:r>
            <a:r>
              <a:rPr lang="en-US" sz="2400" dirty="0" err="1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eJournals</a:t>
            </a:r>
            <a:endParaRPr lang="en-US" sz="24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56552" y="2479514"/>
            <a:ext cx="7324765" cy="3485517"/>
            <a:chOff x="1456552" y="2479514"/>
            <a:chExt cx="7324765" cy="3485517"/>
          </a:xfrm>
        </p:grpSpPr>
        <p:pic>
          <p:nvPicPr>
            <p:cNvPr id="10" name="Picture 3" descr="Screen shot 2011-05-10 at 11.28.1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552" y="2479514"/>
              <a:ext cx="2198687" cy="119062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ular Callout 13"/>
            <p:cNvSpPr/>
            <p:nvPr/>
          </p:nvSpPr>
          <p:spPr>
            <a:xfrm>
              <a:off x="5801580" y="4569618"/>
              <a:ext cx="2979737" cy="1395413"/>
            </a:xfrm>
            <a:prstGeom prst="wedgeRoundRectCallout">
              <a:avLst>
                <a:gd name="adj1" fmla="val -130535"/>
                <a:gd name="adj2" fmla="val -169775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95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Gold Rush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68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2-10-05 at 8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2" y="375984"/>
            <a:ext cx="3352800" cy="6096508"/>
          </a:xfrm>
          <a:prstGeom prst="rect">
            <a:avLst/>
          </a:prstGeom>
          <a:ln w="127000" cmpd="sng">
            <a:solidFill>
              <a:schemeClr val="bg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947287" y="2598614"/>
            <a:ext cx="7791901" cy="3873877"/>
            <a:chOff x="947287" y="2598614"/>
            <a:chExt cx="7791901" cy="3873877"/>
          </a:xfrm>
        </p:grpSpPr>
        <p:sp>
          <p:nvSpPr>
            <p:cNvPr id="9" name="Rectangle 8"/>
            <p:cNvSpPr/>
            <p:nvPr/>
          </p:nvSpPr>
          <p:spPr>
            <a:xfrm>
              <a:off x="947287" y="2598614"/>
              <a:ext cx="3401645" cy="3873877"/>
            </a:xfrm>
            <a:prstGeom prst="rect">
              <a:avLst/>
            </a:prstGeom>
            <a:noFill/>
            <a:ln w="57150" cmpd="sng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902200" y="3376613"/>
              <a:ext cx="3836988" cy="1139825"/>
            </a:xfrm>
            <a:prstGeom prst="wedgeRoundRectCallout">
              <a:avLst>
                <a:gd name="adj1" fmla="val -68064"/>
                <a:gd name="adj2" fmla="val -19436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Instructions for using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89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3588" y="2087563"/>
            <a:ext cx="7620000" cy="2646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600" i="1" dirty="0" smtClean="0">
                <a:latin typeface="Times New Roman"/>
                <a:cs typeface="Times New Roman"/>
              </a:rPr>
              <a:t>Library Home Page</a:t>
            </a:r>
            <a:endParaRPr lang="en-US" sz="6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16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2-10-05 at 8.4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2" y="1475179"/>
            <a:ext cx="7210552" cy="4894580"/>
          </a:xfrm>
          <a:prstGeom prst="rect">
            <a:avLst/>
          </a:prstGeom>
          <a:ln w="38100" cmpd="sng">
            <a:solidFill>
              <a:srgbClr val="FFCC66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883755" y="296277"/>
            <a:ext cx="5805487" cy="1012825"/>
            <a:chOff x="2883755" y="296277"/>
            <a:chExt cx="5805487" cy="1012825"/>
          </a:xfrm>
        </p:grpSpPr>
        <p:sp>
          <p:nvSpPr>
            <p:cNvPr id="6" name="Rounded Rectangular Callout 5"/>
            <p:cNvSpPr/>
            <p:nvPr/>
          </p:nvSpPr>
          <p:spPr bwMode="auto">
            <a:xfrm>
              <a:off x="2883755" y="296277"/>
              <a:ext cx="5805487" cy="1012825"/>
            </a:xfrm>
            <a:prstGeom prst="wedgeRoundRectCallout">
              <a:avLst>
                <a:gd name="adj1" fmla="val -53287"/>
                <a:gd name="adj2" fmla="val 156817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  <a:latin typeface="Verdana"/>
                  <a:cs typeface="Verdana"/>
                </a:rPr>
                <a:t>  </a:t>
              </a:r>
              <a:r>
                <a:rPr lang="en-US" sz="2400" dirty="0">
                  <a:solidFill>
                    <a:schemeClr val="tx1"/>
                  </a:solidFill>
                  <a:latin typeface="Verdana"/>
                  <a:cs typeface="Verdana"/>
                </a:rPr>
                <a:t>Enter journal title, click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039218" y="560632"/>
              <a:ext cx="1431925" cy="558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Verdana"/>
                  <a:cs typeface="Verdana"/>
                </a:rPr>
                <a:t>Search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61463" y="2528061"/>
            <a:ext cx="4667737" cy="664308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International journal of audiology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9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1-29 at 10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8" y="337376"/>
            <a:ext cx="8263890" cy="5554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57866" y="5308729"/>
            <a:ext cx="7323605" cy="1167253"/>
          </a:xfrm>
          <a:prstGeom prst="wedgeRoundRectCallout">
            <a:avLst>
              <a:gd name="adj1" fmla="val -31233"/>
              <a:gd name="adj2" fmla="val -6916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95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26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</a:t>
            </a:r>
            <a:r>
              <a:rPr lang="en-US" sz="26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International Journal of Audiology</a:t>
            </a:r>
            <a:endParaRPr lang="en-US" sz="26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3" name="Picture 2" descr="Screen Shot 2014-01-29 at 10.5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1" y="404686"/>
            <a:ext cx="6051804" cy="605180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35034" y="3456396"/>
            <a:ext cx="3696431" cy="2923892"/>
            <a:chOff x="5135034" y="3456396"/>
            <a:chExt cx="3696431" cy="2923892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218315" y="3456396"/>
              <a:ext cx="3613150" cy="941387"/>
            </a:xfrm>
            <a:prstGeom prst="wedgeRoundRectCallout">
              <a:avLst>
                <a:gd name="adj1" fmla="val -26753"/>
                <a:gd name="adj2" fmla="val 112824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8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1) Check Dates Available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35034" y="5079999"/>
              <a:ext cx="1722966" cy="1300289"/>
            </a:xfrm>
            <a:prstGeom prst="roundRect">
              <a:avLst/>
            </a:prstGeom>
            <a:noFill/>
            <a:ln w="38100" cmpd="sng">
              <a:solidFill>
                <a:srgbClr val="00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7249" y="5118100"/>
            <a:ext cx="4766551" cy="1435749"/>
            <a:chOff x="237249" y="5118100"/>
            <a:chExt cx="4766551" cy="1435749"/>
          </a:xfrm>
        </p:grpSpPr>
        <p:sp>
          <p:nvSpPr>
            <p:cNvPr id="9" name="Rounded Rectangle 8"/>
            <p:cNvSpPr/>
            <p:nvPr/>
          </p:nvSpPr>
          <p:spPr>
            <a:xfrm>
              <a:off x="2555698" y="5118100"/>
              <a:ext cx="2448102" cy="1287589"/>
            </a:xfrm>
            <a:prstGeom prst="roundRect">
              <a:avLst/>
            </a:prstGeom>
            <a:noFill/>
            <a:ln w="38100" cmpd="sng">
              <a:solidFill>
                <a:srgbClr val="A700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237249" y="5824414"/>
              <a:ext cx="2614524" cy="729435"/>
            </a:xfrm>
            <a:prstGeom prst="wedgeRoundRectCallout">
              <a:avLst>
                <a:gd name="adj1" fmla="val 17312"/>
                <a:gd name="adj2" fmla="val -48183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A7000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2) Select Publisher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40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Screen Shot 2014-01-29 at 10.5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9" y="738061"/>
            <a:ext cx="8326628" cy="53850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19302" y="1824038"/>
            <a:ext cx="2538698" cy="882408"/>
          </a:xfrm>
          <a:prstGeom prst="wedgeRoundRectCallout">
            <a:avLst>
              <a:gd name="adj1" fmla="val 58418"/>
              <a:gd name="adj2" fmla="val -97135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Select </a:t>
            </a:r>
            <a:r>
              <a:rPr lang="en-US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Year</a:t>
            </a:r>
            <a:endParaRPr lang="en-US" sz="24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1-29 at 10.5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3" y="531940"/>
            <a:ext cx="8275320" cy="579729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44800" y="4554538"/>
            <a:ext cx="3848100" cy="882408"/>
          </a:xfrm>
          <a:prstGeom prst="wedgeRoundRectCallout">
            <a:avLst>
              <a:gd name="adj1" fmla="val 58418"/>
              <a:gd name="adj2" fmla="val -97135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Select </a:t>
            </a:r>
            <a:r>
              <a:rPr lang="en-US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Volume, Issue</a:t>
            </a:r>
            <a:endParaRPr lang="en-US" sz="24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3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1-29 at 10.5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1" y="593662"/>
            <a:ext cx="8368284" cy="567385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96900" y="3573826"/>
            <a:ext cx="5969000" cy="882408"/>
          </a:xfrm>
          <a:prstGeom prst="wedgeRoundRectCallout">
            <a:avLst>
              <a:gd name="adj1" fmla="val -10900"/>
              <a:gd name="adj2" fmla="val 92845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Locate article and click full text link</a:t>
            </a:r>
            <a:endParaRPr lang="en-US" sz="24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9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4-01-29 at 10.5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4" y="255080"/>
            <a:ext cx="4893564" cy="635101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157501" y="2856971"/>
            <a:ext cx="3563165" cy="882408"/>
          </a:xfrm>
          <a:prstGeom prst="wedgeRoundRectCallout">
            <a:avLst>
              <a:gd name="adj1" fmla="val 40951"/>
              <a:gd name="adj2" fmla="val -49160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Full-text</a:t>
            </a:r>
            <a:endParaRPr lang="en-US" sz="32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4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4746" y="316443"/>
            <a:ext cx="4962023" cy="67411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Practice Questions </a:t>
            </a:r>
            <a:endParaRPr kumimoji="0" lang="en-US" sz="44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13" y="1586425"/>
            <a:ext cx="7276320" cy="43063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742950" marR="0" lvl="0" indent="-74295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4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Hearing loss and auditory perception</a:t>
            </a:r>
          </a:p>
          <a:p>
            <a:pPr marL="742950" marR="0" lvl="0" indent="-74295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4400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742950" marR="0" lvl="0" indent="-74295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44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Auditory thresholds</a:t>
            </a:r>
          </a:p>
          <a:p>
            <a:pPr marL="742950" marR="0" lvl="0" indent="-74295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4400" kern="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742950" marR="0" lvl="0" indent="-74295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4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Clinical assessment and rehabilitation</a:t>
            </a:r>
            <a:endParaRPr kumimoji="0" lang="en-US" sz="4400" b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953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8284" y="1128528"/>
            <a:ext cx="7149658" cy="45945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Have Questions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or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Need Help?</a:t>
            </a:r>
          </a:p>
        </p:txBody>
      </p:sp>
    </p:spTree>
    <p:extLst>
      <p:ext uri="{BB962C8B-B14F-4D97-AF65-F5344CB8AC3E}">
        <p14:creationId xmlns:p14="http://schemas.microsoft.com/office/powerpoint/2010/main" val="340547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3.1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" y="1092161"/>
            <a:ext cx="4653280" cy="546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7813" y="231778"/>
            <a:ext cx="4962023" cy="67411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Today’s PowerPoint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428" y="4666248"/>
            <a:ext cx="8410414" cy="1428351"/>
            <a:chOff x="401428" y="4666248"/>
            <a:chExt cx="8410414" cy="1428351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024919" y="4666248"/>
              <a:ext cx="4786923" cy="1428351"/>
            </a:xfrm>
            <a:prstGeom prst="wedgeRoundRectCallout">
              <a:avLst>
                <a:gd name="adj1" fmla="val -92486"/>
                <a:gd name="adj2" fmla="val 12955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Verdana" charset="0"/>
                </a:rPr>
                <a:t>Click the Allied Health Icon to go to Popular Resources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pic>
          <p:nvPicPr>
            <p:cNvPr id="9" name="Picture 8" descr="Screen Shot 2012-10-05 at 9.03.3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28" y="4862646"/>
              <a:ext cx="1473200" cy="939800"/>
            </a:xfrm>
            <a:prstGeom prst="rect">
              <a:avLst/>
            </a:prstGeom>
            <a:ln w="38100" cmpd="sng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4041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643" y="182408"/>
            <a:ext cx="8234237" cy="674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3600" i="1" dirty="0">
                <a:solidFill>
                  <a:prstClr val="white"/>
                </a:solidFill>
                <a:latin typeface="Times New Roman"/>
                <a:cs typeface="Times New Roman"/>
              </a:rPr>
              <a:t>Popular </a:t>
            </a:r>
            <a:r>
              <a:rPr lang="en-US" sz="36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Resources is a good starting point</a:t>
            </a:r>
            <a:r>
              <a:rPr lang="en-US" sz="44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.</a:t>
            </a:r>
            <a:endParaRPr lang="en-US" sz="44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9-09 at 12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3" y="1151464"/>
            <a:ext cx="4348226" cy="5385816"/>
          </a:xfrm>
          <a:prstGeom prst="rect">
            <a:avLst/>
          </a:prstGeom>
        </p:spPr>
      </p:pic>
      <p:pic>
        <p:nvPicPr>
          <p:cNvPr id="9" name="Picture 8" descr="Screen Shot 2012-06-05 at 5.18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r="8"/>
          <a:stretch/>
        </p:blipFill>
        <p:spPr>
          <a:xfrm>
            <a:off x="1440347" y="4469435"/>
            <a:ext cx="6254496" cy="1657350"/>
          </a:xfrm>
          <a:prstGeom prst="rect">
            <a:avLst/>
          </a:prstGeom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54581" y="5006238"/>
            <a:ext cx="1459549" cy="1011498"/>
          </a:xfrm>
          <a:prstGeom prst="rect">
            <a:avLst/>
          </a:prstGeom>
          <a:noFill/>
          <a:ln w="76200" cmpd="sng">
            <a:solidFill>
              <a:srgbClr val="00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2.5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2" y="245872"/>
            <a:ext cx="4978908" cy="6353556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35872" y="166707"/>
            <a:ext cx="2618415" cy="297220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35872" y="3937001"/>
            <a:ext cx="7213861" cy="2294466"/>
            <a:chOff x="1235872" y="3937001"/>
            <a:chExt cx="7213861" cy="2294466"/>
          </a:xfrm>
        </p:grpSpPr>
        <p:sp>
          <p:nvSpPr>
            <p:cNvPr id="5" name="Rectangle 4"/>
            <p:cNvSpPr/>
            <p:nvPr/>
          </p:nvSpPr>
          <p:spPr>
            <a:xfrm>
              <a:off x="1235872" y="5870341"/>
              <a:ext cx="1543537" cy="361126"/>
            </a:xfrm>
            <a:prstGeom prst="rect">
              <a:avLst/>
            </a:prstGeom>
            <a:noFill/>
            <a:ln w="571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3578796" y="3937001"/>
              <a:ext cx="4870937" cy="1693332"/>
            </a:xfrm>
            <a:prstGeom prst="wedgeRoundRectCallout">
              <a:avLst>
                <a:gd name="adj1" fmla="val -64192"/>
                <a:gd name="adj2" fmla="val 74657"/>
                <a:gd name="adj3" fmla="val 16667"/>
              </a:avLst>
            </a:prstGeom>
            <a:solidFill>
              <a:srgbClr val="FFFFFF"/>
            </a:solidFill>
            <a:ln w="762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3200" dirty="0" smtClean="0">
                  <a:solidFill>
                    <a:schemeClr val="tx1"/>
                  </a:solidFill>
                </a:rPr>
                <a:t>Audiology PowerPoint</a:t>
              </a:r>
            </a:p>
            <a:p>
              <a:pPr algn="ctr">
                <a:lnSpc>
                  <a:spcPct val="110000"/>
                </a:lnSpc>
              </a:pPr>
              <a:r>
                <a:rPr lang="en-US" sz="3200" dirty="0" smtClean="0">
                  <a:solidFill>
                    <a:schemeClr val="tx1"/>
                  </a:solidFill>
                </a:rPr>
                <a:t>September 16, 2014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90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3.1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81" y="922868"/>
            <a:ext cx="4885944" cy="573405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02175" y="240655"/>
            <a:ext cx="3531626" cy="731341"/>
          </a:xfrm>
          <a:prstGeom prst="wedgeRoundRectCallout">
            <a:avLst>
              <a:gd name="adj1" fmla="val -48755"/>
              <a:gd name="adj2" fmla="val 1019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A7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87528" y="2398099"/>
            <a:ext cx="3965086" cy="3012398"/>
            <a:chOff x="987528" y="2398099"/>
            <a:chExt cx="3965086" cy="3012398"/>
          </a:xfrm>
        </p:grpSpPr>
        <p:sp>
          <p:nvSpPr>
            <p:cNvPr id="5" name="Rectangle 4"/>
            <p:cNvSpPr/>
            <p:nvPr/>
          </p:nvSpPr>
          <p:spPr>
            <a:xfrm>
              <a:off x="1730020" y="2398099"/>
              <a:ext cx="3222594" cy="11164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B90000"/>
                  </a:solidFill>
                </a:rPr>
                <a:t>Guides &amp; Tutorials</a:t>
              </a:r>
              <a:endParaRPr lang="en-US" sz="2800" dirty="0">
                <a:solidFill>
                  <a:srgbClr val="B90000"/>
                </a:solidFill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987528" y="4241142"/>
              <a:ext cx="1984933" cy="1169355"/>
            </a:xfrm>
            <a:prstGeom prst="wedgeRoundRectCallout">
              <a:avLst>
                <a:gd name="adj1" fmla="val 64203"/>
                <a:gd name="adj2" fmla="val -123628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800"/>
                </a:spcAft>
                <a:defRPr/>
              </a:pPr>
              <a:r>
                <a:rPr lang="en-US" sz="36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17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3-10-11 at 2.0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" y="603250"/>
            <a:ext cx="4577080" cy="5638800"/>
          </a:xfrm>
          <a:prstGeom prst="rect">
            <a:avLst/>
          </a:prstGeom>
        </p:spPr>
      </p:pic>
      <p:pic>
        <p:nvPicPr>
          <p:cNvPr id="5" name="Picture 4" descr="Screen Shot 2013-10-11 at 2.0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9" y="304546"/>
            <a:ext cx="2145792" cy="6236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1938" y="620184"/>
            <a:ext cx="788525" cy="12488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1938" y="1353024"/>
            <a:ext cx="1499725" cy="255642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17263" y="793113"/>
            <a:ext cx="3472198" cy="3890677"/>
            <a:chOff x="1417263" y="793113"/>
            <a:chExt cx="3472198" cy="3890677"/>
          </a:xfrm>
        </p:grpSpPr>
        <p:sp>
          <p:nvSpPr>
            <p:cNvPr id="6" name="Rectangle 5"/>
            <p:cNvSpPr/>
            <p:nvPr/>
          </p:nvSpPr>
          <p:spPr>
            <a:xfrm>
              <a:off x="1417263" y="793113"/>
              <a:ext cx="1320956" cy="279581"/>
            </a:xfrm>
            <a:prstGeom prst="rect">
              <a:avLst/>
            </a:prstGeom>
            <a:noFill/>
            <a:ln w="571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404829" y="2161510"/>
              <a:ext cx="484632" cy="2522280"/>
            </a:xfrm>
            <a:prstGeom prst="down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331939" y="1852879"/>
            <a:ext cx="526058" cy="196054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40399" y="1119731"/>
            <a:ext cx="788525" cy="12488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3.1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0" y="1159936"/>
            <a:ext cx="4653280" cy="5461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27518" y="295518"/>
            <a:ext cx="3635375" cy="701697"/>
          </a:xfrm>
          <a:prstGeom prst="wedgeRoundRectCallout">
            <a:avLst>
              <a:gd name="adj1" fmla="val -50261"/>
              <a:gd name="adj2" fmla="val 1019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A7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7524" y="1821361"/>
            <a:ext cx="5247081" cy="3953315"/>
            <a:chOff x="3617524" y="1821361"/>
            <a:chExt cx="5247081" cy="3953315"/>
          </a:xfrm>
        </p:grpSpPr>
        <p:pic>
          <p:nvPicPr>
            <p:cNvPr id="5" name="Picture 4" descr="Screen Shot 2012-09-07 at 5.18.4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524" y="4555476"/>
              <a:ext cx="3657600" cy="1219200"/>
            </a:xfrm>
            <a:prstGeom prst="rect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5261358" y="1821361"/>
              <a:ext cx="3603247" cy="2036282"/>
              <a:chOff x="5125886" y="1389544"/>
              <a:chExt cx="3708674" cy="2036282"/>
            </a:xfrm>
          </p:grpSpPr>
          <p:sp>
            <p:nvSpPr>
              <p:cNvPr id="7" name="Rounded Rectangular Callout 6"/>
              <p:cNvSpPr/>
              <p:nvPr/>
            </p:nvSpPr>
            <p:spPr>
              <a:xfrm>
                <a:off x="5125886" y="1389544"/>
                <a:ext cx="3708674" cy="2036282"/>
              </a:xfrm>
              <a:prstGeom prst="wedgeRoundRectCallout">
                <a:avLst>
                  <a:gd name="adj1" fmla="val -38206"/>
                  <a:gd name="adj2" fmla="val 99439"/>
                  <a:gd name="adj3" fmla="val 16667"/>
                </a:avLst>
              </a:prstGeom>
              <a:solidFill>
                <a:srgbClr val="FFFFFF"/>
              </a:solidFill>
              <a:ln w="38100" cap="flat" cmpd="sng" algn="ctr">
                <a:solidFill>
                  <a:srgbClr val="57B1D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  <a:defRPr/>
                </a:pPr>
                <a:endPara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03407" y="2189582"/>
                <a:ext cx="3147312" cy="1061406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sz="3000" i="1" dirty="0">
                    <a:solidFill>
                      <a:srgbClr val="B9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Ask a Librarian </a:t>
                </a:r>
                <a:r>
                  <a:rPr lang="en-US" sz="3000" dirty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Icon</a:t>
                </a:r>
                <a:endParaRPr lang="en-US" sz="30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07095" y="1542836"/>
                <a:ext cx="2539936" cy="671767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800"/>
                  </a:spcAft>
                  <a:defRPr/>
                </a:pPr>
                <a:r>
                  <a:rPr lang="en-US" sz="3600" dirty="0" smtClean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Go to</a:t>
                </a:r>
                <a:endParaRPr lang="en-US" sz="36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130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3.1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6" y="1202640"/>
            <a:ext cx="4653280" cy="5461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93453" y="244510"/>
            <a:ext cx="3635375" cy="701697"/>
          </a:xfrm>
          <a:prstGeom prst="wedgeRoundRectCallout">
            <a:avLst>
              <a:gd name="adj1" fmla="val -49562"/>
              <a:gd name="adj2" fmla="val 898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A7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04741" y="3188610"/>
            <a:ext cx="5418123" cy="3079717"/>
            <a:chOff x="3530142" y="3070072"/>
            <a:chExt cx="5418123" cy="3079717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530142" y="3070072"/>
              <a:ext cx="5299590" cy="922337"/>
            </a:xfrm>
            <a:prstGeom prst="wedgeRoundRectCallout">
              <a:avLst>
                <a:gd name="adj1" fmla="val -49923"/>
                <a:gd name="adj2" fmla="val -19843"/>
                <a:gd name="adj3" fmla="val 16667"/>
              </a:avLst>
            </a:prstGeom>
            <a:solidFill>
              <a:srgbClr val="0080FF"/>
            </a:solidFill>
            <a:ln w="28575" cmpd="sng">
              <a:solidFill>
                <a:srgbClr val="008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D</a:t>
              </a:r>
              <a:r>
                <a:rPr lang="en-US" sz="3600" dirty="0" smtClean="0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ownload </a:t>
              </a:r>
              <a:r>
                <a:rPr lang="en-US" sz="3600" dirty="0" err="1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TeamViewer</a:t>
              </a:r>
              <a:r>
                <a:rPr lang="en-US" sz="3600" dirty="0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 </a:t>
              </a:r>
            </a:p>
          </p:txBody>
        </p:sp>
        <p:pic>
          <p:nvPicPr>
            <p:cNvPr id="7" name="Picture 6" descr="Screen Shot 2012-09-07 at 5.19.0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197" y="4733231"/>
              <a:ext cx="3973068" cy="1416558"/>
            </a:xfrm>
            <a:prstGeom prst="rect">
              <a:avLst/>
            </a:prstGeom>
            <a:ln w="28575" cmpd="sng">
              <a:solidFill>
                <a:srgbClr val="E6E6E6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598333" y="5190069"/>
              <a:ext cx="1194477" cy="584200"/>
            </a:xfrm>
            <a:prstGeom prst="rect">
              <a:avLst/>
            </a:prstGeom>
            <a:noFill/>
            <a:ln w="57150" cmpd="sng">
              <a:solidFill>
                <a:srgbClr val="00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65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p-Down Arrow 15"/>
          <p:cNvSpPr/>
          <p:nvPr/>
        </p:nvSpPr>
        <p:spPr>
          <a:xfrm rot="18676980">
            <a:off x="3648076" y="2484437"/>
            <a:ext cx="1371600" cy="2314575"/>
          </a:xfrm>
          <a:prstGeom prst="upDownArrow">
            <a:avLst>
              <a:gd name="adj1" fmla="val 28067"/>
              <a:gd name="adj2" fmla="val 35922"/>
            </a:avLst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67313" y="401638"/>
            <a:ext cx="3290887" cy="2185987"/>
          </a:xfrm>
          <a:prstGeom prst="round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Call your TTUHSC Librarian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3424238"/>
            <a:ext cx="4232275" cy="3352800"/>
            <a:chOff x="5105400" y="3424238"/>
            <a:chExt cx="4232275" cy="3352800"/>
          </a:xfrm>
        </p:grpSpPr>
        <p:pic>
          <p:nvPicPr>
            <p:cNvPr id="15367" name="Picture 3" descr="computer lap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424238"/>
              <a:ext cx="3353049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4" descr="cell pho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151" y="5100638"/>
              <a:ext cx="1676524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creen Shot 2012-09-05 at 12.00.5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28" y="4196575"/>
              <a:ext cx="1255903" cy="145986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50800" y="609600"/>
            <a:ext cx="4279900" cy="3022600"/>
            <a:chOff x="50800" y="609600"/>
            <a:chExt cx="4279900" cy="3022600"/>
          </a:xfrm>
        </p:grpSpPr>
        <p:grpSp>
          <p:nvGrpSpPr>
            <p:cNvPr id="15362" name="Group 7"/>
            <p:cNvGrpSpPr>
              <a:grpSpLocks/>
            </p:cNvGrpSpPr>
            <p:nvPr/>
          </p:nvGrpSpPr>
          <p:grpSpPr bwMode="auto">
            <a:xfrm>
              <a:off x="50800" y="609600"/>
              <a:ext cx="4279900" cy="3022600"/>
              <a:chOff x="50037" y="609600"/>
              <a:chExt cx="4280663" cy="3023330"/>
            </a:xfrm>
          </p:grpSpPr>
          <p:pic>
            <p:nvPicPr>
              <p:cNvPr id="15370" name="Picture 2" descr="complete compute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37" y="609600"/>
                <a:ext cx="3023330" cy="30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6" descr="phon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1295401"/>
                <a:ext cx="1435100" cy="1415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4" descr="Screen Shot 2012-09-05 at 12.00.5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6276">
              <a:off x="1941096" y="1080338"/>
              <a:ext cx="685038" cy="79629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263004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creen shot 2011-02-15 at 2.30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b="1681"/>
          <a:stretch/>
        </p:blipFill>
        <p:spPr bwMode="auto">
          <a:xfrm>
            <a:off x="2404482" y="1079064"/>
            <a:ext cx="6210300" cy="4892040"/>
          </a:xfrm>
          <a:prstGeom prst="rect">
            <a:avLst/>
          </a:prstGeom>
          <a:noFill/>
          <a:ln w="28575">
            <a:solidFill>
              <a:srgbClr val="66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09777" y="2453154"/>
            <a:ext cx="1730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FF"/>
                </a:solidFill>
              </a:rPr>
              <a:t>Double click the icon and </a:t>
            </a:r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ollow the directions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9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55514" y="4046543"/>
            <a:ext cx="8523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After logging on, the librarian can see your computer screen!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3897" y="188412"/>
            <a:ext cx="6287322" cy="3405991"/>
            <a:chOff x="253897" y="188412"/>
            <a:chExt cx="6287322" cy="3405991"/>
          </a:xfrm>
        </p:grpSpPr>
        <p:pic>
          <p:nvPicPr>
            <p:cNvPr id="21508" name="Picture 2" descr="Screen shot 2011-02-15 at 3.13.2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27" y="1036336"/>
              <a:ext cx="55118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5" name="TextBox 11"/>
            <p:cNvSpPr txBox="1">
              <a:spLocks noChangeArrowheads="1"/>
            </p:cNvSpPr>
            <p:nvPr/>
          </p:nvSpPr>
          <p:spPr bwMode="auto">
            <a:xfrm>
              <a:off x="253897" y="188412"/>
              <a:ext cx="6125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/>
                <a:t>Give </a:t>
              </a:r>
              <a:r>
                <a:rPr lang="en-US" dirty="0"/>
                <a:t>the password </a:t>
              </a:r>
              <a:r>
                <a:rPr lang="en-US" dirty="0" smtClean="0"/>
                <a:t>to the librarian to enter.</a:t>
              </a:r>
              <a:endParaRPr lang="en-US" dirty="0"/>
            </a:p>
          </p:txBody>
        </p:sp>
        <p:sp>
          <p:nvSpPr>
            <p:cNvPr id="4" name="Up Arrow 3"/>
            <p:cNvSpPr/>
            <p:nvPr/>
          </p:nvSpPr>
          <p:spPr>
            <a:xfrm rot="12122242">
              <a:off x="3973964" y="695947"/>
              <a:ext cx="593001" cy="1845734"/>
            </a:xfrm>
            <a:prstGeom prst="upArrow">
              <a:avLst>
                <a:gd name="adj1" fmla="val 50000"/>
                <a:gd name="adj2" fmla="val 64813"/>
              </a:avLst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01503" y="2903355"/>
              <a:ext cx="1839716" cy="691048"/>
              <a:chOff x="4338638" y="3957276"/>
              <a:chExt cx="1839716" cy="691048"/>
            </a:xfrm>
          </p:grpSpPr>
          <p:sp>
            <p:nvSpPr>
              <p:cNvPr id="2" name="Rounded Rectangle 1"/>
              <p:cNvSpPr/>
              <p:nvPr/>
            </p:nvSpPr>
            <p:spPr>
              <a:xfrm rot="5400000">
                <a:off x="4912972" y="3382942"/>
                <a:ext cx="691048" cy="1839716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CCFF"/>
                  </a:gs>
                  <a:gs pos="100000">
                    <a:srgbClr val="99CCFF"/>
                  </a:gs>
                  <a:gs pos="50000">
                    <a:srgbClr val="3F80CD"/>
                  </a:gs>
                </a:gsLst>
                <a:lin ang="0" scaled="1"/>
                <a:tileRect/>
              </a:gradFill>
              <a:ln w="12700" cmpd="sng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53098" y="4078080"/>
                <a:ext cx="1408264" cy="4492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Log On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9152" y="4655328"/>
            <a:ext cx="7133012" cy="8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dirty="0" smtClean="0"/>
              <a:t>At the end of the session after logging off,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the librarian will not have access to your computer!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39991" y="5709088"/>
            <a:ext cx="4271549" cy="8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dirty="0" err="1" smtClean="0"/>
              <a:t>TeamViewer</a:t>
            </a:r>
            <a:r>
              <a:rPr lang="en-US" dirty="0" smtClean="0"/>
              <a:t> generates a new password each time it is used!</a:t>
            </a:r>
          </a:p>
        </p:txBody>
      </p:sp>
    </p:spTree>
    <p:extLst>
      <p:ext uri="{BB962C8B-B14F-4D97-AF65-F5344CB8AC3E}">
        <p14:creationId xmlns:p14="http://schemas.microsoft.com/office/powerpoint/2010/main" val="11051869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1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57200"/>
            <a:ext cx="54864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  <a:cs typeface="ＭＳ Ｐゴシック" charset="0"/>
              </a:rPr>
              <a:t>OR </a:t>
            </a:r>
            <a:r>
              <a:rPr lang="en-US" sz="40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  <a:cs typeface="ＭＳ Ｐゴシック" charset="0"/>
              </a:rPr>
              <a:t>contact us at</a:t>
            </a:r>
            <a:r>
              <a:rPr lang="en-US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  <a:cs typeface="ＭＳ Ｐゴシック" charset="0"/>
              </a:rPr>
              <a:t>:</a:t>
            </a:r>
            <a:endParaRPr lang="en-US" sz="4000" i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neva" charset="0"/>
              <a:ea typeface="蘋果儷中黑" charset="0"/>
              <a:cs typeface="ＭＳ Ｐゴシック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57200" y="22098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Lubbock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	(806) 743-2200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FFFFFF"/>
              </a:solidFill>
              <a:latin typeface="Calibri" charset="0"/>
              <a:ea typeface="ＭＳ Ｐゴシック" charset="0"/>
              <a:cs typeface="蘋果儷中黑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Amarillo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	</a:t>
            </a:r>
            <a:r>
              <a:rPr lang="en-US" sz="2000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(806) 354-5448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FFFFFF"/>
              </a:solidFill>
              <a:latin typeface="Calibri" charset="0"/>
              <a:ea typeface="ＭＳ Ｐゴシック" charset="0"/>
              <a:cs typeface="蘋果儷中黑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El Paso</a:t>
            </a:r>
            <a:endParaRPr lang="en-US" sz="2000" i="1" dirty="0" smtClean="0">
              <a:solidFill>
                <a:srgbClr val="FFFFFF"/>
              </a:solidFill>
              <a:latin typeface="Calibri" charset="0"/>
              <a:ea typeface="ＭＳ Ｐゴシック" charset="0"/>
              <a:cs typeface="蘋果儷中黑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	(915) 545-6652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FFFFFF"/>
              </a:solidFill>
              <a:latin typeface="Calibri" charset="0"/>
              <a:ea typeface="ＭＳ Ｐゴシック" charset="0"/>
              <a:cs typeface="蘋果儷中黑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Odessa</a:t>
            </a:r>
            <a:endParaRPr lang="en-US" sz="2000" i="1" dirty="0" smtClean="0">
              <a:solidFill>
                <a:srgbClr val="FFFFFF"/>
              </a:solidFill>
              <a:latin typeface="Calibri" charset="0"/>
              <a:ea typeface="ＭＳ Ｐゴシック" charset="0"/>
              <a:cs typeface="蘋果儷中黑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蘋果儷中黑" charset="0"/>
              </a:rPr>
              <a:t>	(432) 335-5171</a:t>
            </a:r>
            <a:endParaRPr lang="en-US" i="1" dirty="0" smtClean="0">
              <a:solidFill>
                <a:srgbClr val="FFFFFF"/>
              </a:solidFill>
              <a:latin typeface="Calibri" charset="0"/>
              <a:ea typeface="ＭＳ Ｐゴシック" charset="0"/>
              <a:cs typeface="蘋果儷中黑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000000"/>
              </a:solidFill>
              <a:latin typeface="Calibri" charset="0"/>
              <a:ea typeface="ＭＳ Ｐゴシック" charset="0"/>
              <a:cs typeface="蘋果儷中黑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87900" y="1798638"/>
            <a:ext cx="3916363" cy="4449762"/>
            <a:chOff x="4787900" y="1798638"/>
            <a:chExt cx="3916363" cy="4449762"/>
          </a:xfrm>
        </p:grpSpPr>
        <p:pic>
          <p:nvPicPr>
            <p:cNvPr id="112645" name="Picture 2" descr="l@s #1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0" t="10651" r="6990"/>
            <a:stretch>
              <a:fillRect/>
            </a:stretch>
          </p:blipFill>
          <p:spPr bwMode="auto">
            <a:xfrm>
              <a:off x="4787900" y="1798638"/>
              <a:ext cx="3916363" cy="444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646" name="Straight Connector 7"/>
            <p:cNvCxnSpPr>
              <a:cxnSpLocks noChangeShapeType="1"/>
            </p:cNvCxnSpPr>
            <p:nvPr/>
          </p:nvCxnSpPr>
          <p:spPr bwMode="auto">
            <a:xfrm>
              <a:off x="4953000" y="6065838"/>
              <a:ext cx="3581400" cy="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687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srgbClr val="FFFFFF"/>
                </a:solidFill>
                <a:latin typeface="Brush Script MT" pitchFamily="-111" charset="0"/>
                <a:ea typeface="Brush Script MT" pitchFamily="-111" charset="0"/>
                <a:cs typeface="Brush Script MT" pitchFamily="-111" charset="0"/>
              </a:rPr>
              <a:t>The End</a:t>
            </a: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Genev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2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4127" y="1751066"/>
            <a:ext cx="7399871" cy="33336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i="1" dirty="0" smtClean="0">
                <a:latin typeface="Times New Roman"/>
                <a:cs typeface="Times New Roman"/>
              </a:rPr>
              <a:t>Linguistics and Language Behavior Abstracts</a:t>
            </a:r>
            <a:endParaRPr lang="en-US" sz="6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772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creen Shot 2014-09-09 at 12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3" y="1151464"/>
            <a:ext cx="4348226" cy="538581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31850" y="255756"/>
            <a:ext cx="3635375" cy="638963"/>
          </a:xfrm>
          <a:prstGeom prst="wedgeRoundRectCallout">
            <a:avLst>
              <a:gd name="adj1" fmla="val -49562"/>
              <a:gd name="adj2" fmla="val 621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87974" y="2285355"/>
            <a:ext cx="3310467" cy="690356"/>
            <a:chOff x="2805641" y="2315311"/>
            <a:chExt cx="3310467" cy="690356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2805641" y="2315311"/>
              <a:ext cx="3310467" cy="690356"/>
            </a:xfrm>
            <a:prstGeom prst="wedgeRoundRectCallout">
              <a:avLst>
                <a:gd name="adj1" fmla="val -89222"/>
                <a:gd name="adj2" fmla="val -34878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60000"/>
                </a:lnSpc>
                <a:spcAft>
                  <a:spcPts val="18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4867" y="2425914"/>
              <a:ext cx="3014134" cy="4853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  <a:spcAft>
                  <a:spcPts val="18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Databases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01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4-09-09 at 2.0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113"/>
            <a:ext cx="5518150" cy="60769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37954" y="2409430"/>
            <a:ext cx="5991479" cy="1442690"/>
            <a:chOff x="2637954" y="1986310"/>
            <a:chExt cx="5991479" cy="1442690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2637954" y="1986310"/>
              <a:ext cx="5991479" cy="1442690"/>
            </a:xfrm>
            <a:prstGeom prst="wedgeRoundRectCallout">
              <a:avLst>
                <a:gd name="adj1" fmla="val -42989"/>
                <a:gd name="adj2" fmla="val 117086"/>
                <a:gd name="adj3" fmla="val 16667"/>
              </a:avLst>
            </a:prstGeom>
            <a:solidFill>
              <a:schemeClr val="bg1"/>
            </a:solidFill>
            <a:ln w="539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CC0000"/>
                  </a:solidFill>
                </a:rPr>
                <a:t> </a:t>
              </a:r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</a:t>
              </a:r>
              <a:endParaRPr lang="en-US" sz="4000" dirty="0">
                <a:solidFill>
                  <a:srgbClr val="CC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0458" y="2150320"/>
              <a:ext cx="5537200" cy="1151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Click CSA Linguistics &amp; Language Behavior Abstracts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71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528</Words>
  <Application>Microsoft Macintosh PowerPoint</Application>
  <PresentationFormat>On-screen Show (4:3)</PresentationFormat>
  <Paragraphs>202</Paragraphs>
  <Slides>69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Office Theme</vt:lpstr>
      <vt:lpstr>1_Office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TTUHSCPSL</dc:creator>
  <cp:lastModifiedBy>TTUHSC</cp:lastModifiedBy>
  <cp:revision>725</cp:revision>
  <dcterms:created xsi:type="dcterms:W3CDTF">2011-08-29T19:51:01Z</dcterms:created>
  <dcterms:modified xsi:type="dcterms:W3CDTF">2014-09-16T20:59:02Z</dcterms:modified>
</cp:coreProperties>
</file>