
<file path=[Content_Types].xml><?xml version="1.0" encoding="utf-8"?>
<Types xmlns="http://schemas.openxmlformats.org/package/2006/content-types">
  <Default Extension="xml" ContentType="application/xml"/>
  <Default Extension="jpeg" ContentType="image/jpeg"/>
  <Default Extension="tiff" ContentType="image/tiff"/>
  <Default Extension="jpg" ContentType="image/jpeg"/>
  <Default Extension="rels" ContentType="application/vnd.openxmlformats-package.relationships+xml"/>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tags/tag5.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notesMasterIdLst>
    <p:notesMasterId r:id="rId49"/>
  </p:notesMasterIdLst>
  <p:sldIdLst>
    <p:sldId id="256" r:id="rId2"/>
    <p:sldId id="274" r:id="rId3"/>
    <p:sldId id="257" r:id="rId4"/>
    <p:sldId id="258" r:id="rId5"/>
    <p:sldId id="275" r:id="rId6"/>
    <p:sldId id="276" r:id="rId7"/>
    <p:sldId id="303" r:id="rId8"/>
    <p:sldId id="304" r:id="rId9"/>
    <p:sldId id="277" r:id="rId10"/>
    <p:sldId id="264" r:id="rId11"/>
    <p:sldId id="278" r:id="rId12"/>
    <p:sldId id="279" r:id="rId13"/>
    <p:sldId id="280" r:id="rId14"/>
    <p:sldId id="282" r:id="rId15"/>
    <p:sldId id="259" r:id="rId16"/>
    <p:sldId id="281" r:id="rId17"/>
    <p:sldId id="262" r:id="rId18"/>
    <p:sldId id="260" r:id="rId19"/>
    <p:sldId id="261" r:id="rId20"/>
    <p:sldId id="305" r:id="rId21"/>
    <p:sldId id="269" r:id="rId22"/>
    <p:sldId id="266" r:id="rId23"/>
    <p:sldId id="284" r:id="rId24"/>
    <p:sldId id="265" r:id="rId25"/>
    <p:sldId id="285" r:id="rId26"/>
    <p:sldId id="272" r:id="rId27"/>
    <p:sldId id="297" r:id="rId28"/>
    <p:sldId id="298" r:id="rId29"/>
    <p:sldId id="299" r:id="rId30"/>
    <p:sldId id="287" r:id="rId31"/>
    <p:sldId id="300" r:id="rId32"/>
    <p:sldId id="291" r:id="rId33"/>
    <p:sldId id="290" r:id="rId34"/>
    <p:sldId id="295" r:id="rId35"/>
    <p:sldId id="289" r:id="rId36"/>
    <p:sldId id="306" r:id="rId37"/>
    <p:sldId id="353" r:id="rId38"/>
    <p:sldId id="354" r:id="rId39"/>
    <p:sldId id="342" r:id="rId40"/>
    <p:sldId id="356" r:id="rId41"/>
    <p:sldId id="352" r:id="rId42"/>
    <p:sldId id="302" r:id="rId43"/>
    <p:sldId id="270" r:id="rId44"/>
    <p:sldId id="271" r:id="rId45"/>
    <p:sldId id="301" r:id="rId46"/>
    <p:sldId id="292" r:id="rId47"/>
    <p:sldId id="273" r:id="rId4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2317"/>
    <p:restoredTop sz="66005"/>
  </p:normalViewPr>
  <p:slideViewPr>
    <p:cSldViewPr snapToGrid="0" snapToObjects="1" showGuides="1">
      <p:cViewPr varScale="1">
        <p:scale>
          <a:sx n="86" d="100"/>
          <a:sy n="86" d="100"/>
        </p:scale>
        <p:origin x="224" y="296"/>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esProps" Target="presProps.xml"/><Relationship Id="rId51" Type="http://schemas.openxmlformats.org/officeDocument/2006/relationships/viewProps" Target="viewProps.xml"/><Relationship Id="rId52" Type="http://schemas.openxmlformats.org/officeDocument/2006/relationships/theme" Target="theme/theme1.xml"/><Relationship Id="rId53"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F75866-2E55-0D42-B38A-56B49F185537}" type="datetimeFigureOut">
              <a:rPr lang="en-US" smtClean="0"/>
              <a:t>8/31/17</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5D908C-C3CE-C449-8518-F184DE502AC9}" type="slidenum">
              <a:rPr lang="en-US" smtClean="0"/>
              <a:t>‹#›</a:t>
            </a:fld>
            <a:endParaRPr lang="en-US" dirty="0"/>
          </a:p>
        </p:txBody>
      </p:sp>
    </p:spTree>
    <p:extLst>
      <p:ext uri="{BB962C8B-B14F-4D97-AF65-F5344CB8AC3E}">
        <p14:creationId xmlns:p14="http://schemas.microsoft.com/office/powerpoint/2010/main" val="1401661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www.ttuhsc.edu/libraries"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 I’m Margaret </a:t>
            </a:r>
            <a:r>
              <a:rPr lang="en-US" dirty="0" err="1" smtClean="0"/>
              <a:t>Vugrin</a:t>
            </a:r>
            <a:r>
              <a:rPr lang="en-US" dirty="0" smtClean="0"/>
              <a:t>, one of the Reference Librarians at the TTUHSC library and today I</a:t>
            </a:r>
            <a:r>
              <a:rPr lang="en-US" baseline="0" dirty="0" smtClean="0"/>
              <a:t> am bringing you a presentation on the best way to search a database that uses subject headings. There are some databases that do not use subject headings. For our example databases we will be exploring PubMed.</a:t>
            </a:r>
            <a:endParaRPr lang="en-US" dirty="0"/>
          </a:p>
        </p:txBody>
      </p:sp>
      <p:sp>
        <p:nvSpPr>
          <p:cNvPr id="4" name="Slide Number Placeholder 3"/>
          <p:cNvSpPr>
            <a:spLocks noGrp="1"/>
          </p:cNvSpPr>
          <p:nvPr>
            <p:ph type="sldNum" sz="quarter" idx="10"/>
          </p:nvPr>
        </p:nvSpPr>
        <p:spPr/>
        <p:txBody>
          <a:bodyPr/>
          <a:lstStyle/>
          <a:p>
            <a:fld id="{405D908C-C3CE-C449-8518-F184DE502AC9}" type="slidenum">
              <a:rPr lang="en-US" smtClean="0"/>
              <a:t>1</a:t>
            </a:fld>
            <a:endParaRPr lang="en-US" dirty="0"/>
          </a:p>
        </p:txBody>
      </p:sp>
    </p:spTree>
    <p:extLst>
      <p:ext uri="{BB962C8B-B14F-4D97-AF65-F5344CB8AC3E}">
        <p14:creationId xmlns:p14="http://schemas.microsoft.com/office/powerpoint/2010/main" val="288006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are all the dots in </a:t>
            </a:r>
            <a:r>
              <a:rPr lang="en-US" dirty="0" smtClean="0"/>
              <a:t>PubMed</a:t>
            </a:r>
            <a:r>
              <a:rPr lang="mr-IN" dirty="0" smtClean="0"/>
              <a:t>…</a:t>
            </a:r>
            <a:r>
              <a:rPr lang="en-US" baseline="0" dirty="0" smtClean="0"/>
              <a:t>When you type in a “combination of letters” into the PubMed search box</a:t>
            </a:r>
            <a:r>
              <a:rPr lang="mr-IN" baseline="0" dirty="0" smtClean="0"/>
              <a:t>…</a:t>
            </a:r>
            <a:r>
              <a:rPr lang="en-US" baseline="0" dirty="0" smtClean="0"/>
              <a:t>it looks for that combination of letters anywhere in the electronic record: Journal title, article title, author’s name, word in the abstract. Will it locate billing or economics or other financial considerations using this search? NO! as it’s only looking for the combination of letters</a:t>
            </a:r>
            <a:r>
              <a:rPr lang="mr-IN" baseline="0" dirty="0" smtClean="0"/>
              <a:t>…</a:t>
            </a:r>
            <a:r>
              <a:rPr lang="en-US" baseline="0" dirty="0" smtClean="0"/>
              <a:t>not the meaning of the word.</a:t>
            </a:r>
            <a:endParaRPr lang="en-US" dirty="0"/>
          </a:p>
        </p:txBody>
      </p:sp>
      <p:sp>
        <p:nvSpPr>
          <p:cNvPr id="4" name="Slide Number Placeholder 3"/>
          <p:cNvSpPr>
            <a:spLocks noGrp="1"/>
          </p:cNvSpPr>
          <p:nvPr>
            <p:ph type="sldNum" sz="quarter" idx="10"/>
          </p:nvPr>
        </p:nvSpPr>
        <p:spPr/>
        <p:txBody>
          <a:bodyPr/>
          <a:lstStyle/>
          <a:p>
            <a:fld id="{405D908C-C3CE-C449-8518-F184DE502AC9}" type="slidenum">
              <a:rPr lang="en-US" smtClean="0"/>
              <a:t>10</a:t>
            </a:fld>
            <a:endParaRPr lang="en-US" dirty="0"/>
          </a:p>
        </p:txBody>
      </p:sp>
    </p:spTree>
    <p:extLst>
      <p:ext uri="{BB962C8B-B14F-4D97-AF65-F5344CB8AC3E}">
        <p14:creationId xmlns:p14="http://schemas.microsoft.com/office/powerpoint/2010/main" val="106928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arenR"/>
            </a:pPr>
            <a:r>
              <a:rPr lang="en-US" dirty="0" smtClean="0"/>
              <a:t>Return to the PubMed homepage, click on “</a:t>
            </a:r>
            <a:r>
              <a:rPr lang="en-US" dirty="0" err="1" smtClean="0"/>
              <a:t>MeSH</a:t>
            </a:r>
            <a:r>
              <a:rPr lang="en-US" dirty="0" smtClean="0"/>
              <a:t> Database.”</a:t>
            </a:r>
          </a:p>
          <a:p>
            <a:pPr marL="342900" indent="-342900">
              <a:buAutoNum type="arabicParenR"/>
            </a:pPr>
            <a:endParaRPr lang="en-US" dirty="0" smtClean="0"/>
          </a:p>
          <a:p>
            <a:pPr marL="342900" indent="-342900">
              <a:buAutoNum type="arabicParenR"/>
            </a:pPr>
            <a:r>
              <a:rPr lang="en-US" dirty="0" err="1" smtClean="0"/>
              <a:t>MeSH</a:t>
            </a:r>
            <a:r>
              <a:rPr lang="en-US" dirty="0" smtClean="0"/>
              <a:t> stands for Medical Subject Headings. One can search by CONCEPTS when using </a:t>
            </a:r>
            <a:r>
              <a:rPr lang="en-US" dirty="0" err="1" smtClean="0"/>
              <a:t>MeSH</a:t>
            </a:r>
            <a:r>
              <a:rPr lang="en-US" dirty="0" smtClean="0"/>
              <a:t>. When reviewing citations</a:t>
            </a:r>
            <a:r>
              <a:rPr lang="en-US" baseline="0" dirty="0" smtClean="0"/>
              <a:t> that are located by concept all of the articles are about that concept. On the previous screen, When just using the term</a:t>
            </a:r>
            <a:r>
              <a:rPr lang="is-IS" baseline="0" dirty="0" smtClean="0"/>
              <a:t>…the term just appears anywhere in the electronic document. </a:t>
            </a:r>
            <a:r>
              <a:rPr lang="en-US" baseline="0" dirty="0" smtClean="0"/>
              <a:t>F</a:t>
            </a:r>
            <a:r>
              <a:rPr lang="is-IS" baseline="0" dirty="0" smtClean="0"/>
              <a:t>or example: an article that might pull up could have this sentance in the abstract: “there are numerous costs associated with this procedure.” period end of sentance  that’s all the information you might receive. </a:t>
            </a:r>
            <a:r>
              <a:rPr lang="en-US" baseline="0" dirty="0" smtClean="0"/>
              <a:t>L</a:t>
            </a:r>
            <a:r>
              <a:rPr lang="is-IS" baseline="0" dirty="0" smtClean="0"/>
              <a:t>et see what types of articles we can locate when we search by concept.</a:t>
            </a:r>
            <a:endParaRPr lang="en-US" dirty="0" smtClean="0"/>
          </a:p>
          <a:p>
            <a:endParaRPr lang="en-US" dirty="0"/>
          </a:p>
        </p:txBody>
      </p:sp>
      <p:sp>
        <p:nvSpPr>
          <p:cNvPr id="4" name="Slide Number Placeholder 3"/>
          <p:cNvSpPr>
            <a:spLocks noGrp="1"/>
          </p:cNvSpPr>
          <p:nvPr>
            <p:ph type="sldNum" sz="quarter" idx="10"/>
          </p:nvPr>
        </p:nvSpPr>
        <p:spPr/>
        <p:txBody>
          <a:bodyPr/>
          <a:lstStyle/>
          <a:p>
            <a:fld id="{405D908C-C3CE-C449-8518-F184DE502AC9}" type="slidenum">
              <a:rPr lang="en-US" smtClean="0"/>
              <a:t>11</a:t>
            </a:fld>
            <a:endParaRPr lang="en-US" dirty="0"/>
          </a:p>
        </p:txBody>
      </p:sp>
    </p:spTree>
    <p:extLst>
      <p:ext uri="{BB962C8B-B14F-4D97-AF65-F5344CB8AC3E}">
        <p14:creationId xmlns:p14="http://schemas.microsoft.com/office/powerpoint/2010/main" val="7826652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arenR"/>
            </a:pPr>
            <a:r>
              <a:rPr lang="en-US" dirty="0" smtClean="0"/>
              <a:t>On the </a:t>
            </a:r>
            <a:r>
              <a:rPr lang="en-US" dirty="0" err="1" smtClean="0"/>
              <a:t>MeSH</a:t>
            </a:r>
            <a:r>
              <a:rPr lang="en-US" dirty="0" smtClean="0"/>
              <a:t> page, type “costs” into the search box.</a:t>
            </a:r>
            <a:r>
              <a:rPr lang="en-US" baseline="0" dirty="0" smtClean="0"/>
              <a:t> </a:t>
            </a:r>
            <a:r>
              <a:rPr lang="en-US" dirty="0" err="1" smtClean="0"/>
              <a:t>MeSH</a:t>
            </a:r>
            <a:r>
              <a:rPr lang="en-US" dirty="0" smtClean="0"/>
              <a:t> (Medical Subject Headings) is the controlled vocabulary used for indexing articles. Indexers will “tag” an article with the appropriate subject headings</a:t>
            </a:r>
            <a:r>
              <a:rPr lang="is-IS" dirty="0" smtClean="0"/>
              <a:t>…typically they wil have between 8 and 15 subject headings that are tagged per article. </a:t>
            </a:r>
            <a:r>
              <a:rPr lang="en-US" dirty="0" smtClean="0"/>
              <a:t>T</a:t>
            </a:r>
            <a:r>
              <a:rPr lang="is-IS" dirty="0" smtClean="0"/>
              <a:t>hese will all be access points for you when you are searching by subject headings. Then click on the SEARCH button, if there is a match it will show up on the next screen.</a:t>
            </a:r>
            <a:endParaRPr lang="en-US" dirty="0" smtClean="0"/>
          </a:p>
          <a:p>
            <a:endParaRPr lang="en-US" dirty="0"/>
          </a:p>
        </p:txBody>
      </p:sp>
      <p:sp>
        <p:nvSpPr>
          <p:cNvPr id="4" name="Slide Number Placeholder 3"/>
          <p:cNvSpPr>
            <a:spLocks noGrp="1"/>
          </p:cNvSpPr>
          <p:nvPr>
            <p:ph type="sldNum" sz="quarter" idx="10"/>
          </p:nvPr>
        </p:nvSpPr>
        <p:spPr/>
        <p:txBody>
          <a:bodyPr/>
          <a:lstStyle/>
          <a:p>
            <a:fld id="{405D908C-C3CE-C449-8518-F184DE502AC9}" type="slidenum">
              <a:rPr lang="en-US" smtClean="0"/>
              <a:t>12</a:t>
            </a:fld>
            <a:endParaRPr lang="en-US" dirty="0"/>
          </a:p>
        </p:txBody>
      </p:sp>
    </p:spTree>
    <p:extLst>
      <p:ext uri="{BB962C8B-B14F-4D97-AF65-F5344CB8AC3E}">
        <p14:creationId xmlns:p14="http://schemas.microsoft.com/office/powerpoint/2010/main" val="9177541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screen shows us some possible subject headings related to the term “costs.” </a:t>
            </a:r>
            <a:r>
              <a:rPr lang="en-US" dirty="0" err="1" smtClean="0"/>
              <a:t>MeSH</a:t>
            </a:r>
            <a:r>
              <a:rPr lang="en-US" baseline="0" dirty="0" smtClean="0"/>
              <a:t> is giving us 10 options here. Cost and Cost Analysis, Hospital Costs, Employer health costs and a few more options. Typically each concept will have a definition and there may also be a date (the year this heading was introduced into the database.) NOTE: the date also means that if you are using this concept your research will only go back as far as that date. Look at the subject “Hospital costs.” How far back will this term search the PubMed literature? 1994. it will look at all the articles from 1994 to the present to retrieve your results. You may be interested in more than one of the concepts shown on this screen. However, let’s just choose one today. Let’s choose “Hospital costs” Please click on that term.</a:t>
            </a:r>
            <a:endParaRPr lang="en-US" dirty="0"/>
          </a:p>
        </p:txBody>
      </p:sp>
      <p:sp>
        <p:nvSpPr>
          <p:cNvPr id="4" name="Slide Number Placeholder 3"/>
          <p:cNvSpPr>
            <a:spLocks noGrp="1"/>
          </p:cNvSpPr>
          <p:nvPr>
            <p:ph type="sldNum" sz="quarter" idx="10"/>
          </p:nvPr>
        </p:nvSpPr>
        <p:spPr/>
        <p:txBody>
          <a:bodyPr/>
          <a:lstStyle/>
          <a:p>
            <a:fld id="{405D908C-C3CE-C449-8518-F184DE502AC9}" type="slidenum">
              <a:rPr lang="en-US" smtClean="0"/>
              <a:t>13</a:t>
            </a:fld>
            <a:endParaRPr lang="en-US" dirty="0"/>
          </a:p>
        </p:txBody>
      </p:sp>
    </p:spTree>
    <p:extLst>
      <p:ext uri="{BB962C8B-B14F-4D97-AF65-F5344CB8AC3E}">
        <p14:creationId xmlns:p14="http://schemas.microsoft.com/office/powerpoint/2010/main" val="15740338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Choosing “Hospital costs” has brought up this screen. There</a:t>
            </a:r>
            <a:r>
              <a:rPr lang="en-US" baseline="0" dirty="0" smtClean="0"/>
              <a:t> is the term and it’s definition, it entered into the database in 1994. then we have a number of small boxes with terms such as: classification, or ethics or history</a:t>
            </a:r>
            <a:r>
              <a:rPr lang="is-IS" baseline="0" dirty="0" smtClean="0"/>
              <a:t>…I refer to these as “adjectives” as they modify the subject heading, in this case our subject is  “Hospital Costs”  and we could narrow our subject down to “Hopital costs/ethics” if we were to click on the little box next to ethics. </a:t>
            </a:r>
            <a:r>
              <a:rPr lang="en-US" baseline="0" dirty="0" smtClean="0"/>
              <a:t>W</a:t>
            </a:r>
            <a:r>
              <a:rPr lang="is-IS" baseline="0" dirty="0" smtClean="0"/>
              <a:t>e can choose as many adjectives or subheadings (as the database calls them) as we like. </a:t>
            </a:r>
            <a:r>
              <a:rPr lang="en-US" baseline="0" dirty="0" smtClean="0"/>
              <a:t>I</a:t>
            </a:r>
            <a:r>
              <a:rPr lang="is-IS" baseline="0" dirty="0" smtClean="0"/>
              <a:t>f we want all the articles related to this subject heading, when throwing out a large net...we don’t have to click on any of the small boxes but just (on the right side) click on ”Add to Search Builder” and then ”Search PubMed”. </a:t>
            </a:r>
            <a:endParaRPr lang="en-US" dirty="0"/>
          </a:p>
        </p:txBody>
      </p:sp>
      <p:sp>
        <p:nvSpPr>
          <p:cNvPr id="4" name="Slide Number Placeholder 3"/>
          <p:cNvSpPr>
            <a:spLocks noGrp="1"/>
          </p:cNvSpPr>
          <p:nvPr>
            <p:ph type="sldNum" sz="quarter" idx="10"/>
          </p:nvPr>
        </p:nvSpPr>
        <p:spPr/>
        <p:txBody>
          <a:bodyPr/>
          <a:lstStyle/>
          <a:p>
            <a:fld id="{405D908C-C3CE-C449-8518-F184DE502AC9}" type="slidenum">
              <a:rPr lang="en-US" smtClean="0"/>
              <a:t>14</a:t>
            </a:fld>
            <a:endParaRPr lang="en-US" dirty="0"/>
          </a:p>
        </p:txBody>
      </p:sp>
    </p:spTree>
    <p:extLst>
      <p:ext uri="{BB962C8B-B14F-4D97-AF65-F5344CB8AC3E}">
        <p14:creationId xmlns:p14="http://schemas.microsoft.com/office/powerpoint/2010/main" val="6323800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PubMed’s-MeSH</a:t>
            </a:r>
            <a:r>
              <a:rPr lang="en-US" baseline="0" dirty="0" smtClean="0"/>
              <a:t> feature, we will only search for those articles that are tagged or indexed for our subject term, only those inside of the circle, inside of the MeSH circle. Here we are showing the results. The numbers show how many articles are in the entire pie</a:t>
            </a:r>
            <a:r>
              <a:rPr lang="mr-IN" baseline="0" dirty="0" smtClean="0"/>
              <a:t>…</a:t>
            </a:r>
            <a:r>
              <a:rPr lang="en-US" baseline="0" dirty="0" smtClean="0"/>
              <a:t>  Please draw a circle on your dots page and label it  “</a:t>
            </a:r>
            <a:r>
              <a:rPr lang="en-US" baseline="0" dirty="0" err="1" smtClean="0"/>
              <a:t>MeSH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405D908C-C3CE-C449-8518-F184DE502AC9}" type="slidenum">
              <a:rPr lang="en-US" smtClean="0"/>
              <a:t>15</a:t>
            </a:fld>
            <a:endParaRPr lang="en-US" dirty="0"/>
          </a:p>
        </p:txBody>
      </p:sp>
    </p:spTree>
    <p:extLst>
      <p:ext uri="{BB962C8B-B14F-4D97-AF65-F5344CB8AC3E}">
        <p14:creationId xmlns:p14="http://schemas.microsoft.com/office/powerpoint/2010/main" val="17643705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examine what we see on this page. We have our concept and it’s definition, below that we have our small boxes</a:t>
            </a:r>
            <a:r>
              <a:rPr lang="en-US" baseline="0" dirty="0" smtClean="0"/>
              <a:t> and subheadings. There are 88 possible subheadings and the database offers optimal combinations as you see here. We don’t see them on this page but “toxicity” and “Abnormalities” are also subheadings. Looking at our subject heading of “Hospital Costs” we can understand why those subheadings don’t show up</a:t>
            </a:r>
            <a:r>
              <a:rPr lang="is-IS" baseline="0" smtClean="0"/>
              <a:t>…they wouldn’t make sense.</a:t>
            </a:r>
            <a:endParaRPr lang="en-US" dirty="0"/>
          </a:p>
        </p:txBody>
      </p:sp>
      <p:sp>
        <p:nvSpPr>
          <p:cNvPr id="4" name="Slide Number Placeholder 3"/>
          <p:cNvSpPr>
            <a:spLocks noGrp="1"/>
          </p:cNvSpPr>
          <p:nvPr>
            <p:ph type="sldNum" sz="quarter" idx="10"/>
          </p:nvPr>
        </p:nvSpPr>
        <p:spPr/>
        <p:txBody>
          <a:bodyPr/>
          <a:lstStyle/>
          <a:p>
            <a:fld id="{405D908C-C3CE-C449-8518-F184DE502AC9}" type="slidenum">
              <a:rPr lang="en-US" smtClean="0"/>
              <a:t>16</a:t>
            </a:fld>
            <a:endParaRPr lang="en-US" dirty="0"/>
          </a:p>
        </p:txBody>
      </p:sp>
    </p:spTree>
    <p:extLst>
      <p:ext uri="{BB962C8B-B14F-4D97-AF65-F5344CB8AC3E}">
        <p14:creationId xmlns:p14="http://schemas.microsoft.com/office/powerpoint/2010/main" val="11657356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you want to narrow your subject</a:t>
            </a:r>
            <a:r>
              <a:rPr lang="mr-IN" dirty="0" smtClean="0"/>
              <a:t>…</a:t>
            </a:r>
            <a:r>
              <a:rPr lang="en-US" dirty="0" smtClean="0"/>
              <a:t>you can easily do that using the subheadings/adjectives for the subject heading</a:t>
            </a:r>
            <a:r>
              <a:rPr lang="mr-IN" dirty="0" smtClean="0"/>
              <a:t>…</a:t>
            </a:r>
            <a:r>
              <a:rPr lang="en-US" dirty="0" smtClean="0"/>
              <a:t>adjectives</a:t>
            </a:r>
            <a:r>
              <a:rPr lang="en-US" baseline="0" dirty="0" smtClean="0"/>
              <a:t> describe their subject as they do here</a:t>
            </a:r>
            <a:r>
              <a:rPr lang="mr-IN" baseline="0" dirty="0" smtClean="0"/>
              <a:t>…</a:t>
            </a:r>
            <a:r>
              <a:rPr lang="en-US" baseline="0" dirty="0" smtClean="0"/>
              <a:t>you can make multiple selections by clicking on the box next to the term(s). If you don’t choose any subheadings you will get all the entire pie. But here we have just selected one one piece of pie.</a:t>
            </a:r>
            <a:endParaRPr lang="en-US" dirty="0"/>
          </a:p>
        </p:txBody>
      </p:sp>
      <p:sp>
        <p:nvSpPr>
          <p:cNvPr id="4" name="Slide Number Placeholder 3"/>
          <p:cNvSpPr>
            <a:spLocks noGrp="1"/>
          </p:cNvSpPr>
          <p:nvPr>
            <p:ph type="sldNum" sz="quarter" idx="10"/>
          </p:nvPr>
        </p:nvSpPr>
        <p:spPr/>
        <p:txBody>
          <a:bodyPr/>
          <a:lstStyle/>
          <a:p>
            <a:fld id="{405D908C-C3CE-C449-8518-F184DE502AC9}" type="slidenum">
              <a:rPr lang="en-US" smtClean="0"/>
              <a:t>17</a:t>
            </a:fld>
            <a:endParaRPr lang="en-US" dirty="0"/>
          </a:p>
        </p:txBody>
      </p:sp>
    </p:spTree>
    <p:extLst>
      <p:ext uri="{BB962C8B-B14F-4D97-AF65-F5344CB8AC3E}">
        <p14:creationId xmlns:p14="http://schemas.microsoft.com/office/powerpoint/2010/main" val="9541255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you want to focus your topic</a:t>
            </a:r>
            <a:r>
              <a:rPr lang="mr-IN" dirty="0" smtClean="0"/>
              <a:t>…</a:t>
            </a:r>
            <a:r>
              <a:rPr lang="en-US" dirty="0" smtClean="0"/>
              <a:t>then select the option “Restrict to MeSH Major Topic.”  As when horses wear blinders to help them focus on the race and not be distracted</a:t>
            </a:r>
            <a:r>
              <a:rPr lang="mr-IN" dirty="0" smtClean="0"/>
              <a:t>…</a:t>
            </a:r>
            <a:r>
              <a:rPr lang="en-US" dirty="0" smtClean="0"/>
              <a:t>this option will search only the narrower more focused articles</a:t>
            </a:r>
            <a:r>
              <a:rPr lang="en-US" baseline="0" dirty="0" smtClean="0"/>
              <a:t> found in the inner circle.</a:t>
            </a:r>
            <a:endParaRPr lang="en-US" dirty="0"/>
          </a:p>
        </p:txBody>
      </p:sp>
      <p:sp>
        <p:nvSpPr>
          <p:cNvPr id="4" name="Slide Number Placeholder 3"/>
          <p:cNvSpPr>
            <a:spLocks noGrp="1"/>
          </p:cNvSpPr>
          <p:nvPr>
            <p:ph type="sldNum" sz="quarter" idx="10"/>
          </p:nvPr>
        </p:nvSpPr>
        <p:spPr/>
        <p:txBody>
          <a:bodyPr/>
          <a:lstStyle/>
          <a:p>
            <a:fld id="{405D908C-C3CE-C449-8518-F184DE502AC9}" type="slidenum">
              <a:rPr lang="en-US" smtClean="0"/>
              <a:t>18</a:t>
            </a:fld>
            <a:endParaRPr lang="en-US" dirty="0"/>
          </a:p>
        </p:txBody>
      </p:sp>
    </p:spTree>
    <p:extLst>
      <p:ext uri="{BB962C8B-B14F-4D97-AF65-F5344CB8AC3E}">
        <p14:creationId xmlns:p14="http://schemas.microsoft.com/office/powerpoint/2010/main" val="822534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Going back to </a:t>
            </a:r>
            <a:r>
              <a:rPr lang="en-US" dirty="0" err="1" smtClean="0"/>
              <a:t>MeSH</a:t>
            </a:r>
            <a:r>
              <a:rPr lang="en-US" baseline="0" dirty="0" smtClean="0"/>
              <a:t> from the PubMed homepage</a:t>
            </a:r>
            <a:r>
              <a:rPr lang="is-IS" baseline="0" dirty="0" smtClean="0"/>
              <a:t>…we can then type surgical wound infection into the search box. </a:t>
            </a:r>
            <a:r>
              <a:rPr lang="en-US" baseline="0" dirty="0" smtClean="0"/>
              <a:t>T</a:t>
            </a:r>
            <a:r>
              <a:rPr lang="is-IS" baseline="0" dirty="0" smtClean="0"/>
              <a:t>here is an exact match and so you can click on the subject heading. </a:t>
            </a:r>
            <a:r>
              <a:rPr lang="en-US" baseline="0" dirty="0" smtClean="0"/>
              <a:t>T</a:t>
            </a:r>
            <a:r>
              <a:rPr lang="is-IS" baseline="0" dirty="0" smtClean="0"/>
              <a:t>his will be the next screen...it will have subheading options and we also have chosen to Focus by “Restrict to Mesh Major Topic”</a:t>
            </a:r>
            <a:endParaRPr lang="en-US" dirty="0"/>
          </a:p>
        </p:txBody>
      </p:sp>
      <p:sp>
        <p:nvSpPr>
          <p:cNvPr id="4" name="Slide Number Placeholder 3"/>
          <p:cNvSpPr>
            <a:spLocks noGrp="1"/>
          </p:cNvSpPr>
          <p:nvPr>
            <p:ph type="sldNum" sz="quarter" idx="10"/>
          </p:nvPr>
        </p:nvSpPr>
        <p:spPr/>
        <p:txBody>
          <a:bodyPr/>
          <a:lstStyle/>
          <a:p>
            <a:fld id="{405D908C-C3CE-C449-8518-F184DE502AC9}" type="slidenum">
              <a:rPr lang="en-US" smtClean="0"/>
              <a:t>19</a:t>
            </a:fld>
            <a:endParaRPr lang="en-US" dirty="0"/>
          </a:p>
        </p:txBody>
      </p:sp>
    </p:spTree>
    <p:extLst>
      <p:ext uri="{BB962C8B-B14F-4D97-AF65-F5344CB8AC3E}">
        <p14:creationId xmlns:p14="http://schemas.microsoft.com/office/powerpoint/2010/main" val="797372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this exercise you will need a few sheets of paper, some</a:t>
            </a:r>
            <a:r>
              <a:rPr lang="en-US" baseline="0" dirty="0" smtClean="0"/>
              <a:t>thing to write with, possibly colored markers and access to a computer on the internet. Take your markers and fill the first sheet of paper with dots.</a:t>
            </a:r>
            <a:endParaRPr lang="en-US" dirty="0"/>
          </a:p>
        </p:txBody>
      </p:sp>
      <p:sp>
        <p:nvSpPr>
          <p:cNvPr id="4" name="Slide Number Placeholder 3"/>
          <p:cNvSpPr>
            <a:spLocks noGrp="1"/>
          </p:cNvSpPr>
          <p:nvPr>
            <p:ph type="sldNum" sz="quarter" idx="10"/>
          </p:nvPr>
        </p:nvSpPr>
        <p:spPr/>
        <p:txBody>
          <a:bodyPr/>
          <a:lstStyle/>
          <a:p>
            <a:fld id="{405D908C-C3CE-C449-8518-F184DE502AC9}" type="slidenum">
              <a:rPr lang="en-US" smtClean="0"/>
              <a:t>2</a:t>
            </a:fld>
            <a:endParaRPr lang="en-US" dirty="0"/>
          </a:p>
        </p:txBody>
      </p:sp>
    </p:spTree>
    <p:extLst>
      <p:ext uri="{BB962C8B-B14F-4D97-AF65-F5344CB8AC3E}">
        <p14:creationId xmlns:p14="http://schemas.microsoft.com/office/powerpoint/2010/main" val="17600621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the “OR” sometimes called “Boolean OR”</a:t>
            </a:r>
            <a:r>
              <a:rPr lang="mr-IN" dirty="0" smtClean="0"/>
              <a:t>…</a:t>
            </a:r>
            <a:r>
              <a:rPr lang="en-US" dirty="0" smtClean="0"/>
              <a:t>you will get all variations of your concepts, those that deal with one concept “OR A” the other “OR B” even those citations that have both concepts in the same article.</a:t>
            </a:r>
            <a:r>
              <a:rPr lang="en-US" baseline="0" dirty="0" smtClean="0"/>
              <a:t> For example, if you had concept A as well as concept B</a:t>
            </a:r>
            <a:r>
              <a:rPr lang="mr-IN" baseline="0" dirty="0" smtClean="0"/>
              <a:t>…</a:t>
            </a:r>
            <a:r>
              <a:rPr lang="en-US" baseline="0" dirty="0" smtClean="0"/>
              <a:t>having overlapping circles</a:t>
            </a:r>
            <a:r>
              <a:rPr lang="mr-IN" baseline="0" dirty="0" smtClean="0"/>
              <a:t>…</a:t>
            </a:r>
            <a:r>
              <a:rPr lang="en-US" baseline="0" dirty="0" smtClean="0"/>
              <a:t>the searcher would get the citations that have “A” concept OR the ones that have “B” concept and even those articles that have both “A” and “B” in the intersection of the  circles.</a:t>
            </a:r>
            <a:endParaRPr lang="en-US" dirty="0"/>
          </a:p>
        </p:txBody>
      </p:sp>
      <p:sp>
        <p:nvSpPr>
          <p:cNvPr id="4" name="Slide Number Placeholder 3"/>
          <p:cNvSpPr>
            <a:spLocks noGrp="1"/>
          </p:cNvSpPr>
          <p:nvPr>
            <p:ph type="sldNum" sz="quarter" idx="10"/>
          </p:nvPr>
        </p:nvSpPr>
        <p:spPr/>
        <p:txBody>
          <a:bodyPr/>
          <a:lstStyle/>
          <a:p>
            <a:fld id="{405D908C-C3CE-C449-8518-F184DE502AC9}" type="slidenum">
              <a:rPr lang="en-US" smtClean="0"/>
              <a:t>22</a:t>
            </a:fld>
            <a:endParaRPr lang="en-US" dirty="0"/>
          </a:p>
        </p:txBody>
      </p:sp>
    </p:spTree>
    <p:extLst>
      <p:ext uri="{BB962C8B-B14F-4D97-AF65-F5344CB8AC3E}">
        <p14:creationId xmlns:p14="http://schemas.microsoft.com/office/powerpoint/2010/main" val="9998613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Using the “OR” sometimes called “Boolean OR”</a:t>
            </a:r>
            <a:r>
              <a:rPr lang="mr-IN" dirty="0" smtClean="0"/>
              <a:t>…</a:t>
            </a:r>
            <a:r>
              <a:rPr lang="en-US" dirty="0" smtClean="0"/>
              <a:t>you will get all variations of your concepts, those that deal with one concept “OR A” the other “OR B” even those citations that have both concepts in the same article.</a:t>
            </a:r>
            <a:r>
              <a:rPr lang="en-US" baseline="0" dirty="0" smtClean="0"/>
              <a:t> For example, if you had concept A as well as concept B</a:t>
            </a:r>
            <a:r>
              <a:rPr lang="mr-IN" baseline="0" dirty="0" smtClean="0"/>
              <a:t>…</a:t>
            </a:r>
            <a:r>
              <a:rPr lang="en-US" baseline="0" dirty="0" smtClean="0"/>
              <a:t>having overlapping circles</a:t>
            </a:r>
            <a:r>
              <a:rPr lang="mr-IN" baseline="0" dirty="0" smtClean="0"/>
              <a:t>…</a:t>
            </a:r>
            <a:r>
              <a:rPr lang="en-US" baseline="0" dirty="0" smtClean="0"/>
              <a:t>the searcher would get the citations that have “A” concept OR the ones that have “B” concept and even those articles that have both “A” and “B” in the intersection of the  circles.</a:t>
            </a:r>
            <a:endParaRPr lang="en-US" dirty="0"/>
          </a:p>
        </p:txBody>
      </p:sp>
      <p:sp>
        <p:nvSpPr>
          <p:cNvPr id="4" name="Slide Number Placeholder 3"/>
          <p:cNvSpPr>
            <a:spLocks noGrp="1"/>
          </p:cNvSpPr>
          <p:nvPr>
            <p:ph type="sldNum" sz="quarter" idx="10"/>
          </p:nvPr>
        </p:nvSpPr>
        <p:spPr/>
        <p:txBody>
          <a:bodyPr/>
          <a:lstStyle/>
          <a:p>
            <a:fld id="{405D908C-C3CE-C449-8518-F184DE502AC9}" type="slidenum">
              <a:rPr lang="en-US" smtClean="0"/>
              <a:t>23</a:t>
            </a:fld>
            <a:endParaRPr lang="en-US" dirty="0"/>
          </a:p>
        </p:txBody>
      </p:sp>
    </p:spTree>
    <p:extLst>
      <p:ext uri="{BB962C8B-B14F-4D97-AF65-F5344CB8AC3E}">
        <p14:creationId xmlns:p14="http://schemas.microsoft.com/office/powerpoint/2010/main" val="2705000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 AND will only give you the articles</a:t>
            </a:r>
            <a:r>
              <a:rPr lang="en-US" baseline="0" dirty="0" smtClean="0"/>
              <a:t> that appear in the overlap area. A AND B</a:t>
            </a:r>
            <a:endParaRPr lang="en-US" dirty="0"/>
          </a:p>
        </p:txBody>
      </p:sp>
      <p:sp>
        <p:nvSpPr>
          <p:cNvPr id="4" name="Slide Number Placeholder 3"/>
          <p:cNvSpPr>
            <a:spLocks noGrp="1"/>
          </p:cNvSpPr>
          <p:nvPr>
            <p:ph type="sldNum" sz="quarter" idx="10"/>
          </p:nvPr>
        </p:nvSpPr>
        <p:spPr/>
        <p:txBody>
          <a:bodyPr/>
          <a:lstStyle/>
          <a:p>
            <a:fld id="{405D908C-C3CE-C449-8518-F184DE502AC9}" type="slidenum">
              <a:rPr lang="en-US" smtClean="0"/>
              <a:t>24</a:t>
            </a:fld>
            <a:endParaRPr lang="en-US" dirty="0"/>
          </a:p>
        </p:txBody>
      </p:sp>
    </p:spTree>
    <p:extLst>
      <p:ext uri="{BB962C8B-B14F-4D97-AF65-F5344CB8AC3E}">
        <p14:creationId xmlns:p14="http://schemas.microsoft.com/office/powerpoint/2010/main" val="497483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5D908C-C3CE-C449-8518-F184DE502AC9}" type="slidenum">
              <a:rPr lang="en-US" smtClean="0"/>
              <a:t>25</a:t>
            </a:fld>
            <a:endParaRPr lang="en-US" dirty="0"/>
          </a:p>
        </p:txBody>
      </p:sp>
    </p:spTree>
    <p:extLst>
      <p:ext uri="{BB962C8B-B14F-4D97-AF65-F5344CB8AC3E}">
        <p14:creationId xmlns:p14="http://schemas.microsoft.com/office/powerpoint/2010/main" val="43310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5D908C-C3CE-C449-8518-F184DE502AC9}" type="slidenum">
              <a:rPr lang="en-US" smtClean="0"/>
              <a:t>30</a:t>
            </a:fld>
            <a:endParaRPr lang="en-US" dirty="0"/>
          </a:p>
        </p:txBody>
      </p:sp>
    </p:spTree>
    <p:extLst>
      <p:ext uri="{BB962C8B-B14F-4D97-AF65-F5344CB8AC3E}">
        <p14:creationId xmlns:p14="http://schemas.microsoft.com/office/powerpoint/2010/main" val="100249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5D908C-C3CE-C449-8518-F184DE502AC9}" type="slidenum">
              <a:rPr lang="en-US" smtClean="0"/>
              <a:t>32</a:t>
            </a:fld>
            <a:endParaRPr lang="en-US" dirty="0"/>
          </a:p>
        </p:txBody>
      </p:sp>
    </p:spTree>
    <p:extLst>
      <p:ext uri="{BB962C8B-B14F-4D97-AF65-F5344CB8AC3E}">
        <p14:creationId xmlns:p14="http://schemas.microsoft.com/office/powerpoint/2010/main" val="2018143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5D908C-C3CE-C449-8518-F184DE502AC9}" type="slidenum">
              <a:rPr lang="en-US" smtClean="0"/>
              <a:t>33</a:t>
            </a:fld>
            <a:endParaRPr lang="en-US" dirty="0"/>
          </a:p>
        </p:txBody>
      </p:sp>
    </p:spTree>
    <p:extLst>
      <p:ext uri="{BB962C8B-B14F-4D97-AF65-F5344CB8AC3E}">
        <p14:creationId xmlns:p14="http://schemas.microsoft.com/office/powerpoint/2010/main" val="116355028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5D908C-C3CE-C449-8518-F184DE502AC9}" type="slidenum">
              <a:rPr lang="en-US" smtClean="0"/>
              <a:t>35</a:t>
            </a:fld>
            <a:endParaRPr lang="en-US" dirty="0"/>
          </a:p>
        </p:txBody>
      </p:sp>
    </p:spTree>
    <p:extLst>
      <p:ext uri="{BB962C8B-B14F-4D97-AF65-F5344CB8AC3E}">
        <p14:creationId xmlns:p14="http://schemas.microsoft.com/office/powerpoint/2010/main" val="11689457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5D908C-C3CE-C449-8518-F184DE502AC9}" type="slidenum">
              <a:rPr lang="en-US" smtClean="0"/>
              <a:t>46</a:t>
            </a:fld>
            <a:endParaRPr lang="en-US" dirty="0"/>
          </a:p>
        </p:txBody>
      </p:sp>
    </p:spTree>
    <p:extLst>
      <p:ext uri="{BB962C8B-B14F-4D97-AF65-F5344CB8AC3E}">
        <p14:creationId xmlns:p14="http://schemas.microsoft.com/office/powerpoint/2010/main" val="1290935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example of: “All the published literature” each dot represents a</a:t>
            </a:r>
            <a:r>
              <a:rPr lang="en-US" baseline="0" dirty="0" smtClean="0"/>
              <a:t> journal</a:t>
            </a:r>
            <a:r>
              <a:rPr lang="mr-IN" dirty="0" smtClean="0"/>
              <a:t>…</a:t>
            </a:r>
            <a:r>
              <a:rPr lang="en-US" dirty="0" smtClean="0"/>
              <a:t>and we can’t see all of them but I’m sure you get the idea...there</a:t>
            </a:r>
            <a:r>
              <a:rPr lang="en-US" baseline="0" dirty="0" smtClean="0"/>
              <a:t> are lots, and lots of journals and lots, and lots of published articles.</a:t>
            </a:r>
            <a:endParaRPr lang="en-US" dirty="0"/>
          </a:p>
        </p:txBody>
      </p:sp>
      <p:sp>
        <p:nvSpPr>
          <p:cNvPr id="4" name="Slide Number Placeholder 3"/>
          <p:cNvSpPr>
            <a:spLocks noGrp="1"/>
          </p:cNvSpPr>
          <p:nvPr>
            <p:ph type="sldNum" sz="quarter" idx="10"/>
          </p:nvPr>
        </p:nvSpPr>
        <p:spPr/>
        <p:txBody>
          <a:bodyPr/>
          <a:lstStyle/>
          <a:p>
            <a:fld id="{405D908C-C3CE-C449-8518-F184DE502AC9}" type="slidenum">
              <a:rPr lang="en-US" smtClean="0"/>
              <a:t>3</a:t>
            </a:fld>
            <a:endParaRPr lang="en-US" dirty="0"/>
          </a:p>
        </p:txBody>
      </p:sp>
    </p:spTree>
    <p:extLst>
      <p:ext uri="{BB962C8B-B14F-4D97-AF65-F5344CB8AC3E}">
        <p14:creationId xmlns:p14="http://schemas.microsoft.com/office/powerpoint/2010/main" val="1971412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Databases index journal citations. Some journals are unique and are indexed only in a database like the circles on the right side, while other databases may overlap identical journal titles. So those journals will be found in multiple databases as the example on the left side. Indexing refers to the organization of data according to a specific plan</a:t>
            </a:r>
            <a:r>
              <a:rPr lang="is-IS" dirty="0" smtClean="0"/>
              <a:t>…like “tags” in Twitter.</a:t>
            </a:r>
            <a:endParaRPr lang="en-US" dirty="0" smtClean="0"/>
          </a:p>
          <a:p>
            <a:endParaRPr lang="en-US" dirty="0"/>
          </a:p>
        </p:txBody>
      </p:sp>
      <p:sp>
        <p:nvSpPr>
          <p:cNvPr id="4" name="Slide Number Placeholder 3"/>
          <p:cNvSpPr>
            <a:spLocks noGrp="1"/>
          </p:cNvSpPr>
          <p:nvPr>
            <p:ph type="sldNum" sz="quarter" idx="10"/>
          </p:nvPr>
        </p:nvSpPr>
        <p:spPr/>
        <p:txBody>
          <a:bodyPr/>
          <a:lstStyle/>
          <a:p>
            <a:fld id="{405D908C-C3CE-C449-8518-F184DE502AC9}" type="slidenum">
              <a:rPr lang="en-US" smtClean="0"/>
              <a:t>4</a:t>
            </a:fld>
            <a:endParaRPr lang="en-US" dirty="0"/>
          </a:p>
        </p:txBody>
      </p:sp>
    </p:spTree>
    <p:extLst>
      <p:ext uri="{BB962C8B-B14F-4D97-AF65-F5344CB8AC3E}">
        <p14:creationId xmlns:p14="http://schemas.microsoft.com/office/powerpoint/2010/main" val="1975851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70000"/>
              </a:lnSpc>
            </a:pPr>
            <a:r>
              <a:rPr lang="en-US" dirty="0" smtClean="0"/>
              <a:t>PubMed: For this exercise we will be looking at just one database, PubMed. Just one of the circles on the previous screen. </a:t>
            </a:r>
          </a:p>
          <a:p>
            <a:pPr>
              <a:lnSpc>
                <a:spcPct val="170000"/>
              </a:lnSpc>
            </a:pPr>
            <a:r>
              <a:rPr lang="en-US" baseline="0" dirty="0" smtClean="0"/>
              <a:t>More than 6,000 journals are indexed in PubMed.  </a:t>
            </a:r>
            <a:r>
              <a:rPr lang="en-US" dirty="0" smtClean="0"/>
              <a:t>As of 2017, it contained over 27 million articles going back to the 1960s.</a:t>
            </a:r>
            <a:r>
              <a:rPr lang="en-US" baseline="0" dirty="0" smtClean="0"/>
              <a:t> It is the first database that researchers use when studying the biomedical literature. </a:t>
            </a:r>
            <a:r>
              <a:rPr lang="en-US" dirty="0" smtClean="0"/>
              <a:t>The next slide begins the exercise that you will be doing today with the dots on your paper and following along on the database screens</a:t>
            </a:r>
            <a:endParaRPr lang="en-US" dirty="0"/>
          </a:p>
        </p:txBody>
      </p:sp>
      <p:sp>
        <p:nvSpPr>
          <p:cNvPr id="4" name="Slide Number Placeholder 3"/>
          <p:cNvSpPr>
            <a:spLocks noGrp="1"/>
          </p:cNvSpPr>
          <p:nvPr>
            <p:ph type="sldNum" sz="quarter" idx="10"/>
          </p:nvPr>
        </p:nvSpPr>
        <p:spPr/>
        <p:txBody>
          <a:bodyPr/>
          <a:lstStyle/>
          <a:p>
            <a:fld id="{405D908C-C3CE-C449-8518-F184DE502AC9}" type="slidenum">
              <a:rPr lang="en-US" smtClean="0"/>
              <a:t>5</a:t>
            </a:fld>
            <a:endParaRPr lang="en-US" dirty="0"/>
          </a:p>
        </p:txBody>
      </p:sp>
    </p:spTree>
    <p:extLst>
      <p:ext uri="{BB962C8B-B14F-4D97-AF65-F5344CB8AC3E}">
        <p14:creationId xmlns:p14="http://schemas.microsoft.com/office/powerpoint/2010/main" val="1550252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full functionality of the databases, including access to full-text, one must start at the library home page. The library homepage is at:</a:t>
            </a:r>
          </a:p>
          <a:p>
            <a:r>
              <a:rPr lang="en-US" dirty="0" smtClean="0">
                <a:hlinkClick r:id="rId3"/>
              </a:rPr>
              <a:t>http://www.ttuhsc.edu/libraries</a:t>
            </a:r>
            <a:r>
              <a:rPr lang="en-US" baseline="0" dirty="0" smtClean="0"/>
              <a:t>  once at the homepage </a:t>
            </a:r>
            <a:r>
              <a:rPr lang="en-US" dirty="0" smtClean="0"/>
              <a:t>Click on the PubMed Icon</a:t>
            </a:r>
            <a:r>
              <a:rPr lang="is-IS" dirty="0" smtClean="0"/>
              <a:t>…</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405D908C-C3CE-C449-8518-F184DE502AC9}" type="slidenum">
              <a:rPr lang="en-US" smtClean="0"/>
              <a:t>6</a:t>
            </a:fld>
            <a:endParaRPr lang="en-US" dirty="0"/>
          </a:p>
        </p:txBody>
      </p:sp>
    </p:spTree>
    <p:extLst>
      <p:ext uri="{BB962C8B-B14F-4D97-AF65-F5344CB8AC3E}">
        <p14:creationId xmlns:p14="http://schemas.microsoft.com/office/powerpoint/2010/main" val="525907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Today I would like to use this example: what are hospital cost considerations</a:t>
            </a:r>
            <a:r>
              <a:rPr lang="en-US" baseline="0" dirty="0" smtClean="0"/>
              <a:t> of surgical wound infections?</a:t>
            </a:r>
            <a:endParaRPr lang="en-US" dirty="0"/>
          </a:p>
        </p:txBody>
      </p:sp>
      <p:sp>
        <p:nvSpPr>
          <p:cNvPr id="4" name="Slide Number Placeholder 3"/>
          <p:cNvSpPr>
            <a:spLocks noGrp="1"/>
          </p:cNvSpPr>
          <p:nvPr>
            <p:ph type="sldNum" sz="quarter" idx="10"/>
          </p:nvPr>
        </p:nvSpPr>
        <p:spPr/>
        <p:txBody>
          <a:bodyPr/>
          <a:lstStyle/>
          <a:p>
            <a:fld id="{405D908C-C3CE-C449-8518-F184DE502AC9}" type="slidenum">
              <a:rPr lang="en-US" smtClean="0"/>
              <a:t>7</a:t>
            </a:fld>
            <a:endParaRPr lang="en-US" dirty="0"/>
          </a:p>
        </p:txBody>
      </p:sp>
    </p:spTree>
    <p:extLst>
      <p:ext uri="{BB962C8B-B14F-4D97-AF65-F5344CB8AC3E}">
        <p14:creationId xmlns:p14="http://schemas.microsoft.com/office/powerpoint/2010/main" val="9038074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Frequently when people Google search they just enter their question into the search box as is shown here. Yes, you do get results however there are better ways to do a more complete search of the literature. As you see here, today I retrieved only 12 articles (the database is updated daily so you may have different results). Let’s consider another search option.</a:t>
            </a:r>
            <a:endParaRPr lang="en-US" dirty="0"/>
          </a:p>
        </p:txBody>
      </p:sp>
      <p:sp>
        <p:nvSpPr>
          <p:cNvPr id="4" name="Slide Number Placeholder 3"/>
          <p:cNvSpPr>
            <a:spLocks noGrp="1"/>
          </p:cNvSpPr>
          <p:nvPr>
            <p:ph type="sldNum" sz="quarter" idx="10"/>
          </p:nvPr>
        </p:nvSpPr>
        <p:spPr/>
        <p:txBody>
          <a:bodyPr/>
          <a:lstStyle/>
          <a:p>
            <a:fld id="{405D908C-C3CE-C449-8518-F184DE502AC9}" type="slidenum">
              <a:rPr lang="en-US" smtClean="0"/>
              <a:t>8</a:t>
            </a:fld>
            <a:endParaRPr lang="en-US" dirty="0"/>
          </a:p>
        </p:txBody>
      </p:sp>
    </p:spTree>
    <p:extLst>
      <p:ext uri="{BB962C8B-B14F-4D97-AF65-F5344CB8AC3E}">
        <p14:creationId xmlns:p14="http://schemas.microsoft.com/office/powerpoint/2010/main" val="718986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AutoNum type="arabicParenR"/>
            </a:pPr>
            <a:r>
              <a:rPr lang="en-US" dirty="0" smtClean="0"/>
              <a:t>On the first PubMed screen</a:t>
            </a:r>
            <a:r>
              <a:rPr lang="is-IS" dirty="0" smtClean="0"/>
              <a:t>…I just typed the combination of letters that created “c o s t s” </a:t>
            </a:r>
            <a:r>
              <a:rPr lang="en-US" dirty="0" smtClean="0"/>
              <a:t>The database doesn’t recognize “words” but just the “combination of letters.”</a:t>
            </a:r>
          </a:p>
          <a:p>
            <a:pPr marL="342900" indent="-342900">
              <a:buAutoNum type="arabicParenR"/>
            </a:pPr>
            <a:endParaRPr lang="en-US" dirty="0" smtClean="0"/>
          </a:p>
          <a:p>
            <a:pPr marL="342900" indent="-342900">
              <a:buAutoNum type="arabicParenR"/>
            </a:pPr>
            <a:r>
              <a:rPr lang="en-US" dirty="0" smtClean="0"/>
              <a:t>Let’s see how PubMed interprets this request for articles on the next screen.  </a:t>
            </a:r>
          </a:p>
          <a:p>
            <a:endParaRPr lang="en-US" dirty="0"/>
          </a:p>
        </p:txBody>
      </p:sp>
      <p:sp>
        <p:nvSpPr>
          <p:cNvPr id="4" name="Slide Number Placeholder 3"/>
          <p:cNvSpPr>
            <a:spLocks noGrp="1"/>
          </p:cNvSpPr>
          <p:nvPr>
            <p:ph type="sldNum" sz="quarter" idx="10"/>
          </p:nvPr>
        </p:nvSpPr>
        <p:spPr/>
        <p:txBody>
          <a:bodyPr/>
          <a:lstStyle/>
          <a:p>
            <a:fld id="{405D908C-C3CE-C449-8518-F184DE502AC9}" type="slidenum">
              <a:rPr lang="en-US" smtClean="0"/>
              <a:t>9</a:t>
            </a:fld>
            <a:endParaRPr lang="en-US" dirty="0"/>
          </a:p>
        </p:txBody>
      </p:sp>
    </p:spTree>
    <p:extLst>
      <p:ext uri="{BB962C8B-B14F-4D97-AF65-F5344CB8AC3E}">
        <p14:creationId xmlns:p14="http://schemas.microsoft.com/office/powerpoint/2010/main" val="427526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A45B764-DD3C-9141-A389-54693F1D15B1}" type="datetimeFigureOut">
              <a:rPr lang="en-US" smtClean="0"/>
              <a:t>8/31/17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9D038E-8830-2946-BF06-2D976D5EDDD8}"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45B764-DD3C-9141-A389-54693F1D15B1}" type="datetimeFigureOut">
              <a:rPr lang="en-US" smtClean="0"/>
              <a:t>8/31/17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9D038E-8830-2946-BF06-2D976D5EDDD8}"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45B764-DD3C-9141-A389-54693F1D15B1}" type="datetimeFigureOut">
              <a:rPr lang="en-US" smtClean="0"/>
              <a:t>8/31/17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9D038E-8830-2946-BF06-2D976D5EDDD8}" type="slidenum">
              <a:rPr lang="en-US" smtClean="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A45B764-DD3C-9141-A389-54693F1D15B1}" type="datetimeFigureOut">
              <a:rPr lang="en-US" smtClean="0"/>
              <a:t>8/31/17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9D038E-8830-2946-BF06-2D976D5EDDD8}" type="slidenum">
              <a:rPr lang="en-US" smtClean="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A45B764-DD3C-9141-A389-54693F1D15B1}" type="datetimeFigureOut">
              <a:rPr lang="en-US" smtClean="0"/>
              <a:t>8/31/17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29D038E-8830-2946-BF06-2D976D5EDDD8}"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A45B764-DD3C-9141-A389-54693F1D15B1}" type="datetimeFigureOut">
              <a:rPr lang="en-US" smtClean="0"/>
              <a:t>8/31/17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9D038E-8830-2946-BF06-2D976D5EDDD8}"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A45B764-DD3C-9141-A389-54693F1D15B1}" type="datetimeFigureOut">
              <a:rPr lang="en-US" smtClean="0"/>
              <a:t>8/31/17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29D038E-8830-2946-BF06-2D976D5EDDD8}"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A45B764-DD3C-9141-A389-54693F1D15B1}" type="datetimeFigureOut">
              <a:rPr lang="en-US" smtClean="0"/>
              <a:t>8/31/17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29D038E-8830-2946-BF06-2D976D5EDDD8}"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A45B764-DD3C-9141-A389-54693F1D15B1}" type="datetimeFigureOut">
              <a:rPr lang="en-US" smtClean="0"/>
              <a:t>8/31/17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29D038E-8830-2946-BF06-2D976D5EDDD8}"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45B764-DD3C-9141-A389-54693F1D15B1}" type="datetimeFigureOut">
              <a:rPr lang="en-US" smtClean="0"/>
              <a:t>8/31/17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29D038E-8830-2946-BF06-2D976D5EDDD8}"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A45B764-DD3C-9141-A389-54693F1D15B1}" type="datetimeFigureOut">
              <a:rPr lang="en-US" smtClean="0"/>
              <a:t>8/31/17</a:t>
            </a:fld>
            <a:endParaRPr lang="en-US" dirty="0"/>
          </a:p>
        </p:txBody>
      </p:sp>
      <p:sp>
        <p:nvSpPr>
          <p:cNvPr id="6" name="Footer Placeholder 5"/>
          <p:cNvSpPr>
            <a:spLocks noGrp="1"/>
          </p:cNvSpPr>
          <p:nvPr>
            <p:ph type="ftr" sz="quarter" idx="11"/>
          </p:nvPr>
        </p:nvSpPr>
        <p:spPr/>
        <p:txBody>
          <a:bodyPr/>
          <a:lstStyle/>
          <a:p>
            <a:r>
              <a:rPr lang="en-US" dirty="0" smtClean="0"/>
              <a:t>
              </a:t>
            </a:r>
            <a:endParaRPr lang="en-US" dirty="0"/>
          </a:p>
        </p:txBody>
      </p:sp>
      <p:sp>
        <p:nvSpPr>
          <p:cNvPr id="7" name="Slide Number Placeholder 6"/>
          <p:cNvSpPr>
            <a:spLocks noGrp="1"/>
          </p:cNvSpPr>
          <p:nvPr>
            <p:ph type="sldNum" sz="quarter" idx="12"/>
          </p:nvPr>
        </p:nvSpPr>
        <p:spPr/>
        <p:txBody>
          <a:bodyPr/>
          <a:lstStyle/>
          <a:p>
            <a:fld id="{229D038E-8830-2946-BF06-2D976D5EDDD8}"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A45B764-DD3C-9141-A389-54693F1D15B1}" type="datetimeFigureOut">
              <a:rPr lang="en-US" smtClean="0"/>
              <a:t>8/31/17</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29D038E-8830-2946-BF06-2D976D5EDDD8}" type="slidenum">
              <a:rPr lang="en-US" smtClean="0"/>
              <a:t>‹#›</a:t>
            </a:fld>
            <a:endParaRPr lang="en-US" dirty="0"/>
          </a:p>
        </p:txBody>
      </p:sp>
    </p:spTree>
    <p:extLst>
      <p:ext uri="{BB962C8B-B14F-4D97-AF65-F5344CB8AC3E}">
        <p14:creationId xmlns:p14="http://schemas.microsoft.com/office/powerpoint/2010/main" val="784574219"/>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4" Type="http://schemas.openxmlformats.org/officeDocument/2006/relationships/slideLayout" Target="../slideLayouts/slideLayout7.xml"/><Relationship Id="rId5" Type="http://schemas.openxmlformats.org/officeDocument/2006/relationships/notesSlide" Target="../notesSlides/notesSlide10.xml"/><Relationship Id="rId6" Type="http://schemas.openxmlformats.org/officeDocument/2006/relationships/image" Target="../media/image2.jpg"/><Relationship Id="rId7" Type="http://schemas.openxmlformats.org/officeDocument/2006/relationships/image" Target="../media/image8.png"/><Relationship Id="rId8" Type="http://schemas.openxmlformats.org/officeDocument/2006/relationships/image" Target="../media/image1.png"/><Relationship Id="rId1" Type="http://schemas.openxmlformats.org/officeDocument/2006/relationships/tags" Target="../tags/tag1.xml"/><Relationship Id="rId2" Type="http://schemas.microsoft.com/office/2007/relationships/media"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1.xml"/><Relationship Id="rId5" Type="http://schemas.openxmlformats.org/officeDocument/2006/relationships/image" Target="../media/image7.png"/><Relationship Id="rId6" Type="http://schemas.openxmlformats.org/officeDocument/2006/relationships/image" Target="../media/image1.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2.xml"/><Relationship Id="rId5" Type="http://schemas.openxmlformats.org/officeDocument/2006/relationships/image" Target="../media/image9.png"/><Relationship Id="rId6" Type="http://schemas.openxmlformats.org/officeDocument/2006/relationships/image" Target="../media/image1.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3.xml"/><Relationship Id="rId5" Type="http://schemas.openxmlformats.org/officeDocument/2006/relationships/image" Target="../media/image10.png"/><Relationship Id="rId6" Type="http://schemas.openxmlformats.org/officeDocument/2006/relationships/image" Target="../media/image1.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4.xml"/><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png"/><Relationship Id="rId1" Type="http://schemas.microsoft.com/office/2007/relationships/media" Target="../media/media14.m4a"/><Relationship Id="rId2"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4" Type="http://schemas.openxmlformats.org/officeDocument/2006/relationships/slideLayout" Target="../slideLayouts/slideLayout7.xml"/><Relationship Id="rId5" Type="http://schemas.openxmlformats.org/officeDocument/2006/relationships/notesSlide" Target="../notesSlides/notesSlide15.xml"/><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png"/><Relationship Id="rId1" Type="http://schemas.openxmlformats.org/officeDocument/2006/relationships/tags" Target="../tags/tag2.xml"/><Relationship Id="rId2" Type="http://schemas.microsoft.com/office/2007/relationships/media" Target="../media/media15.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6.xml"/><Relationship Id="rId5" Type="http://schemas.openxmlformats.org/officeDocument/2006/relationships/image" Target="../media/image12.png"/><Relationship Id="rId6" Type="http://schemas.openxmlformats.org/officeDocument/2006/relationships/image" Target="../media/image11.png"/><Relationship Id="rId7" Type="http://schemas.openxmlformats.org/officeDocument/2006/relationships/image" Target="../media/image1.png"/><Relationship Id="rId1" Type="http://schemas.microsoft.com/office/2007/relationships/media" Target="../media/media16.m4a"/><Relationship Id="rId2" Type="http://schemas.openxmlformats.org/officeDocument/2006/relationships/audio" Target="../media/media16.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7.xml"/><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png"/><Relationship Id="rId1" Type="http://schemas.microsoft.com/office/2007/relationships/media" Target="../media/media17.m4a"/><Relationship Id="rId2" Type="http://schemas.openxmlformats.org/officeDocument/2006/relationships/audio" Target="../media/media17.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8.xml"/><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tiff"/><Relationship Id="rId8" Type="http://schemas.openxmlformats.org/officeDocument/2006/relationships/image" Target="../media/image20.png"/><Relationship Id="rId9" Type="http://schemas.openxmlformats.org/officeDocument/2006/relationships/image" Target="../media/image1.png"/><Relationship Id="rId1" Type="http://schemas.microsoft.com/office/2007/relationships/media" Target="../media/media18.m4a"/><Relationship Id="rId2" Type="http://schemas.openxmlformats.org/officeDocument/2006/relationships/audio" Target="../media/media18.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9.xml"/><Relationship Id="rId5" Type="http://schemas.openxmlformats.org/officeDocument/2006/relationships/image" Target="../media/image21.png"/><Relationship Id="rId6" Type="http://schemas.openxmlformats.org/officeDocument/2006/relationships/image" Target="../media/image1.png"/><Relationship Id="rId1" Type="http://schemas.microsoft.com/office/2007/relationships/media" Target="../media/media19.m4a"/><Relationship Id="rId2" Type="http://schemas.openxmlformats.org/officeDocument/2006/relationships/audio" Target="../media/media19.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1.png"/><Relationship Id="rId1" Type="http://schemas.microsoft.com/office/2007/relationships/media" Target="../media/media2.m4a"/><Relationship Id="rId2" Type="http://schemas.openxmlformats.org/officeDocument/2006/relationships/audio" Target="../media/media2.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2.png"/><Relationship Id="rId5" Type="http://schemas.openxmlformats.org/officeDocument/2006/relationships/image" Target="../media/image1.png"/><Relationship Id="rId1" Type="http://schemas.microsoft.com/office/2007/relationships/media" Target="../media/media20.m4a"/><Relationship Id="rId2" Type="http://schemas.openxmlformats.org/officeDocument/2006/relationships/audio" Target="../media/media20.m4a"/></Relationships>
</file>

<file path=ppt/slides/_rels/slide21.xml.rels><?xml version="1.0" encoding="UTF-8" standalone="yes"?>
<Relationships xmlns="http://schemas.openxmlformats.org/package/2006/relationships"><Relationship Id="rId3" Type="http://schemas.openxmlformats.org/officeDocument/2006/relationships/audio" Target="../media/media21.m4a"/><Relationship Id="rId4" Type="http://schemas.openxmlformats.org/officeDocument/2006/relationships/slideLayout" Target="../slideLayouts/slideLayout3.xml"/><Relationship Id="rId5" Type="http://schemas.openxmlformats.org/officeDocument/2006/relationships/image" Target="../media/image1.png"/><Relationship Id="rId1" Type="http://schemas.openxmlformats.org/officeDocument/2006/relationships/tags" Target="../tags/tag3.xml"/><Relationship Id="rId2" Type="http://schemas.microsoft.com/office/2007/relationships/media" Target="../media/media21.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0.xml"/><Relationship Id="rId5" Type="http://schemas.openxmlformats.org/officeDocument/2006/relationships/image" Target="../media/image23.png"/><Relationship Id="rId6" Type="http://schemas.openxmlformats.org/officeDocument/2006/relationships/image" Target="../media/image1.png"/><Relationship Id="rId1" Type="http://schemas.microsoft.com/office/2007/relationships/media" Target="../media/media22.m4a"/><Relationship Id="rId2" Type="http://schemas.openxmlformats.org/officeDocument/2006/relationships/audio" Target="../media/media22.m4a"/></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1.xml"/><Relationship Id="rId5" Type="http://schemas.openxmlformats.org/officeDocument/2006/relationships/image" Target="../media/image23.png"/><Relationship Id="rId6" Type="http://schemas.openxmlformats.org/officeDocument/2006/relationships/image" Target="../media/image1.png"/><Relationship Id="rId1" Type="http://schemas.microsoft.com/office/2007/relationships/media" Target="../media/media23.m4a"/><Relationship Id="rId2" Type="http://schemas.openxmlformats.org/officeDocument/2006/relationships/audio" Target="../media/media23.m4a"/></Relationships>
</file>

<file path=ppt/slides/_rels/slide24.xml.rels><?xml version="1.0" encoding="UTF-8" standalone="yes"?>
<Relationships xmlns="http://schemas.openxmlformats.org/package/2006/relationships"><Relationship Id="rId3" Type="http://schemas.openxmlformats.org/officeDocument/2006/relationships/audio" Target="../media/media24.m4a"/><Relationship Id="rId4" Type="http://schemas.openxmlformats.org/officeDocument/2006/relationships/slideLayout" Target="../slideLayouts/slideLayout7.xml"/><Relationship Id="rId5" Type="http://schemas.openxmlformats.org/officeDocument/2006/relationships/notesSlide" Target="../notesSlides/notesSlide22.xml"/><Relationship Id="rId6" Type="http://schemas.openxmlformats.org/officeDocument/2006/relationships/image" Target="../media/image24.png"/><Relationship Id="rId7" Type="http://schemas.openxmlformats.org/officeDocument/2006/relationships/image" Target="../media/image1.png"/><Relationship Id="rId1" Type="http://schemas.openxmlformats.org/officeDocument/2006/relationships/tags" Target="../tags/tag4.xml"/><Relationship Id="rId2" Type="http://schemas.microsoft.com/office/2007/relationships/media" Target="../media/media24.m4a"/></Relationships>
</file>

<file path=ppt/slides/_rels/slide25.xml.rels><?xml version="1.0" encoding="UTF-8" standalone="yes"?>
<Relationships xmlns="http://schemas.openxmlformats.org/package/2006/relationships"><Relationship Id="rId3" Type="http://schemas.openxmlformats.org/officeDocument/2006/relationships/audio" Target="../media/media25.m4a"/><Relationship Id="rId4" Type="http://schemas.openxmlformats.org/officeDocument/2006/relationships/slideLayout" Target="../slideLayouts/slideLayout7.xml"/><Relationship Id="rId5" Type="http://schemas.openxmlformats.org/officeDocument/2006/relationships/notesSlide" Target="../notesSlides/notesSlide23.xml"/><Relationship Id="rId6" Type="http://schemas.openxmlformats.org/officeDocument/2006/relationships/image" Target="../media/image24.png"/><Relationship Id="rId7" Type="http://schemas.openxmlformats.org/officeDocument/2006/relationships/image" Target="../media/image1.png"/><Relationship Id="rId1" Type="http://schemas.openxmlformats.org/officeDocument/2006/relationships/tags" Target="../tags/tag5.xml"/><Relationship Id="rId2" Type="http://schemas.microsoft.com/office/2007/relationships/media" Target="../media/media25.m4a"/></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1.png"/><Relationship Id="rId1" Type="http://schemas.microsoft.com/office/2007/relationships/media" Target="../media/media26.m4a"/><Relationship Id="rId2" Type="http://schemas.openxmlformats.org/officeDocument/2006/relationships/audio" Target="../media/media26.m4a"/></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png"/><Relationship Id="rId5" Type="http://schemas.openxmlformats.org/officeDocument/2006/relationships/hyperlink" Target="http://www.ttuhsc.edu/libraries" TargetMode="External"/><Relationship Id="rId6" Type="http://schemas.openxmlformats.org/officeDocument/2006/relationships/image" Target="../media/image5.png"/><Relationship Id="rId7" Type="http://schemas.openxmlformats.org/officeDocument/2006/relationships/image" Target="../media/image1.png"/><Relationship Id="rId1" Type="http://schemas.microsoft.com/office/2007/relationships/media" Target="../media/media27.m4a"/><Relationship Id="rId2" Type="http://schemas.openxmlformats.org/officeDocument/2006/relationships/audio" Target="../media/media27.m4a"/></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7.png"/><Relationship Id="rId5" Type="http://schemas.openxmlformats.org/officeDocument/2006/relationships/image" Target="../media/image1.png"/><Relationship Id="rId1" Type="http://schemas.microsoft.com/office/2007/relationships/media" Target="../media/media28.m4a"/><Relationship Id="rId2" Type="http://schemas.openxmlformats.org/officeDocument/2006/relationships/audio" Target="../media/media28.m4a"/></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7.png"/><Relationship Id="rId5" Type="http://schemas.openxmlformats.org/officeDocument/2006/relationships/image" Target="../media/image1.png"/><Relationship Id="rId1" Type="http://schemas.microsoft.com/office/2007/relationships/media" Target="../media/media29.m4a"/><Relationship Id="rId2" Type="http://schemas.openxmlformats.org/officeDocument/2006/relationships/audio" Target="../media/media29.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3.xml"/><Relationship Id="rId5" Type="http://schemas.openxmlformats.org/officeDocument/2006/relationships/image" Target="../media/image2.jpg"/><Relationship Id="rId6" Type="http://schemas.openxmlformats.org/officeDocument/2006/relationships/image" Target="../media/image1.png"/><Relationship Id="rId1" Type="http://schemas.microsoft.com/office/2007/relationships/media" Target="../media/media3.m4a"/><Relationship Id="rId2" Type="http://schemas.openxmlformats.org/officeDocument/2006/relationships/audio" Target="../media/media3.m4a"/></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4.xml"/><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1.png"/><Relationship Id="rId8" Type="http://schemas.openxmlformats.org/officeDocument/2006/relationships/image" Target="../media/image27.png"/><Relationship Id="rId1" Type="http://schemas.microsoft.com/office/2007/relationships/media" Target="../media/media30.m4a"/><Relationship Id="rId2" Type="http://schemas.openxmlformats.org/officeDocument/2006/relationships/audio" Target="../media/media30.m4a"/></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1.png"/><Relationship Id="rId1" Type="http://schemas.microsoft.com/office/2007/relationships/media" Target="../media/media31.m4a"/><Relationship Id="rId2" Type="http://schemas.openxmlformats.org/officeDocument/2006/relationships/audio" Target="../media/media31.m4a"/></Relationships>
</file>

<file path=ppt/slides/_rels/slide32.xml.rels><?xml version="1.0" encoding="UTF-8" standalone="yes"?>
<Relationships xmlns="http://schemas.openxmlformats.org/package/2006/relationships"><Relationship Id="rId3" Type="http://schemas.openxmlformats.org/officeDocument/2006/relationships/audio" Target="../media/media32.m4a"/><Relationship Id="rId4" Type="http://schemas.openxmlformats.org/officeDocument/2006/relationships/slideLayout" Target="../slideLayouts/slideLayout7.xml"/><Relationship Id="rId5" Type="http://schemas.openxmlformats.org/officeDocument/2006/relationships/notesSlide" Target="../notesSlides/notesSlide25.xml"/><Relationship Id="rId6" Type="http://schemas.openxmlformats.org/officeDocument/2006/relationships/image" Target="../media/image30.png"/><Relationship Id="rId7" Type="http://schemas.openxmlformats.org/officeDocument/2006/relationships/image" Target="../media/image1.png"/><Relationship Id="rId1" Type="http://schemas.openxmlformats.org/officeDocument/2006/relationships/tags" Target="../tags/tag6.xml"/><Relationship Id="rId2" Type="http://schemas.microsoft.com/office/2007/relationships/media" Target="../media/media32.m4a"/></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6.xml"/><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1.png"/><Relationship Id="rId1" Type="http://schemas.microsoft.com/office/2007/relationships/media" Target="../media/media33.m4a"/><Relationship Id="rId2" Type="http://schemas.openxmlformats.org/officeDocument/2006/relationships/audio" Target="../media/media33.m4a"/></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3.png"/><Relationship Id="rId5" Type="http://schemas.openxmlformats.org/officeDocument/2006/relationships/image" Target="../media/image32.png"/><Relationship Id="rId6" Type="http://schemas.openxmlformats.org/officeDocument/2006/relationships/image" Target="../media/image1.png"/><Relationship Id="rId1" Type="http://schemas.microsoft.com/office/2007/relationships/media" Target="../media/media34.m4a"/><Relationship Id="rId2" Type="http://schemas.openxmlformats.org/officeDocument/2006/relationships/audio" Target="../media/media34.m4a"/></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27.xml"/><Relationship Id="rId5" Type="http://schemas.openxmlformats.org/officeDocument/2006/relationships/image" Target="../media/image34.png"/><Relationship Id="rId6" Type="http://schemas.openxmlformats.org/officeDocument/2006/relationships/image" Target="../media/image1.png"/><Relationship Id="rId1" Type="http://schemas.microsoft.com/office/2007/relationships/media" Target="../media/media35.m4a"/><Relationship Id="rId2" Type="http://schemas.openxmlformats.org/officeDocument/2006/relationships/audio" Target="../media/media35.m4a"/></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5.png"/><Relationship Id="rId5" Type="http://schemas.openxmlformats.org/officeDocument/2006/relationships/image" Target="../media/image1.png"/><Relationship Id="rId1" Type="http://schemas.microsoft.com/office/2007/relationships/media" Target="../media/media36.m4a"/><Relationship Id="rId2" Type="http://schemas.openxmlformats.org/officeDocument/2006/relationships/audio" Target="../media/media36.m4a"/></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image" Target="../media/image1.png"/><Relationship Id="rId1" Type="http://schemas.microsoft.com/office/2007/relationships/media" Target="../media/media37.m4a"/><Relationship Id="rId2" Type="http://schemas.openxmlformats.org/officeDocument/2006/relationships/audio" Target="../media/media37.m4a"/></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6.png"/><Relationship Id="rId5" Type="http://schemas.openxmlformats.org/officeDocument/2006/relationships/image" Target="../media/image1.png"/><Relationship Id="rId1" Type="http://schemas.microsoft.com/office/2007/relationships/media" Target="../media/media38.m4a"/><Relationship Id="rId2" Type="http://schemas.openxmlformats.org/officeDocument/2006/relationships/audio" Target="../media/media38.m4a"/></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1.png"/><Relationship Id="rId1" Type="http://schemas.microsoft.com/office/2007/relationships/media" Target="../media/media39.m4a"/><Relationship Id="rId2" Type="http://schemas.openxmlformats.org/officeDocument/2006/relationships/audio" Target="../media/media39.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4.xml"/><Relationship Id="rId5" Type="http://schemas.openxmlformats.org/officeDocument/2006/relationships/image" Target="../media/image3.png"/><Relationship Id="rId6" Type="http://schemas.openxmlformats.org/officeDocument/2006/relationships/image" Target="../media/image1.png"/><Relationship Id="rId1" Type="http://schemas.microsoft.com/office/2007/relationships/media" Target="../media/media4.m4a"/><Relationship Id="rId2" Type="http://schemas.openxmlformats.org/officeDocument/2006/relationships/audio" Target="../media/media4.m4a"/></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1.png"/><Relationship Id="rId1" Type="http://schemas.microsoft.com/office/2007/relationships/media" Target="../media/media40.m4a"/><Relationship Id="rId2" Type="http://schemas.openxmlformats.org/officeDocument/2006/relationships/audio" Target="../media/media40.m4a"/></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41.png"/><Relationship Id="rId5" Type="http://schemas.openxmlformats.org/officeDocument/2006/relationships/image" Target="../media/image1.png"/><Relationship Id="rId6" Type="http://schemas.openxmlformats.org/officeDocument/2006/relationships/image" Target="../media/image42.png"/><Relationship Id="rId1" Type="http://schemas.microsoft.com/office/2007/relationships/media" Target="../media/media41.m4a"/><Relationship Id="rId2" Type="http://schemas.openxmlformats.org/officeDocument/2006/relationships/audio" Target="../media/media41.m4a"/></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1" Type="http://schemas.microsoft.com/office/2007/relationships/media" Target="../media/media42.m4a"/><Relationship Id="rId2" Type="http://schemas.openxmlformats.org/officeDocument/2006/relationships/audio" Target="../media/media42.m4a"/></Relationships>
</file>

<file path=ppt/slides/_rels/slide43.xml.rels><?xml version="1.0" encoding="UTF-8" standalone="yes"?>
<Relationships xmlns="http://schemas.openxmlformats.org/package/2006/relationships"><Relationship Id="rId3" Type="http://schemas.openxmlformats.org/officeDocument/2006/relationships/audio" Target="../media/media43.m4a"/><Relationship Id="rId4" Type="http://schemas.openxmlformats.org/officeDocument/2006/relationships/slideLayout" Target="../slideLayouts/slideLayout7.xml"/><Relationship Id="rId5" Type="http://schemas.openxmlformats.org/officeDocument/2006/relationships/image" Target="../media/image1.png"/><Relationship Id="rId1" Type="http://schemas.openxmlformats.org/officeDocument/2006/relationships/tags" Target="../tags/tag7.xml"/><Relationship Id="rId2" Type="http://schemas.microsoft.com/office/2007/relationships/media" Target="../media/media43.m4a"/></Relationships>
</file>

<file path=ppt/slides/_rels/slide44.xml.rels><?xml version="1.0" encoding="UTF-8" standalone="yes"?>
<Relationships xmlns="http://schemas.openxmlformats.org/package/2006/relationships"><Relationship Id="rId3" Type="http://schemas.openxmlformats.org/officeDocument/2006/relationships/audio" Target="../media/media44.m4a"/><Relationship Id="rId4" Type="http://schemas.openxmlformats.org/officeDocument/2006/relationships/slideLayout" Target="../slideLayouts/slideLayout7.xml"/><Relationship Id="rId5" Type="http://schemas.openxmlformats.org/officeDocument/2006/relationships/image" Target="../media/image1.png"/><Relationship Id="rId1" Type="http://schemas.openxmlformats.org/officeDocument/2006/relationships/tags" Target="../tags/tag8.xml"/><Relationship Id="rId2" Type="http://schemas.microsoft.com/office/2007/relationships/media" Target="../media/media44.m4a"/></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png"/><Relationship Id="rId1" Type="http://schemas.microsoft.com/office/2007/relationships/media" Target="../media/media45.m4a"/><Relationship Id="rId2" Type="http://schemas.openxmlformats.org/officeDocument/2006/relationships/audio" Target="../media/media45.m4a"/></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28.xml"/><Relationship Id="rId5" Type="http://schemas.openxmlformats.org/officeDocument/2006/relationships/image" Target="../media/image43.png"/><Relationship Id="rId6" Type="http://schemas.openxmlformats.org/officeDocument/2006/relationships/image" Target="../media/image1.png"/><Relationship Id="rId1" Type="http://schemas.microsoft.com/office/2007/relationships/media" Target="../media/media46.m4a"/><Relationship Id="rId2" Type="http://schemas.openxmlformats.org/officeDocument/2006/relationships/audio" Target="../media/media46.m4a"/></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hyperlink" Target="mailto:margaret.vugrin@ttuhsc.edu" TargetMode="External"/><Relationship Id="rId5" Type="http://schemas.openxmlformats.org/officeDocument/2006/relationships/image" Target="../media/image1.png"/><Relationship Id="rId1" Type="http://schemas.microsoft.com/office/2007/relationships/media" Target="../media/media47.m4a"/><Relationship Id="rId2" Type="http://schemas.openxmlformats.org/officeDocument/2006/relationships/audio" Target="../media/media47.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5.xml"/><Relationship Id="rId5" Type="http://schemas.openxmlformats.org/officeDocument/2006/relationships/image" Target="../media/image1.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6.xml"/><Relationship Id="rId5" Type="http://schemas.openxmlformats.org/officeDocument/2006/relationships/image" Target="../media/image4.png"/><Relationship Id="rId6" Type="http://schemas.openxmlformats.org/officeDocument/2006/relationships/hyperlink" Target="http://www.ttuhsc.edu/libraries" TargetMode="External"/><Relationship Id="rId7" Type="http://schemas.openxmlformats.org/officeDocument/2006/relationships/image" Target="../media/image5.png"/><Relationship Id="rId8" Type="http://schemas.openxmlformats.org/officeDocument/2006/relationships/image" Target="../media/image1.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notesSlide" Target="../notesSlides/notesSlide7.xml"/><Relationship Id="rId5" Type="http://schemas.openxmlformats.org/officeDocument/2006/relationships/image" Target="../media/image1.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8.xml"/><Relationship Id="rId5" Type="http://schemas.openxmlformats.org/officeDocument/2006/relationships/image" Target="../media/image6.png"/><Relationship Id="rId6" Type="http://schemas.openxmlformats.org/officeDocument/2006/relationships/image" Target="../media/image1.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9.xml"/><Relationship Id="rId5" Type="http://schemas.openxmlformats.org/officeDocument/2006/relationships/image" Target="../media/image7.png"/><Relationship Id="rId6" Type="http://schemas.openxmlformats.org/officeDocument/2006/relationships/image" Target="../media/image1.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38200" y="665163"/>
            <a:ext cx="7480300" cy="2387600"/>
          </a:xfrm>
        </p:spPr>
        <p:txBody>
          <a:bodyPr>
            <a:normAutofit/>
          </a:bodyPr>
          <a:lstStyle/>
          <a:p>
            <a:r>
              <a:rPr lang="en-US" dirty="0" smtClean="0"/>
              <a:t>How to search for a database that uses Subject Headings: PubMed</a:t>
            </a:r>
            <a:endParaRPr lang="en-US" dirty="0"/>
          </a:p>
        </p:txBody>
      </p:sp>
      <p:sp>
        <p:nvSpPr>
          <p:cNvPr id="2" name="Subtitle 1"/>
          <p:cNvSpPr>
            <a:spLocks noGrp="1"/>
          </p:cNvSpPr>
          <p:nvPr>
            <p:ph type="subTitle" idx="1"/>
          </p:nvPr>
        </p:nvSpPr>
        <p:spPr/>
        <p:txBody>
          <a:bodyPr/>
          <a:lstStyle/>
          <a:p>
            <a:r>
              <a:rPr lang="en-US" dirty="0" smtClean="0"/>
              <a:t>Margaret Vugrin MSLS, AHIP, MPH</a:t>
            </a:r>
          </a:p>
          <a:p>
            <a:r>
              <a:rPr lang="en-US" dirty="0" smtClean="0"/>
              <a:t>Texas Tech University Health Sciences Center Library</a:t>
            </a:r>
          </a:p>
          <a:p>
            <a:r>
              <a:rPr lang="en-US" dirty="0" smtClean="0"/>
              <a:t>Fall 2017</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49649163"/>
      </p:ext>
    </p:extLst>
  </p:cSld>
  <p:clrMapOvr>
    <a:masterClrMapping/>
  </p:clrMapOvr>
  <mc:AlternateContent xmlns:mc="http://schemas.openxmlformats.org/markup-compatibility/2006" xmlns:p14="http://schemas.microsoft.com/office/powerpoint/2010/main">
    <mc:Choice Requires="p14">
      <p:transition spd="slow" p14:dur="2000" advTm="25162"/>
    </mc:Choice>
    <mc:Fallback xmlns="">
      <p:transition spd="slow" advTm="251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450" y="0"/>
            <a:ext cx="6858000" cy="6858000"/>
          </a:xfrm>
          <a:prstGeom prst="rect">
            <a:avLst/>
          </a:prstGeom>
        </p:spPr>
      </p:pic>
      <p:sp>
        <p:nvSpPr>
          <p:cNvPr id="3" name="TextBox 2"/>
          <p:cNvSpPr txBox="1"/>
          <p:nvPr/>
        </p:nvSpPr>
        <p:spPr>
          <a:xfrm>
            <a:off x="206174" y="338334"/>
            <a:ext cx="1889326" cy="584775"/>
          </a:xfrm>
          <a:prstGeom prst="rect">
            <a:avLst/>
          </a:prstGeom>
          <a:solidFill>
            <a:schemeClr val="bg1"/>
          </a:solidFill>
        </p:spPr>
        <p:txBody>
          <a:bodyPr wrap="square" rtlCol="0">
            <a:spAutoFit/>
          </a:bodyPr>
          <a:lstStyle/>
          <a:p>
            <a:r>
              <a:rPr lang="en-US" sz="3200" dirty="0" smtClean="0"/>
              <a:t>PubMed</a:t>
            </a:r>
            <a:endParaRPr lang="en-US" sz="3200" dirty="0"/>
          </a:p>
        </p:txBody>
      </p:sp>
      <p:sp>
        <p:nvSpPr>
          <p:cNvPr id="7" name="TextBox 6"/>
          <p:cNvSpPr txBox="1"/>
          <p:nvPr/>
        </p:nvSpPr>
        <p:spPr>
          <a:xfrm>
            <a:off x="3491865" y="2139950"/>
            <a:ext cx="1054100" cy="368300"/>
          </a:xfrm>
          <a:prstGeom prst="rect">
            <a:avLst/>
          </a:prstGeom>
          <a:noFill/>
        </p:spPr>
        <p:txBody>
          <a:bodyPr wrap="square" rtlCol="0">
            <a:spAutoFit/>
          </a:bodyPr>
          <a:lstStyle/>
          <a:p>
            <a:r>
              <a:rPr lang="en-US" dirty="0" smtClean="0"/>
              <a:t>costs</a:t>
            </a:r>
            <a:endParaRPr lang="en-US" dirty="0"/>
          </a:p>
        </p:txBody>
      </p:sp>
      <p:sp>
        <p:nvSpPr>
          <p:cNvPr id="8" name="TextBox 7"/>
          <p:cNvSpPr txBox="1"/>
          <p:nvPr/>
        </p:nvSpPr>
        <p:spPr>
          <a:xfrm>
            <a:off x="3454400" y="805714"/>
            <a:ext cx="1054100" cy="368300"/>
          </a:xfrm>
          <a:prstGeom prst="rect">
            <a:avLst/>
          </a:prstGeom>
          <a:noFill/>
        </p:spPr>
        <p:txBody>
          <a:bodyPr wrap="square" rtlCol="0">
            <a:spAutoFit/>
          </a:bodyPr>
          <a:lstStyle/>
          <a:p>
            <a:r>
              <a:rPr lang="en-US" dirty="0" smtClean="0"/>
              <a:t>costs</a:t>
            </a:r>
            <a:endParaRPr lang="en-US" dirty="0"/>
          </a:p>
        </p:txBody>
      </p:sp>
      <p:sp>
        <p:nvSpPr>
          <p:cNvPr id="10" name="TextBox 9"/>
          <p:cNvSpPr txBox="1"/>
          <p:nvPr/>
        </p:nvSpPr>
        <p:spPr>
          <a:xfrm>
            <a:off x="4265930" y="3780569"/>
            <a:ext cx="1054100" cy="368300"/>
          </a:xfrm>
          <a:prstGeom prst="rect">
            <a:avLst/>
          </a:prstGeom>
          <a:noFill/>
        </p:spPr>
        <p:txBody>
          <a:bodyPr wrap="square" rtlCol="0">
            <a:spAutoFit/>
          </a:bodyPr>
          <a:lstStyle/>
          <a:p>
            <a:r>
              <a:rPr lang="en-US" dirty="0" smtClean="0"/>
              <a:t>costs</a:t>
            </a:r>
            <a:endParaRPr lang="en-US" dirty="0"/>
          </a:p>
        </p:txBody>
      </p:sp>
      <p:sp>
        <p:nvSpPr>
          <p:cNvPr id="11" name="TextBox 10"/>
          <p:cNvSpPr txBox="1"/>
          <p:nvPr/>
        </p:nvSpPr>
        <p:spPr>
          <a:xfrm>
            <a:off x="1638300" y="2139950"/>
            <a:ext cx="1054100" cy="368300"/>
          </a:xfrm>
          <a:prstGeom prst="rect">
            <a:avLst/>
          </a:prstGeom>
          <a:noFill/>
        </p:spPr>
        <p:txBody>
          <a:bodyPr wrap="square" rtlCol="0">
            <a:spAutoFit/>
          </a:bodyPr>
          <a:lstStyle/>
          <a:p>
            <a:r>
              <a:rPr lang="en-US" dirty="0" smtClean="0"/>
              <a:t>costs</a:t>
            </a:r>
            <a:endParaRPr lang="en-US" dirty="0"/>
          </a:p>
        </p:txBody>
      </p:sp>
      <p:sp>
        <p:nvSpPr>
          <p:cNvPr id="12" name="TextBox 11"/>
          <p:cNvSpPr txBox="1"/>
          <p:nvPr/>
        </p:nvSpPr>
        <p:spPr>
          <a:xfrm>
            <a:off x="946150" y="4903270"/>
            <a:ext cx="1276350" cy="369332"/>
          </a:xfrm>
          <a:prstGeom prst="rect">
            <a:avLst/>
          </a:prstGeom>
          <a:noFill/>
        </p:spPr>
        <p:txBody>
          <a:bodyPr wrap="square" rtlCol="0">
            <a:spAutoFit/>
          </a:bodyPr>
          <a:lstStyle/>
          <a:p>
            <a:r>
              <a:rPr lang="en-US" dirty="0" smtClean="0"/>
              <a:t>costs</a:t>
            </a:r>
            <a:r>
              <a:rPr lang="mr-IN" dirty="0" smtClean="0"/>
              <a:t>…</a:t>
            </a:r>
            <a:endParaRPr lang="en-US" dirty="0"/>
          </a:p>
        </p:txBody>
      </p:sp>
      <p:sp>
        <p:nvSpPr>
          <p:cNvPr id="13" name="TextBox 12"/>
          <p:cNvSpPr txBox="1"/>
          <p:nvPr/>
        </p:nvSpPr>
        <p:spPr>
          <a:xfrm>
            <a:off x="-76201" y="6430501"/>
            <a:ext cx="1273175" cy="369332"/>
          </a:xfrm>
          <a:prstGeom prst="rect">
            <a:avLst/>
          </a:prstGeom>
          <a:noFill/>
        </p:spPr>
        <p:txBody>
          <a:bodyPr wrap="square" rtlCol="0">
            <a:spAutoFit/>
          </a:bodyPr>
          <a:lstStyle/>
          <a:p>
            <a:r>
              <a:rPr lang="en-US" strike="sngStrike" smtClean="0">
                <a:solidFill>
                  <a:srgbClr val="7030A0"/>
                </a:solidFill>
              </a:rPr>
              <a:t>economics</a:t>
            </a:r>
            <a:endParaRPr lang="en-US" strike="sngStrike" dirty="0">
              <a:solidFill>
                <a:srgbClr val="7030A0"/>
              </a:solidFill>
            </a:endParaRPr>
          </a:p>
        </p:txBody>
      </p:sp>
      <p:sp>
        <p:nvSpPr>
          <p:cNvPr id="14" name="TextBox 13"/>
          <p:cNvSpPr txBox="1"/>
          <p:nvPr/>
        </p:nvSpPr>
        <p:spPr>
          <a:xfrm>
            <a:off x="-107950" y="2852353"/>
            <a:ext cx="1464310" cy="369332"/>
          </a:xfrm>
          <a:prstGeom prst="rect">
            <a:avLst/>
          </a:prstGeom>
          <a:noFill/>
        </p:spPr>
        <p:txBody>
          <a:bodyPr wrap="square" rtlCol="0">
            <a:spAutoFit/>
          </a:bodyPr>
          <a:lstStyle/>
          <a:p>
            <a:r>
              <a:rPr lang="en-US" strike="sngStrike" smtClean="0">
                <a:solidFill>
                  <a:srgbClr val="7030A0"/>
                </a:solidFill>
              </a:rPr>
              <a:t>economics</a:t>
            </a:r>
            <a:endParaRPr lang="en-US" strike="sngStrike" dirty="0">
              <a:solidFill>
                <a:srgbClr val="7030A0"/>
              </a:solidFill>
            </a:endParaRPr>
          </a:p>
        </p:txBody>
      </p:sp>
      <p:sp>
        <p:nvSpPr>
          <p:cNvPr id="15" name="TextBox 14"/>
          <p:cNvSpPr txBox="1"/>
          <p:nvPr/>
        </p:nvSpPr>
        <p:spPr>
          <a:xfrm>
            <a:off x="-107950" y="4035481"/>
            <a:ext cx="1054100" cy="368300"/>
          </a:xfrm>
          <a:prstGeom prst="rect">
            <a:avLst/>
          </a:prstGeom>
          <a:noFill/>
        </p:spPr>
        <p:txBody>
          <a:bodyPr wrap="square" rtlCol="0">
            <a:spAutoFit/>
          </a:bodyPr>
          <a:lstStyle/>
          <a:p>
            <a:r>
              <a:rPr lang="en-US" strike="sngStrike" dirty="0" smtClean="0">
                <a:solidFill>
                  <a:srgbClr val="7030A0"/>
                </a:solidFill>
              </a:rPr>
              <a:t>billing</a:t>
            </a:r>
            <a:endParaRPr lang="en-US" strike="sngStrike" dirty="0">
              <a:solidFill>
                <a:srgbClr val="7030A0"/>
              </a:solidFill>
            </a:endParaRPr>
          </a:p>
        </p:txBody>
      </p:sp>
      <p:sp>
        <p:nvSpPr>
          <p:cNvPr id="16" name="TextBox 15"/>
          <p:cNvSpPr txBox="1"/>
          <p:nvPr/>
        </p:nvSpPr>
        <p:spPr>
          <a:xfrm>
            <a:off x="5035550" y="154184"/>
            <a:ext cx="1271270" cy="369332"/>
          </a:xfrm>
          <a:prstGeom prst="rect">
            <a:avLst/>
          </a:prstGeom>
          <a:noFill/>
        </p:spPr>
        <p:txBody>
          <a:bodyPr wrap="square" rtlCol="0">
            <a:spAutoFit/>
          </a:bodyPr>
          <a:lstStyle/>
          <a:p>
            <a:r>
              <a:rPr lang="en-US" strike="sngStrike" dirty="0" smtClean="0">
                <a:solidFill>
                  <a:srgbClr val="7030A0"/>
                </a:solidFill>
              </a:rPr>
              <a:t>economics</a:t>
            </a:r>
            <a:endParaRPr lang="en-US" strike="sngStrike" dirty="0">
              <a:solidFill>
                <a:srgbClr val="7030A0"/>
              </a:solidFill>
            </a:endParaRPr>
          </a:p>
        </p:txBody>
      </p:sp>
      <p:sp>
        <p:nvSpPr>
          <p:cNvPr id="17" name="TextBox 16"/>
          <p:cNvSpPr txBox="1"/>
          <p:nvPr/>
        </p:nvSpPr>
        <p:spPr>
          <a:xfrm>
            <a:off x="601980" y="1154244"/>
            <a:ext cx="1054100" cy="368300"/>
          </a:xfrm>
          <a:prstGeom prst="rect">
            <a:avLst/>
          </a:prstGeom>
          <a:noFill/>
        </p:spPr>
        <p:txBody>
          <a:bodyPr wrap="square" rtlCol="0">
            <a:spAutoFit/>
          </a:bodyPr>
          <a:lstStyle/>
          <a:p>
            <a:r>
              <a:rPr lang="en-US" strike="sngStrike" dirty="0" smtClean="0">
                <a:solidFill>
                  <a:srgbClr val="7030A0"/>
                </a:solidFill>
              </a:rPr>
              <a:t>billing!</a:t>
            </a:r>
            <a:endParaRPr lang="en-US" strike="sngStrike" dirty="0">
              <a:solidFill>
                <a:srgbClr val="7030A0"/>
              </a:solidFill>
            </a:endParaRPr>
          </a:p>
        </p:txBody>
      </p:sp>
      <p:sp>
        <p:nvSpPr>
          <p:cNvPr id="18" name="TextBox 17"/>
          <p:cNvSpPr txBox="1"/>
          <p:nvPr/>
        </p:nvSpPr>
        <p:spPr>
          <a:xfrm>
            <a:off x="6684010" y="154184"/>
            <a:ext cx="2338070" cy="6740307"/>
          </a:xfrm>
          <a:prstGeom prst="rect">
            <a:avLst/>
          </a:prstGeom>
          <a:noFill/>
        </p:spPr>
        <p:txBody>
          <a:bodyPr wrap="square" rtlCol="0">
            <a:spAutoFit/>
          </a:bodyPr>
          <a:lstStyle/>
          <a:p>
            <a:r>
              <a:rPr lang="en-US" dirty="0" smtClean="0"/>
              <a:t>The database searches for this “combination </a:t>
            </a:r>
            <a:r>
              <a:rPr lang="en-US" dirty="0"/>
              <a:t>of </a:t>
            </a:r>
            <a:r>
              <a:rPr lang="en-US" dirty="0" smtClean="0"/>
              <a:t>letters” </a:t>
            </a:r>
            <a:r>
              <a:rPr lang="en-US" dirty="0"/>
              <a:t>anywhere in the electronic </a:t>
            </a:r>
            <a:r>
              <a:rPr lang="en-US" dirty="0" smtClean="0"/>
              <a:t>record, including in the journal </a:t>
            </a:r>
            <a:r>
              <a:rPr lang="en-US" dirty="0"/>
              <a:t>title, </a:t>
            </a:r>
            <a:r>
              <a:rPr lang="en-US" dirty="0" smtClean="0"/>
              <a:t>the article </a:t>
            </a:r>
            <a:r>
              <a:rPr lang="en-US" dirty="0"/>
              <a:t>title, </a:t>
            </a:r>
            <a:r>
              <a:rPr lang="en-US" dirty="0" smtClean="0"/>
              <a:t>the author’s </a:t>
            </a:r>
            <a:r>
              <a:rPr lang="en-US" dirty="0"/>
              <a:t>name, </a:t>
            </a:r>
            <a:r>
              <a:rPr lang="en-US" dirty="0" smtClean="0"/>
              <a:t>also in </a:t>
            </a:r>
            <a:r>
              <a:rPr lang="en-US" dirty="0"/>
              <a:t>the </a:t>
            </a:r>
            <a:r>
              <a:rPr lang="en-US" dirty="0" smtClean="0"/>
              <a:t>abstract</a:t>
            </a:r>
            <a:r>
              <a:rPr lang="is-IS" dirty="0" smtClean="0"/>
              <a:t>…</a:t>
            </a:r>
          </a:p>
          <a:p>
            <a:endParaRPr lang="en-US" dirty="0" smtClean="0"/>
          </a:p>
          <a:p>
            <a:endParaRPr lang="en-US" dirty="0"/>
          </a:p>
          <a:p>
            <a:r>
              <a:rPr lang="en-US" dirty="0" smtClean="0"/>
              <a:t>Will it </a:t>
            </a:r>
            <a:r>
              <a:rPr lang="en-US" dirty="0"/>
              <a:t>locate </a:t>
            </a:r>
            <a:r>
              <a:rPr lang="en-US" dirty="0" smtClean="0"/>
              <a:t>other financial considerations using </a:t>
            </a:r>
            <a:r>
              <a:rPr lang="en-US" dirty="0"/>
              <a:t>this search? </a:t>
            </a:r>
            <a:endParaRPr lang="en-US" dirty="0" smtClean="0"/>
          </a:p>
          <a:p>
            <a:endParaRPr lang="en-US" dirty="0"/>
          </a:p>
          <a:p>
            <a:r>
              <a:rPr lang="en-US" dirty="0" smtClean="0"/>
              <a:t>NO</a:t>
            </a:r>
            <a:r>
              <a:rPr lang="en-US" dirty="0"/>
              <a:t>! </a:t>
            </a:r>
            <a:r>
              <a:rPr lang="en-US" dirty="0" smtClean="0"/>
              <a:t>it only looks for </a:t>
            </a:r>
            <a:r>
              <a:rPr lang="en-US" dirty="0"/>
              <a:t>the </a:t>
            </a:r>
            <a:r>
              <a:rPr lang="en-US" dirty="0" smtClean="0"/>
              <a:t>“combination </a:t>
            </a:r>
            <a:r>
              <a:rPr lang="en-US" dirty="0"/>
              <a:t>of </a:t>
            </a:r>
            <a:r>
              <a:rPr lang="en-US" dirty="0" smtClean="0"/>
              <a:t>letters”</a:t>
            </a:r>
            <a:r>
              <a:rPr lang="mr-IN" dirty="0" smtClean="0"/>
              <a:t>…</a:t>
            </a:r>
            <a:r>
              <a:rPr lang="en-US" dirty="0"/>
              <a:t>not the meaning of the word</a:t>
            </a:r>
            <a:r>
              <a:rPr lang="en-US" dirty="0" smtClean="0"/>
              <a:t>.</a:t>
            </a:r>
          </a:p>
          <a:p>
            <a:endParaRPr lang="en-US" dirty="0"/>
          </a:p>
          <a:p>
            <a:r>
              <a:rPr lang="en-US" dirty="0" smtClean="0"/>
              <a:t>NOTE: Your numbers will be different because the database is updated daily.</a:t>
            </a:r>
            <a:endParaRPr lang="en-US" dirty="0"/>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97480" y="4755988"/>
            <a:ext cx="3863340" cy="1897436"/>
          </a:xfrm>
          <a:prstGeom prst="rect">
            <a:avLst/>
          </a:prstGeom>
          <a:ln>
            <a:solidFill>
              <a:schemeClr val="accent1"/>
            </a:solidFill>
          </a:ln>
        </p:spPr>
      </p:pic>
      <p:sp>
        <p:nvSpPr>
          <p:cNvPr id="9" name="TextBox 8"/>
          <p:cNvSpPr txBox="1"/>
          <p:nvPr/>
        </p:nvSpPr>
        <p:spPr>
          <a:xfrm>
            <a:off x="1356360" y="5741603"/>
            <a:ext cx="1054100" cy="368300"/>
          </a:xfrm>
          <a:prstGeom prst="rect">
            <a:avLst/>
          </a:prstGeom>
          <a:noFill/>
        </p:spPr>
        <p:txBody>
          <a:bodyPr wrap="square" rtlCol="0">
            <a:spAutoFit/>
          </a:bodyPr>
          <a:lstStyle/>
          <a:p>
            <a:r>
              <a:rPr lang="en-US" dirty="0" smtClean="0"/>
              <a:t>costs</a:t>
            </a:r>
            <a:endParaRPr lang="en-US" dirty="0"/>
          </a:p>
        </p:txBody>
      </p:sp>
      <p:sp>
        <p:nvSpPr>
          <p:cNvPr id="6" name="Rounded Rectangle 5"/>
          <p:cNvSpPr/>
          <p:nvPr/>
        </p:nvSpPr>
        <p:spPr>
          <a:xfrm>
            <a:off x="3603625" y="5475577"/>
            <a:ext cx="1130300" cy="42966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ounded Rectangle 4"/>
          <p:cNvSpPr/>
          <p:nvPr/>
        </p:nvSpPr>
        <p:spPr>
          <a:xfrm>
            <a:off x="4023360" y="4789422"/>
            <a:ext cx="800100" cy="42966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253123188"/>
      </p:ext>
    </p:extLst>
  </p:cSld>
  <p:clrMapOvr>
    <a:masterClrMapping/>
  </p:clrMapOvr>
  <mc:AlternateContent xmlns:mc="http://schemas.openxmlformats.org/markup-compatibility/2006" xmlns:p14="http://schemas.microsoft.com/office/powerpoint/2010/main">
    <mc:Choice Requires="p14">
      <p:transition spd="slow" p14:dur="2000" advTm="37850"/>
    </mc:Choice>
    <mc:Fallback xmlns="">
      <p:transition spd="slow" advTm="378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dissolv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dissolve">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dissolv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dissolv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dissolve">
                                      <p:cBhvr>
                                        <p:cTn id="46" dur="500"/>
                                        <p:tgtEl>
                                          <p:spTgt spid="14"/>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dissolve">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dissolve">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dissolve">
                                      <p:cBhvr>
                                        <p:cTn id="6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2" fill="hold" display="0">
                  <p:stCondLst>
                    <p:cond delay="indefinite"/>
                  </p:stCondLst>
                  <p:endCondLst>
                    <p:cond evt="onStopAudio" delay="0">
                      <p:tgtEl>
                        <p:sldTgt/>
                      </p:tgtEl>
                    </p:cond>
                  </p:endCondLst>
                </p:cTn>
                <p:tgtEl>
                  <p:spTgt spid="2"/>
                </p:tgtEl>
              </p:cMediaNode>
            </p:audio>
          </p:childTnLst>
        </p:cTn>
      </p:par>
    </p:tnLst>
    <p:bldLst>
      <p:bldP spid="7" grpId="0"/>
      <p:bldP spid="8" grpId="0"/>
      <p:bldP spid="10" grpId="0"/>
      <p:bldP spid="11" grpId="0"/>
      <p:bldP spid="12" grpId="0"/>
      <p:bldP spid="13" grpId="0"/>
      <p:bldP spid="14" grpId="0"/>
      <p:bldP spid="15" grpId="0"/>
      <p:bldP spid="16" grpId="0"/>
      <p:bldP spid="1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b="19010"/>
          <a:stretch/>
        </p:blipFill>
        <p:spPr>
          <a:xfrm>
            <a:off x="-1435" y="0"/>
            <a:ext cx="9145435" cy="4739640"/>
          </a:xfrm>
          <a:prstGeom prst="rect">
            <a:avLst/>
          </a:prstGeom>
          <a:ln>
            <a:noFill/>
          </a:ln>
          <a:effectLst>
            <a:outerShdw blurRad="292100" dist="139700" dir="2700000" algn="tl" rotWithShape="0">
              <a:srgbClr val="333333">
                <a:alpha val="65000"/>
              </a:srgbClr>
            </a:outerShdw>
          </a:effectLst>
        </p:spPr>
      </p:pic>
      <p:sp>
        <p:nvSpPr>
          <p:cNvPr id="4" name="Rounded Rectangle 3"/>
          <p:cNvSpPr/>
          <p:nvPr/>
        </p:nvSpPr>
        <p:spPr>
          <a:xfrm>
            <a:off x="6120130" y="3070779"/>
            <a:ext cx="1366520" cy="42966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4304" y="5057775"/>
            <a:ext cx="9144000" cy="923330"/>
          </a:xfrm>
          <a:prstGeom prst="rect">
            <a:avLst/>
          </a:prstGeom>
          <a:noFill/>
        </p:spPr>
        <p:txBody>
          <a:bodyPr wrap="square" rtlCol="0">
            <a:spAutoFit/>
          </a:bodyPr>
          <a:lstStyle/>
          <a:p>
            <a:pPr marL="342900" indent="-342900">
              <a:buAutoNum type="arabicParenR"/>
            </a:pPr>
            <a:r>
              <a:rPr lang="en-US" dirty="0" smtClean="0"/>
              <a:t>Return to the PubMed homepage, click on “MeSH Database.”</a:t>
            </a:r>
          </a:p>
          <a:p>
            <a:pPr marL="342900" indent="-342900">
              <a:buAutoNum type="arabicParenR"/>
            </a:pPr>
            <a:endParaRPr lang="en-US" dirty="0" smtClean="0"/>
          </a:p>
          <a:p>
            <a:pPr marL="342900" indent="-342900">
              <a:buAutoNum type="arabicParenR"/>
            </a:pPr>
            <a:r>
              <a:rPr lang="en-US" dirty="0" smtClean="0"/>
              <a:t>MeSH stands for Medical Subject Headings. One can search by CONCEPT when using MeSH.</a:t>
            </a: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69917720"/>
      </p:ext>
    </p:extLst>
  </p:cSld>
  <p:clrMapOvr>
    <a:masterClrMapping/>
  </p:clrMapOvr>
  <mc:AlternateContent xmlns:mc="http://schemas.openxmlformats.org/markup-compatibility/2006" xmlns:p14="http://schemas.microsoft.com/office/powerpoint/2010/main">
    <mc:Choice Requires="p14">
      <p:transition spd="slow" p14:dur="2000" advTm="53043"/>
    </mc:Choice>
    <mc:Fallback xmlns="">
      <p:transition spd="slow" advTm="53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4104999"/>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3337560" y="118112"/>
            <a:ext cx="2727960" cy="369332"/>
          </a:xfrm>
          <a:prstGeom prst="rect">
            <a:avLst/>
          </a:prstGeom>
          <a:noFill/>
        </p:spPr>
        <p:txBody>
          <a:bodyPr wrap="square" rtlCol="0">
            <a:spAutoFit/>
          </a:bodyPr>
          <a:lstStyle/>
          <a:p>
            <a:r>
              <a:rPr lang="en-US" dirty="0" smtClean="0"/>
              <a:t>costs</a:t>
            </a:r>
            <a:endParaRPr lang="en-US" dirty="0"/>
          </a:p>
        </p:txBody>
      </p:sp>
      <p:sp>
        <p:nvSpPr>
          <p:cNvPr id="4" name="TextBox 3"/>
          <p:cNvSpPr txBox="1"/>
          <p:nvPr/>
        </p:nvSpPr>
        <p:spPr>
          <a:xfrm>
            <a:off x="214313" y="4371975"/>
            <a:ext cx="8658225" cy="1477328"/>
          </a:xfrm>
          <a:prstGeom prst="rect">
            <a:avLst/>
          </a:prstGeom>
          <a:noFill/>
        </p:spPr>
        <p:txBody>
          <a:bodyPr wrap="square" rtlCol="0">
            <a:spAutoFit/>
          </a:bodyPr>
          <a:lstStyle/>
          <a:p>
            <a:pPr marL="342900" indent="-342900">
              <a:buAutoNum type="arabicParenR"/>
            </a:pPr>
            <a:r>
              <a:rPr lang="en-US" dirty="0" smtClean="0"/>
              <a:t>On the MeSH page, type “costs” into the search box.</a:t>
            </a:r>
          </a:p>
          <a:p>
            <a:pPr marL="342900" indent="-342900">
              <a:buAutoNum type="arabicParenR"/>
            </a:pPr>
            <a:endParaRPr lang="en-US" dirty="0"/>
          </a:p>
          <a:p>
            <a:pPr marL="342900" indent="-342900">
              <a:buAutoNum type="arabicParenR"/>
            </a:pPr>
            <a:r>
              <a:rPr lang="en-US" dirty="0" smtClean="0"/>
              <a:t>MeSH is the controlled vocabulary used for indexing articles. </a:t>
            </a:r>
          </a:p>
          <a:p>
            <a:pPr marL="342900" indent="-342900">
              <a:buAutoNum type="arabicParenR"/>
            </a:pPr>
            <a:endParaRPr lang="en-US" dirty="0"/>
          </a:p>
          <a:p>
            <a:pPr marL="342900" indent="-342900">
              <a:buAutoNum type="arabicParenR"/>
            </a:pPr>
            <a:r>
              <a:rPr lang="en-US" dirty="0" smtClean="0"/>
              <a:t>Click on “Search.” If there is a match, it will show up on the next screen.</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67332093"/>
      </p:ext>
    </p:extLst>
  </p:cSld>
  <p:clrMapOvr>
    <a:masterClrMapping/>
  </p:clrMapOvr>
  <mc:AlternateContent xmlns:mc="http://schemas.openxmlformats.org/markup-compatibility/2006" xmlns:p14="http://schemas.microsoft.com/office/powerpoint/2010/main">
    <mc:Choice Requires="p14">
      <p:transition spd="slow" p14:dur="2000" advTm="36401"/>
    </mc:Choice>
    <mc:Fallback xmlns="">
      <p:transition spd="slow" advTm="364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14325" y="5379720"/>
            <a:ext cx="8615363" cy="923330"/>
          </a:xfrm>
          <a:prstGeom prst="rect">
            <a:avLst/>
          </a:prstGeom>
          <a:noFill/>
        </p:spPr>
        <p:txBody>
          <a:bodyPr wrap="square" rtlCol="0">
            <a:spAutoFit/>
          </a:bodyPr>
          <a:lstStyle/>
          <a:p>
            <a:pPr marL="342900" indent="-342900">
              <a:buAutoNum type="arabicParenR"/>
            </a:pPr>
            <a:r>
              <a:rPr lang="en-US" dirty="0" smtClean="0"/>
              <a:t>There </a:t>
            </a:r>
            <a:r>
              <a:rPr lang="en-US" smtClean="0"/>
              <a:t>are 10 </a:t>
            </a:r>
            <a:r>
              <a:rPr lang="en-US" dirty="0" smtClean="0"/>
              <a:t>possible matches. </a:t>
            </a:r>
          </a:p>
          <a:p>
            <a:pPr marL="342900" indent="-342900">
              <a:buAutoNum type="arabicParenR"/>
            </a:pPr>
            <a:r>
              <a:rPr lang="en-US" dirty="0" smtClean="0"/>
              <a:t>Select the appropriate one. Click on the word(s) themselves.</a:t>
            </a:r>
          </a:p>
          <a:p>
            <a:pPr marL="342900" indent="-342900">
              <a:buAutoNum type="arabicParenR"/>
            </a:pPr>
            <a:r>
              <a:rPr lang="en-US" dirty="0" smtClean="0"/>
              <a:t>The next screen helps to refine your topic, if needed.</a:t>
            </a:r>
            <a:endParaRPr lang="en-US"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720" y="0"/>
            <a:ext cx="6540003" cy="5137915"/>
          </a:xfrm>
          <a:prstGeom prst="rect">
            <a:avLst/>
          </a:prstGeom>
          <a:ln>
            <a:noFill/>
          </a:ln>
          <a:effectLst>
            <a:outerShdw blurRad="292100" dist="139700" dir="2700000" algn="tl" rotWithShape="0">
              <a:srgbClr val="333333">
                <a:alpha val="65000"/>
              </a:srgbClr>
            </a:outerShdw>
          </a:effectLst>
        </p:spPr>
      </p:pic>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12562238"/>
      </p:ext>
    </p:extLst>
  </p:cSld>
  <p:clrMapOvr>
    <a:masterClrMapping/>
  </p:clrMapOvr>
  <mc:AlternateContent xmlns:mc="http://schemas.openxmlformats.org/markup-compatibility/2006" xmlns:p14="http://schemas.microsoft.com/office/powerpoint/2010/main">
    <mc:Choice Requires="p14">
      <p:transition spd="slow" p14:dur="2000" advTm="68407"/>
    </mc:Choice>
    <mc:Fallback xmlns="">
      <p:transition spd="slow" advTm="68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800600" y="342900"/>
            <a:ext cx="4014788" cy="4801314"/>
          </a:xfrm>
          <a:prstGeom prst="rect">
            <a:avLst/>
          </a:prstGeom>
          <a:noFill/>
        </p:spPr>
        <p:txBody>
          <a:bodyPr wrap="square" rtlCol="0">
            <a:spAutoFit/>
          </a:bodyPr>
          <a:lstStyle/>
          <a:p>
            <a:r>
              <a:rPr lang="en-US" dirty="0" smtClean="0"/>
              <a:t>If you want EVERYTHING about your subject all you have to do is :</a:t>
            </a:r>
          </a:p>
          <a:p>
            <a:r>
              <a:rPr lang="en-US" dirty="0" smtClean="0"/>
              <a:t>“Add to search Builder” then </a:t>
            </a:r>
          </a:p>
          <a:p>
            <a:r>
              <a:rPr lang="en-US" dirty="0" smtClean="0"/>
              <a:t>“Search PubMed”</a:t>
            </a:r>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endParaRPr lang="en-US" dirty="0"/>
          </a:p>
          <a:p>
            <a:r>
              <a:rPr lang="en-US" dirty="0" smtClean="0"/>
              <a:t>The next screen shows our actions on the dots page.</a:t>
            </a: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5544" y="1723430"/>
            <a:ext cx="3644900" cy="2527300"/>
          </a:xfrm>
          <a:prstGeom prst="rect">
            <a:avLst/>
          </a:prstGeom>
        </p:spPr>
      </p:pic>
      <p:cxnSp>
        <p:nvCxnSpPr>
          <p:cNvPr id="7" name="Straight Arrow Connector 6"/>
          <p:cNvCxnSpPr/>
          <p:nvPr/>
        </p:nvCxnSpPr>
        <p:spPr>
          <a:xfrm>
            <a:off x="6807994" y="1143000"/>
            <a:ext cx="450056" cy="2471738"/>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5028543" y="1438298"/>
            <a:ext cx="1008818" cy="251442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77" y="342900"/>
            <a:ext cx="4719323" cy="5134570"/>
          </a:xfrm>
          <a:prstGeom prst="rect">
            <a:avLst/>
          </a:prstGeom>
          <a:ln>
            <a:solidFill>
              <a:schemeClr val="accent1"/>
            </a:solidFill>
          </a:ln>
        </p:spPr>
      </p:pic>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76028738"/>
      </p:ext>
    </p:extLst>
  </p:cSld>
  <p:clrMapOvr>
    <a:masterClrMapping/>
  </p:clrMapOvr>
  <mc:AlternateContent xmlns:mc="http://schemas.openxmlformats.org/markup-compatibility/2006" xmlns:p14="http://schemas.microsoft.com/office/powerpoint/2010/main">
    <mc:Choice Requires="p14">
      <p:transition spd="slow" p14:dur="2000" advTm="55121"/>
    </mc:Choice>
    <mc:Fallback xmlns="">
      <p:transition spd="slow" advTm="55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dissolv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dissolv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9800" y="-41842"/>
            <a:ext cx="6858000" cy="6858000"/>
          </a:xfrm>
          <a:prstGeom prst="rect">
            <a:avLst/>
          </a:prstGeom>
        </p:spPr>
      </p:pic>
      <p:sp>
        <p:nvSpPr>
          <p:cNvPr id="4" name="TextBox 3"/>
          <p:cNvSpPr txBox="1"/>
          <p:nvPr/>
        </p:nvSpPr>
        <p:spPr>
          <a:xfrm>
            <a:off x="205610" y="322966"/>
            <a:ext cx="5788789" cy="584775"/>
          </a:xfrm>
          <a:prstGeom prst="rect">
            <a:avLst/>
          </a:prstGeom>
          <a:solidFill>
            <a:schemeClr val="bg1"/>
          </a:solidFill>
        </p:spPr>
        <p:txBody>
          <a:bodyPr wrap="square" rtlCol="0">
            <a:spAutoFit/>
          </a:bodyPr>
          <a:lstStyle/>
          <a:p>
            <a:r>
              <a:rPr lang="en-US" sz="3200" dirty="0" smtClean="0"/>
              <a:t>PubMed — MeSH </a:t>
            </a:r>
            <a:r>
              <a:rPr lang="en-US" sz="1000" dirty="0" smtClean="0"/>
              <a:t>(Medical Subject Headings)</a:t>
            </a:r>
            <a:endParaRPr lang="en-US" sz="1000" dirty="0"/>
          </a:p>
        </p:txBody>
      </p:sp>
      <p:sp>
        <p:nvSpPr>
          <p:cNvPr id="7" name="TextBox 6"/>
          <p:cNvSpPr txBox="1"/>
          <p:nvPr/>
        </p:nvSpPr>
        <p:spPr>
          <a:xfrm>
            <a:off x="4465579" y="2742613"/>
            <a:ext cx="1988301" cy="461665"/>
          </a:xfrm>
          <a:prstGeom prst="rect">
            <a:avLst/>
          </a:prstGeom>
          <a:solidFill>
            <a:schemeClr val="bg1"/>
          </a:solidFill>
        </p:spPr>
        <p:txBody>
          <a:bodyPr wrap="none" rtlCol="0">
            <a:spAutoFit/>
          </a:bodyPr>
          <a:lstStyle/>
          <a:p>
            <a:r>
              <a:rPr lang="en-US" sz="2400" b="1" smtClean="0"/>
              <a:t>Hospital Costs</a:t>
            </a:r>
            <a:endParaRPr lang="en-US" sz="2400" b="1" dirty="0"/>
          </a:p>
        </p:txBody>
      </p:sp>
      <p:sp>
        <p:nvSpPr>
          <p:cNvPr id="8" name="Rectangle 7"/>
          <p:cNvSpPr/>
          <p:nvPr/>
        </p:nvSpPr>
        <p:spPr>
          <a:xfrm>
            <a:off x="205610" y="1080620"/>
            <a:ext cx="2365275" cy="4247317"/>
          </a:xfrm>
          <a:prstGeom prst="rect">
            <a:avLst/>
          </a:prstGeom>
        </p:spPr>
        <p:txBody>
          <a:bodyPr wrap="square">
            <a:spAutoFit/>
          </a:bodyPr>
          <a:lstStyle/>
          <a:p>
            <a:r>
              <a:rPr lang="en-US" dirty="0"/>
              <a:t>Using PubMed’s-MeSH feature, we will only search for those articles that are tagged or indexed for our subject term, only those inside of the circle, inside of the MeSH circle. </a:t>
            </a:r>
            <a:endParaRPr lang="en-US" dirty="0" smtClean="0"/>
          </a:p>
          <a:p>
            <a:endParaRPr lang="en-US" dirty="0"/>
          </a:p>
          <a:p>
            <a:r>
              <a:rPr lang="en-US" dirty="0" smtClean="0"/>
              <a:t>The numbers in the screen shot show how many articles are within the entire MeSH circle/pie.</a:t>
            </a:r>
            <a:endParaRPr lang="en-US" dirty="0"/>
          </a:p>
        </p:txBody>
      </p:sp>
      <p:pic>
        <p:nvPicPr>
          <p:cNvPr id="9" name="Picture 8"/>
          <p:cNvPicPr>
            <a:picLocks noChangeAspect="1"/>
          </p:cNvPicPr>
          <p:nvPr/>
        </p:nvPicPr>
        <p:blipFill rotWithShape="1">
          <a:blip r:embed="rId7">
            <a:extLst>
              <a:ext uri="{28A0092B-C50C-407E-A947-70E740481C1C}">
                <a14:useLocalDpi xmlns:a14="http://schemas.microsoft.com/office/drawing/2010/main" val="0"/>
              </a:ext>
            </a:extLst>
          </a:blip>
          <a:srcRect b="51618"/>
          <a:stretch/>
        </p:blipFill>
        <p:spPr>
          <a:xfrm>
            <a:off x="5459730" y="5327937"/>
            <a:ext cx="3467100" cy="1113601"/>
          </a:xfrm>
          <a:prstGeom prst="rect">
            <a:avLst/>
          </a:prstGeom>
          <a:ln>
            <a:solidFill>
              <a:schemeClr val="accent1"/>
            </a:solidFill>
          </a:ln>
        </p:spPr>
      </p:pic>
      <p:sp>
        <p:nvSpPr>
          <p:cNvPr id="5" name="Rounded Rectangle 4"/>
          <p:cNvSpPr/>
          <p:nvPr/>
        </p:nvSpPr>
        <p:spPr>
          <a:xfrm>
            <a:off x="6172200" y="5984357"/>
            <a:ext cx="1021080" cy="42966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p:cNvSpPr/>
          <p:nvPr/>
        </p:nvSpPr>
        <p:spPr>
          <a:xfrm>
            <a:off x="6393180" y="5327937"/>
            <a:ext cx="1784350" cy="29132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Sound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29159726"/>
      </p:ext>
    </p:extLst>
  </p:cSld>
  <p:clrMapOvr>
    <a:masterClrMapping/>
  </p:clrMapOvr>
  <mc:AlternateContent xmlns:mc="http://schemas.openxmlformats.org/markup-compatibility/2006" xmlns:p14="http://schemas.microsoft.com/office/powerpoint/2010/main">
    <mc:Choice Requires="p14">
      <p:transition spd="slow" p14:dur="2000" advTm="26276"/>
    </mc:Choice>
    <mc:Fallback xmlns="">
      <p:transition spd="slow" advTm="26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dissolv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0" fill="hold" display="0">
                  <p:stCondLst>
                    <p:cond delay="indefinite"/>
                  </p:stCondLst>
                  <p:endCondLst>
                    <p:cond evt="onStopAudio" delay="0">
                      <p:tgtEl>
                        <p:sldTgt/>
                      </p:tgtEl>
                    </p:cond>
                  </p:endCondLst>
                </p:cTn>
                <p:tgtEl>
                  <p:spTgt spid="2"/>
                </p:tgtEl>
              </p:cMediaNode>
            </p:audio>
          </p:childTnLst>
        </p:cTn>
      </p:par>
    </p:tnLst>
    <p:bldLst>
      <p:bldP spid="7" grpId="0" animBg="1"/>
      <p:bldP spid="5"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997" y="60345"/>
            <a:ext cx="4445003" cy="5134570"/>
          </a:xfrm>
          <a:prstGeom prst="rect">
            <a:avLst/>
          </a:prstGeom>
          <a:ln>
            <a:solidFill>
              <a:schemeClr val="accent1"/>
            </a:solidFill>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4953" y="0"/>
            <a:ext cx="3644900" cy="2527300"/>
          </a:xfrm>
          <a:prstGeom prst="rect">
            <a:avLst/>
          </a:prstGeom>
        </p:spPr>
      </p:pic>
      <p:sp>
        <p:nvSpPr>
          <p:cNvPr id="4" name="TextBox 3"/>
          <p:cNvSpPr txBox="1"/>
          <p:nvPr/>
        </p:nvSpPr>
        <p:spPr>
          <a:xfrm>
            <a:off x="4541519" y="2727960"/>
            <a:ext cx="4438333" cy="4801314"/>
          </a:xfrm>
          <a:prstGeom prst="rect">
            <a:avLst/>
          </a:prstGeom>
          <a:noFill/>
        </p:spPr>
        <p:txBody>
          <a:bodyPr wrap="square" rtlCol="0">
            <a:spAutoFit/>
          </a:bodyPr>
          <a:lstStyle/>
          <a:p>
            <a:r>
              <a:rPr lang="en-US" b="1" dirty="0" smtClean="0"/>
              <a:t>Click the back arrow until you return to this page:</a:t>
            </a:r>
          </a:p>
          <a:p>
            <a:endParaRPr lang="en-US" dirty="0"/>
          </a:p>
          <a:p>
            <a:r>
              <a:rPr lang="en-US" dirty="0" smtClean="0"/>
              <a:t>There are small boxes next to subheadings or adjectives (because they modify the subject).</a:t>
            </a:r>
          </a:p>
          <a:p>
            <a:endParaRPr lang="en-US" dirty="0"/>
          </a:p>
          <a:p>
            <a:r>
              <a:rPr lang="en-US" dirty="0" smtClean="0"/>
              <a:t>Using these terms we can make our research more precise and more accurate.</a:t>
            </a:r>
          </a:p>
          <a:p>
            <a:endParaRPr lang="en-US" dirty="0"/>
          </a:p>
          <a:p>
            <a:r>
              <a:rPr lang="en-US" dirty="0" smtClean="0"/>
              <a:t>There are 88 different subheadings; there are different possible combinations, not all subject headings and subheading combinations are always applicable.</a:t>
            </a:r>
          </a:p>
          <a:p>
            <a:endParaRPr lang="en-US" dirty="0"/>
          </a:p>
          <a:p>
            <a:endParaRPr lang="en-US" dirty="0" smtClean="0"/>
          </a:p>
          <a:p>
            <a:endParaRPr lang="en-US" dirty="0"/>
          </a:p>
          <a:p>
            <a:endParaRPr lang="en-US" dirty="0"/>
          </a:p>
        </p:txBody>
      </p:sp>
      <p:cxnSp>
        <p:nvCxnSpPr>
          <p:cNvPr id="5" name="Straight Arrow Connector 4"/>
          <p:cNvCxnSpPr/>
          <p:nvPr/>
        </p:nvCxnSpPr>
        <p:spPr>
          <a:xfrm flipH="1" flipV="1">
            <a:off x="3829051" y="2527300"/>
            <a:ext cx="742949" cy="90170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91880717"/>
      </p:ext>
    </p:extLst>
  </p:cSld>
  <p:clrMapOvr>
    <a:masterClrMapping/>
  </p:clrMapOvr>
  <mc:AlternateContent xmlns:mc="http://schemas.openxmlformats.org/markup-compatibility/2006" xmlns:p14="http://schemas.microsoft.com/office/powerpoint/2010/main">
    <mc:Choice Requires="p14">
      <p:transition spd="slow" p14:dur="2000" advTm="31876"/>
    </mc:Choice>
    <mc:Fallback xmlns="">
      <p:transition spd="slow" advTm="31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8306" y="0"/>
            <a:ext cx="6858000" cy="6858000"/>
          </a:xfrm>
          <a:prstGeom prst="rect">
            <a:avLst/>
          </a:prstGeom>
        </p:spPr>
      </p:pic>
      <p:sp>
        <p:nvSpPr>
          <p:cNvPr id="3" name="TextBox 2"/>
          <p:cNvSpPr txBox="1"/>
          <p:nvPr/>
        </p:nvSpPr>
        <p:spPr>
          <a:xfrm>
            <a:off x="205610" y="0"/>
            <a:ext cx="6626990" cy="584775"/>
          </a:xfrm>
          <a:prstGeom prst="rect">
            <a:avLst/>
          </a:prstGeom>
          <a:solidFill>
            <a:schemeClr val="bg1"/>
          </a:solidFill>
        </p:spPr>
        <p:txBody>
          <a:bodyPr wrap="square" rtlCol="0">
            <a:spAutoFit/>
          </a:bodyPr>
          <a:lstStyle/>
          <a:p>
            <a:r>
              <a:rPr lang="en-US" sz="3200" dirty="0" smtClean="0"/>
              <a:t>PubMed — Subheading/adjective</a:t>
            </a:r>
            <a:endParaRPr lang="en-US" sz="3200" dirty="0"/>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38615" y="5033516"/>
            <a:ext cx="5377180" cy="1752562"/>
          </a:xfrm>
          <a:prstGeom prst="rect">
            <a:avLst/>
          </a:prstGeom>
          <a:ln>
            <a:solidFill>
              <a:schemeClr val="accent1"/>
            </a:solidFill>
          </a:ln>
        </p:spPr>
      </p:pic>
      <p:sp>
        <p:nvSpPr>
          <p:cNvPr id="9" name="Rectangle 8"/>
          <p:cNvSpPr/>
          <p:nvPr/>
        </p:nvSpPr>
        <p:spPr>
          <a:xfrm>
            <a:off x="5961891" y="59481"/>
            <a:ext cx="3135342" cy="2585323"/>
          </a:xfrm>
          <a:prstGeom prst="rect">
            <a:avLst/>
          </a:prstGeom>
          <a:solidFill>
            <a:schemeClr val="bg1"/>
          </a:solidFill>
          <a:ln>
            <a:solidFill>
              <a:schemeClr val="accent1"/>
            </a:solidFill>
          </a:ln>
        </p:spPr>
        <p:txBody>
          <a:bodyPr wrap="square">
            <a:spAutoFit/>
          </a:bodyPr>
          <a:lstStyle/>
          <a:p>
            <a:r>
              <a:rPr lang="en-US" dirty="0" smtClean="0"/>
              <a:t> Choosing one subheading: “statistics and numerical data” narrows our search to just a piece of the pie. More choices can be made if needed.</a:t>
            </a:r>
          </a:p>
          <a:p>
            <a:endParaRPr lang="en-US" dirty="0"/>
          </a:p>
          <a:p>
            <a:r>
              <a:rPr lang="en-US" dirty="0" smtClean="0"/>
              <a:t>Notice our numbers are much less than when we searched the entire circle.</a:t>
            </a:r>
            <a:endParaRPr lang="en-US" dirty="0"/>
          </a:p>
        </p:txBody>
      </p:sp>
      <p:sp>
        <p:nvSpPr>
          <p:cNvPr id="7" name="Rounded Rectangle 6"/>
          <p:cNvSpPr/>
          <p:nvPr/>
        </p:nvSpPr>
        <p:spPr>
          <a:xfrm>
            <a:off x="4572000" y="6217920"/>
            <a:ext cx="1939485" cy="44196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ounded Rectangle 5"/>
          <p:cNvSpPr/>
          <p:nvPr/>
        </p:nvSpPr>
        <p:spPr>
          <a:xfrm>
            <a:off x="5836920" y="4957278"/>
            <a:ext cx="3101470" cy="47832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Sound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43301267"/>
      </p:ext>
    </p:extLst>
  </p:cSld>
  <p:clrMapOvr>
    <a:masterClrMapping/>
  </p:clrMapOvr>
  <mc:AlternateContent xmlns:mc="http://schemas.openxmlformats.org/markup-compatibility/2006" xmlns:p14="http://schemas.microsoft.com/office/powerpoint/2010/main">
    <mc:Choice Requires="p14">
      <p:transition spd="slow" p14:dur="2000" advTm="20704"/>
    </mc:Choice>
    <mc:Fallback xmlns="">
      <p:transition spd="slow" advTm="20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422" y="332457"/>
            <a:ext cx="6858000" cy="6858000"/>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4194578"/>
            <a:ext cx="4572000" cy="2696479"/>
          </a:xfrm>
          <a:prstGeom prst="rect">
            <a:avLst/>
          </a:prstGeom>
          <a:ln>
            <a:solidFill>
              <a:schemeClr val="accent1"/>
            </a:solidFill>
          </a:ln>
        </p:spPr>
      </p:pic>
      <p:sp>
        <p:nvSpPr>
          <p:cNvPr id="4" name="TextBox 3"/>
          <p:cNvSpPr txBox="1"/>
          <p:nvPr/>
        </p:nvSpPr>
        <p:spPr>
          <a:xfrm>
            <a:off x="421510" y="81666"/>
            <a:ext cx="6893689" cy="584775"/>
          </a:xfrm>
          <a:prstGeom prst="rect">
            <a:avLst/>
          </a:prstGeom>
          <a:solidFill>
            <a:schemeClr val="bg1"/>
          </a:solidFill>
        </p:spPr>
        <p:txBody>
          <a:bodyPr wrap="square" rtlCol="0">
            <a:spAutoFit/>
          </a:bodyPr>
          <a:lstStyle/>
          <a:p>
            <a:r>
              <a:rPr lang="en-US" sz="3200" dirty="0" smtClean="0"/>
              <a:t>PubMed — Inner Circle = Major</a:t>
            </a:r>
            <a:endParaRPr lang="en-US" sz="3200" dirty="0"/>
          </a:p>
        </p:txBody>
      </p:sp>
      <p:pic>
        <p:nvPicPr>
          <p:cNvPr id="2" name="Picture 1"/>
          <p:cNvPicPr>
            <a:picLocks noChangeAspect="1"/>
          </p:cNvPicPr>
          <p:nvPr/>
        </p:nvPicPr>
        <p:blipFill>
          <a:blip r:embed="rId7"/>
          <a:stretch>
            <a:fillRect/>
          </a:stretch>
        </p:blipFill>
        <p:spPr>
          <a:xfrm>
            <a:off x="0" y="4648200"/>
            <a:ext cx="3310561" cy="2209800"/>
          </a:xfrm>
          <a:prstGeom prst="rect">
            <a:avLst/>
          </a:prstGeom>
        </p:spPr>
      </p:pic>
      <p:sp>
        <p:nvSpPr>
          <p:cNvPr id="7" name="Rounded Rectangle 6"/>
          <p:cNvSpPr/>
          <p:nvPr/>
        </p:nvSpPr>
        <p:spPr>
          <a:xfrm>
            <a:off x="6355504" y="4165190"/>
            <a:ext cx="2498936" cy="42966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ounded Rectangle 7"/>
          <p:cNvSpPr/>
          <p:nvPr/>
        </p:nvSpPr>
        <p:spPr>
          <a:xfrm>
            <a:off x="5574242" y="5140401"/>
            <a:ext cx="1181567" cy="47832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Up-Down Arrow 9"/>
          <p:cNvSpPr/>
          <p:nvPr/>
        </p:nvSpPr>
        <p:spPr>
          <a:xfrm rot="20010253">
            <a:off x="4849904" y="2975275"/>
            <a:ext cx="319515" cy="2462326"/>
          </a:xfrm>
          <a:prstGeom prst="upDownArrow">
            <a:avLst>
              <a:gd name="adj1" fmla="val 52063"/>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5" name="TextBox 4"/>
          <p:cNvSpPr txBox="1"/>
          <p:nvPr/>
        </p:nvSpPr>
        <p:spPr>
          <a:xfrm>
            <a:off x="6056026" y="194872"/>
            <a:ext cx="2982236" cy="3970318"/>
          </a:xfrm>
          <a:prstGeom prst="rect">
            <a:avLst/>
          </a:prstGeom>
          <a:solidFill>
            <a:schemeClr val="bg1"/>
          </a:solidFill>
        </p:spPr>
        <p:txBody>
          <a:bodyPr wrap="square" rtlCol="0">
            <a:spAutoFit/>
          </a:bodyPr>
          <a:lstStyle/>
          <a:p>
            <a:r>
              <a:rPr lang="en-US" dirty="0"/>
              <a:t>If you want to focus your topic</a:t>
            </a:r>
            <a:r>
              <a:rPr lang="mr-IN" dirty="0"/>
              <a:t>…</a:t>
            </a:r>
            <a:r>
              <a:rPr lang="en-US" dirty="0"/>
              <a:t>then select the option “Restrict to MeSH Major Topic.”  </a:t>
            </a:r>
            <a:endParaRPr lang="en-US" dirty="0" smtClean="0"/>
          </a:p>
          <a:p>
            <a:endParaRPr lang="en-US" dirty="0"/>
          </a:p>
          <a:p>
            <a:r>
              <a:rPr lang="en-US" dirty="0" smtClean="0"/>
              <a:t>As </a:t>
            </a:r>
            <a:r>
              <a:rPr lang="en-US" dirty="0"/>
              <a:t>when horses wear blinders to help them focus on the race and not be distracted</a:t>
            </a:r>
            <a:r>
              <a:rPr lang="mr-IN" dirty="0" smtClean="0"/>
              <a:t>…</a:t>
            </a:r>
            <a:r>
              <a:rPr lang="en-US" dirty="0" smtClean="0"/>
              <a:t> </a:t>
            </a:r>
          </a:p>
          <a:p>
            <a:endParaRPr lang="en-US" dirty="0" smtClean="0"/>
          </a:p>
          <a:p>
            <a:r>
              <a:rPr lang="en-US" dirty="0" smtClean="0"/>
              <a:t>This </a:t>
            </a:r>
            <a:r>
              <a:rPr lang="en-US" dirty="0"/>
              <a:t>option will search only the narrower more focused articles found in the inner circle.</a:t>
            </a:r>
          </a:p>
          <a:p>
            <a:endParaRPr lang="en-US" dirty="0"/>
          </a:p>
        </p:txBody>
      </p:sp>
      <p:sp>
        <p:nvSpPr>
          <p:cNvPr id="15" name="Rectangle 14"/>
          <p:cNvSpPr/>
          <p:nvPr/>
        </p:nvSpPr>
        <p:spPr>
          <a:xfrm>
            <a:off x="3823077" y="2380598"/>
            <a:ext cx="748923" cy="369332"/>
          </a:xfrm>
          <a:prstGeom prst="rect">
            <a:avLst/>
          </a:prstGeom>
        </p:spPr>
        <p:txBody>
          <a:bodyPr wrap="none">
            <a:spAutoFit/>
          </a:bodyPr>
          <a:lstStyle/>
          <a:p>
            <a:r>
              <a:rPr lang="en-US" dirty="0"/>
              <a:t>Major</a:t>
            </a:r>
          </a:p>
        </p:txBody>
      </p:sp>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320202"/>
            <a:ext cx="9144000" cy="6191558"/>
          </a:xfrm>
          <a:prstGeom prst="rect">
            <a:avLst/>
          </a:prstGeom>
        </p:spPr>
      </p:pic>
      <p:pic>
        <p:nvPicPr>
          <p:cNvPr id="16" name="Sound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29031412"/>
      </p:ext>
    </p:extLst>
  </p:cSld>
  <p:clrMapOvr>
    <a:masterClrMapping/>
  </p:clrMapOvr>
  <mc:AlternateContent xmlns:mc="http://schemas.openxmlformats.org/markup-compatibility/2006" xmlns:p14="http://schemas.microsoft.com/office/powerpoint/2010/main">
    <mc:Choice Requires="p14">
      <p:transition spd="slow" p14:dur="2000" advTm="27411"/>
    </mc:Choice>
    <mc:Fallback xmlns="">
      <p:transition spd="slow" advTm="274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8" fill="hold" display="0">
                  <p:stCondLst>
                    <p:cond delay="indefinite"/>
                  </p:stCondLst>
                  <p:endCondLst>
                    <p:cond evt="onStopAudio" delay="0">
                      <p:tgtEl>
                        <p:sldTgt/>
                      </p:tgtEl>
                    </p:cond>
                  </p:endCondLst>
                </p:cTn>
                <p:tgtEl>
                  <p:spTgt spid="16"/>
                </p:tgtEl>
              </p:cMediaNode>
            </p:audio>
          </p:childTnLst>
        </p:cTn>
      </p:par>
    </p:tnLst>
    <p:bldLst>
      <p:bldP spid="7" grpId="0" animBg="1"/>
      <p:bldP spid="8" grpId="0" animBg="1"/>
      <p:bldP spid="10" grpId="0" animBg="1"/>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9080" y="4998720"/>
            <a:ext cx="8656320" cy="1754326"/>
          </a:xfrm>
          <a:prstGeom prst="rect">
            <a:avLst/>
          </a:prstGeom>
          <a:noFill/>
        </p:spPr>
        <p:txBody>
          <a:bodyPr wrap="square" rtlCol="0">
            <a:spAutoFit/>
          </a:bodyPr>
          <a:lstStyle/>
          <a:p>
            <a:pPr marL="342900" indent="-342900">
              <a:buAutoNum type="arabicParenR"/>
            </a:pPr>
            <a:r>
              <a:rPr lang="en-US" dirty="0" smtClean="0"/>
              <a:t>Click on the subheading(s) of interest or if you choose to retrieve all the articles,         Then just “Add to Search Builder” on the upper right side.</a:t>
            </a:r>
          </a:p>
          <a:p>
            <a:pPr marL="342900" indent="-342900">
              <a:buAutoNum type="arabicParenR"/>
            </a:pPr>
            <a:r>
              <a:rPr lang="en-US" dirty="0" smtClean="0"/>
              <a:t>Here we have chosen a subheadings and also decided to focus our search                                                   by choosing “Restrict to </a:t>
            </a:r>
            <a:r>
              <a:rPr lang="en-US" dirty="0" err="1" smtClean="0"/>
              <a:t>MeSH</a:t>
            </a:r>
            <a:r>
              <a:rPr lang="en-US" dirty="0" smtClean="0"/>
              <a:t> major topic”</a:t>
            </a:r>
          </a:p>
          <a:p>
            <a:pPr marL="342900" indent="-342900">
              <a:buAutoNum type="arabicParenR"/>
            </a:pPr>
            <a:r>
              <a:rPr lang="en-US" dirty="0" smtClean="0"/>
              <a:t>Then “Add to Search Builder” and then click on “Search PubMed”</a:t>
            </a:r>
          </a:p>
          <a:p>
            <a:endParaRPr lang="en-US"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97180"/>
            <a:ext cx="9144000" cy="4343157"/>
          </a:xfrm>
          <a:prstGeom prst="rect">
            <a:avLst/>
          </a:prstGeom>
          <a:ln>
            <a:solidFill>
              <a:schemeClr val="accent1"/>
            </a:solidFill>
          </a:ln>
        </p:spPr>
      </p:pic>
      <p:pic>
        <p:nvPicPr>
          <p:cNvPr id="12" name="Sound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849574420"/>
      </p:ext>
    </p:extLst>
  </p:cSld>
  <p:clrMapOvr>
    <a:masterClrMapping/>
  </p:clrMapOvr>
  <mc:AlternateContent xmlns:mc="http://schemas.openxmlformats.org/markup-compatibility/2006" xmlns:p14="http://schemas.microsoft.com/office/powerpoint/2010/main">
    <mc:Choice Requires="p14">
      <p:transition spd="slow" p14:dur="2000" advTm="39465"/>
    </mc:Choice>
    <mc:Fallback xmlns="">
      <p:transition spd="slow" advTm="39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Instructions</a:t>
            </a:r>
            <a:endParaRPr lang="en-US" dirty="0"/>
          </a:p>
        </p:txBody>
      </p:sp>
      <p:sp>
        <p:nvSpPr>
          <p:cNvPr id="3" name="Content Placeholder 2"/>
          <p:cNvSpPr>
            <a:spLocks noGrp="1"/>
          </p:cNvSpPr>
          <p:nvPr>
            <p:ph idx="1"/>
          </p:nvPr>
        </p:nvSpPr>
        <p:spPr/>
        <p:txBody>
          <a:bodyPr/>
          <a:lstStyle/>
          <a:p>
            <a:r>
              <a:rPr lang="en-US" dirty="0" smtClean="0"/>
              <a:t>Get a piece of paper and something to write with; preferably colored markers.</a:t>
            </a:r>
          </a:p>
          <a:p>
            <a:r>
              <a:rPr lang="en-US" dirty="0" smtClean="0"/>
              <a:t>Then cover the sheet of paper with dots all over it.</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10536749"/>
      </p:ext>
    </p:extLst>
  </p:cSld>
  <p:clrMapOvr>
    <a:masterClrMapping/>
  </p:clrMapOvr>
  <mc:AlternateContent xmlns:mc="http://schemas.openxmlformats.org/markup-compatibility/2006" xmlns:p14="http://schemas.microsoft.com/office/powerpoint/2010/main">
    <mc:Choice Requires="p14">
      <p:transition spd="slow" p14:dur="2000" advTm="14601"/>
    </mc:Choice>
    <mc:Fallback xmlns="">
      <p:transition spd="slow" advTm="14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860" y="116840"/>
            <a:ext cx="8813800" cy="5575300"/>
          </a:xfrm>
          <a:prstGeom prst="rect">
            <a:avLst/>
          </a:prstGeom>
          <a:ln>
            <a:solidFill>
              <a:schemeClr val="accent1"/>
            </a:solidFill>
          </a:ln>
        </p:spPr>
      </p:pic>
      <p:sp>
        <p:nvSpPr>
          <p:cNvPr id="4" name="TextBox 3"/>
          <p:cNvSpPr txBox="1"/>
          <p:nvPr/>
        </p:nvSpPr>
        <p:spPr>
          <a:xfrm>
            <a:off x="149860" y="5897880"/>
            <a:ext cx="6585970" cy="646331"/>
          </a:xfrm>
          <a:prstGeom prst="rect">
            <a:avLst/>
          </a:prstGeom>
          <a:noFill/>
        </p:spPr>
        <p:txBody>
          <a:bodyPr wrap="none" rtlCol="0">
            <a:spAutoFit/>
          </a:bodyPr>
          <a:lstStyle/>
          <a:p>
            <a:r>
              <a:rPr lang="en-US" dirty="0" smtClean="0"/>
              <a:t>Here the screen shows us that we have retrieved over 7,000 articles </a:t>
            </a:r>
          </a:p>
          <a:p>
            <a:r>
              <a:rPr lang="en-US" dirty="0" smtClean="0"/>
              <a:t>on surgical wound infection prevention</a:t>
            </a:r>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89333250"/>
      </p:ext>
    </p:extLst>
  </p:cSld>
  <p:clrMapOvr>
    <a:masterClrMapping/>
  </p:clrMapOvr>
  <mc:AlternateContent xmlns:mc="http://schemas.openxmlformats.org/markup-compatibility/2006" xmlns:p14="http://schemas.microsoft.com/office/powerpoint/2010/main">
    <mc:Choice Requires="p14">
      <p:transition spd="slow" p14:dur="2000" advTm="11546"/>
    </mc:Choice>
    <mc:Fallback xmlns="">
      <p:transition spd="slow" advTm="11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465139"/>
            <a:ext cx="7886700" cy="2852737"/>
          </a:xfrm>
        </p:spPr>
        <p:txBody>
          <a:bodyPr/>
          <a:lstStyle/>
          <a:p>
            <a:r>
              <a:rPr lang="en-US" dirty="0" smtClean="0"/>
              <a:t>Once you have strategized your concept then you can figure out ways to narrow your topic down.</a:t>
            </a:r>
            <a:endParaRPr lang="en-US" dirty="0"/>
          </a:p>
        </p:txBody>
      </p:sp>
      <p:sp>
        <p:nvSpPr>
          <p:cNvPr id="3" name="Text Placeholder 2"/>
          <p:cNvSpPr>
            <a:spLocks noGrp="1"/>
          </p:cNvSpPr>
          <p:nvPr>
            <p:ph type="body" idx="1"/>
          </p:nvPr>
        </p:nvSpPr>
        <p:spPr>
          <a:xfrm>
            <a:off x="628650" y="3903664"/>
            <a:ext cx="8210550" cy="1500187"/>
          </a:xfrm>
        </p:spPr>
        <p:txBody>
          <a:bodyPr>
            <a:noAutofit/>
          </a:bodyPr>
          <a:lstStyle/>
          <a:p>
            <a:r>
              <a:rPr lang="en-US" sz="3600" dirty="0" smtClean="0"/>
              <a:t>Typically you may want to combine two or more concepts</a:t>
            </a:r>
            <a:r>
              <a:rPr lang="mr-IN" sz="3600" dirty="0" smtClean="0"/>
              <a:t>…</a:t>
            </a:r>
            <a:endParaRPr lang="en-US" sz="3600" dirty="0"/>
          </a:p>
          <a:p>
            <a:r>
              <a:rPr lang="en-US" sz="3600" dirty="0" smtClean="0"/>
              <a:t>How you combine your concepts will make a difference in results!</a:t>
            </a:r>
            <a:endParaRPr lang="en-US" sz="3600" dirty="0"/>
          </a:p>
        </p:txBody>
      </p:sp>
      <p:pic>
        <p:nvPicPr>
          <p:cNvPr id="4" name="Sound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640486145"/>
      </p:ext>
    </p:extLst>
  </p:cSld>
  <p:clrMapOvr>
    <a:masterClrMapping/>
  </p:clrMapOvr>
  <mc:AlternateContent xmlns:mc="http://schemas.openxmlformats.org/markup-compatibility/2006" xmlns:p14="http://schemas.microsoft.com/office/powerpoint/2010/main">
    <mc:Choice Requires="p14">
      <p:transition spd="slow" p14:dur="2000" advTm="18835"/>
    </mc:Choice>
    <mc:Fallback xmlns="">
      <p:transition spd="slow" advTm="18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dissolve">
                                      <p:cBhvr>
                                        <p:cTn id="1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02174" y="0"/>
            <a:ext cx="6858000" cy="6858000"/>
          </a:xfrm>
          <a:prstGeom prst="rect">
            <a:avLst/>
          </a:prstGeom>
        </p:spPr>
      </p:pic>
      <p:sp>
        <p:nvSpPr>
          <p:cNvPr id="3" name="TextBox 2"/>
          <p:cNvSpPr txBox="1"/>
          <p:nvPr/>
        </p:nvSpPr>
        <p:spPr>
          <a:xfrm>
            <a:off x="637411" y="348366"/>
            <a:ext cx="3588152" cy="830997"/>
          </a:xfrm>
          <a:prstGeom prst="rect">
            <a:avLst/>
          </a:prstGeom>
          <a:noFill/>
        </p:spPr>
        <p:txBody>
          <a:bodyPr wrap="square" rtlCol="0">
            <a:spAutoFit/>
          </a:bodyPr>
          <a:lstStyle/>
          <a:p>
            <a:r>
              <a:rPr lang="en-US" sz="4800" dirty="0" smtClean="0"/>
              <a:t>OR</a:t>
            </a:r>
            <a:endParaRPr lang="en-US" sz="4800" dirty="0"/>
          </a:p>
        </p:txBody>
      </p:sp>
      <p:sp>
        <p:nvSpPr>
          <p:cNvPr id="4" name="TextBox 3"/>
          <p:cNvSpPr txBox="1"/>
          <p:nvPr/>
        </p:nvSpPr>
        <p:spPr>
          <a:xfrm rot="1456365">
            <a:off x="3817354" y="2692400"/>
            <a:ext cx="4406900" cy="3046988"/>
          </a:xfrm>
          <a:prstGeom prst="rect">
            <a:avLst/>
          </a:prstGeom>
          <a:noFill/>
        </p:spPr>
        <p:txBody>
          <a:bodyPr wrap="square" rtlCol="0">
            <a:spAutoFit/>
          </a:bodyPr>
          <a:lstStyle/>
          <a:p>
            <a:r>
              <a:rPr lang="en-US" sz="9600" b="1" dirty="0">
                <a:solidFill>
                  <a:schemeClr val="bg1"/>
                </a:solidFill>
              </a:rPr>
              <a:t>A </a:t>
            </a:r>
            <a:r>
              <a:rPr lang="en-US" sz="9600" b="1" dirty="0" smtClean="0">
                <a:solidFill>
                  <a:schemeClr val="bg1"/>
                </a:solidFill>
              </a:rPr>
              <a:t> OR  B</a:t>
            </a:r>
            <a:endParaRPr lang="en-US" sz="9600" b="1" dirty="0">
              <a:solidFill>
                <a:schemeClr val="bg1"/>
              </a:solidFill>
            </a:endParaRPr>
          </a:p>
          <a:p>
            <a:endParaRPr lang="en-US" sz="9600" dirty="0"/>
          </a:p>
        </p:txBody>
      </p:sp>
      <p:sp>
        <p:nvSpPr>
          <p:cNvPr id="5" name="TextBox 4"/>
          <p:cNvSpPr txBox="1"/>
          <p:nvPr/>
        </p:nvSpPr>
        <p:spPr>
          <a:xfrm>
            <a:off x="269823" y="1289154"/>
            <a:ext cx="2968052" cy="5355312"/>
          </a:xfrm>
          <a:prstGeom prst="rect">
            <a:avLst/>
          </a:prstGeom>
          <a:solidFill>
            <a:schemeClr val="bg1"/>
          </a:solidFill>
        </p:spPr>
        <p:txBody>
          <a:bodyPr wrap="square" rtlCol="0">
            <a:spAutoFit/>
          </a:bodyPr>
          <a:lstStyle/>
          <a:p>
            <a:r>
              <a:rPr lang="en-US" dirty="0"/>
              <a:t>Using the “OR” sometimes called “Boolean OR”</a:t>
            </a:r>
            <a:r>
              <a:rPr lang="mr-IN" dirty="0"/>
              <a:t>…</a:t>
            </a:r>
            <a:r>
              <a:rPr lang="en-US" dirty="0"/>
              <a:t>you will get all variations of your concepts, those that deal with one concept “</a:t>
            </a:r>
            <a:r>
              <a:rPr lang="en-US" dirty="0" smtClean="0"/>
              <a:t>OR” </a:t>
            </a:r>
            <a:r>
              <a:rPr lang="en-US" dirty="0"/>
              <a:t>the other “</a:t>
            </a:r>
            <a:r>
              <a:rPr lang="en-US" dirty="0" smtClean="0"/>
              <a:t>OR” </a:t>
            </a:r>
            <a:r>
              <a:rPr lang="en-US" dirty="0"/>
              <a:t>even those citations that have both concepts in the same article. For example, if you had concept A as well as concept B</a:t>
            </a:r>
            <a:r>
              <a:rPr lang="mr-IN" dirty="0"/>
              <a:t>…</a:t>
            </a:r>
            <a:r>
              <a:rPr lang="en-US" dirty="0"/>
              <a:t>having overlapping circles</a:t>
            </a:r>
            <a:r>
              <a:rPr lang="mr-IN" dirty="0"/>
              <a:t>…</a:t>
            </a:r>
            <a:r>
              <a:rPr lang="en-US" dirty="0"/>
              <a:t>the searcher would get the citations that have “A” concept OR the ones that have “B” concept and even those articles that have both “A” and “B” in the intersection of the  circles.</a:t>
            </a:r>
          </a:p>
          <a:p>
            <a:endParaRPr lang="en-US" dirty="0"/>
          </a:p>
        </p:txBody>
      </p:sp>
      <p:pic>
        <p:nvPicPr>
          <p:cNvPr id="6" name="Sound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64077019"/>
      </p:ext>
    </p:extLst>
  </p:cSld>
  <p:clrMapOvr>
    <a:masterClrMapping/>
  </p:clrMapOvr>
  <mc:AlternateContent xmlns:mc="http://schemas.openxmlformats.org/markup-compatibility/2006" xmlns:p14="http://schemas.microsoft.com/office/powerpoint/2010/main">
    <mc:Choice Requires="p14">
      <p:transition spd="slow" p14:dur="2000" advTm="38515"/>
    </mc:Choice>
    <mc:Fallback xmlns="">
      <p:transition spd="slow" advTm="385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6000" y="0"/>
            <a:ext cx="6858000" cy="6858000"/>
          </a:xfrm>
          <a:prstGeom prst="rect">
            <a:avLst/>
          </a:prstGeom>
        </p:spPr>
      </p:pic>
      <p:sp>
        <p:nvSpPr>
          <p:cNvPr id="3" name="TextBox 2"/>
          <p:cNvSpPr txBox="1"/>
          <p:nvPr/>
        </p:nvSpPr>
        <p:spPr>
          <a:xfrm>
            <a:off x="637411" y="348366"/>
            <a:ext cx="3588152" cy="830997"/>
          </a:xfrm>
          <a:prstGeom prst="rect">
            <a:avLst/>
          </a:prstGeom>
          <a:noFill/>
        </p:spPr>
        <p:txBody>
          <a:bodyPr wrap="square" rtlCol="0">
            <a:spAutoFit/>
          </a:bodyPr>
          <a:lstStyle/>
          <a:p>
            <a:r>
              <a:rPr lang="en-US" sz="4800" dirty="0" smtClean="0"/>
              <a:t>OR</a:t>
            </a:r>
            <a:endParaRPr lang="en-US" sz="4800" dirty="0"/>
          </a:p>
        </p:txBody>
      </p:sp>
      <p:sp>
        <p:nvSpPr>
          <p:cNvPr id="5" name="TextBox 4"/>
          <p:cNvSpPr txBox="1"/>
          <p:nvPr/>
        </p:nvSpPr>
        <p:spPr>
          <a:xfrm>
            <a:off x="269823" y="1289154"/>
            <a:ext cx="2968052" cy="1200329"/>
          </a:xfrm>
          <a:prstGeom prst="rect">
            <a:avLst/>
          </a:prstGeom>
          <a:solidFill>
            <a:schemeClr val="bg1"/>
          </a:solidFill>
        </p:spPr>
        <p:txBody>
          <a:bodyPr wrap="square" rtlCol="0">
            <a:spAutoFit/>
          </a:bodyPr>
          <a:lstStyle/>
          <a:p>
            <a:r>
              <a:rPr lang="en-US" dirty="0" smtClean="0"/>
              <a:t>You might be interested in “Either” “Hospital Costs” OR “Ambulatory care”</a:t>
            </a:r>
          </a:p>
          <a:p>
            <a:endParaRPr lang="en-US" dirty="0"/>
          </a:p>
        </p:txBody>
      </p:sp>
      <p:grpSp>
        <p:nvGrpSpPr>
          <p:cNvPr id="8" name="Group 7"/>
          <p:cNvGrpSpPr/>
          <p:nvPr/>
        </p:nvGrpSpPr>
        <p:grpSpPr>
          <a:xfrm>
            <a:off x="3504189" y="2861214"/>
            <a:ext cx="5385894" cy="2684138"/>
            <a:chOff x="3504189" y="2861214"/>
            <a:chExt cx="5385894" cy="2684138"/>
          </a:xfrm>
        </p:grpSpPr>
        <p:sp>
          <p:nvSpPr>
            <p:cNvPr id="4" name="TextBox 3"/>
            <p:cNvSpPr txBox="1"/>
            <p:nvPr/>
          </p:nvSpPr>
          <p:spPr>
            <a:xfrm rot="2258107">
              <a:off x="3504189" y="2861214"/>
              <a:ext cx="5037100" cy="923330"/>
            </a:xfrm>
            <a:prstGeom prst="rect">
              <a:avLst/>
            </a:prstGeom>
            <a:noFill/>
          </p:spPr>
          <p:txBody>
            <a:bodyPr wrap="square" rtlCol="0">
              <a:spAutoFit/>
            </a:bodyPr>
            <a:lstStyle/>
            <a:p>
              <a:r>
                <a:rPr lang="en-US" sz="3200" b="1" dirty="0" smtClean="0">
                  <a:solidFill>
                    <a:srgbClr val="C00000"/>
                  </a:solidFill>
                </a:rPr>
                <a:t>Hospital </a:t>
              </a:r>
              <a:r>
                <a:rPr lang="en-US" sz="3200" b="1" smtClean="0">
                  <a:solidFill>
                    <a:srgbClr val="C00000"/>
                  </a:solidFill>
                </a:rPr>
                <a:t>costs   </a:t>
              </a:r>
              <a:r>
                <a:rPr lang="en-US" sz="5400" b="1" smtClean="0">
                  <a:solidFill>
                    <a:srgbClr val="C00000"/>
                  </a:solidFill>
                </a:rPr>
                <a:t>OR</a:t>
              </a:r>
              <a:endParaRPr lang="en-US" sz="3200" dirty="0">
                <a:solidFill>
                  <a:srgbClr val="FF0000"/>
                </a:solidFill>
              </a:endParaRPr>
            </a:p>
          </p:txBody>
        </p:sp>
        <p:sp>
          <p:nvSpPr>
            <p:cNvPr id="6" name="TextBox 5"/>
            <p:cNvSpPr txBox="1"/>
            <p:nvPr/>
          </p:nvSpPr>
          <p:spPr>
            <a:xfrm rot="2029624">
              <a:off x="6524539" y="4468134"/>
              <a:ext cx="2365544" cy="1077218"/>
            </a:xfrm>
            <a:prstGeom prst="rect">
              <a:avLst/>
            </a:prstGeom>
            <a:noFill/>
          </p:spPr>
          <p:txBody>
            <a:bodyPr wrap="square" rtlCol="0">
              <a:spAutoFit/>
            </a:bodyPr>
            <a:lstStyle/>
            <a:p>
              <a:r>
                <a:rPr lang="en-US" sz="3200" b="1" dirty="0" smtClean="0">
                  <a:solidFill>
                    <a:srgbClr val="C00000"/>
                  </a:solidFill>
                </a:rPr>
                <a:t>Ambulatory care</a:t>
              </a:r>
              <a:endParaRPr lang="en-US" sz="3200" b="1" dirty="0">
                <a:solidFill>
                  <a:srgbClr val="C00000"/>
                </a:solidFill>
              </a:endParaRPr>
            </a:p>
          </p:txBody>
        </p:sp>
      </p:gr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11061588"/>
      </p:ext>
    </p:extLst>
  </p:cSld>
  <p:clrMapOvr>
    <a:masterClrMapping/>
  </p:clrMapOvr>
  <mc:AlternateContent xmlns:mc="http://schemas.openxmlformats.org/markup-compatibility/2006" xmlns:p14="http://schemas.microsoft.com/office/powerpoint/2010/main">
    <mc:Choice Requires="p14">
      <p:transition spd="slow" p14:dur="2000" advTm="11749"/>
    </mc:Choice>
    <mc:Fallback xmlns="">
      <p:transition spd="slow" advTm="11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0"/>
            <a:ext cx="6858000" cy="6858000"/>
          </a:xfrm>
          <a:prstGeom prst="rect">
            <a:avLst/>
          </a:prstGeom>
        </p:spPr>
      </p:pic>
      <p:sp>
        <p:nvSpPr>
          <p:cNvPr id="3" name="TextBox 2"/>
          <p:cNvSpPr txBox="1"/>
          <p:nvPr/>
        </p:nvSpPr>
        <p:spPr>
          <a:xfrm>
            <a:off x="497711" y="335666"/>
            <a:ext cx="3588152" cy="830997"/>
          </a:xfrm>
          <a:prstGeom prst="rect">
            <a:avLst/>
          </a:prstGeom>
          <a:noFill/>
        </p:spPr>
        <p:txBody>
          <a:bodyPr wrap="square" rtlCol="0">
            <a:spAutoFit/>
          </a:bodyPr>
          <a:lstStyle/>
          <a:p>
            <a:r>
              <a:rPr lang="en-US" sz="4800" dirty="0" smtClean="0"/>
              <a:t>AND</a:t>
            </a:r>
            <a:endParaRPr lang="en-US" sz="4800" dirty="0"/>
          </a:p>
        </p:txBody>
      </p:sp>
      <p:sp>
        <p:nvSpPr>
          <p:cNvPr id="4" name="TextBox 3"/>
          <p:cNvSpPr txBox="1"/>
          <p:nvPr/>
        </p:nvSpPr>
        <p:spPr>
          <a:xfrm>
            <a:off x="5181600" y="3327400"/>
            <a:ext cx="1808508" cy="923330"/>
          </a:xfrm>
          <a:prstGeom prst="rect">
            <a:avLst/>
          </a:prstGeom>
          <a:noFill/>
        </p:spPr>
        <p:txBody>
          <a:bodyPr wrap="none" rtlCol="0">
            <a:spAutoFit/>
          </a:bodyPr>
          <a:lstStyle/>
          <a:p>
            <a:r>
              <a:rPr lang="en-US" sz="3600" b="1" dirty="0">
                <a:solidFill>
                  <a:schemeClr val="bg1"/>
                </a:solidFill>
              </a:rPr>
              <a:t>A </a:t>
            </a:r>
            <a:r>
              <a:rPr lang="en-US" sz="3600" b="1" dirty="0" smtClean="0">
                <a:solidFill>
                  <a:schemeClr val="bg1"/>
                </a:solidFill>
              </a:rPr>
              <a:t>AND B</a:t>
            </a:r>
            <a:endParaRPr lang="en-US" sz="3600" b="1" dirty="0">
              <a:solidFill>
                <a:schemeClr val="bg1"/>
              </a:solidFill>
            </a:endParaRPr>
          </a:p>
          <a:p>
            <a:endParaRPr lang="en-US" dirty="0"/>
          </a:p>
        </p:txBody>
      </p:sp>
      <p:sp>
        <p:nvSpPr>
          <p:cNvPr id="5" name="TextBox 4"/>
          <p:cNvSpPr txBox="1"/>
          <p:nvPr/>
        </p:nvSpPr>
        <p:spPr>
          <a:xfrm>
            <a:off x="4396648" y="2086570"/>
            <a:ext cx="558166" cy="1107996"/>
          </a:xfrm>
          <a:prstGeom prst="rect">
            <a:avLst/>
          </a:prstGeom>
          <a:noFill/>
        </p:spPr>
        <p:txBody>
          <a:bodyPr wrap="none" rtlCol="0">
            <a:spAutoFit/>
          </a:bodyPr>
          <a:lstStyle/>
          <a:p>
            <a:r>
              <a:rPr lang="en-US" sz="4800" b="1" dirty="0">
                <a:solidFill>
                  <a:srgbClr val="C00000"/>
                </a:solidFill>
              </a:rPr>
              <a:t>A</a:t>
            </a:r>
          </a:p>
          <a:p>
            <a:endParaRPr lang="en-US" dirty="0"/>
          </a:p>
        </p:txBody>
      </p:sp>
      <p:sp>
        <p:nvSpPr>
          <p:cNvPr id="6" name="TextBox 5"/>
          <p:cNvSpPr txBox="1"/>
          <p:nvPr/>
        </p:nvSpPr>
        <p:spPr>
          <a:xfrm>
            <a:off x="7229805" y="4250730"/>
            <a:ext cx="529312" cy="1107996"/>
          </a:xfrm>
          <a:prstGeom prst="rect">
            <a:avLst/>
          </a:prstGeom>
          <a:noFill/>
        </p:spPr>
        <p:txBody>
          <a:bodyPr wrap="none" rtlCol="0">
            <a:spAutoFit/>
          </a:bodyPr>
          <a:lstStyle/>
          <a:p>
            <a:r>
              <a:rPr lang="en-US" sz="4800" b="1" dirty="0" smtClean="0">
                <a:solidFill>
                  <a:srgbClr val="C00000"/>
                </a:solidFill>
              </a:rPr>
              <a:t>B</a:t>
            </a:r>
            <a:endParaRPr lang="en-US" sz="4800" b="1" dirty="0">
              <a:solidFill>
                <a:srgbClr val="C00000"/>
              </a:solidFill>
            </a:endParaRPr>
          </a:p>
          <a:p>
            <a:endParaRPr lang="en-US" dirty="0"/>
          </a:p>
        </p:txBody>
      </p:sp>
      <p:sp>
        <p:nvSpPr>
          <p:cNvPr id="7" name="TextBox 6"/>
          <p:cNvSpPr txBox="1"/>
          <p:nvPr/>
        </p:nvSpPr>
        <p:spPr>
          <a:xfrm>
            <a:off x="497711" y="1424066"/>
            <a:ext cx="2005646" cy="1754326"/>
          </a:xfrm>
          <a:prstGeom prst="rect">
            <a:avLst/>
          </a:prstGeom>
          <a:noFill/>
        </p:spPr>
        <p:txBody>
          <a:bodyPr wrap="square" rtlCol="0">
            <a:spAutoFit/>
          </a:bodyPr>
          <a:lstStyle/>
          <a:p>
            <a:r>
              <a:rPr lang="en-US" dirty="0"/>
              <a:t>AND will only give you the articles that appear in the overlap area</a:t>
            </a:r>
            <a:r>
              <a:rPr lang="en-US" dirty="0" smtClean="0"/>
              <a:t>.</a:t>
            </a:r>
          </a:p>
          <a:p>
            <a:r>
              <a:rPr lang="en-US" dirty="0" smtClean="0"/>
              <a:t>“A </a:t>
            </a:r>
            <a:r>
              <a:rPr lang="en-US" dirty="0"/>
              <a:t>AND </a:t>
            </a:r>
            <a:r>
              <a:rPr lang="en-US" dirty="0" smtClean="0"/>
              <a:t>B”</a:t>
            </a:r>
            <a:endParaRPr lang="en-US" dirty="0"/>
          </a:p>
          <a:p>
            <a:endParaRPr lang="en-US" dirty="0"/>
          </a:p>
        </p:txBody>
      </p:sp>
      <p:pic>
        <p:nvPicPr>
          <p:cNvPr id="8" name="Sound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469884874"/>
      </p:ext>
    </p:extLst>
  </p:cSld>
  <p:clrMapOvr>
    <a:masterClrMapping/>
  </p:clrMapOvr>
  <mc:AlternateContent xmlns:mc="http://schemas.openxmlformats.org/markup-compatibility/2006" xmlns:p14="http://schemas.microsoft.com/office/powerpoint/2010/main">
    <mc:Choice Requires="p14">
      <p:transition spd="slow" p14:dur="2000" advTm="22816"/>
    </mc:Choice>
    <mc:Fallback xmlns="">
      <p:transition spd="slow" advTm="228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8"/>
                </p:tgtEl>
              </p:cMediaNode>
            </p:audio>
          </p:childTnLst>
        </p:cTn>
      </p:par>
    </p:tnLst>
    <p:bldLst>
      <p:bldP spid="4"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86000" y="0"/>
            <a:ext cx="6858000" cy="6858000"/>
          </a:xfrm>
          <a:prstGeom prst="rect">
            <a:avLst/>
          </a:prstGeom>
        </p:spPr>
      </p:pic>
      <p:sp>
        <p:nvSpPr>
          <p:cNvPr id="3" name="TextBox 2"/>
          <p:cNvSpPr txBox="1"/>
          <p:nvPr/>
        </p:nvSpPr>
        <p:spPr>
          <a:xfrm>
            <a:off x="497711" y="335666"/>
            <a:ext cx="3588152" cy="830997"/>
          </a:xfrm>
          <a:prstGeom prst="rect">
            <a:avLst/>
          </a:prstGeom>
          <a:noFill/>
        </p:spPr>
        <p:txBody>
          <a:bodyPr wrap="square" rtlCol="0">
            <a:spAutoFit/>
          </a:bodyPr>
          <a:lstStyle/>
          <a:p>
            <a:r>
              <a:rPr lang="en-US" sz="4800" dirty="0" smtClean="0"/>
              <a:t>AND</a:t>
            </a:r>
            <a:endParaRPr lang="en-US" sz="4800" dirty="0"/>
          </a:p>
        </p:txBody>
      </p:sp>
      <p:sp>
        <p:nvSpPr>
          <p:cNvPr id="4" name="TextBox 3"/>
          <p:cNvSpPr txBox="1"/>
          <p:nvPr/>
        </p:nvSpPr>
        <p:spPr>
          <a:xfrm>
            <a:off x="5181600" y="3327400"/>
            <a:ext cx="1808508" cy="923330"/>
          </a:xfrm>
          <a:prstGeom prst="rect">
            <a:avLst/>
          </a:prstGeom>
          <a:noFill/>
        </p:spPr>
        <p:txBody>
          <a:bodyPr wrap="none" rtlCol="0">
            <a:spAutoFit/>
          </a:bodyPr>
          <a:lstStyle/>
          <a:p>
            <a:r>
              <a:rPr lang="en-US" sz="3600" b="1" dirty="0">
                <a:solidFill>
                  <a:schemeClr val="bg1"/>
                </a:solidFill>
              </a:rPr>
              <a:t>A </a:t>
            </a:r>
            <a:r>
              <a:rPr lang="en-US" sz="3600" b="1" dirty="0" smtClean="0">
                <a:solidFill>
                  <a:schemeClr val="bg1"/>
                </a:solidFill>
              </a:rPr>
              <a:t>AND B</a:t>
            </a:r>
            <a:endParaRPr lang="en-US" sz="3600" b="1" dirty="0">
              <a:solidFill>
                <a:schemeClr val="bg1"/>
              </a:solidFill>
            </a:endParaRPr>
          </a:p>
          <a:p>
            <a:endParaRPr lang="en-US" dirty="0"/>
          </a:p>
        </p:txBody>
      </p:sp>
      <p:sp>
        <p:nvSpPr>
          <p:cNvPr id="5" name="TextBox 4"/>
          <p:cNvSpPr txBox="1"/>
          <p:nvPr/>
        </p:nvSpPr>
        <p:spPr>
          <a:xfrm>
            <a:off x="4396648" y="2086570"/>
            <a:ext cx="558166" cy="1107996"/>
          </a:xfrm>
          <a:prstGeom prst="rect">
            <a:avLst/>
          </a:prstGeom>
          <a:noFill/>
        </p:spPr>
        <p:txBody>
          <a:bodyPr wrap="none" rtlCol="0">
            <a:spAutoFit/>
          </a:bodyPr>
          <a:lstStyle/>
          <a:p>
            <a:r>
              <a:rPr lang="en-US" sz="4800" b="1" dirty="0">
                <a:solidFill>
                  <a:srgbClr val="C00000"/>
                </a:solidFill>
              </a:rPr>
              <a:t>A</a:t>
            </a:r>
          </a:p>
          <a:p>
            <a:endParaRPr lang="en-US" dirty="0"/>
          </a:p>
        </p:txBody>
      </p:sp>
      <p:sp>
        <p:nvSpPr>
          <p:cNvPr id="6" name="TextBox 5"/>
          <p:cNvSpPr txBox="1"/>
          <p:nvPr/>
        </p:nvSpPr>
        <p:spPr>
          <a:xfrm>
            <a:off x="7229805" y="4250730"/>
            <a:ext cx="529312" cy="1107996"/>
          </a:xfrm>
          <a:prstGeom prst="rect">
            <a:avLst/>
          </a:prstGeom>
          <a:noFill/>
        </p:spPr>
        <p:txBody>
          <a:bodyPr wrap="none" rtlCol="0">
            <a:spAutoFit/>
          </a:bodyPr>
          <a:lstStyle/>
          <a:p>
            <a:r>
              <a:rPr lang="en-US" sz="4800" b="1" dirty="0" smtClean="0">
                <a:solidFill>
                  <a:srgbClr val="C00000"/>
                </a:solidFill>
              </a:rPr>
              <a:t>B</a:t>
            </a:r>
            <a:endParaRPr lang="en-US" sz="4800" b="1" dirty="0">
              <a:solidFill>
                <a:srgbClr val="C00000"/>
              </a:solidFill>
            </a:endParaRPr>
          </a:p>
          <a:p>
            <a:endParaRPr lang="en-US" dirty="0"/>
          </a:p>
        </p:txBody>
      </p:sp>
      <p:sp>
        <p:nvSpPr>
          <p:cNvPr id="7" name="TextBox 6"/>
          <p:cNvSpPr txBox="1"/>
          <p:nvPr/>
        </p:nvSpPr>
        <p:spPr>
          <a:xfrm>
            <a:off x="207462" y="1424066"/>
            <a:ext cx="2295895" cy="5632311"/>
          </a:xfrm>
          <a:prstGeom prst="rect">
            <a:avLst/>
          </a:prstGeom>
          <a:noFill/>
        </p:spPr>
        <p:txBody>
          <a:bodyPr wrap="square" rtlCol="0">
            <a:spAutoFit/>
          </a:bodyPr>
          <a:lstStyle/>
          <a:p>
            <a:r>
              <a:rPr lang="en-US" dirty="0" smtClean="0"/>
              <a:t>So we have “A” AND “B” and now we want to add a concept: e.g. Surgical Wound infections (the dark Blue circle).</a:t>
            </a:r>
          </a:p>
          <a:p>
            <a:endParaRPr lang="en-US" dirty="0"/>
          </a:p>
          <a:p>
            <a:r>
              <a:rPr lang="en-US" dirty="0" smtClean="0"/>
              <a:t>”A” AND “B” AND “C” surgical wound infection</a:t>
            </a:r>
          </a:p>
          <a:p>
            <a:endParaRPr lang="en-US" dirty="0"/>
          </a:p>
          <a:p>
            <a:r>
              <a:rPr lang="en-US" dirty="0" smtClean="0"/>
              <a:t>We would retrieve only these articles in orange zig zag area.</a:t>
            </a:r>
          </a:p>
          <a:p>
            <a:endParaRPr lang="en-US" dirty="0"/>
          </a:p>
          <a:p>
            <a:r>
              <a:rPr lang="en-US" dirty="0" smtClean="0"/>
              <a:t>This way we can get very specific.</a:t>
            </a:r>
          </a:p>
          <a:p>
            <a:endParaRPr lang="en-US" dirty="0"/>
          </a:p>
          <a:p>
            <a:endParaRPr lang="en-US" dirty="0"/>
          </a:p>
          <a:p>
            <a:endParaRPr lang="en-US" dirty="0"/>
          </a:p>
        </p:txBody>
      </p:sp>
      <p:grpSp>
        <p:nvGrpSpPr>
          <p:cNvPr id="13" name="Group 12"/>
          <p:cNvGrpSpPr/>
          <p:nvPr/>
        </p:nvGrpSpPr>
        <p:grpSpPr>
          <a:xfrm>
            <a:off x="2367209" y="3449699"/>
            <a:ext cx="3482264" cy="3482264"/>
            <a:chOff x="2367209" y="3449699"/>
            <a:chExt cx="3482264" cy="3482264"/>
          </a:xfrm>
        </p:grpSpPr>
        <p:sp>
          <p:nvSpPr>
            <p:cNvPr id="8" name="Oval 7"/>
            <p:cNvSpPr/>
            <p:nvPr/>
          </p:nvSpPr>
          <p:spPr>
            <a:xfrm>
              <a:off x="2367209" y="3449699"/>
              <a:ext cx="3482264" cy="3482264"/>
            </a:xfrm>
            <a:prstGeom prst="ellipse">
              <a:avLst/>
            </a:prstGeom>
            <a:solidFill>
              <a:schemeClr val="bg1">
                <a:alpha val="56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3821207" y="4811965"/>
              <a:ext cx="513282" cy="830997"/>
            </a:xfrm>
            <a:prstGeom prst="rect">
              <a:avLst/>
            </a:prstGeom>
            <a:noFill/>
          </p:spPr>
          <p:txBody>
            <a:bodyPr wrap="none" rtlCol="0">
              <a:spAutoFit/>
            </a:bodyPr>
            <a:lstStyle/>
            <a:p>
              <a:r>
                <a:rPr lang="en-US" sz="4800" b="1" dirty="0" smtClean="0">
                  <a:solidFill>
                    <a:schemeClr val="accent1">
                      <a:lumMod val="50000"/>
                    </a:schemeClr>
                  </a:solidFill>
                </a:rPr>
                <a:t>C</a:t>
              </a:r>
              <a:endParaRPr lang="en-US" sz="4800" b="1" dirty="0">
                <a:solidFill>
                  <a:schemeClr val="accent1">
                    <a:lumMod val="50000"/>
                  </a:schemeClr>
                </a:solidFill>
              </a:endParaRPr>
            </a:p>
          </p:txBody>
        </p:sp>
      </p:grpSp>
      <p:grpSp>
        <p:nvGrpSpPr>
          <p:cNvPr id="17" name="Group 16"/>
          <p:cNvGrpSpPr/>
          <p:nvPr/>
        </p:nvGrpSpPr>
        <p:grpSpPr>
          <a:xfrm>
            <a:off x="5143512" y="3992880"/>
            <a:ext cx="400012" cy="652225"/>
            <a:chOff x="5143512" y="3992880"/>
            <a:chExt cx="400012" cy="652225"/>
          </a:xfrm>
        </p:grpSpPr>
        <p:cxnSp>
          <p:nvCxnSpPr>
            <p:cNvPr id="14" name="Straight Connector 13"/>
            <p:cNvCxnSpPr/>
            <p:nvPr/>
          </p:nvCxnSpPr>
          <p:spPr>
            <a:xfrm>
              <a:off x="5181600" y="3992880"/>
              <a:ext cx="361924" cy="501183"/>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5" name="Freeform 14"/>
            <p:cNvSpPr/>
            <p:nvPr/>
          </p:nvSpPr>
          <p:spPr>
            <a:xfrm>
              <a:off x="5143512" y="4050106"/>
              <a:ext cx="262852" cy="594999"/>
            </a:xfrm>
            <a:custGeom>
              <a:avLst/>
              <a:gdLst>
                <a:gd name="connsiteX0" fmla="*/ 107012 w 262852"/>
                <a:gd name="connsiteY0" fmla="*/ 167640 h 594999"/>
                <a:gd name="connsiteX1" fmla="*/ 259412 w 262852"/>
                <a:gd name="connsiteY1" fmla="*/ 563880 h 594999"/>
                <a:gd name="connsiteX2" fmla="*/ 198452 w 262852"/>
                <a:gd name="connsiteY2" fmla="*/ 563880 h 594999"/>
                <a:gd name="connsiteX3" fmla="*/ 30812 w 262852"/>
                <a:gd name="connsiteY3" fmla="*/ 518160 h 594999"/>
                <a:gd name="connsiteX4" fmla="*/ 15572 w 262852"/>
                <a:gd name="connsiteY4" fmla="*/ 396240 h 594999"/>
                <a:gd name="connsiteX5" fmla="*/ 332 w 262852"/>
                <a:gd name="connsiteY5" fmla="*/ 121920 h 594999"/>
                <a:gd name="connsiteX6" fmla="*/ 30812 w 262852"/>
                <a:gd name="connsiteY6" fmla="*/ 0 h 594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2852" h="594999">
                  <a:moveTo>
                    <a:pt x="107012" y="167640"/>
                  </a:moveTo>
                  <a:cubicBezTo>
                    <a:pt x="175592" y="332740"/>
                    <a:pt x="244172" y="497840"/>
                    <a:pt x="259412" y="563880"/>
                  </a:cubicBezTo>
                  <a:cubicBezTo>
                    <a:pt x="274652" y="629920"/>
                    <a:pt x="236552" y="571500"/>
                    <a:pt x="198452" y="563880"/>
                  </a:cubicBezTo>
                  <a:cubicBezTo>
                    <a:pt x="160352" y="556260"/>
                    <a:pt x="61292" y="546100"/>
                    <a:pt x="30812" y="518160"/>
                  </a:cubicBezTo>
                  <a:cubicBezTo>
                    <a:pt x="332" y="490220"/>
                    <a:pt x="20652" y="462280"/>
                    <a:pt x="15572" y="396240"/>
                  </a:cubicBezTo>
                  <a:cubicBezTo>
                    <a:pt x="10492" y="330200"/>
                    <a:pt x="-2208" y="187960"/>
                    <a:pt x="332" y="121920"/>
                  </a:cubicBezTo>
                  <a:cubicBezTo>
                    <a:pt x="2872" y="55880"/>
                    <a:pt x="23192" y="17780"/>
                    <a:pt x="30812" y="0"/>
                  </a:cubicBezTo>
                </a:path>
              </a:pathLst>
            </a:cu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Sound 1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237357943"/>
      </p:ext>
    </p:extLst>
  </p:cSld>
  <p:clrMapOvr>
    <a:masterClrMapping/>
  </p:clrMapOvr>
  <mc:AlternateContent xmlns:mc="http://schemas.openxmlformats.org/markup-compatibility/2006" xmlns:p14="http://schemas.microsoft.com/office/powerpoint/2010/main">
    <mc:Choice Requires="p14">
      <p:transition spd="slow" p14:dur="2000" advTm="32344"/>
    </mc:Choice>
    <mc:Fallback xmlns="">
      <p:transition spd="slow" advTm="32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dissolv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dirty="0" smtClean="0"/>
              <a:t>So how do you use these skills?</a:t>
            </a:r>
            <a:endParaRPr lang="en-US" sz="4800" dirty="0"/>
          </a:p>
        </p:txBody>
      </p:sp>
      <p:sp>
        <p:nvSpPr>
          <p:cNvPr id="3" name="Text Placeholder 2"/>
          <p:cNvSpPr>
            <a:spLocks noGrp="1"/>
          </p:cNvSpPr>
          <p:nvPr>
            <p:ph type="body" idx="1"/>
          </p:nvPr>
        </p:nvSpPr>
        <p:spPr/>
        <p:txBody>
          <a:bodyPr/>
          <a:lstStyle/>
          <a:p>
            <a:r>
              <a:rPr lang="en-US" dirty="0" smtClean="0"/>
              <a:t>You need to follow on your computer the following steps!</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55321223"/>
      </p:ext>
    </p:extLst>
  </p:cSld>
  <p:clrMapOvr>
    <a:masterClrMapping/>
  </p:clrMapOvr>
  <mc:AlternateContent xmlns:mc="http://schemas.openxmlformats.org/markup-compatibility/2006" xmlns:p14="http://schemas.microsoft.com/office/powerpoint/2010/main">
    <mc:Choice Requires="p14">
      <p:transition spd="slow" p14:dur="2000" advTm="5569"/>
    </mc:Choice>
    <mc:Fallback xmlns="">
      <p:transition spd="slow" advTm="5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2058" y="0"/>
            <a:ext cx="5981942" cy="6522720"/>
          </a:xfrm>
          <a:prstGeom prst="rect">
            <a:avLst/>
          </a:prstGeom>
        </p:spPr>
      </p:pic>
      <p:grpSp>
        <p:nvGrpSpPr>
          <p:cNvPr id="7" name="Group 6"/>
          <p:cNvGrpSpPr/>
          <p:nvPr/>
        </p:nvGrpSpPr>
        <p:grpSpPr>
          <a:xfrm>
            <a:off x="0" y="335280"/>
            <a:ext cx="3307080" cy="1535609"/>
            <a:chOff x="0" y="335280"/>
            <a:chExt cx="3307080" cy="1535609"/>
          </a:xfrm>
        </p:grpSpPr>
        <p:sp>
          <p:nvSpPr>
            <p:cNvPr id="5" name="TextBox 4"/>
            <p:cNvSpPr txBox="1"/>
            <p:nvPr/>
          </p:nvSpPr>
          <p:spPr>
            <a:xfrm>
              <a:off x="0" y="335280"/>
              <a:ext cx="3307080" cy="1200329"/>
            </a:xfrm>
            <a:prstGeom prst="rect">
              <a:avLst/>
            </a:prstGeom>
            <a:noFill/>
          </p:spPr>
          <p:txBody>
            <a:bodyPr wrap="square" rtlCol="0">
              <a:spAutoFit/>
            </a:bodyPr>
            <a:lstStyle/>
            <a:p>
              <a:r>
                <a:rPr lang="en-US" dirty="0" smtClean="0"/>
                <a:t>The library homepage is at:</a:t>
              </a:r>
            </a:p>
            <a:p>
              <a:r>
                <a:rPr lang="en-US" dirty="0" smtClean="0">
                  <a:hlinkClick r:id="rId5"/>
                </a:rPr>
                <a:t>http://www.ttuhsc.edu/libraries</a:t>
              </a:r>
              <a:endParaRPr lang="en-US" dirty="0" smtClean="0"/>
            </a:p>
            <a:p>
              <a:endParaRPr lang="en-US" dirty="0"/>
            </a:p>
            <a:p>
              <a:r>
                <a:rPr lang="en-US" dirty="0" smtClean="0"/>
                <a:t>Click on the PubMed Icon:</a:t>
              </a:r>
              <a:endParaRPr lang="en-US" dirty="0"/>
            </a:p>
          </p:txBody>
        </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40180" y="1413689"/>
              <a:ext cx="1447800" cy="457200"/>
            </a:xfrm>
            <a:prstGeom prst="rect">
              <a:avLst/>
            </a:prstGeom>
          </p:spPr>
        </p:pic>
      </p:grpSp>
      <p:sp>
        <p:nvSpPr>
          <p:cNvPr id="8" name="TextBox 7"/>
          <p:cNvSpPr txBox="1"/>
          <p:nvPr/>
        </p:nvSpPr>
        <p:spPr>
          <a:xfrm>
            <a:off x="190379" y="2190988"/>
            <a:ext cx="2834640" cy="1477328"/>
          </a:xfrm>
          <a:prstGeom prst="rect">
            <a:avLst/>
          </a:prstGeom>
          <a:noFill/>
        </p:spPr>
        <p:txBody>
          <a:bodyPr wrap="square" rtlCol="0">
            <a:spAutoFit/>
          </a:bodyPr>
          <a:lstStyle/>
          <a:p>
            <a:r>
              <a:rPr lang="en-US" dirty="0" smtClean="0"/>
              <a:t>Start at the library home page&gt;click on the PubMed Icon, then on the next screen </a:t>
            </a:r>
            <a:r>
              <a:rPr lang="mr-IN" dirty="0" smtClean="0"/>
              <a:t>…</a:t>
            </a:r>
            <a:r>
              <a:rPr lang="en-US" dirty="0" smtClean="0"/>
              <a:t>locate the link to MeSH database</a:t>
            </a:r>
            <a:endParaRPr lang="en-US" dirty="0"/>
          </a:p>
        </p:txBody>
      </p:sp>
      <p:cxnSp>
        <p:nvCxnSpPr>
          <p:cNvPr id="9" name="Straight Arrow Connector 8"/>
          <p:cNvCxnSpPr/>
          <p:nvPr/>
        </p:nvCxnSpPr>
        <p:spPr>
          <a:xfrm>
            <a:off x="2545080" y="1870889"/>
            <a:ext cx="3017520" cy="689431"/>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2" name="Sound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4474016"/>
      </p:ext>
    </p:extLst>
  </p:cSld>
  <p:clrMapOvr>
    <a:masterClrMapping/>
  </p:clrMapOvr>
  <mc:AlternateContent xmlns:mc="http://schemas.openxmlformats.org/markup-compatibility/2006" xmlns:p14="http://schemas.microsoft.com/office/powerpoint/2010/main">
    <mc:Choice Requires="p14">
      <p:transition spd="slow" p14:dur="2000" advTm="10604"/>
    </mc:Choice>
    <mc:Fallback xmlns="">
      <p:transition spd="slow" advTm="106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19010"/>
          <a:stretch/>
        </p:blipFill>
        <p:spPr>
          <a:xfrm>
            <a:off x="-1435" y="0"/>
            <a:ext cx="9145435" cy="4739640"/>
          </a:xfrm>
          <a:prstGeom prst="rect">
            <a:avLst/>
          </a:prstGeom>
          <a:ln>
            <a:noFill/>
          </a:ln>
          <a:effectLst>
            <a:outerShdw blurRad="292100" dist="139700" dir="2700000" algn="tl" rotWithShape="0">
              <a:srgbClr val="333333">
                <a:alpha val="65000"/>
              </a:srgbClr>
            </a:outerShdw>
          </a:effectLst>
        </p:spPr>
      </p:pic>
      <p:sp>
        <p:nvSpPr>
          <p:cNvPr id="4" name="Rounded Rectangle 3"/>
          <p:cNvSpPr/>
          <p:nvPr/>
        </p:nvSpPr>
        <p:spPr>
          <a:xfrm>
            <a:off x="6120130" y="3070779"/>
            <a:ext cx="1366520" cy="42966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114304" y="5057775"/>
            <a:ext cx="9144000" cy="1754326"/>
          </a:xfrm>
          <a:prstGeom prst="rect">
            <a:avLst/>
          </a:prstGeom>
          <a:noFill/>
        </p:spPr>
        <p:txBody>
          <a:bodyPr wrap="square" rtlCol="0">
            <a:spAutoFit/>
          </a:bodyPr>
          <a:lstStyle/>
          <a:p>
            <a:pPr marL="342900" indent="-342900">
              <a:buAutoNum type="arabicParenR"/>
            </a:pPr>
            <a:r>
              <a:rPr lang="en-US" dirty="0" smtClean="0"/>
              <a:t>Repeat the previous steps that we used to locate articles, this time on “hospital costs.”</a:t>
            </a:r>
          </a:p>
          <a:p>
            <a:pPr marL="342900" indent="-342900">
              <a:buAutoNum type="arabicParenR"/>
            </a:pPr>
            <a:r>
              <a:rPr lang="en-US" dirty="0" smtClean="0"/>
              <a:t>Then using the same steps locate articles on “ambulatory care.”</a:t>
            </a:r>
          </a:p>
          <a:p>
            <a:pPr marL="342900" indent="-342900">
              <a:buAutoNum type="arabicParenR"/>
            </a:pPr>
            <a:r>
              <a:rPr lang="en-US" dirty="0" smtClean="0"/>
              <a:t>Then locate articles on “surgical wound infection.”</a:t>
            </a:r>
          </a:p>
          <a:p>
            <a:pPr marL="342900" indent="-342900">
              <a:buAutoNum type="arabicParenR"/>
            </a:pPr>
            <a:r>
              <a:rPr lang="en-US" dirty="0" smtClean="0"/>
              <a:t>Do these steps one at a time, do not try to combine.</a:t>
            </a:r>
          </a:p>
          <a:p>
            <a:pPr marL="342900" indent="-342900">
              <a:buAutoNum type="arabicParenR"/>
            </a:pPr>
            <a:r>
              <a:rPr lang="en-US" dirty="0" smtClean="0"/>
              <a:t>Refer to the earlier slides if you need a refresher.</a:t>
            </a:r>
          </a:p>
          <a:p>
            <a:pPr marL="342900" indent="-342900">
              <a:buAutoNum type="arabicParenR"/>
            </a:pPr>
            <a:endParaRPr lang="en-US" dirty="0" smtClean="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652664437"/>
      </p:ext>
    </p:extLst>
  </p:cSld>
  <p:clrMapOvr>
    <a:masterClrMapping/>
  </p:clrMapOvr>
  <mc:AlternateContent xmlns:mc="http://schemas.openxmlformats.org/markup-compatibility/2006" xmlns:p14="http://schemas.microsoft.com/office/powerpoint/2010/main">
    <mc:Choice Requires="p14">
      <p:transition spd="slow" p14:dur="2000" advTm="28842"/>
    </mc:Choice>
    <mc:Fallback xmlns="">
      <p:transition spd="slow" advTm="28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b="19010"/>
          <a:stretch/>
        </p:blipFill>
        <p:spPr>
          <a:xfrm>
            <a:off x="-1435" y="0"/>
            <a:ext cx="9145435" cy="4739640"/>
          </a:xfrm>
          <a:prstGeom prst="rect">
            <a:avLst/>
          </a:prstGeom>
          <a:ln>
            <a:noFill/>
          </a:ln>
          <a:effectLst>
            <a:outerShdw blurRad="292100" dist="139700" dir="2700000" algn="tl" rotWithShape="0">
              <a:srgbClr val="333333">
                <a:alpha val="65000"/>
              </a:srgbClr>
            </a:outerShdw>
          </a:effectLst>
        </p:spPr>
      </p:pic>
      <p:sp>
        <p:nvSpPr>
          <p:cNvPr id="4" name="Rounded Rectangle 3"/>
          <p:cNvSpPr/>
          <p:nvPr/>
        </p:nvSpPr>
        <p:spPr>
          <a:xfrm>
            <a:off x="3204762" y="286119"/>
            <a:ext cx="1366520" cy="42966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0" y="5057775"/>
            <a:ext cx="9368852" cy="369332"/>
          </a:xfrm>
          <a:prstGeom prst="rect">
            <a:avLst/>
          </a:prstGeom>
          <a:noFill/>
        </p:spPr>
        <p:txBody>
          <a:bodyPr wrap="square" rtlCol="0">
            <a:spAutoFit/>
          </a:bodyPr>
          <a:lstStyle/>
          <a:p>
            <a:r>
              <a:rPr lang="en-US" dirty="0" smtClean="0"/>
              <a:t>After you have searched for all three concepts</a:t>
            </a:r>
            <a:r>
              <a:rPr lang="mr-IN" dirty="0" smtClean="0"/>
              <a:t>…</a:t>
            </a:r>
            <a:r>
              <a:rPr lang="en-US" dirty="0" smtClean="0"/>
              <a:t>on the PubMed Homepage click on “ADVANCED</a:t>
            </a:r>
          </a:p>
        </p:txBody>
      </p:sp>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212883108"/>
      </p:ext>
    </p:extLst>
  </p:cSld>
  <p:clrMapOvr>
    <a:masterClrMapping/>
  </p:clrMapOvr>
  <mc:AlternateContent xmlns:mc="http://schemas.openxmlformats.org/markup-compatibility/2006" xmlns:p14="http://schemas.microsoft.com/office/powerpoint/2010/main">
    <mc:Choice Requires="p14">
      <p:transition spd="slow" p14:dur="2000" advTm="8436"/>
    </mc:Choice>
    <mc:Fallback xmlns="">
      <p:transition spd="slow" advTm="84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2" name="TextBox 1"/>
          <p:cNvSpPr txBox="1"/>
          <p:nvPr/>
        </p:nvSpPr>
        <p:spPr>
          <a:xfrm>
            <a:off x="6720840" y="320040"/>
            <a:ext cx="2286000" cy="3970318"/>
          </a:xfrm>
          <a:prstGeom prst="rect">
            <a:avLst/>
          </a:prstGeom>
          <a:noFill/>
        </p:spPr>
        <p:txBody>
          <a:bodyPr wrap="square" rtlCol="0">
            <a:spAutoFit/>
          </a:bodyPr>
          <a:lstStyle/>
          <a:p>
            <a:r>
              <a:rPr lang="en-US" dirty="0"/>
              <a:t>This is an example of: “All the published literature” each dot represents a journal</a:t>
            </a:r>
            <a:r>
              <a:rPr lang="mr-IN" dirty="0" smtClean="0"/>
              <a:t>…</a:t>
            </a:r>
            <a:endParaRPr lang="en-US" dirty="0" smtClean="0"/>
          </a:p>
          <a:p>
            <a:endParaRPr lang="en-US" dirty="0"/>
          </a:p>
          <a:p>
            <a:r>
              <a:rPr lang="en-US" dirty="0" smtClean="0"/>
              <a:t>We can’t </a:t>
            </a:r>
            <a:r>
              <a:rPr lang="en-US" dirty="0"/>
              <a:t>see all of them but I’m sure you get the idea...there are lots, and lots of journals and lots, and lots of published </a:t>
            </a:r>
            <a:r>
              <a:rPr lang="en-US" dirty="0" smtClean="0"/>
              <a:t>articles within these journals.</a:t>
            </a:r>
            <a:endParaRPr lang="en-US" dirty="0"/>
          </a:p>
          <a:p>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007085711"/>
      </p:ext>
    </p:extLst>
  </p:cSld>
  <p:clrMapOvr>
    <a:masterClrMapping/>
  </p:clrMapOvr>
  <mc:AlternateContent xmlns:mc="http://schemas.openxmlformats.org/markup-compatibility/2006" xmlns:p14="http://schemas.microsoft.com/office/powerpoint/2010/main">
    <mc:Choice Requires="p14">
      <p:transition spd="slow" p14:dur="2000" advTm="18114"/>
    </mc:Choice>
    <mc:Fallback xmlns="">
      <p:transition spd="slow" advTm="181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6644" y="1536813"/>
            <a:ext cx="8664315" cy="646331"/>
          </a:xfrm>
          <a:prstGeom prst="rect">
            <a:avLst/>
          </a:prstGeom>
          <a:noFill/>
        </p:spPr>
        <p:txBody>
          <a:bodyPr wrap="square" rtlCol="0">
            <a:spAutoFit/>
          </a:bodyPr>
          <a:lstStyle/>
          <a:p>
            <a:r>
              <a:rPr lang="en-US" dirty="0" smtClean="0"/>
              <a:t>“ADD” the terms you want to combine, start with the concepts that are to be “ORed”</a:t>
            </a:r>
          </a:p>
          <a:p>
            <a:r>
              <a:rPr lang="en-US" dirty="0" smtClean="0"/>
              <a:t>Then “ADD” the concept to be “ANDed” and then “SEARCH” using the red button.</a:t>
            </a:r>
            <a:endParaRPr lang="en-US" dirty="0"/>
          </a:p>
        </p:txBody>
      </p:sp>
      <p:sp>
        <p:nvSpPr>
          <p:cNvPr id="7" name="TextBox 6"/>
          <p:cNvSpPr txBox="1"/>
          <p:nvPr/>
        </p:nvSpPr>
        <p:spPr>
          <a:xfrm>
            <a:off x="269823" y="614597"/>
            <a:ext cx="584616" cy="369332"/>
          </a:xfrm>
          <a:prstGeom prst="rect">
            <a:avLst/>
          </a:prstGeom>
          <a:noFill/>
        </p:spPr>
        <p:txBody>
          <a:bodyPr wrap="square" rtlCol="0">
            <a:spAutoFit/>
          </a:bodyPr>
          <a:lstStyle/>
          <a:p>
            <a:r>
              <a:rPr lang="en-US" dirty="0" smtClean="0"/>
              <a:t>1) </a:t>
            </a:r>
            <a:endParaRPr lang="en-US" dirty="0"/>
          </a:p>
        </p:txBody>
      </p:sp>
      <p:sp>
        <p:nvSpPr>
          <p:cNvPr id="8" name="TextBox 7"/>
          <p:cNvSpPr txBox="1"/>
          <p:nvPr/>
        </p:nvSpPr>
        <p:spPr>
          <a:xfrm>
            <a:off x="373089" y="2766693"/>
            <a:ext cx="584616" cy="369332"/>
          </a:xfrm>
          <a:prstGeom prst="rect">
            <a:avLst/>
          </a:prstGeom>
          <a:noFill/>
        </p:spPr>
        <p:txBody>
          <a:bodyPr wrap="square" rtlCol="0">
            <a:spAutoFit/>
          </a:bodyPr>
          <a:lstStyle/>
          <a:p>
            <a:r>
              <a:rPr lang="en-US" dirty="0"/>
              <a:t>2</a:t>
            </a:r>
            <a:r>
              <a:rPr lang="en-US" dirty="0" smtClean="0"/>
              <a:t>) </a:t>
            </a:r>
            <a:endParaRPr lang="en-US" dirty="0"/>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1180" y="41564"/>
            <a:ext cx="5507220" cy="1476442"/>
          </a:xfrm>
          <a:prstGeom prst="rect">
            <a:avLst/>
          </a:prstGeom>
          <a:ln>
            <a:solidFill>
              <a:schemeClr val="accent1"/>
            </a:solidFill>
          </a:ln>
        </p:spPr>
      </p:pic>
      <p:sp>
        <p:nvSpPr>
          <p:cNvPr id="11" name="TextBox 10"/>
          <p:cNvSpPr txBox="1"/>
          <p:nvPr/>
        </p:nvSpPr>
        <p:spPr>
          <a:xfrm>
            <a:off x="562131" y="4046593"/>
            <a:ext cx="7200900" cy="369332"/>
          </a:xfrm>
          <a:prstGeom prst="rect">
            <a:avLst/>
          </a:prstGeom>
          <a:noFill/>
        </p:spPr>
        <p:txBody>
          <a:bodyPr wrap="square" rtlCol="0">
            <a:spAutoFit/>
          </a:bodyPr>
          <a:lstStyle/>
          <a:p>
            <a:r>
              <a:rPr lang="en-US" smtClean="0"/>
              <a:t>Here are the results!</a:t>
            </a:r>
            <a:endParaRPr lang="en-US"/>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0900" y="2201951"/>
            <a:ext cx="5397500" cy="1796096"/>
          </a:xfrm>
          <a:prstGeom prst="rect">
            <a:avLst/>
          </a:prstGeom>
          <a:ln>
            <a:solidFill>
              <a:schemeClr val="accent1"/>
            </a:solidFill>
          </a:ln>
        </p:spPr>
      </p:pic>
      <p:pic>
        <p:nvPicPr>
          <p:cNvPr id="13" name="Sound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3089" y="4562789"/>
            <a:ext cx="8026400" cy="1574800"/>
          </a:xfrm>
          <a:prstGeom prst="rect">
            <a:avLst/>
          </a:prstGeom>
          <a:ln>
            <a:solidFill>
              <a:schemeClr val="accent1"/>
            </a:solidFill>
          </a:ln>
        </p:spPr>
      </p:pic>
    </p:spTree>
    <p:extLst>
      <p:ext uri="{BB962C8B-B14F-4D97-AF65-F5344CB8AC3E}">
        <p14:creationId xmlns:p14="http://schemas.microsoft.com/office/powerpoint/2010/main" val="1894495015"/>
      </p:ext>
    </p:extLst>
  </p:cSld>
  <p:clrMapOvr>
    <a:masterClrMapping/>
  </p:clrMapOvr>
  <mc:AlternateContent xmlns:mc="http://schemas.openxmlformats.org/markup-compatibility/2006" xmlns:p14="http://schemas.microsoft.com/office/powerpoint/2010/main">
    <mc:Choice Requires="p14">
      <p:transition spd="slow" p14:dur="2000" advTm="39932"/>
    </mc:Choice>
    <mc:Fallback xmlns="">
      <p:transition spd="slow" advTm="39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5077" y="1119395"/>
            <a:ext cx="7884826" cy="369332"/>
          </a:xfrm>
          <a:prstGeom prst="rect">
            <a:avLst/>
          </a:prstGeom>
          <a:noFill/>
        </p:spPr>
        <p:txBody>
          <a:bodyPr wrap="square" rtlCol="0">
            <a:spAutoFit/>
          </a:bodyPr>
          <a:lstStyle/>
          <a:p>
            <a:r>
              <a:rPr lang="en-US" smtClean="0"/>
              <a:t>This is strategy</a:t>
            </a:r>
            <a:r>
              <a:rPr lang="mr-IN" dirty="0" smtClean="0"/>
              <a:t>…</a:t>
            </a:r>
            <a:r>
              <a:rPr lang="en-US" dirty="0" smtClean="0"/>
              <a:t>and the results will look something like this:</a:t>
            </a:r>
            <a:endParaRPr lang="en-US" dirty="0"/>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860" y="556260"/>
            <a:ext cx="6311900" cy="5207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860" y="1900494"/>
            <a:ext cx="5138420" cy="4426646"/>
          </a:xfrm>
          <a:prstGeom prst="rect">
            <a:avLst/>
          </a:prstGeom>
          <a:ln>
            <a:solidFill>
              <a:schemeClr val="accent1"/>
            </a:solidFill>
          </a:ln>
        </p:spPr>
      </p:pic>
      <p:sp>
        <p:nvSpPr>
          <p:cNvPr id="7" name="TextBox 6"/>
          <p:cNvSpPr txBox="1"/>
          <p:nvPr/>
        </p:nvSpPr>
        <p:spPr>
          <a:xfrm>
            <a:off x="6202680" y="1900494"/>
            <a:ext cx="2621280" cy="2031325"/>
          </a:xfrm>
          <a:prstGeom prst="rect">
            <a:avLst/>
          </a:prstGeom>
          <a:noFill/>
        </p:spPr>
        <p:txBody>
          <a:bodyPr wrap="square" rtlCol="0">
            <a:spAutoFit/>
          </a:bodyPr>
          <a:lstStyle/>
          <a:p>
            <a:r>
              <a:rPr lang="en-US" dirty="0" smtClean="0"/>
              <a:t>These are too many results to be effective and efficient. You may want to stop the video and research</a:t>
            </a:r>
            <a:r>
              <a:rPr lang="is-IS" dirty="0" smtClean="0"/>
              <a:t>…</a:t>
            </a:r>
            <a:r>
              <a:rPr lang="en-US" dirty="0" smtClean="0"/>
              <a:t> this time using subheadings and possibly focusing your topic.</a:t>
            </a:r>
            <a:endParaRPr lang="en-US" dirty="0"/>
          </a:p>
        </p:txBody>
      </p:sp>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2679125"/>
      </p:ext>
    </p:extLst>
  </p:cSld>
  <p:clrMapOvr>
    <a:masterClrMapping/>
  </p:clrMapOvr>
  <mc:AlternateContent xmlns:mc="http://schemas.openxmlformats.org/markup-compatibility/2006" xmlns:p14="http://schemas.microsoft.com/office/powerpoint/2010/main">
    <mc:Choice Requires="p14">
      <p:transition spd="slow" p14:dur="2000" advTm="28958"/>
    </mc:Choice>
    <mc:Fallback xmlns="">
      <p:transition spd="slow" advTm="289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5015730" cy="6858000"/>
          </a:xfrm>
          <a:prstGeom prst="rect">
            <a:avLst/>
          </a:prstGeom>
        </p:spPr>
      </p:pic>
      <p:sp>
        <p:nvSpPr>
          <p:cNvPr id="4" name="TextBox 3"/>
          <p:cNvSpPr txBox="1"/>
          <p:nvPr/>
        </p:nvSpPr>
        <p:spPr>
          <a:xfrm>
            <a:off x="5015730" y="2234731"/>
            <a:ext cx="3843457" cy="4247317"/>
          </a:xfrm>
          <a:prstGeom prst="rect">
            <a:avLst/>
          </a:prstGeom>
          <a:noFill/>
        </p:spPr>
        <p:txBody>
          <a:bodyPr wrap="square" rtlCol="0">
            <a:spAutoFit/>
          </a:bodyPr>
          <a:lstStyle/>
          <a:p>
            <a:r>
              <a:rPr lang="en-US" dirty="0" smtClean="0"/>
              <a:t>In the upper left corner</a:t>
            </a:r>
            <a:r>
              <a:rPr lang="mr-IN" dirty="0" smtClean="0"/>
              <a:t>…</a:t>
            </a:r>
            <a:endParaRPr lang="en-US" dirty="0" smtClean="0"/>
          </a:p>
          <a:p>
            <a:r>
              <a:rPr lang="en-US" dirty="0" smtClean="0"/>
              <a:t>LOCATE: “Article Types”</a:t>
            </a:r>
          </a:p>
          <a:p>
            <a:endParaRPr lang="en-US" dirty="0"/>
          </a:p>
          <a:p>
            <a:r>
              <a:rPr lang="en-US" dirty="0" smtClean="0"/>
              <a:t>Select ”CUSTOMIZE”</a:t>
            </a:r>
          </a:p>
          <a:p>
            <a:endParaRPr lang="en-US" dirty="0"/>
          </a:p>
          <a:p>
            <a:r>
              <a:rPr lang="en-US" dirty="0" smtClean="0"/>
              <a:t>Then select: </a:t>
            </a:r>
          </a:p>
          <a:p>
            <a:r>
              <a:rPr lang="en-US" dirty="0" smtClean="0"/>
              <a:t>Guideline</a:t>
            </a:r>
          </a:p>
          <a:p>
            <a:r>
              <a:rPr lang="en-US" dirty="0" smtClean="0"/>
              <a:t>Meta-analysis</a:t>
            </a:r>
          </a:p>
          <a:p>
            <a:r>
              <a:rPr lang="en-US" dirty="0" smtClean="0"/>
              <a:t>Practice Guideline</a:t>
            </a:r>
          </a:p>
          <a:p>
            <a:r>
              <a:rPr lang="en-US" dirty="0" smtClean="0"/>
              <a:t>Randomized controlled trials</a:t>
            </a:r>
          </a:p>
          <a:p>
            <a:endParaRPr lang="en-US" dirty="0"/>
          </a:p>
          <a:p>
            <a:r>
              <a:rPr lang="en-US" dirty="0" smtClean="0"/>
              <a:t>Then click on the Blue “SHOW” button</a:t>
            </a:r>
          </a:p>
          <a:p>
            <a:endParaRPr lang="en-US" dirty="0"/>
          </a:p>
          <a:p>
            <a:r>
              <a:rPr lang="en-US" dirty="0" smtClean="0"/>
              <a:t>The results do not change until you activate the filter(s).</a:t>
            </a:r>
            <a:endParaRPr lang="en-US" dirty="0"/>
          </a:p>
        </p:txBody>
      </p:sp>
      <p:pic>
        <p:nvPicPr>
          <p:cNvPr id="5" name="Sound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198439834"/>
      </p:ext>
    </p:extLst>
  </p:cSld>
  <p:clrMapOvr>
    <a:masterClrMapping/>
  </p:clrMapOvr>
  <mc:AlternateContent xmlns:mc="http://schemas.openxmlformats.org/markup-compatibility/2006" xmlns:p14="http://schemas.microsoft.com/office/powerpoint/2010/main">
    <mc:Choice Requires="p14">
      <p:transition spd="slow" p14:dur="2000" advTm="41302"/>
    </mc:Choice>
    <mc:Fallback xmlns="">
      <p:transition spd="slow" advTm="41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9784" y="833700"/>
            <a:ext cx="8001000" cy="6035237"/>
          </a:xfrm>
          <a:prstGeom prst="rect">
            <a:avLst/>
          </a:prstGeom>
          <a:ln>
            <a:solidFill>
              <a:schemeClr val="accent1"/>
            </a:solidFill>
          </a:ln>
        </p:spPr>
      </p:pic>
      <p:sp>
        <p:nvSpPr>
          <p:cNvPr id="4" name="TextBox 3"/>
          <p:cNvSpPr txBox="1"/>
          <p:nvPr/>
        </p:nvSpPr>
        <p:spPr>
          <a:xfrm>
            <a:off x="329784" y="149902"/>
            <a:ext cx="8394491" cy="646331"/>
          </a:xfrm>
          <a:prstGeom prst="rect">
            <a:avLst/>
          </a:prstGeom>
          <a:noFill/>
        </p:spPr>
        <p:txBody>
          <a:bodyPr wrap="square" rtlCol="0">
            <a:spAutoFit/>
          </a:bodyPr>
          <a:lstStyle/>
          <a:p>
            <a:r>
              <a:rPr lang="en-US" dirty="0" smtClean="0"/>
              <a:t>The filters are activated when you click on them. Here we see some of the results where RCTs have been activated. </a:t>
            </a:r>
            <a:endParaRPr lang="en-US" dirty="0"/>
          </a:p>
        </p:txBody>
      </p:sp>
      <p:sp>
        <p:nvSpPr>
          <p:cNvPr id="5" name="TextBox 4"/>
          <p:cNvSpPr txBox="1"/>
          <p:nvPr/>
        </p:nvSpPr>
        <p:spPr>
          <a:xfrm>
            <a:off x="3582649" y="1186941"/>
            <a:ext cx="5141626" cy="923330"/>
          </a:xfrm>
          <a:prstGeom prst="rect">
            <a:avLst/>
          </a:prstGeom>
          <a:noFill/>
          <a:ln>
            <a:solidFill>
              <a:schemeClr val="accent1"/>
            </a:solidFill>
          </a:ln>
        </p:spPr>
        <p:txBody>
          <a:bodyPr wrap="square" rtlCol="0">
            <a:spAutoFit/>
          </a:bodyPr>
          <a:lstStyle/>
          <a:p>
            <a:r>
              <a:rPr lang="en-US" dirty="0" smtClean="0"/>
              <a:t>When you change format to “ABSTRACT” </a:t>
            </a:r>
          </a:p>
          <a:p>
            <a:r>
              <a:rPr lang="en-US" dirty="0" smtClean="0"/>
              <a:t>you will be able to see the </a:t>
            </a:r>
          </a:p>
          <a:p>
            <a:r>
              <a:rPr lang="en-US" dirty="0" smtClean="0"/>
              <a:t>abstract and links to full-text</a:t>
            </a:r>
            <a:endParaRPr lang="en-US" dirty="0"/>
          </a:p>
        </p:txBody>
      </p:sp>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3186" r="-1"/>
          <a:stretch/>
        </p:blipFill>
        <p:spPr>
          <a:xfrm>
            <a:off x="6426408" y="1474235"/>
            <a:ext cx="1671820" cy="442889"/>
          </a:xfrm>
          <a:prstGeom prst="rect">
            <a:avLst/>
          </a:prstGeom>
        </p:spPr>
      </p:pic>
      <p:cxnSp>
        <p:nvCxnSpPr>
          <p:cNvPr id="7" name="Straight Arrow Connector 6"/>
          <p:cNvCxnSpPr/>
          <p:nvPr/>
        </p:nvCxnSpPr>
        <p:spPr>
          <a:xfrm flipH="1" flipV="1">
            <a:off x="3440245" y="1080851"/>
            <a:ext cx="2000435" cy="26515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3" name="Rounded Rectangle 12"/>
          <p:cNvSpPr/>
          <p:nvPr/>
        </p:nvSpPr>
        <p:spPr>
          <a:xfrm>
            <a:off x="214549" y="1213427"/>
            <a:ext cx="1553291" cy="429661"/>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Sound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42294243"/>
      </p:ext>
    </p:extLst>
  </p:cSld>
  <p:clrMapOvr>
    <a:masterClrMapping/>
  </p:clrMapOvr>
  <mc:AlternateContent xmlns:mc="http://schemas.openxmlformats.org/markup-compatibility/2006" xmlns:p14="http://schemas.microsoft.com/office/powerpoint/2010/main">
    <mc:Choice Requires="p14">
      <p:transition spd="slow" p14:dur="2000" advTm="27735"/>
    </mc:Choice>
    <mc:Fallback xmlns="">
      <p:transition spd="slow" advTm="277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r="1766"/>
          <a:stretch/>
        </p:blipFill>
        <p:spPr>
          <a:xfrm>
            <a:off x="2019300" y="0"/>
            <a:ext cx="5006340" cy="6858000"/>
          </a:xfrm>
          <a:prstGeom prst="rect">
            <a:avLst/>
          </a:prstGeom>
          <a:ln>
            <a:solidFill>
              <a:schemeClr val="accent1"/>
            </a:solidFill>
          </a:ln>
        </p:spPr>
      </p:pic>
      <p:pic>
        <p:nvPicPr>
          <p:cNvPr id="5" name="Picture 4"/>
          <p:cNvPicPr>
            <a:picLocks noChangeAspect="1"/>
          </p:cNvPicPr>
          <p:nvPr/>
        </p:nvPicPr>
        <p:blipFill rotWithShape="1">
          <a:blip r:embed="rId5">
            <a:extLst>
              <a:ext uri="{28A0092B-C50C-407E-A947-70E740481C1C}">
                <a14:useLocalDpi xmlns:a14="http://schemas.microsoft.com/office/drawing/2010/main" val="0"/>
              </a:ext>
            </a:extLst>
          </a:blip>
          <a:srcRect l="3186" r="-1"/>
          <a:stretch/>
        </p:blipFill>
        <p:spPr>
          <a:xfrm>
            <a:off x="3439368" y="6415111"/>
            <a:ext cx="1879392" cy="442889"/>
          </a:xfrm>
          <a:prstGeom prst="rect">
            <a:avLst/>
          </a:prstGeom>
        </p:spPr>
      </p:pic>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75363983"/>
      </p:ext>
    </p:extLst>
  </p:cSld>
  <p:clrMapOvr>
    <a:masterClrMapping/>
  </p:clrMapOvr>
  <mc:AlternateContent xmlns:mc="http://schemas.openxmlformats.org/markup-compatibility/2006" xmlns:p14="http://schemas.microsoft.com/office/powerpoint/2010/main">
    <mc:Choice Requires="p14">
      <p:transition spd="slow" p14:dur="2000" advTm="29540"/>
    </mc:Choice>
    <mc:Fallback xmlns="">
      <p:transition spd="slow" advTm="295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3420" y="0"/>
            <a:ext cx="4999210" cy="6858000"/>
          </a:xfrm>
          <a:prstGeom prst="rect">
            <a:avLst/>
          </a:prstGeom>
        </p:spPr>
      </p:pic>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978593834"/>
      </p:ext>
    </p:extLst>
  </p:cSld>
  <p:clrMapOvr>
    <a:masterClrMapping/>
  </p:clrMapOvr>
  <mc:AlternateContent xmlns:mc="http://schemas.openxmlformats.org/markup-compatibility/2006" xmlns:p14="http://schemas.microsoft.com/office/powerpoint/2010/main">
    <mc:Choice Requires="p14">
      <p:transition spd="slow" p14:dur="2000" advTm="7786"/>
    </mc:Choice>
    <mc:Fallback xmlns="">
      <p:transition spd="slow" advTm="7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7500" y="939800"/>
            <a:ext cx="2311400" cy="4203700"/>
          </a:xfrm>
          <a:prstGeom prst="rect">
            <a:avLst/>
          </a:prstGeom>
          <a:ln>
            <a:solidFill>
              <a:schemeClr val="accent1"/>
            </a:solidFill>
          </a:ln>
        </p:spPr>
      </p:pic>
      <p:sp>
        <p:nvSpPr>
          <p:cNvPr id="3" name="TextBox 2"/>
          <p:cNvSpPr txBox="1"/>
          <p:nvPr/>
        </p:nvSpPr>
        <p:spPr>
          <a:xfrm>
            <a:off x="4678680" y="914400"/>
            <a:ext cx="3230880" cy="1754326"/>
          </a:xfrm>
          <a:prstGeom prst="rect">
            <a:avLst/>
          </a:prstGeom>
          <a:noFill/>
        </p:spPr>
        <p:txBody>
          <a:bodyPr wrap="square" rtlCol="0">
            <a:spAutoFit/>
          </a:bodyPr>
          <a:lstStyle/>
          <a:p>
            <a:r>
              <a:rPr lang="en-US" dirty="0" smtClean="0"/>
              <a:t>There are additional filters that can be applied</a:t>
            </a:r>
            <a:r>
              <a:rPr lang="is-IS" dirty="0" smtClean="0"/>
              <a:t>…just click on the ”Show additional filters” on the PubMed page, click on ”SHOW” and then Activate by clicking on the filters of your choice.</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28267084"/>
      </p:ext>
    </p:extLst>
  </p:cSld>
  <p:clrMapOvr>
    <a:masterClrMapping/>
  </p:clrMapOvr>
  <mc:AlternateContent xmlns:mc="http://schemas.openxmlformats.org/markup-compatibility/2006">
    <mc:Choice xmlns:p14="http://schemas.microsoft.com/office/powerpoint/2010/main" Requires="p14">
      <p:transition spd="slow" p14:dur="2000" advTm="29794"/>
    </mc:Choice>
    <mc:Fallback>
      <p:transition spd="slow" advTm="29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other information does the article help you with?</a:t>
            </a:r>
            <a:endParaRPr lang="en-US" dirty="0"/>
          </a:p>
        </p:txBody>
      </p:sp>
      <p:sp>
        <p:nvSpPr>
          <p:cNvPr id="3" name="Text Placeholder 2"/>
          <p:cNvSpPr>
            <a:spLocks noGrp="1"/>
          </p:cNvSpPr>
          <p:nvPr>
            <p:ph type="body" idx="1"/>
          </p:nvPr>
        </p:nvSpPr>
        <p:spPr/>
        <p:txBody>
          <a:bodyPr/>
          <a:lstStyle/>
          <a:p>
            <a:r>
              <a:rPr lang="en-US" dirty="0" smtClean="0"/>
              <a:t>Lists of indexing terms (</a:t>
            </a:r>
            <a:r>
              <a:rPr lang="en-US" dirty="0" err="1" smtClean="0"/>
              <a:t>MeSH</a:t>
            </a:r>
            <a:r>
              <a:rPr lang="en-US" dirty="0" smtClean="0"/>
              <a:t>) terms that can be used for refining your search!</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496911745"/>
      </p:ext>
    </p:extLst>
  </p:cSld>
  <p:clrMapOvr>
    <a:masterClrMapping/>
  </p:clrMapOvr>
  <mc:AlternateContent xmlns:mc="http://schemas.openxmlformats.org/markup-compatibility/2006">
    <mc:Choice xmlns:p14="http://schemas.microsoft.com/office/powerpoint/2010/main" Requires="p14">
      <p:transition spd="slow" p14:dur="2000" advTm="13790"/>
    </mc:Choice>
    <mc:Fallback>
      <p:transition spd="slow" advTm="13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760" y="-14288"/>
            <a:ext cx="5119964" cy="6858000"/>
          </a:xfrm>
          <a:prstGeom prst="rect">
            <a:avLst/>
          </a:prstGeom>
        </p:spPr>
      </p:pic>
      <p:sp>
        <p:nvSpPr>
          <p:cNvPr id="3" name="Rounded Rectangle 2"/>
          <p:cNvSpPr/>
          <p:nvPr/>
        </p:nvSpPr>
        <p:spPr>
          <a:xfrm>
            <a:off x="42865" y="6479138"/>
            <a:ext cx="3514724" cy="364574"/>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p:cNvSpPr txBox="1"/>
          <p:nvPr/>
        </p:nvSpPr>
        <p:spPr>
          <a:xfrm>
            <a:off x="5100638" y="4429125"/>
            <a:ext cx="3443288" cy="1754326"/>
          </a:xfrm>
          <a:prstGeom prst="rect">
            <a:avLst/>
          </a:prstGeom>
          <a:noFill/>
          <a:ln>
            <a:solidFill>
              <a:schemeClr val="accent1"/>
            </a:solidFill>
          </a:ln>
        </p:spPr>
        <p:txBody>
          <a:bodyPr wrap="square" rtlCol="0">
            <a:spAutoFit/>
          </a:bodyPr>
          <a:lstStyle/>
          <a:p>
            <a:r>
              <a:rPr lang="en-US" dirty="0" smtClean="0"/>
              <a:t>Click on the </a:t>
            </a:r>
            <a:r>
              <a:rPr lang="en-US" dirty="0" err="1" smtClean="0"/>
              <a:t>MeSH</a:t>
            </a:r>
            <a:r>
              <a:rPr lang="en-US" dirty="0" smtClean="0"/>
              <a:t> terms which you will find under the full citation of most of your articles. When you click on that it will show you the headings that have been used to tag this article. See the next slide.</a:t>
            </a:r>
            <a:endParaRPr lang="en-US" dirty="0"/>
          </a:p>
        </p:txBody>
      </p:sp>
      <p:cxnSp>
        <p:nvCxnSpPr>
          <p:cNvPr id="6" name="Straight Arrow Connector 5"/>
          <p:cNvCxnSpPr/>
          <p:nvPr/>
        </p:nvCxnSpPr>
        <p:spPr>
          <a:xfrm flipH="1">
            <a:off x="1800228" y="4543425"/>
            <a:ext cx="3300410" cy="193571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1795032"/>
      </p:ext>
    </p:extLst>
  </p:cSld>
  <p:clrMapOvr>
    <a:masterClrMapping/>
  </p:clrMapOvr>
  <mc:AlternateContent xmlns:mc="http://schemas.openxmlformats.org/markup-compatibility/2006">
    <mc:Choice xmlns:p14="http://schemas.microsoft.com/office/powerpoint/2010/main" Requires="p14">
      <p:transition spd="slow" p14:dur="2000" advTm="17842"/>
    </mc:Choice>
    <mc:Fallback>
      <p:transition spd="slow" advTm="178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06400"/>
            <a:ext cx="4572000" cy="6045200"/>
          </a:xfrm>
          <a:prstGeom prst="rect">
            <a:avLst/>
          </a:prstGeom>
        </p:spPr>
      </p:pic>
      <p:sp>
        <p:nvSpPr>
          <p:cNvPr id="7" name="TextBox 6"/>
          <p:cNvSpPr txBox="1"/>
          <p:nvPr/>
        </p:nvSpPr>
        <p:spPr>
          <a:xfrm>
            <a:off x="4562475" y="4388980"/>
            <a:ext cx="4429125" cy="1477328"/>
          </a:xfrm>
          <a:prstGeom prst="rect">
            <a:avLst/>
          </a:prstGeom>
          <a:noFill/>
        </p:spPr>
        <p:txBody>
          <a:bodyPr wrap="square" rtlCol="0">
            <a:spAutoFit/>
          </a:bodyPr>
          <a:lstStyle/>
          <a:p>
            <a:r>
              <a:rPr lang="en-US" dirty="0" smtClean="0"/>
              <a:t>Indexers index to the most specific term, so you may consider choosing this term </a:t>
            </a:r>
            <a:r>
              <a:rPr lang="en-US" dirty="0" smtClean="0"/>
              <a:t>or in this case broadening by choosing higher level  terms and </a:t>
            </a:r>
            <a:r>
              <a:rPr lang="en-US" dirty="0" smtClean="0"/>
              <a:t>“</a:t>
            </a:r>
            <a:r>
              <a:rPr lang="en-US" dirty="0" err="1" smtClean="0"/>
              <a:t>AND”ing</a:t>
            </a:r>
            <a:r>
              <a:rPr lang="en-US" dirty="0" smtClean="0"/>
              <a:t> with your other subject headings.</a:t>
            </a:r>
            <a:endParaRPr lang="en-US" dirty="0"/>
          </a:p>
        </p:txBody>
      </p:sp>
      <p:sp>
        <p:nvSpPr>
          <p:cNvPr id="6" name="TextBox 5"/>
          <p:cNvSpPr txBox="1"/>
          <p:nvPr/>
        </p:nvSpPr>
        <p:spPr>
          <a:xfrm>
            <a:off x="4714874" y="266640"/>
            <a:ext cx="4276726" cy="1754326"/>
          </a:xfrm>
          <a:prstGeom prst="rect">
            <a:avLst/>
          </a:prstGeom>
          <a:noFill/>
        </p:spPr>
        <p:txBody>
          <a:bodyPr wrap="square" rtlCol="0">
            <a:spAutoFit/>
          </a:bodyPr>
          <a:lstStyle/>
          <a:p>
            <a:r>
              <a:rPr lang="en-US" dirty="0" smtClean="0"/>
              <a:t>Here are the </a:t>
            </a:r>
            <a:r>
              <a:rPr lang="en-US" dirty="0" err="1" smtClean="0"/>
              <a:t>MeSH</a:t>
            </a:r>
            <a:r>
              <a:rPr lang="en-US" dirty="0" smtClean="0"/>
              <a:t> headings for the article that was just located. When you click on a individual heading it will give you a number of options. When you choose the option to “Search in </a:t>
            </a:r>
            <a:r>
              <a:rPr lang="en-US" dirty="0" err="1" smtClean="0"/>
              <a:t>MeSH</a:t>
            </a:r>
            <a:r>
              <a:rPr lang="en-US" dirty="0" smtClean="0"/>
              <a:t>” you will find more information on the term. </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1767" y="2875002"/>
            <a:ext cx="5192233" cy="1513978"/>
          </a:xfrm>
          <a:prstGeom prst="rect">
            <a:avLst/>
          </a:prstGeom>
          <a:ln>
            <a:solidFill>
              <a:schemeClr val="accent1"/>
            </a:solidFill>
          </a:ln>
        </p:spPr>
      </p:pic>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884955381"/>
      </p:ext>
    </p:extLst>
  </p:cSld>
  <p:clrMapOvr>
    <a:masterClrMapping/>
  </p:clrMapOvr>
  <mc:AlternateContent xmlns:mc="http://schemas.openxmlformats.org/markup-compatibility/2006">
    <mc:Choice xmlns:p14="http://schemas.microsoft.com/office/powerpoint/2010/main" Requires="p14">
      <p:transition spd="slow" p14:dur="2000" advTm="78828"/>
    </mc:Choice>
    <mc:Fallback>
      <p:transition spd="slow" advTm="788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6858000" cy="6858000"/>
          </a:xfrm>
          <a:prstGeom prst="rect">
            <a:avLst/>
          </a:prstGeom>
        </p:spPr>
      </p:pic>
      <p:sp>
        <p:nvSpPr>
          <p:cNvPr id="6" name="TextBox 5"/>
          <p:cNvSpPr txBox="1"/>
          <p:nvPr/>
        </p:nvSpPr>
        <p:spPr>
          <a:xfrm>
            <a:off x="107226" y="100475"/>
            <a:ext cx="4004841" cy="1077218"/>
          </a:xfrm>
          <a:prstGeom prst="rect">
            <a:avLst/>
          </a:prstGeom>
          <a:solidFill>
            <a:schemeClr val="bg1"/>
          </a:solidFill>
        </p:spPr>
        <p:txBody>
          <a:bodyPr wrap="square" rtlCol="0">
            <a:spAutoFit/>
          </a:bodyPr>
          <a:lstStyle/>
          <a:p>
            <a:r>
              <a:rPr lang="en-US" sz="3200" dirty="0" smtClean="0"/>
              <a:t>Different Databases = Different </a:t>
            </a:r>
            <a:r>
              <a:rPr lang="en-US" sz="3200" dirty="0"/>
              <a:t>J</a:t>
            </a:r>
            <a:r>
              <a:rPr lang="en-US" sz="3200" dirty="0" smtClean="0"/>
              <a:t>ournals</a:t>
            </a:r>
            <a:endParaRPr lang="en-US" sz="3200" dirty="0"/>
          </a:p>
        </p:txBody>
      </p:sp>
      <p:sp>
        <p:nvSpPr>
          <p:cNvPr id="2" name="TextBox 1"/>
          <p:cNvSpPr txBox="1"/>
          <p:nvPr/>
        </p:nvSpPr>
        <p:spPr>
          <a:xfrm>
            <a:off x="6705600" y="100475"/>
            <a:ext cx="2286000" cy="6740307"/>
          </a:xfrm>
          <a:prstGeom prst="rect">
            <a:avLst/>
          </a:prstGeom>
          <a:noFill/>
        </p:spPr>
        <p:txBody>
          <a:bodyPr wrap="square" rtlCol="0">
            <a:spAutoFit/>
          </a:bodyPr>
          <a:lstStyle/>
          <a:p>
            <a:r>
              <a:rPr lang="en-US" dirty="0"/>
              <a:t>Databases index journal </a:t>
            </a:r>
            <a:r>
              <a:rPr lang="en-US" dirty="0" smtClean="0"/>
              <a:t>articles</a:t>
            </a:r>
          </a:p>
          <a:p>
            <a:r>
              <a:rPr lang="en-US" dirty="0" smtClean="0"/>
              <a:t>so that the articles can be located. </a:t>
            </a:r>
          </a:p>
          <a:p>
            <a:endParaRPr lang="en-US" dirty="0"/>
          </a:p>
          <a:p>
            <a:r>
              <a:rPr lang="en-US" dirty="0" smtClean="0"/>
              <a:t>Some </a:t>
            </a:r>
            <a:r>
              <a:rPr lang="en-US" dirty="0"/>
              <a:t>journals are unique and </a:t>
            </a:r>
            <a:r>
              <a:rPr lang="en-US" dirty="0" smtClean="0"/>
              <a:t>these articles are </a:t>
            </a:r>
            <a:r>
              <a:rPr lang="en-US" dirty="0"/>
              <a:t>indexed only in </a:t>
            </a:r>
            <a:r>
              <a:rPr lang="en-US" dirty="0" smtClean="0"/>
              <a:t>one database </a:t>
            </a:r>
            <a:r>
              <a:rPr lang="en-US" dirty="0"/>
              <a:t>like the ones on the right </a:t>
            </a:r>
            <a:r>
              <a:rPr lang="en-US" dirty="0" smtClean="0"/>
              <a:t>side. </a:t>
            </a:r>
          </a:p>
          <a:p>
            <a:endParaRPr lang="en-US" dirty="0"/>
          </a:p>
          <a:p>
            <a:r>
              <a:rPr lang="en-US" dirty="0" smtClean="0"/>
              <a:t>Other journals may </a:t>
            </a:r>
            <a:r>
              <a:rPr lang="en-US" dirty="0"/>
              <a:t>be </a:t>
            </a:r>
            <a:r>
              <a:rPr lang="en-US" dirty="0" smtClean="0"/>
              <a:t>indexed in </a:t>
            </a:r>
            <a:r>
              <a:rPr lang="en-US" dirty="0"/>
              <a:t>more than one database as in the overlapping circles on the left side</a:t>
            </a:r>
            <a:r>
              <a:rPr lang="en-US" dirty="0" smtClean="0"/>
              <a:t>.</a:t>
            </a:r>
          </a:p>
          <a:p>
            <a:endParaRPr lang="en-US" dirty="0"/>
          </a:p>
          <a:p>
            <a:r>
              <a:rPr lang="en-US" dirty="0"/>
              <a:t>I</a:t>
            </a:r>
            <a:r>
              <a:rPr lang="en-US" dirty="0" smtClean="0"/>
              <a:t>ndexing </a:t>
            </a:r>
            <a:r>
              <a:rPr lang="en-US" dirty="0"/>
              <a:t>refers to the organization of data according to a specific </a:t>
            </a:r>
            <a:r>
              <a:rPr lang="en-US" dirty="0" smtClean="0"/>
              <a:t>plan</a:t>
            </a:r>
            <a:r>
              <a:rPr lang="is-IS" dirty="0" smtClean="0"/>
              <a:t>…like “tags” in Twitter.</a:t>
            </a:r>
            <a:endParaRPr lang="en-US" dirty="0"/>
          </a:p>
          <a:p>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770922770"/>
      </p:ext>
    </p:extLst>
  </p:cSld>
  <p:clrMapOvr>
    <a:masterClrMapping/>
  </p:clrMapOvr>
  <mc:AlternateContent xmlns:mc="http://schemas.openxmlformats.org/markup-compatibility/2006" xmlns:p14="http://schemas.microsoft.com/office/powerpoint/2010/main">
    <mc:Choice Requires="p14">
      <p:transition spd="slow" p14:dur="2000" advTm="31617"/>
    </mc:Choice>
    <mc:Fallback xmlns="">
      <p:transition spd="slow" advTm="31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471196" y="5150406"/>
            <a:ext cx="1366520" cy="335998"/>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p:nvSpPr>
        <p:spPr>
          <a:xfrm>
            <a:off x="2528348" y="5786443"/>
            <a:ext cx="843504" cy="27145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520978" cy="6858000"/>
          </a:xfrm>
          <a:prstGeom prst="rect">
            <a:avLst/>
          </a:prstGeom>
        </p:spPr>
      </p:pic>
      <p:sp>
        <p:nvSpPr>
          <p:cNvPr id="4" name="TextBox 3"/>
          <p:cNvSpPr txBox="1"/>
          <p:nvPr/>
        </p:nvSpPr>
        <p:spPr>
          <a:xfrm>
            <a:off x="5202238" y="157163"/>
            <a:ext cx="3941762" cy="1200329"/>
          </a:xfrm>
          <a:prstGeom prst="rect">
            <a:avLst/>
          </a:prstGeom>
          <a:noFill/>
          <a:ln>
            <a:solidFill>
              <a:schemeClr val="accent1"/>
            </a:solidFill>
          </a:ln>
        </p:spPr>
        <p:txBody>
          <a:bodyPr wrap="square" rtlCol="0">
            <a:spAutoFit/>
          </a:bodyPr>
          <a:lstStyle/>
          <a:p>
            <a:r>
              <a:rPr lang="en-US" dirty="0" smtClean="0"/>
              <a:t>Now that you know how to manipulate the database</a:t>
            </a:r>
            <a:r>
              <a:rPr lang="mr-IN" dirty="0" smtClean="0"/>
              <a:t>…</a:t>
            </a:r>
            <a:r>
              <a:rPr lang="en-US" dirty="0" smtClean="0"/>
              <a:t>you can locate other </a:t>
            </a:r>
            <a:r>
              <a:rPr lang="en-US" dirty="0" err="1" smtClean="0"/>
              <a:t>MeSH</a:t>
            </a:r>
            <a:r>
              <a:rPr lang="en-US" dirty="0" smtClean="0"/>
              <a:t> subject headings to assist with your research. Here are a few examples:</a:t>
            </a:r>
            <a:endParaRPr lang="en-US" dirty="0"/>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3900" y="5160172"/>
            <a:ext cx="4610100" cy="1524000"/>
          </a:xfrm>
          <a:prstGeom prst="rect">
            <a:avLst/>
          </a:prstGeom>
        </p:spPr>
      </p:pic>
      <p:sp>
        <p:nvSpPr>
          <p:cNvPr id="11" name="Rounded Rectangle 10"/>
          <p:cNvSpPr/>
          <p:nvPr/>
        </p:nvSpPr>
        <p:spPr>
          <a:xfrm>
            <a:off x="2266840" y="2734911"/>
            <a:ext cx="1962260" cy="30832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a:t>
            </a:r>
            <a:endParaRPr lang="en-US" dirty="0"/>
          </a:p>
        </p:txBody>
      </p:sp>
      <p:sp>
        <p:nvSpPr>
          <p:cNvPr id="12" name="Rounded Rectangle 11"/>
          <p:cNvSpPr/>
          <p:nvPr/>
        </p:nvSpPr>
        <p:spPr>
          <a:xfrm>
            <a:off x="5533902" y="5613953"/>
            <a:ext cx="3395786" cy="27249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Sound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393464512"/>
      </p:ext>
    </p:extLst>
  </p:cSld>
  <p:clrMapOvr>
    <a:masterClrMapping/>
  </p:clrMapOvr>
  <mc:AlternateContent xmlns:mc="http://schemas.openxmlformats.org/markup-compatibility/2006">
    <mc:Choice xmlns:p14="http://schemas.microsoft.com/office/powerpoint/2010/main" Requires="p14">
      <p:transition spd="slow" p14:dur="2000" advTm="78440"/>
    </mc:Choice>
    <mc:Fallback>
      <p:transition spd="slow" advTm="784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42" y="0"/>
            <a:ext cx="4490558" cy="6858000"/>
          </a:xfrm>
          <a:prstGeom prst="rect">
            <a:avLst/>
          </a:prstGeom>
        </p:spPr>
      </p:pic>
      <p:sp>
        <p:nvSpPr>
          <p:cNvPr id="3" name="TextBox 2"/>
          <p:cNvSpPr txBox="1"/>
          <p:nvPr/>
        </p:nvSpPr>
        <p:spPr>
          <a:xfrm>
            <a:off x="4931764" y="524656"/>
            <a:ext cx="4002374" cy="2308324"/>
          </a:xfrm>
          <a:prstGeom prst="rect">
            <a:avLst/>
          </a:prstGeom>
          <a:noFill/>
        </p:spPr>
        <p:txBody>
          <a:bodyPr wrap="square" rtlCol="0">
            <a:spAutoFit/>
          </a:bodyPr>
          <a:lstStyle/>
          <a:p>
            <a:r>
              <a:rPr lang="en-US" dirty="0" smtClean="0"/>
              <a:t>On this screen I have located the subject heading “Hospital Administration.”</a:t>
            </a:r>
          </a:p>
          <a:p>
            <a:endParaRPr lang="en-US" dirty="0"/>
          </a:p>
          <a:p>
            <a:r>
              <a:rPr lang="en-US" dirty="0" smtClean="0"/>
              <a:t>Looking for broad terms often gives you a list as  you see here and then you can choose the more specific term or stay with the broader entry term as you refine your research results.</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31764" y="3882170"/>
            <a:ext cx="3834984" cy="1347940"/>
          </a:xfrm>
          <a:prstGeom prst="rect">
            <a:avLst/>
          </a:prstGeom>
          <a:ln>
            <a:solidFill>
              <a:schemeClr val="accent1"/>
            </a:solidFill>
          </a:ln>
        </p:spPr>
      </p:pic>
    </p:spTree>
    <p:extLst>
      <p:ext uri="{BB962C8B-B14F-4D97-AF65-F5344CB8AC3E}">
        <p14:creationId xmlns:p14="http://schemas.microsoft.com/office/powerpoint/2010/main" val="1948160628"/>
      </p:ext>
    </p:extLst>
  </p:cSld>
  <p:clrMapOvr>
    <a:masterClrMapping/>
  </p:clrMapOvr>
  <mc:AlternateContent xmlns:mc="http://schemas.openxmlformats.org/markup-compatibility/2006">
    <mc:Choice xmlns:p14="http://schemas.microsoft.com/office/powerpoint/2010/main" Requires="p14">
      <p:transition spd="slow" p14:dur="2000" advTm="52793"/>
    </mc:Choice>
    <mc:Fallback>
      <p:transition spd="slow" advTm="52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Before you search</a:t>
            </a:r>
            <a:r>
              <a:rPr lang="mr-IN" dirty="0" smtClean="0"/>
              <a:t>…</a:t>
            </a:r>
            <a:r>
              <a:rPr lang="en-US" dirty="0" smtClean="0"/>
              <a:t/>
            </a:r>
            <a:br>
              <a:rPr lang="en-US" dirty="0" smtClean="0"/>
            </a:br>
            <a:r>
              <a:rPr lang="en-US" dirty="0" smtClean="0"/>
              <a:t> play the matching game!</a:t>
            </a:r>
            <a:endParaRPr lang="en-US" dirty="0"/>
          </a:p>
        </p:txBody>
      </p:sp>
      <p:sp>
        <p:nvSpPr>
          <p:cNvPr id="3" name="Subtitle 2"/>
          <p:cNvSpPr>
            <a:spLocks noGrp="1"/>
          </p:cNvSpPr>
          <p:nvPr>
            <p:ph type="subTitle" idx="1"/>
          </p:nvPr>
        </p:nvSpPr>
        <p:spPr/>
        <p:txBody>
          <a:bodyPr/>
          <a:lstStyle/>
          <a:p>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19186232"/>
      </p:ext>
    </p:extLst>
  </p:cSld>
  <p:clrMapOvr>
    <a:masterClrMapping/>
  </p:clrMapOvr>
  <mc:AlternateContent xmlns:mc="http://schemas.openxmlformats.org/markup-compatibility/2006" xmlns:p14="http://schemas.microsoft.com/office/powerpoint/2010/main">
    <mc:Choice Requires="p14">
      <p:transition spd="slow" p14:dur="2000" advTm="3869"/>
    </mc:Choice>
    <mc:Fallback xmlns="">
      <p:transition spd="slow" advTm="3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62800" y="342900"/>
            <a:ext cx="1364476" cy="1846659"/>
          </a:xfrm>
          <a:prstGeom prst="rect">
            <a:avLst/>
          </a:prstGeom>
          <a:noFill/>
        </p:spPr>
        <p:txBody>
          <a:bodyPr wrap="none" rtlCol="0">
            <a:spAutoFit/>
          </a:bodyPr>
          <a:lstStyle/>
          <a:p>
            <a:r>
              <a:rPr lang="en-US" sz="9600" b="1" dirty="0" smtClean="0"/>
              <a:t>S</a:t>
            </a:r>
            <a:r>
              <a:rPr lang="en-US" b="1" dirty="0" smtClean="0"/>
              <a:t>ubject</a:t>
            </a:r>
            <a:endParaRPr lang="en-US" sz="9600" b="1" dirty="0"/>
          </a:p>
          <a:p>
            <a:endParaRPr lang="en-US" dirty="0"/>
          </a:p>
        </p:txBody>
      </p:sp>
      <p:sp>
        <p:nvSpPr>
          <p:cNvPr id="3" name="TextBox 2"/>
          <p:cNvSpPr txBox="1"/>
          <p:nvPr/>
        </p:nvSpPr>
        <p:spPr>
          <a:xfrm>
            <a:off x="7162800" y="2444115"/>
            <a:ext cx="1244600" cy="1138773"/>
          </a:xfrm>
          <a:prstGeom prst="rect">
            <a:avLst/>
          </a:prstGeom>
          <a:noFill/>
          <a:ln w="76200">
            <a:solidFill>
              <a:schemeClr val="tx2"/>
            </a:solidFill>
          </a:ln>
        </p:spPr>
        <p:txBody>
          <a:bodyPr wrap="square" rtlCol="0">
            <a:spAutoFit/>
          </a:bodyPr>
          <a:lstStyle/>
          <a:p>
            <a:pPr algn="ctr"/>
            <a:r>
              <a:rPr lang="en-US" sz="4000" b="1" dirty="0" smtClean="0"/>
              <a:t>SH  </a:t>
            </a:r>
            <a:r>
              <a:rPr lang="en-US" sz="1000" b="1" dirty="0" smtClean="0"/>
              <a:t>subheading</a:t>
            </a:r>
            <a:endParaRPr lang="en-US" sz="1000" b="1" dirty="0"/>
          </a:p>
          <a:p>
            <a:endParaRPr lang="en-US" dirty="0"/>
          </a:p>
        </p:txBody>
      </p:sp>
      <p:sp>
        <p:nvSpPr>
          <p:cNvPr id="4" name="TextBox 3"/>
          <p:cNvSpPr txBox="1"/>
          <p:nvPr/>
        </p:nvSpPr>
        <p:spPr>
          <a:xfrm>
            <a:off x="7457178" y="4051300"/>
            <a:ext cx="1137299" cy="1846659"/>
          </a:xfrm>
          <a:prstGeom prst="rect">
            <a:avLst/>
          </a:prstGeom>
          <a:noFill/>
        </p:spPr>
        <p:txBody>
          <a:bodyPr wrap="none" rtlCol="0">
            <a:spAutoFit/>
          </a:bodyPr>
          <a:lstStyle/>
          <a:p>
            <a:r>
              <a:rPr lang="en-US" sz="9600" b="1" dirty="0" smtClean="0"/>
              <a:t>F</a:t>
            </a:r>
            <a:r>
              <a:rPr lang="en-US" b="1" dirty="0" smtClean="0"/>
              <a:t>ilter</a:t>
            </a:r>
            <a:endParaRPr lang="en-US" b="1" dirty="0"/>
          </a:p>
          <a:p>
            <a:endParaRPr lang="en-US" dirty="0"/>
          </a:p>
        </p:txBody>
      </p:sp>
      <p:sp>
        <p:nvSpPr>
          <p:cNvPr id="5" name="TextBox 4"/>
          <p:cNvSpPr txBox="1"/>
          <p:nvPr/>
        </p:nvSpPr>
        <p:spPr>
          <a:xfrm>
            <a:off x="698500" y="342900"/>
            <a:ext cx="6210300" cy="369332"/>
          </a:xfrm>
          <a:prstGeom prst="rect">
            <a:avLst/>
          </a:prstGeom>
          <a:solidFill>
            <a:srgbClr val="FF0000"/>
          </a:solidFill>
        </p:spPr>
        <p:txBody>
          <a:bodyPr wrap="square" rtlCol="0">
            <a:spAutoFit/>
          </a:bodyPr>
          <a:lstStyle/>
          <a:p>
            <a:r>
              <a:rPr lang="en-US" dirty="0" smtClean="0">
                <a:solidFill>
                  <a:schemeClr val="bg1"/>
                </a:solidFill>
              </a:rPr>
              <a:t>Enter your question here</a:t>
            </a:r>
            <a:r>
              <a:rPr lang="mr-IN" dirty="0" smtClean="0">
                <a:solidFill>
                  <a:schemeClr val="bg1"/>
                </a:solidFill>
              </a:rPr>
              <a:t>…</a:t>
            </a:r>
            <a:endParaRPr lang="en-US" dirty="0">
              <a:solidFill>
                <a:schemeClr val="bg1"/>
              </a:solidFill>
            </a:endParaRPr>
          </a:p>
        </p:txBody>
      </p:sp>
      <p:sp>
        <p:nvSpPr>
          <p:cNvPr id="6" name="TextBox 5"/>
          <p:cNvSpPr txBox="1"/>
          <p:nvPr/>
        </p:nvSpPr>
        <p:spPr>
          <a:xfrm>
            <a:off x="812800" y="1016000"/>
            <a:ext cx="2590800" cy="5355312"/>
          </a:xfrm>
          <a:prstGeom prst="rect">
            <a:avLst/>
          </a:prstGeom>
          <a:noFill/>
        </p:spPr>
        <p:txBody>
          <a:bodyPr wrap="square" rtlCol="0">
            <a:spAutoFit/>
          </a:bodyPr>
          <a:lstStyle/>
          <a:p>
            <a:endParaRPr lang="en-US" dirty="0" smtClean="0"/>
          </a:p>
          <a:p>
            <a:r>
              <a:rPr lang="en-US" dirty="0" smtClean="0"/>
              <a:t>_____________________</a:t>
            </a:r>
          </a:p>
          <a:p>
            <a:endParaRPr lang="en-US" dirty="0"/>
          </a:p>
          <a:p>
            <a:endParaRPr lang="en-US" dirty="0" smtClean="0"/>
          </a:p>
          <a:p>
            <a:r>
              <a:rPr lang="en-US" dirty="0" smtClean="0"/>
              <a:t>_____________________</a:t>
            </a:r>
          </a:p>
          <a:p>
            <a:endParaRPr lang="en-US" dirty="0"/>
          </a:p>
          <a:p>
            <a:endParaRPr lang="en-US" dirty="0" smtClean="0"/>
          </a:p>
          <a:p>
            <a:r>
              <a:rPr lang="en-US" dirty="0" smtClean="0"/>
              <a:t>_____________________</a:t>
            </a:r>
          </a:p>
          <a:p>
            <a:endParaRPr lang="en-US" dirty="0"/>
          </a:p>
          <a:p>
            <a:endParaRPr lang="en-US" dirty="0" smtClean="0"/>
          </a:p>
          <a:p>
            <a:endParaRPr lang="en-US" dirty="0"/>
          </a:p>
          <a:p>
            <a:r>
              <a:rPr lang="en-US" dirty="0" smtClean="0"/>
              <a:t>_____________________</a:t>
            </a:r>
          </a:p>
          <a:p>
            <a:endParaRPr lang="en-US" dirty="0"/>
          </a:p>
          <a:p>
            <a:endParaRPr lang="en-US" dirty="0" smtClean="0"/>
          </a:p>
          <a:p>
            <a:endParaRPr lang="en-US" dirty="0"/>
          </a:p>
          <a:p>
            <a:r>
              <a:rPr lang="en-US" dirty="0" smtClean="0"/>
              <a:t>_____________________</a:t>
            </a:r>
          </a:p>
          <a:p>
            <a:endParaRPr lang="en-US" dirty="0"/>
          </a:p>
          <a:p>
            <a:endParaRPr lang="en-US" dirty="0" smtClean="0"/>
          </a:p>
          <a:p>
            <a:r>
              <a:rPr lang="en-US" dirty="0" smtClean="0"/>
              <a:t>_____________________</a:t>
            </a:r>
            <a:endParaRPr lang="en-US" dirty="0"/>
          </a:p>
        </p:txBody>
      </p:sp>
      <p:sp>
        <p:nvSpPr>
          <p:cNvPr id="7" name="TextBox 6"/>
          <p:cNvSpPr txBox="1"/>
          <p:nvPr/>
        </p:nvSpPr>
        <p:spPr>
          <a:xfrm>
            <a:off x="4572000" y="4362138"/>
            <a:ext cx="2590800" cy="1754326"/>
          </a:xfrm>
          <a:prstGeom prst="rect">
            <a:avLst/>
          </a:prstGeom>
          <a:noFill/>
        </p:spPr>
        <p:txBody>
          <a:bodyPr wrap="square" rtlCol="0">
            <a:spAutoFit/>
          </a:bodyPr>
          <a:lstStyle/>
          <a:p>
            <a:r>
              <a:rPr lang="en-US" dirty="0" smtClean="0"/>
              <a:t>These are pieces that you have to work with.</a:t>
            </a:r>
          </a:p>
          <a:p>
            <a:endParaRPr lang="en-US" dirty="0"/>
          </a:p>
          <a:p>
            <a:r>
              <a:rPr lang="en-US" dirty="0" smtClean="0"/>
              <a:t>Filters will be types of articles, or age of patient, language etc.</a:t>
            </a:r>
            <a:endParaRPr lang="en-US" dirty="0"/>
          </a:p>
        </p:txBody>
      </p:sp>
      <p:pic>
        <p:nvPicPr>
          <p:cNvPr id="8" name="Sound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1091308020"/>
      </p:ext>
    </p:extLst>
  </p:cSld>
  <p:clrMapOvr>
    <a:masterClrMapping/>
  </p:clrMapOvr>
  <mc:AlternateContent xmlns:mc="http://schemas.openxmlformats.org/markup-compatibility/2006" xmlns:p14="http://schemas.microsoft.com/office/powerpoint/2010/main">
    <mc:Choice Requires="p14">
      <p:transition spd="slow" p14:dur="2000" advTm="26869"/>
    </mc:Choice>
    <mc:Fallback xmlns="">
      <p:transition spd="slow" advTm="26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dissolve">
                                      <p:cBhvr>
                                        <p:cTn id="16" dur="500"/>
                                        <p:tgtEl>
                                          <p:spTgt spid="3"/>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dissolv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dissolve">
                                      <p:cBhvr>
                                        <p:cTn id="3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8"/>
                </p:tgtEl>
              </p:cMediaNode>
            </p:audio>
          </p:childTnLst>
        </p:cTn>
      </p:par>
    </p:tnLst>
    <p:bldLst>
      <p:bldP spid="2" grpId="0"/>
      <p:bldP spid="3" grpId="0" animBg="1"/>
      <p:bldP spid="4" grpId="0"/>
      <p:bldP spid="5" grpId="0" animBg="1"/>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62800" y="342900"/>
            <a:ext cx="1364476" cy="1846659"/>
          </a:xfrm>
          <a:prstGeom prst="rect">
            <a:avLst/>
          </a:prstGeom>
          <a:noFill/>
        </p:spPr>
        <p:txBody>
          <a:bodyPr wrap="none" rtlCol="0">
            <a:spAutoFit/>
          </a:bodyPr>
          <a:lstStyle/>
          <a:p>
            <a:r>
              <a:rPr lang="en-US" sz="9600" b="1" dirty="0" smtClean="0"/>
              <a:t>S</a:t>
            </a:r>
            <a:r>
              <a:rPr lang="en-US" b="1" dirty="0" smtClean="0"/>
              <a:t>ubject</a:t>
            </a:r>
            <a:endParaRPr lang="en-US" sz="9600" b="1" dirty="0"/>
          </a:p>
          <a:p>
            <a:endParaRPr lang="en-US" dirty="0"/>
          </a:p>
        </p:txBody>
      </p:sp>
      <p:sp>
        <p:nvSpPr>
          <p:cNvPr id="3" name="TextBox 2"/>
          <p:cNvSpPr txBox="1"/>
          <p:nvPr/>
        </p:nvSpPr>
        <p:spPr>
          <a:xfrm>
            <a:off x="7162800" y="2444115"/>
            <a:ext cx="1244600" cy="1138773"/>
          </a:xfrm>
          <a:prstGeom prst="rect">
            <a:avLst/>
          </a:prstGeom>
          <a:noFill/>
          <a:ln w="76200">
            <a:solidFill>
              <a:schemeClr val="tx2"/>
            </a:solidFill>
          </a:ln>
        </p:spPr>
        <p:txBody>
          <a:bodyPr wrap="square" rtlCol="0">
            <a:spAutoFit/>
          </a:bodyPr>
          <a:lstStyle/>
          <a:p>
            <a:pPr algn="ctr"/>
            <a:r>
              <a:rPr lang="en-US" sz="4000" b="1" dirty="0" smtClean="0"/>
              <a:t>SH  </a:t>
            </a:r>
            <a:r>
              <a:rPr lang="en-US" sz="1000" b="1" dirty="0" smtClean="0"/>
              <a:t>subheading</a:t>
            </a:r>
            <a:endParaRPr lang="en-US" sz="1000" b="1" dirty="0"/>
          </a:p>
          <a:p>
            <a:endParaRPr lang="en-US" dirty="0"/>
          </a:p>
        </p:txBody>
      </p:sp>
      <p:sp>
        <p:nvSpPr>
          <p:cNvPr id="4" name="TextBox 3"/>
          <p:cNvSpPr txBox="1"/>
          <p:nvPr/>
        </p:nvSpPr>
        <p:spPr>
          <a:xfrm>
            <a:off x="7457178" y="4051300"/>
            <a:ext cx="1137299" cy="1846659"/>
          </a:xfrm>
          <a:prstGeom prst="rect">
            <a:avLst/>
          </a:prstGeom>
          <a:noFill/>
        </p:spPr>
        <p:txBody>
          <a:bodyPr wrap="none" rtlCol="0">
            <a:spAutoFit/>
          </a:bodyPr>
          <a:lstStyle/>
          <a:p>
            <a:r>
              <a:rPr lang="en-US" sz="9600" b="1" dirty="0" smtClean="0"/>
              <a:t>F</a:t>
            </a:r>
            <a:r>
              <a:rPr lang="en-US" b="1" dirty="0" smtClean="0"/>
              <a:t>ilter</a:t>
            </a:r>
            <a:endParaRPr lang="en-US" b="1" dirty="0"/>
          </a:p>
          <a:p>
            <a:endParaRPr lang="en-US" dirty="0"/>
          </a:p>
        </p:txBody>
      </p:sp>
      <p:sp>
        <p:nvSpPr>
          <p:cNvPr id="5" name="TextBox 4"/>
          <p:cNvSpPr txBox="1"/>
          <p:nvPr/>
        </p:nvSpPr>
        <p:spPr>
          <a:xfrm>
            <a:off x="698500" y="342900"/>
            <a:ext cx="6210300" cy="646331"/>
          </a:xfrm>
          <a:prstGeom prst="rect">
            <a:avLst/>
          </a:prstGeom>
          <a:solidFill>
            <a:srgbClr val="FF0000"/>
          </a:solidFill>
        </p:spPr>
        <p:txBody>
          <a:bodyPr wrap="square" rtlCol="0">
            <a:spAutoFit/>
          </a:bodyPr>
          <a:lstStyle/>
          <a:p>
            <a:r>
              <a:rPr lang="en-US" dirty="0" smtClean="0">
                <a:solidFill>
                  <a:schemeClr val="bg1"/>
                </a:solidFill>
              </a:rPr>
              <a:t>Review articles on the prevention of knee injuries in female adolescent soccer players.</a:t>
            </a:r>
            <a:endParaRPr lang="en-US" dirty="0">
              <a:solidFill>
                <a:schemeClr val="bg1"/>
              </a:solidFill>
            </a:endParaRPr>
          </a:p>
        </p:txBody>
      </p:sp>
      <p:sp>
        <p:nvSpPr>
          <p:cNvPr id="6" name="TextBox 5"/>
          <p:cNvSpPr txBox="1"/>
          <p:nvPr/>
        </p:nvSpPr>
        <p:spPr>
          <a:xfrm>
            <a:off x="812800" y="1016000"/>
            <a:ext cx="2590800" cy="4801314"/>
          </a:xfrm>
          <a:prstGeom prst="rect">
            <a:avLst/>
          </a:prstGeom>
          <a:noFill/>
        </p:spPr>
        <p:txBody>
          <a:bodyPr wrap="square" rtlCol="0">
            <a:spAutoFit/>
          </a:bodyPr>
          <a:lstStyle/>
          <a:p>
            <a:endParaRPr lang="en-US" dirty="0" smtClean="0"/>
          </a:p>
          <a:p>
            <a:r>
              <a:rPr lang="en-US" dirty="0" smtClean="0"/>
              <a:t>_____review__________</a:t>
            </a:r>
          </a:p>
          <a:p>
            <a:endParaRPr lang="en-US" dirty="0"/>
          </a:p>
          <a:p>
            <a:endParaRPr lang="en-US" dirty="0" smtClean="0"/>
          </a:p>
          <a:p>
            <a:r>
              <a:rPr lang="en-US" dirty="0" smtClean="0"/>
              <a:t>_____prevention_______</a:t>
            </a:r>
          </a:p>
          <a:p>
            <a:endParaRPr lang="en-US" dirty="0"/>
          </a:p>
          <a:p>
            <a:endParaRPr lang="en-US" dirty="0" smtClean="0"/>
          </a:p>
          <a:p>
            <a:r>
              <a:rPr lang="en-US" dirty="0" smtClean="0"/>
              <a:t>____knee injuries______</a:t>
            </a:r>
          </a:p>
          <a:p>
            <a:endParaRPr lang="en-US" dirty="0"/>
          </a:p>
          <a:p>
            <a:endParaRPr lang="en-US" dirty="0"/>
          </a:p>
          <a:p>
            <a:r>
              <a:rPr lang="en-US" dirty="0" smtClean="0"/>
              <a:t>_____female__________</a:t>
            </a:r>
          </a:p>
          <a:p>
            <a:endParaRPr lang="en-US" dirty="0" smtClean="0"/>
          </a:p>
          <a:p>
            <a:endParaRPr lang="en-US" dirty="0"/>
          </a:p>
          <a:p>
            <a:r>
              <a:rPr lang="en-US" dirty="0" smtClean="0"/>
              <a:t>___adolescent_________</a:t>
            </a:r>
          </a:p>
          <a:p>
            <a:endParaRPr lang="en-US" dirty="0"/>
          </a:p>
          <a:p>
            <a:endParaRPr lang="en-US" dirty="0" smtClean="0"/>
          </a:p>
          <a:p>
            <a:r>
              <a:rPr lang="en-US" dirty="0" smtClean="0"/>
              <a:t>____soccer players_____</a:t>
            </a:r>
            <a:endParaRPr lang="en-US" dirty="0"/>
          </a:p>
        </p:txBody>
      </p:sp>
      <p:cxnSp>
        <p:nvCxnSpPr>
          <p:cNvPr id="8" name="Straight Connector 7"/>
          <p:cNvCxnSpPr/>
          <p:nvPr/>
        </p:nvCxnSpPr>
        <p:spPr>
          <a:xfrm>
            <a:off x="3594100" y="1562100"/>
            <a:ext cx="4015478" cy="30607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403600" y="4051300"/>
            <a:ext cx="4205978" cy="5715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Straight Connector 10"/>
          <p:cNvCxnSpPr>
            <a:endCxn id="3" idx="1"/>
          </p:cNvCxnSpPr>
          <p:nvPr/>
        </p:nvCxnSpPr>
        <p:spPr>
          <a:xfrm>
            <a:off x="3441700" y="2444115"/>
            <a:ext cx="3721100" cy="5693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a:endCxn id="2" idx="1"/>
          </p:cNvCxnSpPr>
          <p:nvPr/>
        </p:nvCxnSpPr>
        <p:spPr>
          <a:xfrm flipV="1">
            <a:off x="3251200" y="1266230"/>
            <a:ext cx="3911600" cy="182622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3441700" y="4622800"/>
            <a:ext cx="4167878" cy="14347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299722" y="1562100"/>
            <a:ext cx="4157456" cy="4127501"/>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698500" y="6261101"/>
            <a:ext cx="8204200" cy="369332"/>
          </a:xfrm>
          <a:prstGeom prst="rect">
            <a:avLst/>
          </a:prstGeom>
          <a:solidFill>
            <a:srgbClr val="FF0000"/>
          </a:solidFill>
        </p:spPr>
        <p:txBody>
          <a:bodyPr wrap="square" rtlCol="0">
            <a:spAutoFit/>
          </a:bodyPr>
          <a:lstStyle/>
          <a:p>
            <a:r>
              <a:rPr lang="en-US" dirty="0" smtClean="0">
                <a:solidFill>
                  <a:schemeClr val="bg1"/>
                </a:solidFill>
              </a:rPr>
              <a:t>I always suggest that all the subject terms are searched before any filters are applied.</a:t>
            </a:r>
            <a:endParaRPr lang="en-US" dirty="0">
              <a:solidFill>
                <a:schemeClr val="bg1"/>
              </a:solidFill>
            </a:endParaRPr>
          </a:p>
        </p:txBody>
      </p:sp>
      <p:sp>
        <p:nvSpPr>
          <p:cNvPr id="7" name="TextBox 6"/>
          <p:cNvSpPr txBox="1"/>
          <p:nvPr/>
        </p:nvSpPr>
        <p:spPr>
          <a:xfrm>
            <a:off x="4572000" y="5548007"/>
            <a:ext cx="3139509" cy="646331"/>
          </a:xfrm>
          <a:prstGeom prst="rect">
            <a:avLst/>
          </a:prstGeom>
          <a:solidFill>
            <a:srgbClr val="C00000"/>
          </a:solidFill>
        </p:spPr>
        <p:txBody>
          <a:bodyPr wrap="square" rtlCol="0">
            <a:spAutoFit/>
          </a:bodyPr>
          <a:lstStyle/>
          <a:p>
            <a:r>
              <a:rPr lang="en-US" dirty="0" smtClean="0">
                <a:solidFill>
                  <a:schemeClr val="bg1"/>
                </a:solidFill>
              </a:rPr>
              <a:t>This is a matching game!</a:t>
            </a:r>
          </a:p>
          <a:p>
            <a:r>
              <a:rPr lang="en-US" dirty="0" smtClean="0">
                <a:solidFill>
                  <a:schemeClr val="bg1"/>
                </a:solidFill>
              </a:rPr>
              <a:t>Here is an example!</a:t>
            </a:r>
            <a:endParaRPr lang="en-US" dirty="0">
              <a:solidFill>
                <a:schemeClr val="bg1"/>
              </a:solidFill>
            </a:endParaRPr>
          </a:p>
        </p:txBody>
      </p:sp>
      <p:pic>
        <p:nvPicPr>
          <p:cNvPr id="10" name="Sound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78800" y="5892800"/>
            <a:ext cx="812800" cy="812800"/>
          </a:xfrm>
          <a:prstGeom prst="rect">
            <a:avLst/>
          </a:prstGeom>
        </p:spPr>
      </p:pic>
    </p:spTree>
    <p:custDataLst>
      <p:tags r:id="rId1"/>
    </p:custDataLst>
    <p:extLst>
      <p:ext uri="{BB962C8B-B14F-4D97-AF65-F5344CB8AC3E}">
        <p14:creationId xmlns:p14="http://schemas.microsoft.com/office/powerpoint/2010/main" val="962911101"/>
      </p:ext>
    </p:extLst>
  </p:cSld>
  <p:clrMapOvr>
    <a:masterClrMapping/>
  </p:clrMapOvr>
  <mc:AlternateContent xmlns:mc="http://schemas.openxmlformats.org/markup-compatibility/2006" xmlns:p14="http://schemas.microsoft.com/office/powerpoint/2010/main">
    <mc:Choice Requires="p14">
      <p:transition spd="slow" p14:dur="2000" advTm="56871"/>
    </mc:Choice>
    <mc:Fallback xmlns="">
      <p:transition spd="slow" advTm="568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dissolve">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dissolv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dissolve">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dissolve">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dissolve">
                                      <p:cBhvr>
                                        <p:cTn id="46" dur="500"/>
                                        <p:tgtEl>
                                          <p:spTgt spid="19"/>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dissolve">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2" fill="hold" display="0">
                  <p:stCondLst>
                    <p:cond delay="indefinite"/>
                  </p:stCondLst>
                  <p:endCondLst>
                    <p:cond evt="onStopAudio" delay="0">
                      <p:tgtEl>
                        <p:sldTgt/>
                      </p:tgtEl>
                    </p:cond>
                  </p:endCondLst>
                </p:cTn>
                <p:tgtEl>
                  <p:spTgt spid="10"/>
                </p:tgtEl>
              </p:cMediaNode>
            </p:audio>
          </p:childTnLst>
        </p:cTn>
      </p:par>
    </p:tnLst>
    <p:bldLst>
      <p:bldP spid="5" grpId="0" animBg="1"/>
      <p:bldP spid="6" grpId="0"/>
      <p:bldP spid="2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62800" y="342900"/>
            <a:ext cx="1364476" cy="1846659"/>
          </a:xfrm>
          <a:prstGeom prst="rect">
            <a:avLst/>
          </a:prstGeom>
          <a:noFill/>
        </p:spPr>
        <p:txBody>
          <a:bodyPr wrap="none" rtlCol="0">
            <a:spAutoFit/>
          </a:bodyPr>
          <a:lstStyle/>
          <a:p>
            <a:r>
              <a:rPr lang="en-US" sz="9600" b="1" dirty="0" smtClean="0"/>
              <a:t>S</a:t>
            </a:r>
            <a:r>
              <a:rPr lang="en-US" b="1" dirty="0" smtClean="0"/>
              <a:t>ubject</a:t>
            </a:r>
            <a:endParaRPr lang="en-US" sz="9600" b="1" dirty="0"/>
          </a:p>
          <a:p>
            <a:endParaRPr lang="en-US" dirty="0"/>
          </a:p>
        </p:txBody>
      </p:sp>
      <p:sp>
        <p:nvSpPr>
          <p:cNvPr id="3" name="TextBox 2"/>
          <p:cNvSpPr txBox="1"/>
          <p:nvPr/>
        </p:nvSpPr>
        <p:spPr>
          <a:xfrm>
            <a:off x="7162800" y="2444115"/>
            <a:ext cx="1244600" cy="1138773"/>
          </a:xfrm>
          <a:prstGeom prst="rect">
            <a:avLst/>
          </a:prstGeom>
          <a:noFill/>
          <a:ln w="76200">
            <a:solidFill>
              <a:schemeClr val="tx2"/>
            </a:solidFill>
          </a:ln>
        </p:spPr>
        <p:txBody>
          <a:bodyPr wrap="square" rtlCol="0">
            <a:spAutoFit/>
          </a:bodyPr>
          <a:lstStyle/>
          <a:p>
            <a:pPr algn="ctr"/>
            <a:r>
              <a:rPr lang="en-US" sz="4000" b="1" dirty="0" smtClean="0"/>
              <a:t>SH  </a:t>
            </a:r>
            <a:r>
              <a:rPr lang="en-US" sz="1000" b="1" dirty="0" smtClean="0"/>
              <a:t>subheading</a:t>
            </a:r>
            <a:endParaRPr lang="en-US" sz="1000" b="1" dirty="0"/>
          </a:p>
          <a:p>
            <a:endParaRPr lang="en-US" dirty="0"/>
          </a:p>
        </p:txBody>
      </p:sp>
      <p:sp>
        <p:nvSpPr>
          <p:cNvPr id="4" name="TextBox 3"/>
          <p:cNvSpPr txBox="1"/>
          <p:nvPr/>
        </p:nvSpPr>
        <p:spPr>
          <a:xfrm>
            <a:off x="7457178" y="4051300"/>
            <a:ext cx="1137299" cy="1846659"/>
          </a:xfrm>
          <a:prstGeom prst="rect">
            <a:avLst/>
          </a:prstGeom>
          <a:noFill/>
        </p:spPr>
        <p:txBody>
          <a:bodyPr wrap="none" rtlCol="0">
            <a:spAutoFit/>
          </a:bodyPr>
          <a:lstStyle/>
          <a:p>
            <a:r>
              <a:rPr lang="en-US" sz="9600" b="1" dirty="0" smtClean="0"/>
              <a:t>F</a:t>
            </a:r>
            <a:r>
              <a:rPr lang="en-US" b="1" dirty="0" smtClean="0"/>
              <a:t>ilter</a:t>
            </a:r>
            <a:endParaRPr lang="en-US" b="1" dirty="0"/>
          </a:p>
          <a:p>
            <a:endParaRPr lang="en-US" dirty="0"/>
          </a:p>
        </p:txBody>
      </p:sp>
      <p:sp>
        <p:nvSpPr>
          <p:cNvPr id="5" name="TextBox 4"/>
          <p:cNvSpPr txBox="1"/>
          <p:nvPr/>
        </p:nvSpPr>
        <p:spPr>
          <a:xfrm>
            <a:off x="698500" y="342900"/>
            <a:ext cx="6210300" cy="369332"/>
          </a:xfrm>
          <a:prstGeom prst="rect">
            <a:avLst/>
          </a:prstGeom>
          <a:solidFill>
            <a:srgbClr val="FF0000"/>
          </a:solidFill>
        </p:spPr>
        <p:txBody>
          <a:bodyPr wrap="square" rtlCol="0">
            <a:spAutoFit/>
          </a:bodyPr>
          <a:lstStyle/>
          <a:p>
            <a:r>
              <a:rPr lang="en-US" dirty="0" smtClean="0">
                <a:solidFill>
                  <a:schemeClr val="bg1"/>
                </a:solidFill>
              </a:rPr>
              <a:t>Enter your question here</a:t>
            </a:r>
            <a:r>
              <a:rPr lang="mr-IN" dirty="0" smtClean="0">
                <a:solidFill>
                  <a:schemeClr val="bg1"/>
                </a:solidFill>
              </a:rPr>
              <a:t>…</a:t>
            </a:r>
            <a:endParaRPr lang="en-US" dirty="0">
              <a:solidFill>
                <a:schemeClr val="bg1"/>
              </a:solidFill>
            </a:endParaRPr>
          </a:p>
        </p:txBody>
      </p:sp>
      <p:sp>
        <p:nvSpPr>
          <p:cNvPr id="6" name="TextBox 5"/>
          <p:cNvSpPr txBox="1"/>
          <p:nvPr/>
        </p:nvSpPr>
        <p:spPr>
          <a:xfrm>
            <a:off x="812800" y="1016000"/>
            <a:ext cx="2590800" cy="5355312"/>
          </a:xfrm>
          <a:prstGeom prst="rect">
            <a:avLst/>
          </a:prstGeom>
          <a:noFill/>
        </p:spPr>
        <p:txBody>
          <a:bodyPr wrap="square" rtlCol="0">
            <a:spAutoFit/>
          </a:bodyPr>
          <a:lstStyle/>
          <a:p>
            <a:endParaRPr lang="en-US" dirty="0" smtClean="0"/>
          </a:p>
          <a:p>
            <a:r>
              <a:rPr lang="en-US" dirty="0" smtClean="0"/>
              <a:t>_____________________</a:t>
            </a:r>
          </a:p>
          <a:p>
            <a:endParaRPr lang="en-US" dirty="0"/>
          </a:p>
          <a:p>
            <a:endParaRPr lang="en-US" dirty="0" smtClean="0"/>
          </a:p>
          <a:p>
            <a:r>
              <a:rPr lang="en-US" dirty="0" smtClean="0"/>
              <a:t>_____________________</a:t>
            </a:r>
          </a:p>
          <a:p>
            <a:endParaRPr lang="en-US" dirty="0"/>
          </a:p>
          <a:p>
            <a:endParaRPr lang="en-US" dirty="0" smtClean="0"/>
          </a:p>
          <a:p>
            <a:r>
              <a:rPr lang="en-US" dirty="0" smtClean="0"/>
              <a:t>_____________________</a:t>
            </a:r>
          </a:p>
          <a:p>
            <a:endParaRPr lang="en-US" dirty="0"/>
          </a:p>
          <a:p>
            <a:endParaRPr lang="en-US" dirty="0" smtClean="0"/>
          </a:p>
          <a:p>
            <a:endParaRPr lang="en-US" dirty="0"/>
          </a:p>
          <a:p>
            <a:r>
              <a:rPr lang="en-US" dirty="0" smtClean="0"/>
              <a:t>_____________________</a:t>
            </a:r>
          </a:p>
          <a:p>
            <a:endParaRPr lang="en-US" dirty="0"/>
          </a:p>
          <a:p>
            <a:endParaRPr lang="en-US" dirty="0" smtClean="0"/>
          </a:p>
          <a:p>
            <a:endParaRPr lang="en-US" dirty="0"/>
          </a:p>
          <a:p>
            <a:r>
              <a:rPr lang="en-US" dirty="0" smtClean="0"/>
              <a:t>_____________________</a:t>
            </a:r>
          </a:p>
          <a:p>
            <a:endParaRPr lang="en-US" dirty="0"/>
          </a:p>
          <a:p>
            <a:endParaRPr lang="en-US" dirty="0" smtClean="0"/>
          </a:p>
          <a:p>
            <a:r>
              <a:rPr lang="en-US" dirty="0" smtClean="0"/>
              <a:t>_____________________</a:t>
            </a:r>
            <a:endParaRPr lang="en-US" dirty="0"/>
          </a:p>
        </p:txBody>
      </p:sp>
      <p:sp>
        <p:nvSpPr>
          <p:cNvPr id="7" name="TextBox 6"/>
          <p:cNvSpPr txBox="1"/>
          <p:nvPr/>
        </p:nvSpPr>
        <p:spPr>
          <a:xfrm>
            <a:off x="3627620" y="2644169"/>
            <a:ext cx="3085475" cy="369332"/>
          </a:xfrm>
          <a:prstGeom prst="rect">
            <a:avLst/>
          </a:prstGeom>
          <a:noFill/>
        </p:spPr>
        <p:txBody>
          <a:bodyPr wrap="square" rtlCol="0">
            <a:spAutoFit/>
          </a:bodyPr>
          <a:lstStyle/>
          <a:p>
            <a:r>
              <a:rPr lang="en-US" dirty="0" smtClean="0"/>
              <a:t>Create this on a sheet of paper</a:t>
            </a:r>
            <a:endParaRPr lang="en-US" dirty="0"/>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04062451"/>
      </p:ext>
    </p:extLst>
  </p:cSld>
  <p:clrMapOvr>
    <a:masterClrMapping/>
  </p:clrMapOvr>
  <mc:AlternateContent xmlns:mc="http://schemas.openxmlformats.org/markup-compatibility/2006" xmlns:p14="http://schemas.microsoft.com/office/powerpoint/2010/main">
    <mc:Choice Requires="p14">
      <p:transition spd="slow" p14:dur="2000" advTm="14791"/>
    </mc:Choice>
    <mc:Fallback xmlns="">
      <p:transition spd="slow" advTm="14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3596" y="254834"/>
            <a:ext cx="4901783" cy="4901783"/>
          </a:xfrm>
          <a:prstGeom prst="rect">
            <a:avLst/>
          </a:prstGeom>
        </p:spPr>
      </p:pic>
      <p:sp>
        <p:nvSpPr>
          <p:cNvPr id="2" name="Title 1"/>
          <p:cNvSpPr>
            <a:spLocks noGrp="1"/>
          </p:cNvSpPr>
          <p:nvPr>
            <p:ph type="title"/>
          </p:nvPr>
        </p:nvSpPr>
        <p:spPr>
          <a:xfrm>
            <a:off x="440259" y="4595137"/>
            <a:ext cx="7886700" cy="561480"/>
          </a:xfrm>
          <a:solidFill>
            <a:schemeClr val="bg1"/>
          </a:solidFill>
        </p:spPr>
        <p:txBody>
          <a:bodyPr>
            <a:normAutofit fontScale="90000"/>
          </a:bodyPr>
          <a:lstStyle/>
          <a:p>
            <a:r>
              <a:rPr lang="en-US" dirty="0" smtClean="0"/>
              <a:t>Now</a:t>
            </a:r>
            <a:r>
              <a:rPr lang="mr-IN" dirty="0" smtClean="0"/>
              <a:t>…</a:t>
            </a:r>
            <a:r>
              <a:rPr lang="en-US" dirty="0" smtClean="0"/>
              <a:t>it’s your turn!</a:t>
            </a:r>
            <a:endParaRPr lang="en-US" dirty="0"/>
          </a:p>
        </p:txBody>
      </p:sp>
      <p:sp>
        <p:nvSpPr>
          <p:cNvPr id="3" name="Text Placeholder 2"/>
          <p:cNvSpPr>
            <a:spLocks noGrp="1"/>
          </p:cNvSpPr>
          <p:nvPr>
            <p:ph type="body" idx="1"/>
          </p:nvPr>
        </p:nvSpPr>
        <p:spPr>
          <a:xfrm>
            <a:off x="369055" y="5357813"/>
            <a:ext cx="8332985" cy="1500187"/>
          </a:xfrm>
          <a:solidFill>
            <a:schemeClr val="bg1"/>
          </a:solidFill>
        </p:spPr>
        <p:txBody>
          <a:bodyPr/>
          <a:lstStyle/>
          <a:p>
            <a:r>
              <a:rPr lang="en-US" dirty="0" smtClean="0"/>
              <a:t>Take another sheet of paper and create a picture with circles and triangles “AND”s and “OR”s how you would search for this topic: Locate articles that speak to the topic of delivery and organization of health care and methods to improve its quality.</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929164825"/>
      </p:ext>
    </p:extLst>
  </p:cSld>
  <p:clrMapOvr>
    <a:masterClrMapping/>
  </p:clrMapOvr>
  <mc:AlternateContent xmlns:mc="http://schemas.openxmlformats.org/markup-compatibility/2006" xmlns:p14="http://schemas.microsoft.com/office/powerpoint/2010/main">
    <mc:Choice Requires="p14">
      <p:transition spd="slow" p14:dur="2000" advTm="25864"/>
    </mc:Choice>
    <mc:Fallback xmlns="">
      <p:transition spd="slow" advTm="258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sp>
        <p:nvSpPr>
          <p:cNvPr id="3" name="Text Placeholder 2"/>
          <p:cNvSpPr>
            <a:spLocks noGrp="1"/>
          </p:cNvSpPr>
          <p:nvPr>
            <p:ph type="body" idx="1"/>
          </p:nvPr>
        </p:nvSpPr>
        <p:spPr>
          <a:xfrm>
            <a:off x="623888" y="4589464"/>
            <a:ext cx="8329612" cy="1500187"/>
          </a:xfrm>
        </p:spPr>
        <p:txBody>
          <a:bodyPr>
            <a:normAutofit fontScale="92500"/>
          </a:bodyPr>
          <a:lstStyle/>
          <a:p>
            <a:r>
              <a:rPr lang="en-US" dirty="0" smtClean="0"/>
              <a:t>If you have any questions please contact Margaret Vugrin at</a:t>
            </a:r>
          </a:p>
          <a:p>
            <a:endParaRPr lang="en-US" dirty="0"/>
          </a:p>
          <a:p>
            <a:r>
              <a:rPr lang="en-US" sz="3600" dirty="0" smtClean="0">
                <a:hlinkClick r:id="rId4"/>
              </a:rPr>
              <a:t>margaret.vugrin@ttuhsc.edu</a:t>
            </a:r>
            <a:r>
              <a:rPr lang="en-US" sz="3600" dirty="0" smtClean="0"/>
              <a:t> or 806-743-2241</a:t>
            </a:r>
            <a:endParaRPr lang="en-US" sz="3600"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61228320"/>
      </p:ext>
    </p:extLst>
  </p:cSld>
  <p:clrMapOvr>
    <a:masterClrMapping/>
  </p:clrMapOvr>
  <mc:AlternateContent xmlns:mc="http://schemas.openxmlformats.org/markup-compatibility/2006" xmlns:p14="http://schemas.microsoft.com/office/powerpoint/2010/main">
    <mc:Choice Requires="p14">
      <p:transition spd="slow" p14:dur="2000" advTm="18519"/>
    </mc:Choice>
    <mc:Fallback xmlns="">
      <p:transition spd="slow" advTm="18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888" y="871539"/>
            <a:ext cx="7886700" cy="2852737"/>
          </a:xfrm>
        </p:spPr>
        <p:txBody>
          <a:bodyPr/>
          <a:lstStyle/>
          <a:p>
            <a:r>
              <a:rPr lang="en-US" dirty="0" smtClean="0"/>
              <a:t>PubMed</a:t>
            </a:r>
            <a:endParaRPr lang="en-US" dirty="0"/>
          </a:p>
        </p:txBody>
      </p:sp>
      <p:sp>
        <p:nvSpPr>
          <p:cNvPr id="3" name="Text Placeholder 2"/>
          <p:cNvSpPr>
            <a:spLocks noGrp="1"/>
          </p:cNvSpPr>
          <p:nvPr>
            <p:ph type="body" idx="1"/>
          </p:nvPr>
        </p:nvSpPr>
        <p:spPr>
          <a:xfrm>
            <a:off x="623888" y="3949384"/>
            <a:ext cx="7886700" cy="1552256"/>
          </a:xfrm>
        </p:spPr>
        <p:txBody>
          <a:bodyPr>
            <a:normAutofit fontScale="62500" lnSpcReduction="20000"/>
          </a:bodyPr>
          <a:lstStyle/>
          <a:p>
            <a:pPr>
              <a:lnSpc>
                <a:spcPct val="170000"/>
              </a:lnSpc>
            </a:pPr>
            <a:r>
              <a:rPr lang="en-US" dirty="0" smtClean="0"/>
              <a:t>For this exercise we will be looking at just one database, PubMed. Just one of the circles on the previous screen. </a:t>
            </a:r>
          </a:p>
          <a:p>
            <a:pPr>
              <a:lnSpc>
                <a:spcPct val="170000"/>
              </a:lnSpc>
            </a:pPr>
            <a:r>
              <a:rPr lang="en-US" dirty="0" smtClean="0"/>
              <a:t>More than 6,000 journals are indexed in PubMed. As of 2017, it contained over 27 million articles going back to the 1960s. </a:t>
            </a:r>
          </a:p>
          <a:p>
            <a:endParaRPr lang="en-US" dirty="0"/>
          </a:p>
          <a:p>
            <a:pPr>
              <a:lnSpc>
                <a:spcPct val="170000"/>
              </a:lnSpc>
            </a:pPr>
            <a:r>
              <a:rPr lang="en-US" dirty="0" smtClean="0"/>
              <a:t>The next slide begins the exercise that you will be doing today with the dots on your paper</a:t>
            </a:r>
            <a:r>
              <a:rPr lang="en-US" dirty="0"/>
              <a:t> </a:t>
            </a:r>
            <a:r>
              <a:rPr lang="en-US" dirty="0" smtClean="0"/>
              <a:t>and following along on the database screens. </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151091132"/>
      </p:ext>
    </p:extLst>
  </p:cSld>
  <p:clrMapOvr>
    <a:masterClrMapping/>
  </p:clrMapOvr>
  <mc:AlternateContent xmlns:mc="http://schemas.openxmlformats.org/markup-compatibility/2006" xmlns:p14="http://schemas.microsoft.com/office/powerpoint/2010/main">
    <mc:Choice Requires="p14">
      <p:transition spd="slow" p14:dur="2000" advTm="39127"/>
    </mc:Choice>
    <mc:Fallback xmlns="">
      <p:transition spd="slow" advTm="39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62058" y="0"/>
            <a:ext cx="5981942" cy="6522720"/>
          </a:xfrm>
          <a:prstGeom prst="rect">
            <a:avLst/>
          </a:prstGeom>
        </p:spPr>
      </p:pic>
      <p:grpSp>
        <p:nvGrpSpPr>
          <p:cNvPr id="7" name="Group 6"/>
          <p:cNvGrpSpPr/>
          <p:nvPr/>
        </p:nvGrpSpPr>
        <p:grpSpPr>
          <a:xfrm>
            <a:off x="0" y="2113002"/>
            <a:ext cx="3307080" cy="1584901"/>
            <a:chOff x="0" y="2113002"/>
            <a:chExt cx="3307080" cy="1584901"/>
          </a:xfrm>
        </p:grpSpPr>
        <p:sp>
          <p:nvSpPr>
            <p:cNvPr id="5" name="TextBox 4"/>
            <p:cNvSpPr txBox="1"/>
            <p:nvPr/>
          </p:nvSpPr>
          <p:spPr>
            <a:xfrm>
              <a:off x="0" y="2113002"/>
              <a:ext cx="3307080" cy="1200329"/>
            </a:xfrm>
            <a:prstGeom prst="rect">
              <a:avLst/>
            </a:prstGeom>
            <a:noFill/>
          </p:spPr>
          <p:txBody>
            <a:bodyPr wrap="square" rtlCol="0">
              <a:spAutoFit/>
            </a:bodyPr>
            <a:lstStyle/>
            <a:p>
              <a:r>
                <a:rPr lang="en-US" dirty="0" smtClean="0"/>
                <a:t>The library homepage is at:</a:t>
              </a:r>
            </a:p>
            <a:p>
              <a:r>
                <a:rPr lang="en-US" dirty="0" smtClean="0">
                  <a:hlinkClick r:id="rId6"/>
                </a:rPr>
                <a:t>http://www.ttuhsc.edu/libraries</a:t>
              </a:r>
              <a:endParaRPr lang="en-US" dirty="0" smtClean="0"/>
            </a:p>
            <a:p>
              <a:endParaRPr lang="en-US" dirty="0"/>
            </a:p>
            <a:p>
              <a:r>
                <a:rPr lang="en-US" dirty="0" smtClean="0"/>
                <a:t>Click on the PubMed Icon:</a:t>
              </a:r>
              <a:endParaRPr lang="en-US" dirty="0"/>
            </a:p>
          </p:txBody>
        </p:sp>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5049" y="3240703"/>
              <a:ext cx="1447800" cy="457200"/>
            </a:xfrm>
            <a:prstGeom prst="rect">
              <a:avLst/>
            </a:prstGeom>
          </p:spPr>
        </p:pic>
      </p:grpSp>
      <p:sp>
        <p:nvSpPr>
          <p:cNvPr id="8" name="TextBox 7"/>
          <p:cNvSpPr txBox="1"/>
          <p:nvPr/>
        </p:nvSpPr>
        <p:spPr>
          <a:xfrm>
            <a:off x="129892" y="4149686"/>
            <a:ext cx="2834640" cy="923330"/>
          </a:xfrm>
          <a:prstGeom prst="rect">
            <a:avLst/>
          </a:prstGeom>
          <a:noFill/>
        </p:spPr>
        <p:txBody>
          <a:bodyPr wrap="square" rtlCol="0">
            <a:spAutoFit/>
          </a:bodyPr>
          <a:lstStyle/>
          <a:p>
            <a:r>
              <a:rPr lang="en-US" dirty="0" smtClean="0"/>
              <a:t>This will bring you to the PubMed Homepage.</a:t>
            </a:r>
          </a:p>
          <a:p>
            <a:endParaRPr lang="en-US" dirty="0"/>
          </a:p>
        </p:txBody>
      </p:sp>
      <p:cxnSp>
        <p:nvCxnSpPr>
          <p:cNvPr id="9" name="Straight Arrow Connector 8"/>
          <p:cNvCxnSpPr/>
          <p:nvPr/>
        </p:nvCxnSpPr>
        <p:spPr>
          <a:xfrm flipV="1">
            <a:off x="2394875" y="2560320"/>
            <a:ext cx="3167725" cy="90898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29892" y="358616"/>
            <a:ext cx="2797561" cy="1477328"/>
          </a:xfrm>
          <a:prstGeom prst="rect">
            <a:avLst/>
          </a:prstGeom>
          <a:noFill/>
        </p:spPr>
        <p:txBody>
          <a:bodyPr wrap="none" rtlCol="0">
            <a:spAutoFit/>
          </a:bodyPr>
          <a:lstStyle/>
          <a:p>
            <a:r>
              <a:rPr lang="en-US" dirty="0"/>
              <a:t>For full functionality of the </a:t>
            </a:r>
            <a:endParaRPr lang="en-US" dirty="0" smtClean="0"/>
          </a:p>
          <a:p>
            <a:r>
              <a:rPr lang="en-US" dirty="0" smtClean="0"/>
              <a:t>databases</a:t>
            </a:r>
            <a:r>
              <a:rPr lang="en-US" dirty="0"/>
              <a:t>, including access </a:t>
            </a:r>
            <a:endParaRPr lang="en-US" dirty="0" smtClean="0"/>
          </a:p>
          <a:p>
            <a:r>
              <a:rPr lang="en-US" dirty="0" smtClean="0"/>
              <a:t>to </a:t>
            </a:r>
            <a:r>
              <a:rPr lang="en-US" dirty="0"/>
              <a:t>full-text, one must start </a:t>
            </a:r>
            <a:endParaRPr lang="en-US" dirty="0" smtClean="0"/>
          </a:p>
          <a:p>
            <a:r>
              <a:rPr lang="en-US" dirty="0" smtClean="0"/>
              <a:t>at </a:t>
            </a:r>
            <a:r>
              <a:rPr lang="en-US" dirty="0"/>
              <a:t>the library home page.</a:t>
            </a:r>
          </a:p>
          <a:p>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003086902"/>
      </p:ext>
    </p:extLst>
  </p:cSld>
  <p:clrMapOvr>
    <a:masterClrMapping/>
  </p:clrMapOvr>
  <mc:AlternateContent xmlns:mc="http://schemas.openxmlformats.org/markup-compatibility/2006" xmlns:p14="http://schemas.microsoft.com/office/powerpoint/2010/main">
    <mc:Choice Requires="p14">
      <p:transition spd="slow" p14:dur="2000" advTm="28717"/>
    </mc:Choice>
    <mc:Fallback xmlns="">
      <p:transition spd="slow" advTm="28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hospital cost considerations of surgical wound infections?</a:t>
            </a:r>
            <a:endParaRPr lang="en-US" dirty="0"/>
          </a:p>
        </p:txBody>
      </p:sp>
      <p:sp>
        <p:nvSpPr>
          <p:cNvPr id="3" name="Text Placeholder 2"/>
          <p:cNvSpPr>
            <a:spLocks noGrp="1"/>
          </p:cNvSpPr>
          <p:nvPr>
            <p:ph type="body" idx="1"/>
          </p:nvPr>
        </p:nvSpPr>
        <p:spPr/>
        <p:txBody>
          <a:bodyPr/>
          <a:lstStyle/>
          <a:p>
            <a:endParaRPr lang="en-US"/>
          </a:p>
        </p:txBody>
      </p:sp>
      <p:pic>
        <p:nvPicPr>
          <p:cNvPr id="7" name="Sound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63238141"/>
      </p:ext>
    </p:extLst>
  </p:cSld>
  <p:clrMapOvr>
    <a:masterClrMapping/>
  </p:clrMapOvr>
  <mc:AlternateContent xmlns:mc="http://schemas.openxmlformats.org/markup-compatibility/2006" xmlns:p14="http://schemas.microsoft.com/office/powerpoint/2010/main">
    <mc:Choice Requires="p14">
      <p:transition spd="slow" p14:dur="2000" advTm="8901"/>
    </mc:Choice>
    <mc:Fallback xmlns="">
      <p:transition spd="slow" advTm="89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3400" y="0"/>
            <a:ext cx="8053218" cy="6858000"/>
          </a:xfrm>
          <a:prstGeom prst="rect">
            <a:avLst/>
          </a:prstGeom>
        </p:spPr>
      </p:pic>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2107405651"/>
      </p:ext>
    </p:extLst>
  </p:cSld>
  <p:clrMapOvr>
    <a:masterClrMapping/>
  </p:clrMapOvr>
  <mc:AlternateContent xmlns:mc="http://schemas.openxmlformats.org/markup-compatibility/2006" xmlns:p14="http://schemas.microsoft.com/office/powerpoint/2010/main">
    <mc:Choice Requires="p14">
      <p:transition spd="slow" p14:dur="2000" advTm="27118"/>
    </mc:Choice>
    <mc:Fallback xmlns="">
      <p:transition spd="slow" advTm="27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b="19010"/>
          <a:stretch/>
        </p:blipFill>
        <p:spPr>
          <a:xfrm>
            <a:off x="-1435" y="0"/>
            <a:ext cx="9145435" cy="4739640"/>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197402" y="5014912"/>
            <a:ext cx="8747760" cy="1477328"/>
          </a:xfrm>
          <a:prstGeom prst="rect">
            <a:avLst/>
          </a:prstGeom>
          <a:noFill/>
        </p:spPr>
        <p:txBody>
          <a:bodyPr wrap="square" rtlCol="0">
            <a:spAutoFit/>
          </a:bodyPr>
          <a:lstStyle/>
          <a:p>
            <a:pPr marL="342900" indent="-342900">
              <a:buAutoNum type="arabicParenR"/>
            </a:pPr>
            <a:r>
              <a:rPr lang="en-US" dirty="0" smtClean="0"/>
              <a:t>In the search box type in the “combination of letters” that create: </a:t>
            </a:r>
            <a:r>
              <a:rPr lang="en-US" dirty="0" smtClean="0">
                <a:solidFill>
                  <a:srgbClr val="C00000"/>
                </a:solidFill>
              </a:rPr>
              <a:t>costs</a:t>
            </a:r>
          </a:p>
          <a:p>
            <a:pPr marL="342900" indent="-342900">
              <a:buAutoNum type="arabicParenR"/>
            </a:pPr>
            <a:endParaRPr lang="en-US" dirty="0" smtClean="0">
              <a:solidFill>
                <a:srgbClr val="C00000"/>
              </a:solidFill>
            </a:endParaRPr>
          </a:p>
          <a:p>
            <a:pPr marL="342900" indent="-342900">
              <a:buAutoNum type="arabicParenR"/>
            </a:pPr>
            <a:r>
              <a:rPr lang="en-US" dirty="0" smtClean="0"/>
              <a:t>The database doesn’t recognize “words” but just the “combination of letters.”</a:t>
            </a:r>
          </a:p>
          <a:p>
            <a:pPr marL="342900" indent="-342900">
              <a:buAutoNum type="arabicParenR"/>
            </a:pPr>
            <a:endParaRPr lang="en-US" dirty="0"/>
          </a:p>
          <a:p>
            <a:pPr marL="342900" indent="-342900">
              <a:buAutoNum type="arabicParenR"/>
            </a:pPr>
            <a:r>
              <a:rPr lang="en-US" dirty="0" smtClean="0"/>
              <a:t>Let’s see how PubMed interprets this request for articles on the next screen.  </a:t>
            </a:r>
            <a:endParaRPr lang="en-US" dirty="0"/>
          </a:p>
        </p:txBody>
      </p:sp>
      <p:cxnSp>
        <p:nvCxnSpPr>
          <p:cNvPr id="5" name="Straight Arrow Connector 4"/>
          <p:cNvCxnSpPr/>
          <p:nvPr/>
        </p:nvCxnSpPr>
        <p:spPr>
          <a:xfrm flipH="1" flipV="1">
            <a:off x="4389120" y="289560"/>
            <a:ext cx="2383155" cy="4725352"/>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3459480" y="60960"/>
            <a:ext cx="2727960" cy="369332"/>
          </a:xfrm>
          <a:prstGeom prst="rect">
            <a:avLst/>
          </a:prstGeom>
          <a:noFill/>
        </p:spPr>
        <p:txBody>
          <a:bodyPr wrap="square" rtlCol="0">
            <a:spAutoFit/>
          </a:bodyPr>
          <a:lstStyle/>
          <a:p>
            <a:r>
              <a:rPr lang="en-US" dirty="0" smtClean="0"/>
              <a:t>costs</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8800" y="5892800"/>
            <a:ext cx="812800" cy="812800"/>
          </a:xfrm>
          <a:prstGeom prst="rect">
            <a:avLst/>
          </a:prstGeom>
        </p:spPr>
      </p:pic>
    </p:spTree>
    <p:extLst>
      <p:ext uri="{BB962C8B-B14F-4D97-AF65-F5344CB8AC3E}">
        <p14:creationId xmlns:p14="http://schemas.microsoft.com/office/powerpoint/2010/main" val="1541048219"/>
      </p:ext>
    </p:extLst>
  </p:cSld>
  <p:clrMapOvr>
    <a:masterClrMapping/>
  </p:clrMapOvr>
  <mc:AlternateContent xmlns:mc="http://schemas.openxmlformats.org/markup-compatibility/2006" xmlns:p14="http://schemas.microsoft.com/office/powerpoint/2010/main">
    <mc:Choice Requires="p14">
      <p:transition spd="slow" p14:dur="2000" advTm="23339"/>
    </mc:Choice>
    <mc:Fallback xmlns="">
      <p:transition spd="slow" advTm="233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5.5|0.9|0.9|4.5|0.7|0.8|0.7|0.8|0.6|0.6|0.7"/>
</p:tagLst>
</file>

<file path=ppt/tags/tag2.xml><?xml version="1.0" encoding="utf-8"?>
<p:tagLst xmlns:a="http://schemas.openxmlformats.org/drawingml/2006/main" xmlns:r="http://schemas.openxmlformats.org/officeDocument/2006/relationships" xmlns:p="http://schemas.openxmlformats.org/presentationml/2006/main">
  <p:tag name="TIMING" val="|20.3|2.2|1.9"/>
</p:tagLst>
</file>

<file path=ppt/tags/tag3.xml><?xml version="1.0" encoding="utf-8"?>
<p:tagLst xmlns:a="http://schemas.openxmlformats.org/drawingml/2006/main" xmlns:r="http://schemas.openxmlformats.org/officeDocument/2006/relationships" xmlns:p="http://schemas.openxmlformats.org/presentationml/2006/main">
  <p:tag name="TIMING" val="|7.4|5.5"/>
</p:tagLst>
</file>

<file path=ppt/tags/tag4.xml><?xml version="1.0" encoding="utf-8"?>
<p:tagLst xmlns:a="http://schemas.openxmlformats.org/drawingml/2006/main" xmlns:r="http://schemas.openxmlformats.org/officeDocument/2006/relationships" xmlns:p="http://schemas.openxmlformats.org/presentationml/2006/main">
  <p:tag name="TIMING" val="|8|1.5|3.8"/>
</p:tagLst>
</file>

<file path=ppt/tags/tag5.xml><?xml version="1.0" encoding="utf-8"?>
<p:tagLst xmlns:a="http://schemas.openxmlformats.org/drawingml/2006/main" xmlns:r="http://schemas.openxmlformats.org/officeDocument/2006/relationships" xmlns:p="http://schemas.openxmlformats.org/presentationml/2006/main">
  <p:tag name="TIMING" val="|11.2"/>
</p:tagLst>
</file>

<file path=ppt/tags/tag6.xml><?xml version="1.0" encoding="utf-8"?>
<p:tagLst xmlns:a="http://schemas.openxmlformats.org/drawingml/2006/main" xmlns:r="http://schemas.openxmlformats.org/officeDocument/2006/relationships" xmlns:p="http://schemas.openxmlformats.org/presentationml/2006/main">
  <p:tag name="TIMING" val="|2"/>
</p:tagLst>
</file>

<file path=ppt/tags/tag7.xml><?xml version="1.0" encoding="utf-8"?>
<p:tagLst xmlns:a="http://schemas.openxmlformats.org/drawingml/2006/main" xmlns:r="http://schemas.openxmlformats.org/officeDocument/2006/relationships" xmlns:p="http://schemas.openxmlformats.org/presentationml/2006/main">
  <p:tag name="TIMING" val="|3.5|1.5|3.2|7.6|4.8"/>
</p:tagLst>
</file>

<file path=ppt/tags/tag8.xml><?xml version="1.0" encoding="utf-8"?>
<p:tagLst xmlns:a="http://schemas.openxmlformats.org/drawingml/2006/main" xmlns:r="http://schemas.openxmlformats.org/officeDocument/2006/relationships" xmlns:p="http://schemas.openxmlformats.org/presentationml/2006/main">
  <p:tag name="TIMING" val="|2.4|10.7|13|8.1|3.2|1.4|1.3|6.1|3.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10368</TotalTime>
  <Words>3692</Words>
  <Application>Microsoft Macintosh PowerPoint</Application>
  <PresentationFormat>On-screen Show (4:3)</PresentationFormat>
  <Paragraphs>332</Paragraphs>
  <Slides>47</Slides>
  <Notes>28</Notes>
  <HiddenSlides>0</HiddenSlides>
  <MMClips>47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Calibri</vt:lpstr>
      <vt:lpstr>Calibri Light</vt:lpstr>
      <vt:lpstr>Mangal</vt:lpstr>
      <vt:lpstr>Arial</vt:lpstr>
      <vt:lpstr>Office Theme</vt:lpstr>
      <vt:lpstr>How to search for a database that uses Subject Headings: PubMed</vt:lpstr>
      <vt:lpstr>Instructions</vt:lpstr>
      <vt:lpstr>PowerPoint Presentation</vt:lpstr>
      <vt:lpstr>PowerPoint Presentation</vt:lpstr>
      <vt:lpstr>PubMed</vt:lpstr>
      <vt:lpstr>PowerPoint Presentation</vt:lpstr>
      <vt:lpstr>What are hospital cost considerations of surgical wound infections?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Once you have strategized your concept then you can figure out ways to narrow your topic down.</vt:lpstr>
      <vt:lpstr>PowerPoint Presentation</vt:lpstr>
      <vt:lpstr>PowerPoint Presentation</vt:lpstr>
      <vt:lpstr>PowerPoint Presentation</vt:lpstr>
      <vt:lpstr>PowerPoint Presentation</vt:lpstr>
      <vt:lpstr>So how do you use these skills?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other information does the article help you with?</vt:lpstr>
      <vt:lpstr>PowerPoint Presentation</vt:lpstr>
      <vt:lpstr>PowerPoint Presentation</vt:lpstr>
      <vt:lpstr>PowerPoint Presentation</vt:lpstr>
      <vt:lpstr>PowerPoint Presentation</vt:lpstr>
      <vt:lpstr>Before you search…  play the matching game!</vt:lpstr>
      <vt:lpstr>PowerPoint Presentation</vt:lpstr>
      <vt:lpstr>PowerPoint Presentation</vt:lpstr>
      <vt:lpstr>PowerPoint Presentation</vt:lpstr>
      <vt:lpstr>Now…it’s your turn!</vt:lpstr>
      <vt:lpstr>Thank you!</vt:lpstr>
    </vt:vector>
  </TitlesOfParts>
  <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Searching Introduction</dc:title>
  <dc:creator>Microsoft Office User</dc:creator>
  <cp:lastModifiedBy>Microsoft Office User</cp:lastModifiedBy>
  <cp:revision>109</cp:revision>
  <dcterms:created xsi:type="dcterms:W3CDTF">2017-01-23T18:33:18Z</dcterms:created>
  <dcterms:modified xsi:type="dcterms:W3CDTF">2017-08-31T17:10:05Z</dcterms:modified>
</cp:coreProperties>
</file>