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  <p:sldMasterId id="2147483675" r:id="rId4"/>
  </p:sldMasterIdLst>
  <p:notesMasterIdLst>
    <p:notesMasterId r:id="rId38"/>
  </p:notesMasterIdLst>
  <p:sldIdLst>
    <p:sldId id="292" r:id="rId5"/>
    <p:sldId id="261" r:id="rId6"/>
    <p:sldId id="351" r:id="rId7"/>
    <p:sldId id="266" r:id="rId8"/>
    <p:sldId id="269" r:id="rId9"/>
    <p:sldId id="270" r:id="rId10"/>
    <p:sldId id="271" r:id="rId11"/>
    <p:sldId id="272" r:id="rId12"/>
    <p:sldId id="273" r:id="rId13"/>
    <p:sldId id="258" r:id="rId14"/>
    <p:sldId id="350" r:id="rId15"/>
    <p:sldId id="352" r:id="rId16"/>
    <p:sldId id="353" r:id="rId17"/>
    <p:sldId id="276" r:id="rId18"/>
    <p:sldId id="293" r:id="rId19"/>
    <p:sldId id="347" r:id="rId20"/>
    <p:sldId id="354" r:id="rId21"/>
    <p:sldId id="355" r:id="rId22"/>
    <p:sldId id="348" r:id="rId23"/>
    <p:sldId id="358" r:id="rId24"/>
    <p:sldId id="359" r:id="rId25"/>
    <p:sldId id="356" r:id="rId26"/>
    <p:sldId id="357" r:id="rId27"/>
    <p:sldId id="362" r:id="rId28"/>
    <p:sldId id="360" r:id="rId29"/>
    <p:sldId id="289" r:id="rId30"/>
    <p:sldId id="363" r:id="rId31"/>
    <p:sldId id="313" r:id="rId32"/>
    <p:sldId id="339" r:id="rId33"/>
    <p:sldId id="364" r:id="rId34"/>
    <p:sldId id="342" r:id="rId35"/>
    <p:sldId id="344" r:id="rId36"/>
    <p:sldId id="34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66CCCC"/>
    <a:srgbClr val="008080"/>
    <a:srgbClr val="336699"/>
    <a:srgbClr val="33CC00"/>
    <a:srgbClr val="0080FF"/>
    <a:srgbClr val="009933"/>
    <a:srgbClr val="CC0000"/>
    <a:srgbClr val="66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27" autoAdjust="0"/>
  </p:normalViewPr>
  <p:slideViewPr>
    <p:cSldViewPr snapToGrid="0" snapToObjects="1">
      <p:cViewPr>
        <p:scale>
          <a:sx n="130" d="100"/>
          <a:sy n="130" d="100"/>
        </p:scale>
        <p:origin x="-432" y="-1360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8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02529-1C20-EE48-9245-E9AACA1D6212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AF939-52DE-9E44-94ED-3B6736A8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1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23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32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9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4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2779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C73B-C73C-A34D-9558-3E8FCCCD9E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6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DA8A-16A0-8E43-B450-625D7CCCB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6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E9E1-8D26-AB44-B437-5AED1BC03B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4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F654-C4B5-C54D-81C2-7E5518A18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27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EFDFE-029C-794B-B24A-0B51CB3AC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48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2EF7-FECF-244D-89E9-2F6B2B0FE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7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5BF7-D74E-A748-A276-D01412FD6B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6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19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80FC-7591-D043-9B56-08A4B78276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77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A6B5-4E5E-4641-A67C-EAC7432D2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51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A263-C4C3-9B42-AD90-991BE6A9F3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69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5E6B-68EA-6F4F-8E6A-A9D9F30D6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88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12C-681A-C647-AE1F-E120C4A8A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0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C73B-C73C-A34D-9558-3E8FCCCD9E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00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DA8A-16A0-8E43-B450-625D7CCCB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9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E9E1-8D26-AB44-B437-5AED1BC03B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07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F654-C4B5-C54D-81C2-7E5518A18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14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EFDFE-029C-794B-B24A-0B51CB3AC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5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6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2EF7-FECF-244D-89E9-2F6B2B0FE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5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5BF7-D74E-A748-A276-D01412FD6B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22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80FC-7591-D043-9B56-08A4B78276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53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A6B5-4E5E-4641-A67C-EAC7432D2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00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A263-C4C3-9B42-AD90-991BE6A9F3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10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5E6B-68EA-6F4F-8E6A-A9D9F30D6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9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12C-681A-C647-AE1F-E120C4A8AA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1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6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6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0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5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97D6-178D-2649-AD7D-EAC3B834E7E0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0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7" name="Rectangle 8"/>
          <p:cNvSpPr>
            <a:spLocks noChangeArrowheads="1"/>
          </p:cNvSpPr>
          <p:nvPr userDrawn="1"/>
        </p:nvSpPr>
        <p:spPr bwMode="auto">
          <a:xfrm>
            <a:off x="0" y="6738938"/>
            <a:ext cx="9144000" cy="1190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318" name="Picture 7" descr="HSC_Lib.Health.Sci.f#64EC9F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2743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72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xmlns:p14="http://schemas.microsoft.com/office/powerpoint/2010/main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8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645473-C866-7341-A4B4-2D4E87013CF1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645473-C866-7341-A4B4-2D4E87013CF1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6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769938" y="2357437"/>
            <a:ext cx="7594600" cy="190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PubMed’s Clinical Queries</a:t>
            </a:r>
            <a:endParaRPr lang="en-US" sz="5400" b="1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200400" y="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Helvetica Neue" charset="0"/>
                <a:cs typeface="Helvetica Neue" charset="0"/>
              </a:rPr>
              <a:t>Welcome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8077200" y="6475413"/>
            <a:ext cx="990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 charset="0"/>
              </a:rPr>
              <a:t>April</a:t>
            </a:r>
            <a:r>
              <a:rPr lang="en-US" sz="1100" dirty="0" smtClean="0">
                <a:solidFill>
                  <a:prstClr val="black"/>
                </a:solidFill>
                <a:latin typeface="Calibri" charset="0"/>
              </a:rPr>
              <a:t> 2015</a:t>
            </a:r>
            <a:endParaRPr lang="en-US" sz="1100" dirty="0" smtClean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364163" y="5570538"/>
            <a:ext cx="3187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Helvetica Neue" charset="0"/>
                <a:cs typeface="Helvetica Neue" charset="0"/>
              </a:rPr>
              <a:t>Peggy Edwards, AMLS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Helvetica Neue" charset="0"/>
                <a:cs typeface="Helvetica Neue" charset="0"/>
              </a:rPr>
              <a:t>TTUHSC - Preston Smith Library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Helvetica Neue" charset="0"/>
                <a:cs typeface="Helvetica Neue" charset="0"/>
              </a:rPr>
              <a:t>Lubbock, Texas 79430</a:t>
            </a:r>
          </a:p>
        </p:txBody>
      </p:sp>
    </p:spTree>
    <p:extLst>
      <p:ext uri="{BB962C8B-B14F-4D97-AF65-F5344CB8AC3E}">
        <p14:creationId xmlns:p14="http://schemas.microsoft.com/office/powerpoint/2010/main" val="575744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7200" dirty="0">
                <a:solidFill>
                  <a:schemeClr val="bg1"/>
                </a:solidFill>
                <a:latin typeface="Textile" charset="0"/>
                <a:ea typeface="ＭＳ Ｐゴシック" pitchFamily="-106" charset="-128"/>
                <a:cs typeface="ＭＳ Ｐゴシック" pitchFamily="-106" charset="-128"/>
              </a:rPr>
              <a:t>To begin...</a:t>
            </a: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6651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09 at 10.49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0" y="921966"/>
            <a:ext cx="4353052" cy="5631942"/>
          </a:xfrm>
          <a:prstGeom prst="rect">
            <a:avLst/>
          </a:prstGeom>
        </p:spPr>
      </p:pic>
      <p:pic>
        <p:nvPicPr>
          <p:cNvPr id="3" name="Picture 2" descr="Screen Shot 2015-04-09 at 10.53.4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42" y="1888087"/>
            <a:ext cx="1484630" cy="2871470"/>
          </a:xfrm>
          <a:prstGeom prst="rect">
            <a:avLst/>
          </a:prstGeom>
          <a:ln w="28575" cmpd="sng">
            <a:solidFill>
              <a:srgbClr val="CC0000"/>
            </a:solidFill>
          </a:ln>
        </p:spPr>
      </p:pic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982642" y="2033556"/>
            <a:ext cx="685800" cy="30480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13075" y="209708"/>
            <a:ext cx="5933978" cy="6805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40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PubMed’s Clinical Queries</a:t>
            </a:r>
            <a:endParaRPr lang="en-US" sz="4000" i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834060" y="1240593"/>
            <a:ext cx="2488670" cy="1160206"/>
          </a:xfrm>
          <a:prstGeom prst="wedgeRoundRectCallout">
            <a:avLst>
              <a:gd name="adj1" fmla="val -113154"/>
              <a:gd name="adj2" fmla="val 46764"/>
              <a:gd name="adj3" fmla="val 16667"/>
            </a:avLst>
          </a:prstGeom>
          <a:solidFill>
            <a:srgbClr val="FFFFFF"/>
          </a:solidFill>
          <a:ln w="3810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Aft>
                <a:spcPts val="180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Mouse over Databases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760740" y="921966"/>
            <a:ext cx="3315009" cy="539022"/>
          </a:xfrm>
          <a:prstGeom prst="wedgeRoundRectCallout">
            <a:avLst>
              <a:gd name="adj1" fmla="val 5611"/>
              <a:gd name="adj2" fmla="val 4615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Verdana"/>
                <a:cs typeface="Verdana"/>
              </a:rPr>
              <a:t>www.ttuhsc.edu</a:t>
            </a:r>
            <a:r>
              <a:rPr lang="en-US" dirty="0">
                <a:solidFill>
                  <a:prstClr val="black"/>
                </a:solidFill>
                <a:latin typeface="Verdana"/>
                <a:cs typeface="Verdana"/>
              </a:rPr>
              <a:t>/libraries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531056" y="3671934"/>
            <a:ext cx="3013436" cy="1162050"/>
          </a:xfrm>
          <a:prstGeom prst="wedgeRoundRectCallout">
            <a:avLst>
              <a:gd name="adj1" fmla="val -141724"/>
              <a:gd name="adj2" fmla="val -170198"/>
              <a:gd name="adj3" fmla="val 16667"/>
            </a:avLst>
          </a:prstGeom>
          <a:solidFill>
            <a:srgbClr val="FFFFFF"/>
          </a:solidFill>
          <a:ln w="38100" cap="flat" cmpd="sng" algn="ctr">
            <a:solidFill>
              <a:srgbClr val="A7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300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Click PubMed</a:t>
            </a:r>
          </a:p>
        </p:txBody>
      </p:sp>
    </p:spTree>
    <p:extLst>
      <p:ext uri="{BB962C8B-B14F-4D97-AF65-F5344CB8AC3E}">
        <p14:creationId xmlns:p14="http://schemas.microsoft.com/office/powerpoint/2010/main" val="48805073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" name="Picture 2" descr="Screen Shot 2015-04-09 at 10.59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2425"/>
            <a:ext cx="6210300" cy="6153150"/>
          </a:xfrm>
          <a:prstGeom prst="rect">
            <a:avLst/>
          </a:prstGeom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000" y="4191000"/>
            <a:ext cx="7162800" cy="1524000"/>
            <a:chOff x="990600" y="4191000"/>
            <a:chExt cx="7162800" cy="1524000"/>
          </a:xfrm>
        </p:grpSpPr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990600" y="4191000"/>
              <a:ext cx="7162800" cy="1524000"/>
              <a:chOff x="838200" y="4191000"/>
              <a:chExt cx="7162800" cy="137160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838200" y="4191000"/>
                <a:ext cx="7162800" cy="1371600"/>
              </a:xfrm>
              <a:prstGeom prst="roundRect">
                <a:avLst/>
              </a:prstGeom>
              <a:solidFill>
                <a:srgbClr val="FFFFFF"/>
              </a:solidFill>
              <a:ln w="76200" cap="flat" cmpd="sng" algn="ctr">
                <a:solidFill>
                  <a:srgbClr val="285D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990600" y="4343877"/>
                <a:ext cx="6858000" cy="1065848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6DD6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1333500" y="4537501"/>
              <a:ext cx="6477000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>
                  <a:solidFill>
                    <a:srgbClr val="FF8411"/>
                  </a:solidFill>
                  <a:latin typeface="Verdana" charset="0"/>
                  <a:ea typeface="ＭＳ Ｐゴシック" charset="-128"/>
                  <a:cs typeface="Verdana" charset="0"/>
                </a:rPr>
                <a:t>PubMed Home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82362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" name="Picture 2" descr="Screen Shot 2015-04-09 at 10.59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2425"/>
            <a:ext cx="6210300" cy="615315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191000" y="3668541"/>
            <a:ext cx="4439557" cy="1214438"/>
          </a:xfrm>
          <a:prstGeom prst="wedgeRoundRectCallout">
            <a:avLst>
              <a:gd name="adj1" fmla="val -46766"/>
              <a:gd name="adj2" fmla="val -9246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6699"/>
                </a:solidFill>
                <a:latin typeface="Verdana"/>
                <a:cs typeface="Verdana"/>
              </a:rPr>
              <a:t>Click Clinical Queries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600" y="477098"/>
            <a:ext cx="1163828" cy="581886"/>
          </a:xfrm>
          <a:prstGeom prst="rect">
            <a:avLst/>
          </a:prstGeom>
          <a:noFill/>
          <a:ln w="76200" cmpd="sng">
            <a:solidFill>
              <a:srgbClr val="00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1242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5-04-16 at 5.52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1" y="573806"/>
            <a:ext cx="8014208" cy="592531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15515" y="241157"/>
            <a:ext cx="5688061" cy="980621"/>
          </a:xfrm>
          <a:prstGeom prst="wedgeRoundRectCallout">
            <a:avLst>
              <a:gd name="adj1" fmla="val -22414"/>
              <a:gd name="adj2" fmla="val 8581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6699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Verdana"/>
                <a:cs typeface="Verdana"/>
              </a:rPr>
              <a:t>Enter </a:t>
            </a:r>
            <a:r>
              <a:rPr lang="en-US" sz="2400" dirty="0" smtClean="0">
                <a:solidFill>
                  <a:srgbClr val="000000"/>
                </a:solidFill>
                <a:latin typeface="Verdana"/>
                <a:cs typeface="Verdana"/>
              </a:rPr>
              <a:t>pain management elderly</a:t>
            </a:r>
            <a:endParaRPr lang="en-US" sz="24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72424" y="2873596"/>
            <a:ext cx="3522556" cy="1118011"/>
            <a:chOff x="5011738" y="5041900"/>
            <a:chExt cx="3692525" cy="1441450"/>
          </a:xfrm>
        </p:grpSpPr>
        <p:sp>
          <p:nvSpPr>
            <p:cNvPr id="11" name="Rounded Rectangular Callout 10"/>
            <p:cNvSpPr/>
            <p:nvPr/>
          </p:nvSpPr>
          <p:spPr bwMode="auto">
            <a:xfrm>
              <a:off x="5011738" y="5041900"/>
              <a:ext cx="3692525" cy="1441450"/>
            </a:xfrm>
            <a:prstGeom prst="wedgeRoundRectCallout">
              <a:avLst>
                <a:gd name="adj1" fmla="val 999"/>
                <a:gd name="adj2" fmla="val -137626"/>
                <a:gd name="adj3" fmla="val 16667"/>
              </a:avLst>
            </a:prstGeom>
            <a:solidFill>
              <a:schemeClr val="bg1"/>
            </a:solidFill>
            <a:ln w="76200" cap="flat" cmpd="sng" algn="ctr">
              <a:solidFill>
                <a:srgbClr val="FF813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rgbClr val="000000"/>
                </a:solidFill>
                <a:latin typeface="Verdana"/>
                <a:cs typeface="Verdana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577013" y="5453063"/>
              <a:ext cx="1828800" cy="5842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olidFill>
                    <a:schemeClr val="bg1"/>
                  </a:solidFill>
                  <a:latin typeface="Verdana"/>
                  <a:cs typeface="Verdana"/>
                </a:rPr>
                <a:t>Search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341938" y="5470525"/>
              <a:ext cx="1238250" cy="5746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olidFill>
                    <a:srgbClr val="000000"/>
                  </a:solidFill>
                  <a:latin typeface="Verdana"/>
                  <a:cs typeface="Verdana"/>
                </a:rPr>
                <a:t>Click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996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   </a:t>
            </a:r>
            <a:endParaRPr lang="en-US" sz="2800" dirty="0">
              <a:solidFill>
                <a:srgbClr val="FFFFFF"/>
              </a:solidFill>
              <a:latin typeface="Verdana"/>
              <a:ea typeface="ＭＳ Ｐゴシック" charset="-128"/>
              <a:cs typeface="Verdana"/>
            </a:endParaRPr>
          </a:p>
          <a:p>
            <a:pPr lvl="2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FFFF"/>
              </a:solidFill>
              <a:latin typeface="Verdana"/>
              <a:ea typeface="ＭＳ Ｐゴシック" charset="-128"/>
              <a:cs typeface="Verdana"/>
            </a:endParaRPr>
          </a:p>
          <a:p>
            <a:pPr lvl="2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FFFF"/>
                </a:solidFill>
                <a:latin typeface="Verdana"/>
                <a:ea typeface="ＭＳ Ｐゴシック" charset="-128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ea typeface="ＭＳ Ｐゴシック" charset="-128"/>
              <a:cs typeface="Verdana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Screen Shot 2015-04-16 at 5.5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2" y="356693"/>
            <a:ext cx="5919216" cy="624230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7441" y="690473"/>
            <a:ext cx="8297821" cy="1304253"/>
            <a:chOff x="477210" y="661166"/>
            <a:chExt cx="8297821" cy="1304253"/>
          </a:xfrm>
        </p:grpSpPr>
        <p:sp>
          <p:nvSpPr>
            <p:cNvPr id="14" name="Rounded Rectangle 13"/>
            <p:cNvSpPr/>
            <p:nvPr/>
          </p:nvSpPr>
          <p:spPr>
            <a:xfrm>
              <a:off x="477210" y="1703020"/>
              <a:ext cx="2139760" cy="262399"/>
            </a:xfrm>
            <a:prstGeom prst="roundRect">
              <a:avLst/>
            </a:prstGeom>
            <a:noFill/>
            <a:ln w="762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3682331" y="661166"/>
              <a:ext cx="5092700" cy="1041854"/>
            </a:xfrm>
            <a:prstGeom prst="wedgeRoundRectCallout">
              <a:avLst>
                <a:gd name="adj1" fmla="val -69026"/>
                <a:gd name="adj2" fmla="val 57773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FF813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/>
                  <a:cs typeface="Verdana"/>
                </a:rPr>
                <a:t>Change to</a:t>
              </a:r>
              <a:r>
                <a:rPr lang="en-US" sz="2800" dirty="0">
                  <a:solidFill>
                    <a:srgbClr val="000000"/>
                  </a:solidFill>
                  <a:latin typeface="Verdana"/>
                  <a:cs typeface="Verdana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  <a:latin typeface="Verdana"/>
                  <a:cs typeface="Verdana"/>
                </a:rPr>
                <a:t>Narrow </a:t>
              </a:r>
              <a:r>
                <a:rPr lang="en-US" sz="2800" dirty="0">
                  <a:solidFill>
                    <a:srgbClr val="000000"/>
                  </a:solidFill>
                  <a:latin typeface="Verdana"/>
                  <a:cs typeface="Verdana"/>
                </a:rPr>
                <a:t>Scope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5982" y="2116878"/>
            <a:ext cx="6918354" cy="1753568"/>
            <a:chOff x="325982" y="2116878"/>
            <a:chExt cx="6918354" cy="1753568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2913637" y="2209242"/>
              <a:ext cx="4330699" cy="1661204"/>
            </a:xfrm>
            <a:prstGeom prst="wedgeRoundRectCallout">
              <a:avLst>
                <a:gd name="adj1" fmla="val -82131"/>
                <a:gd name="adj2" fmla="val -45880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24A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000000"/>
                  </a:solidFill>
                  <a:latin typeface="Verdana"/>
                  <a:cs typeface="Verdana"/>
                </a:rPr>
                <a:t>Results for Therapy and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/>
                  <a:cs typeface="Verdana"/>
                </a:rPr>
                <a:t>Broad </a:t>
              </a:r>
              <a:r>
                <a:rPr lang="en-US" sz="2800" dirty="0">
                  <a:solidFill>
                    <a:srgbClr val="000000"/>
                  </a:solidFill>
                  <a:latin typeface="Verdana"/>
                  <a:cs typeface="Verdana"/>
                </a:rPr>
                <a:t>Scope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25982" y="2116878"/>
              <a:ext cx="1115275" cy="229158"/>
            </a:xfrm>
            <a:prstGeom prst="roundRect">
              <a:avLst/>
            </a:prstGeom>
            <a:noFill/>
            <a:ln w="571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421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6 at 5.57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0" y="297688"/>
            <a:ext cx="5655056" cy="626262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658755" y="859639"/>
            <a:ext cx="5180445" cy="1395413"/>
          </a:xfrm>
          <a:prstGeom prst="wedgeRoundRectCallout">
            <a:avLst>
              <a:gd name="adj1" fmla="val -88593"/>
              <a:gd name="adj2" fmla="val 39349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00993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Verdana"/>
                <a:cs typeface="Verdana"/>
              </a:rPr>
              <a:t>Results for Therapy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/>
                <a:cs typeface="Verdana"/>
              </a:rPr>
              <a:t>Narrow </a:t>
            </a:r>
            <a:r>
              <a:rPr lang="en-US" sz="2800" dirty="0">
                <a:solidFill>
                  <a:srgbClr val="000000"/>
                </a:solidFill>
                <a:latin typeface="Verdana"/>
                <a:cs typeface="Verdana"/>
              </a:rPr>
              <a:t>Scope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8649" y="1461453"/>
            <a:ext cx="1841505" cy="396778"/>
          </a:xfrm>
          <a:prstGeom prst="roundRect">
            <a:avLst/>
          </a:prstGeom>
          <a:noFill/>
          <a:ln w="57150" cap="flat" cmpd="sng" algn="ctr">
            <a:solidFill>
              <a:srgbClr val="33CC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8750" y="1983883"/>
            <a:ext cx="887413" cy="203200"/>
          </a:xfrm>
          <a:prstGeom prst="roundRect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240892" y="5031862"/>
            <a:ext cx="4598308" cy="1030288"/>
          </a:xfrm>
          <a:prstGeom prst="wedgeRoundRectCallout">
            <a:avLst>
              <a:gd name="adj1" fmla="val -87888"/>
              <a:gd name="adj2" fmla="val 3783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813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Verdana"/>
                <a:cs typeface="Verdana"/>
              </a:rPr>
              <a:t>Click</a:t>
            </a:r>
            <a:r>
              <a:rPr lang="en-US" sz="2800" dirty="0">
                <a:solidFill>
                  <a:srgbClr val="006699"/>
                </a:solidFill>
                <a:latin typeface="Verdana"/>
                <a:cs typeface="Verdana"/>
              </a:rPr>
              <a:t> See all </a:t>
            </a:r>
            <a:r>
              <a:rPr lang="en-US" sz="2800" dirty="0" smtClean="0">
                <a:solidFill>
                  <a:srgbClr val="006699"/>
                </a:solidFill>
                <a:latin typeface="Verdana"/>
                <a:cs typeface="Verdana"/>
              </a:rPr>
              <a:t>(</a:t>
            </a:r>
            <a:r>
              <a:rPr lang="en-US" sz="2800" dirty="0" smtClean="0">
                <a:solidFill>
                  <a:srgbClr val="006699"/>
                </a:solidFill>
                <a:latin typeface="Verdana"/>
                <a:cs typeface="Verdana"/>
              </a:rPr>
              <a:t>3977)</a:t>
            </a:r>
            <a:endParaRPr lang="en-US" sz="2800" dirty="0">
              <a:solidFill>
                <a:srgbClr val="006699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80688691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6 at 5.59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90" y="524119"/>
            <a:ext cx="6172200" cy="60833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13804" y="186127"/>
            <a:ext cx="4650681" cy="814009"/>
          </a:xfrm>
          <a:prstGeom prst="wedgeRoundRectCallout">
            <a:avLst>
              <a:gd name="adj1" fmla="val -5142"/>
              <a:gd name="adj2" fmla="val 10768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6699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/>
                <a:cs typeface="Verdana"/>
              </a:rPr>
              <a:t>Select filters to narrow</a:t>
            </a:r>
            <a:endParaRPr lang="en-US" sz="28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9890" y="3296968"/>
            <a:ext cx="714418" cy="426942"/>
          </a:xfrm>
          <a:prstGeom prst="round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812757" y="4400861"/>
            <a:ext cx="4051728" cy="774630"/>
          </a:xfrm>
          <a:prstGeom prst="wedgeRoundRectCallout">
            <a:avLst>
              <a:gd name="adj1" fmla="val -4154"/>
              <a:gd name="adj2" fmla="val -125729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6699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Verdana"/>
                <a:cs typeface="Verdana"/>
              </a:rPr>
              <a:t>Click </a:t>
            </a:r>
            <a:r>
              <a:rPr lang="en-US" sz="2400" dirty="0">
                <a:solidFill>
                  <a:srgbClr val="000000"/>
                </a:solidFill>
                <a:latin typeface="Verdana"/>
                <a:cs typeface="Verdana"/>
              </a:rPr>
              <a:t>Humans </a:t>
            </a:r>
            <a:r>
              <a:rPr lang="en-US" sz="2400" dirty="0" smtClean="0">
                <a:solidFill>
                  <a:srgbClr val="000000"/>
                </a:solidFill>
                <a:latin typeface="Verdana"/>
                <a:cs typeface="Verdana"/>
              </a:rPr>
              <a:t>to select</a:t>
            </a:r>
            <a:endParaRPr lang="en-US" sz="24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26156628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6 at 6.0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3" y="273177"/>
            <a:ext cx="8164068" cy="63116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5242" y="3958358"/>
            <a:ext cx="869303" cy="546896"/>
          </a:xfrm>
          <a:prstGeom prst="roundRect">
            <a:avLst/>
          </a:prstGeom>
          <a:noFill/>
          <a:ln w="57150" cap="flat" cmpd="sng" algn="ctr">
            <a:solidFill>
              <a:srgbClr val="66CC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39551" y="4415564"/>
            <a:ext cx="6947924" cy="1295400"/>
            <a:chOff x="1920614" y="5169234"/>
            <a:chExt cx="6947924" cy="1295400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920614" y="5169234"/>
              <a:ext cx="6947924" cy="12954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104735" y="5321634"/>
              <a:ext cx="6573599" cy="990599"/>
            </a:xfrm>
            <a:prstGeom prst="rect">
              <a:avLst/>
            </a:prstGeom>
            <a:noFill/>
            <a:ln w="38100">
              <a:solidFill>
                <a:srgbClr val="5DC26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43832" y="5550234"/>
              <a:ext cx="6315969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600" dirty="0" smtClean="0">
                  <a:latin typeface="Verdana" charset="0"/>
                </a:rPr>
                <a:t>Selections will turn blue:  </a:t>
              </a:r>
              <a:r>
                <a:rPr lang="en-US" sz="2600" dirty="0" smtClean="0">
                  <a:solidFill>
                    <a:srgbClr val="285D9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 </a:t>
              </a:r>
              <a:r>
                <a:rPr lang="en-US" sz="2600" dirty="0" smtClean="0">
                  <a:solidFill>
                    <a:srgbClr val="285D90"/>
                  </a:solidFill>
                  <a:latin typeface="Verdana" charset="0"/>
                </a:rPr>
                <a:t>Humans</a:t>
              </a:r>
              <a:endParaRPr lang="en-US" sz="2600" dirty="0">
                <a:solidFill>
                  <a:srgbClr val="285D90"/>
                </a:solidFill>
                <a:latin typeface="Verdana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H="1" flipV="1">
            <a:off x="869217" y="4209130"/>
            <a:ext cx="1740056" cy="619960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658152" y="1497058"/>
            <a:ext cx="1741540" cy="264496"/>
          </a:xfrm>
          <a:prstGeom prst="roundRect">
            <a:avLst/>
          </a:prstGeom>
          <a:noFill/>
          <a:ln w="57150" cap="flat" cmpd="sng" algn="ctr">
            <a:solidFill>
              <a:srgbClr val="66CC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8162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6 at 6.0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3" y="281559"/>
            <a:ext cx="8147304" cy="629488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47968" y="3186690"/>
            <a:ext cx="3812653" cy="774630"/>
          </a:xfrm>
          <a:prstGeom prst="wedgeRoundRectCallout">
            <a:avLst>
              <a:gd name="adj1" fmla="val -68233"/>
              <a:gd name="adj2" fmla="val -928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Verdana"/>
                <a:cs typeface="Verdana"/>
              </a:rPr>
              <a:t>Click 5 years to limit</a:t>
            </a:r>
            <a:endParaRPr lang="en-US" sz="24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1649" y="3172998"/>
            <a:ext cx="935842" cy="788322"/>
          </a:xfrm>
          <a:prstGeom prst="roundRect">
            <a:avLst/>
          </a:prstGeom>
          <a:noFill/>
          <a:ln w="57150" cap="flat" cmpd="sng" algn="ctr">
            <a:solidFill>
              <a:srgbClr val="66CC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36615" y="1463090"/>
            <a:ext cx="1817077" cy="354924"/>
          </a:xfrm>
          <a:prstGeom prst="roundRect">
            <a:avLst/>
          </a:prstGeom>
          <a:noFill/>
          <a:ln w="76200" cap="flat" cmpd="sng" algn="ctr">
            <a:solidFill>
              <a:srgbClr val="66CC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3041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0583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1510283"/>
            <a:ext cx="7340600" cy="1496314"/>
            <a:chOff x="381000" y="1510283"/>
            <a:chExt cx="7340600" cy="149631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81000" y="1613916"/>
              <a:ext cx="5334000" cy="9906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indent="-457200" defTabSz="4572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dirty="0">
                  <a:solidFill>
                    <a:prstClr val="white"/>
                  </a:solidFill>
                  <a:latin typeface="News Gothic MT"/>
                  <a:cs typeface="News Gothic MT"/>
                </a:rPr>
                <a:t>Biomedical </a:t>
              </a:r>
              <a:r>
                <a:rPr lang="en-US" dirty="0" smtClean="0">
                  <a:solidFill>
                    <a:prstClr val="white"/>
                  </a:solidFill>
                  <a:latin typeface="News Gothic MT"/>
                  <a:cs typeface="News Gothic MT"/>
                </a:rPr>
                <a:t>and life </a:t>
              </a:r>
              <a:r>
                <a:rPr lang="en-US" dirty="0">
                  <a:solidFill>
                    <a:prstClr val="white"/>
                  </a:solidFill>
                  <a:latin typeface="News Gothic MT"/>
                  <a:cs typeface="News Gothic MT"/>
                </a:rPr>
                <a:t>sciences </a:t>
              </a:r>
              <a:r>
                <a:rPr lang="en-US" dirty="0" smtClean="0">
                  <a:solidFill>
                    <a:prstClr val="white"/>
                  </a:solidFill>
                  <a:latin typeface="News Gothic MT"/>
                  <a:cs typeface="News Gothic MT"/>
                </a:rPr>
                <a:t>	journal literature</a:t>
              </a:r>
              <a:endParaRPr lang="en-US" dirty="0">
                <a:solidFill>
                  <a:prstClr val="white"/>
                </a:solidFill>
                <a:latin typeface="News Gothic MT"/>
                <a:cs typeface="News Gothic MT"/>
              </a:endParaRPr>
            </a:p>
          </p:txBody>
        </p:sp>
        <p:pic>
          <p:nvPicPr>
            <p:cNvPr id="318476" name="Picture 13" descr="ebooks122_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510283"/>
              <a:ext cx="1092200" cy="149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2095500" y="304800"/>
            <a:ext cx="49530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i="1" dirty="0">
                <a:solidFill>
                  <a:prstClr val="white"/>
                </a:solidFill>
                <a:latin typeface="Times New Roman"/>
                <a:cs typeface="Times New Roman"/>
              </a:rPr>
              <a:t>PubMed Database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0" y="2895598"/>
            <a:ext cx="5410200" cy="1378458"/>
            <a:chOff x="381000" y="2895598"/>
            <a:chExt cx="5410200" cy="1378458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0" y="3343272"/>
              <a:ext cx="3810000" cy="4984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indent="-457200" defTabSz="457200" eaLnBrk="1" fontAlgn="auto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dirty="0">
                  <a:solidFill>
                    <a:prstClr val="white"/>
                  </a:solidFill>
                  <a:latin typeface="News Gothic MT"/>
                  <a:cs typeface="News Gothic MT"/>
                </a:rPr>
                <a:t>International scope</a:t>
              </a:r>
            </a:p>
          </p:txBody>
        </p:sp>
        <p:pic>
          <p:nvPicPr>
            <p:cNvPr id="318472" name="Picture 17" descr="New Glob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895598"/>
              <a:ext cx="1371600" cy="1378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81000" y="4419600"/>
            <a:ext cx="8077200" cy="1828800"/>
            <a:chOff x="381000" y="4419600"/>
            <a:chExt cx="8077200" cy="1828800"/>
          </a:xfrm>
        </p:grpSpPr>
        <p:pic>
          <p:nvPicPr>
            <p:cNvPr id="318474" name="Picture 16" descr="nlm69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98"/>
            <a:stretch>
              <a:fillRect/>
            </a:stretch>
          </p:blipFill>
          <p:spPr bwMode="auto">
            <a:xfrm>
              <a:off x="6491874" y="4858499"/>
              <a:ext cx="1966326" cy="123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 bwMode="auto">
            <a:xfrm>
              <a:off x="381000" y="4419600"/>
              <a:ext cx="5867400" cy="1828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indent="-457200" defTabSz="4572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dirty="0" smtClean="0">
                  <a:solidFill>
                    <a:prstClr val="white"/>
                  </a:solidFill>
                  <a:latin typeface="News Gothic MT"/>
                  <a:cs typeface="News Gothic MT"/>
                </a:rPr>
                <a:t>Developed and maintained by the:</a:t>
              </a:r>
            </a:p>
            <a:p>
              <a:pPr defTabSz="4572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 smtClean="0">
                  <a:solidFill>
                    <a:prstClr val="white"/>
                  </a:solidFill>
                  <a:latin typeface="News Gothic MT"/>
                  <a:cs typeface="News Gothic MT"/>
                </a:rPr>
                <a:t>		National Center for Biotechnology Information</a:t>
              </a:r>
            </a:p>
            <a:p>
              <a:pPr lvl="2" defTabSz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 smtClean="0">
                  <a:solidFill>
                    <a:prstClr val="white"/>
                  </a:solidFill>
                  <a:latin typeface="News Gothic MT"/>
                  <a:cs typeface="News Gothic MT"/>
                </a:rPr>
                <a:t>at the U.S. National Library of Medicine</a:t>
              </a:r>
            </a:p>
            <a:p>
              <a:pPr lvl="2" defTabSz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i="1" dirty="0" smtClean="0">
                  <a:solidFill>
                    <a:prstClr val="white"/>
                  </a:solidFill>
                  <a:latin typeface="News Gothic MT"/>
                  <a:cs typeface="News Gothic MT"/>
                </a:rPr>
                <a:t>at the National Institutes of Health</a:t>
              </a:r>
              <a:endParaRPr lang="en-US" sz="1800" i="1" dirty="0">
                <a:solidFill>
                  <a:prstClr val="white"/>
                </a:solidFill>
                <a:latin typeface="News Gothic MT"/>
                <a:cs typeface="News Gothic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71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6 at 6.0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3" y="281559"/>
            <a:ext cx="8147304" cy="62948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65923" y="1777999"/>
            <a:ext cx="3087078" cy="370243"/>
          </a:xfrm>
          <a:prstGeom prst="roundRect">
            <a:avLst/>
          </a:prstGeom>
          <a:noFill/>
          <a:ln w="76200" cap="flat" cmpd="sng" algn="ctr">
            <a:solidFill>
              <a:srgbClr val="66CC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167792" y="1802802"/>
            <a:ext cx="1148080" cy="345440"/>
          </a:xfrm>
          <a:prstGeom prst="leftArrow">
            <a:avLst>
              <a:gd name="adj1" fmla="val 50000"/>
              <a:gd name="adj2" fmla="val 67647"/>
            </a:avLst>
          </a:prstGeom>
          <a:solidFill>
            <a:srgbClr val="FFCC66"/>
          </a:solidFill>
          <a:ln w="190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5400000">
            <a:off x="1918093" y="2690507"/>
            <a:ext cx="1254125" cy="345440"/>
          </a:xfrm>
          <a:prstGeom prst="leftArrow">
            <a:avLst>
              <a:gd name="adj1" fmla="val 50000"/>
              <a:gd name="adj2" fmla="val 97059"/>
            </a:avLst>
          </a:prstGeom>
          <a:solidFill>
            <a:srgbClr val="66CC33"/>
          </a:solidFill>
          <a:ln w="1905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2592386" y="4710219"/>
            <a:ext cx="5935075" cy="1212445"/>
          </a:xfrm>
          <a:prstGeom prst="wedgeRoundRectCallout">
            <a:avLst>
              <a:gd name="adj1" fmla="val -61727"/>
              <a:gd name="adj2" fmla="val -3059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813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Verdana"/>
                <a:cs typeface="Verdana"/>
              </a:rPr>
              <a:t>Click </a:t>
            </a:r>
            <a:r>
              <a:rPr lang="en-US" sz="2800" u="sng" dirty="0" smtClean="0">
                <a:solidFill>
                  <a:srgbClr val="3399CC"/>
                </a:solidFill>
                <a:latin typeface="Verdana"/>
                <a:cs typeface="Verdana"/>
              </a:rPr>
              <a:t>Show additional filters</a:t>
            </a:r>
            <a:endParaRPr lang="en-US" sz="2800" u="sng" dirty="0">
              <a:solidFill>
                <a:srgbClr val="3399CC"/>
              </a:solidFill>
              <a:latin typeface="Verdana"/>
              <a:cs typeface="Verdan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5876" y="4753405"/>
            <a:ext cx="1212815" cy="360296"/>
          </a:xfrm>
          <a:prstGeom prst="roundRect">
            <a:avLst/>
          </a:prstGeom>
          <a:noFill/>
          <a:ln w="57150" cap="flat" cmpd="sng" algn="ctr">
            <a:solidFill>
              <a:srgbClr val="66CC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25374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6 at 6.0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3" y="281559"/>
            <a:ext cx="8147304" cy="6294882"/>
          </a:xfrm>
          <a:prstGeom prst="rect">
            <a:avLst/>
          </a:prstGeom>
        </p:spPr>
      </p:pic>
      <p:pic>
        <p:nvPicPr>
          <p:cNvPr id="3" name="Picture 2" descr="Screen Shot 2015-04-16 at 6.07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77" y="2971800"/>
            <a:ext cx="2032000" cy="3373120"/>
          </a:xfrm>
          <a:prstGeom prst="rect">
            <a:avLst/>
          </a:prstGeom>
          <a:ln w="57150" cmpd="sng">
            <a:solidFill>
              <a:srgbClr val="3366FF"/>
            </a:solidFill>
          </a:ln>
        </p:spPr>
      </p:pic>
      <p:sp>
        <p:nvSpPr>
          <p:cNvPr id="12" name="Rounded Rectangular Callout 11"/>
          <p:cNvSpPr/>
          <p:nvPr/>
        </p:nvSpPr>
        <p:spPr>
          <a:xfrm>
            <a:off x="4168950" y="2464296"/>
            <a:ext cx="4287756" cy="2214981"/>
          </a:xfrm>
          <a:prstGeom prst="wedgeRoundRectCallout">
            <a:avLst>
              <a:gd name="adj1" fmla="val -73511"/>
              <a:gd name="adj2" fmla="val 5311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813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/>
                <a:cs typeface="Verdana"/>
              </a:rPr>
              <a:t>Select 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/>
                <a:cs typeface="Verdana"/>
              </a:rPr>
              <a:t>    Languages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/>
                <a:cs typeface="Verdana"/>
              </a:rPr>
              <a:t>    Journal Categories</a:t>
            </a:r>
            <a:endParaRPr lang="en-US" sz="2800" dirty="0">
              <a:solidFill>
                <a:srgbClr val="336699"/>
              </a:solidFill>
              <a:latin typeface="Verdana"/>
              <a:cs typeface="Verdan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59980" y="4308186"/>
            <a:ext cx="1163328" cy="456700"/>
          </a:xfrm>
          <a:prstGeom prst="roundRect">
            <a:avLst/>
          </a:prstGeom>
          <a:noFill/>
          <a:ln w="76200" cap="flat" cmpd="sng" algn="ctr">
            <a:solidFill>
              <a:srgbClr val="66CC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646846" y="4982622"/>
            <a:ext cx="1537923" cy="420470"/>
          </a:xfrm>
          <a:prstGeom prst="roundRect">
            <a:avLst/>
          </a:prstGeom>
          <a:noFill/>
          <a:ln w="76200" cap="flat" cmpd="sng" algn="ctr">
            <a:solidFill>
              <a:srgbClr val="66CC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3770904" y="5885217"/>
            <a:ext cx="3150453" cy="702338"/>
          </a:xfrm>
          <a:prstGeom prst="wedgeRoundRectCallout">
            <a:avLst>
              <a:gd name="adj1" fmla="val -83647"/>
              <a:gd name="adj2" fmla="val -18538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813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Verdana"/>
                <a:cs typeface="Verdana"/>
              </a:rPr>
              <a:t>Click </a:t>
            </a:r>
            <a:r>
              <a:rPr lang="en-US" sz="2800" dirty="0" smtClean="0">
                <a:solidFill>
                  <a:srgbClr val="336699"/>
                </a:solidFill>
                <a:latin typeface="Verdana"/>
                <a:cs typeface="Verdana"/>
              </a:rPr>
              <a:t>Show</a:t>
            </a:r>
            <a:endParaRPr lang="en-US" sz="2800" dirty="0">
              <a:solidFill>
                <a:srgbClr val="336699"/>
              </a:solidFill>
              <a:latin typeface="Verdana"/>
              <a:cs typeface="Verdan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25956" y="4413846"/>
            <a:ext cx="287124" cy="2654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0141" y="5067543"/>
            <a:ext cx="287124" cy="2654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948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6 at 6.10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3" y="281559"/>
            <a:ext cx="8147304" cy="629488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5173" y="3525673"/>
            <a:ext cx="5085338" cy="1338352"/>
            <a:chOff x="495173" y="3525673"/>
            <a:chExt cx="5085338" cy="1338352"/>
          </a:xfrm>
        </p:grpSpPr>
        <p:sp>
          <p:nvSpPr>
            <p:cNvPr id="5" name="Rounded Rectangle 4"/>
            <p:cNvSpPr/>
            <p:nvPr/>
          </p:nvSpPr>
          <p:spPr>
            <a:xfrm>
              <a:off x="495173" y="4508327"/>
              <a:ext cx="893572" cy="355698"/>
            </a:xfrm>
            <a:prstGeom prst="roundRect">
              <a:avLst/>
            </a:prstGeom>
            <a:noFill/>
            <a:ln w="5715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2266718" y="3525673"/>
              <a:ext cx="3313793" cy="1082853"/>
            </a:xfrm>
            <a:prstGeom prst="wedgeRoundRectCallout">
              <a:avLst>
                <a:gd name="adj1" fmla="val -72931"/>
                <a:gd name="adj2" fmla="val 55647"/>
                <a:gd name="adj3" fmla="val 16667"/>
              </a:avLst>
            </a:prstGeom>
            <a:solidFill>
              <a:schemeClr val="bg1"/>
            </a:solidFill>
            <a:ln w="762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rgbClr val="000000"/>
                  </a:solidFill>
                  <a:latin typeface="Verdana"/>
                  <a:cs typeface="Verdana"/>
                </a:rPr>
                <a:t>Click English</a:t>
              </a:r>
              <a:endParaRPr lang="en-US" sz="3200" dirty="0">
                <a:solidFill>
                  <a:srgbClr val="000000"/>
                </a:solidFill>
                <a:latin typeface="Verdana"/>
                <a:cs typeface="Verdan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5173" y="5001847"/>
            <a:ext cx="7126834" cy="1407619"/>
            <a:chOff x="495173" y="5001847"/>
            <a:chExt cx="7126834" cy="1407619"/>
          </a:xfrm>
        </p:grpSpPr>
        <p:sp>
          <p:nvSpPr>
            <p:cNvPr id="8" name="Rounded Rectangle 7"/>
            <p:cNvSpPr/>
            <p:nvPr/>
          </p:nvSpPr>
          <p:spPr>
            <a:xfrm>
              <a:off x="495173" y="5001847"/>
              <a:ext cx="1231770" cy="962974"/>
            </a:xfrm>
            <a:prstGeom prst="roundRect">
              <a:avLst/>
            </a:prstGeom>
            <a:noFill/>
            <a:ln w="5715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2558466" y="5326613"/>
              <a:ext cx="5063541" cy="1082853"/>
            </a:xfrm>
            <a:prstGeom prst="wedgeRoundRectCallout">
              <a:avLst>
                <a:gd name="adj1" fmla="val -71991"/>
                <a:gd name="adj2" fmla="val -6953"/>
                <a:gd name="adj3" fmla="val 16667"/>
              </a:avLst>
            </a:prstGeom>
            <a:solidFill>
              <a:schemeClr val="bg1"/>
            </a:solidFill>
            <a:ln w="762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rgbClr val="000000"/>
                  </a:solidFill>
                  <a:latin typeface="Verdana"/>
                  <a:cs typeface="Verdana"/>
                </a:rPr>
                <a:t>Click Nursing Journals</a:t>
              </a:r>
              <a:endParaRPr lang="en-US" sz="3200" dirty="0">
                <a:solidFill>
                  <a:srgbClr val="000000"/>
                </a:solidFill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760758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6 at 6.12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" y="298323"/>
            <a:ext cx="8130540" cy="626135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68289" y="5078620"/>
            <a:ext cx="7103863" cy="1273569"/>
            <a:chOff x="1313980" y="5290549"/>
            <a:chExt cx="7103863" cy="1273569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313980" y="5290549"/>
              <a:ext cx="7103863" cy="127356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50000"/>
                </a:lnSpc>
              </a:pP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517147" y="5524431"/>
              <a:ext cx="6694755" cy="819057"/>
            </a:xfrm>
            <a:prstGeom prst="rect">
              <a:avLst/>
            </a:prstGeom>
            <a:noFill/>
            <a:ln w="38100">
              <a:solidFill>
                <a:srgbClr val="5AC638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645384" y="5704517"/>
              <a:ext cx="6412062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0" dirty="0" smtClean="0">
                  <a:latin typeface="Verdana" charset="0"/>
                </a:rPr>
                <a:t>Selections turn blue: </a:t>
              </a:r>
              <a:r>
                <a:rPr lang="en-US" sz="2000" dirty="0" smtClean="0">
                  <a:solidFill>
                    <a:srgbClr val="285D9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 </a:t>
              </a:r>
              <a:r>
                <a:rPr lang="en-US" sz="2000" dirty="0" smtClean="0">
                  <a:solidFill>
                    <a:srgbClr val="285D90"/>
                  </a:solidFill>
                  <a:latin typeface="Verdana" charset="0"/>
                </a:rPr>
                <a:t>English, Nursing journals</a:t>
              </a:r>
              <a:endParaRPr lang="en-US" sz="2000" dirty="0">
                <a:solidFill>
                  <a:srgbClr val="285D90"/>
                </a:solidFill>
                <a:latin typeface="Verdana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03555" y="3676393"/>
            <a:ext cx="883676" cy="592759"/>
          </a:xfrm>
          <a:prstGeom prst="roundRect">
            <a:avLst/>
          </a:prstGeom>
          <a:noFill/>
          <a:ln w="57150" cap="flat" cmpd="sng" algn="ctr">
            <a:solidFill>
              <a:srgbClr val="5AC63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3555" y="4296225"/>
            <a:ext cx="1064734" cy="782395"/>
          </a:xfrm>
          <a:prstGeom prst="roundRect">
            <a:avLst/>
          </a:prstGeom>
          <a:noFill/>
          <a:ln w="57150" cap="flat" cmpd="sng" algn="ctr">
            <a:solidFill>
              <a:srgbClr val="5AC63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670539" y="4386386"/>
            <a:ext cx="2119923" cy="1131602"/>
          </a:xfrm>
          <a:prstGeom prst="straightConnector1">
            <a:avLst/>
          </a:prstGeom>
          <a:ln w="1016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338286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6 at 6.12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5" y="617885"/>
            <a:ext cx="7637780" cy="588187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8000" y="322385"/>
            <a:ext cx="5973170" cy="1700269"/>
            <a:chOff x="508000" y="322385"/>
            <a:chExt cx="5973170" cy="1700269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508000" y="322385"/>
              <a:ext cx="5973170" cy="991051"/>
            </a:xfrm>
            <a:prstGeom prst="wedgeRoundRectCallout">
              <a:avLst>
                <a:gd name="adj1" fmla="val 2641"/>
                <a:gd name="adj2" fmla="val 87273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/>
                  <a:cs typeface="Verdana"/>
                </a:rPr>
                <a:t>Results have narrowed to </a:t>
              </a:r>
              <a:r>
                <a:rPr lang="en-US" sz="2800" dirty="0" smtClean="0">
                  <a:solidFill>
                    <a:srgbClr val="000000"/>
                  </a:solidFill>
                  <a:latin typeface="Verdana"/>
                  <a:cs typeface="Verdana"/>
                </a:rPr>
                <a:t>63</a:t>
              </a:r>
              <a:endParaRPr lang="en-US" sz="2800" dirty="0">
                <a:solidFill>
                  <a:srgbClr val="000000"/>
                </a:solidFill>
                <a:latin typeface="Verdana"/>
                <a:cs typeface="Verdan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071077" y="1688302"/>
              <a:ext cx="1482946" cy="334352"/>
            </a:xfrm>
            <a:prstGeom prst="roundRect">
              <a:avLst/>
            </a:prstGeom>
            <a:noFill/>
            <a:ln w="76200" cap="flat" cmpd="sng" algn="ctr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71077" y="2413251"/>
            <a:ext cx="6607276" cy="2704797"/>
            <a:chOff x="2071077" y="2413251"/>
            <a:chExt cx="6607276" cy="2704797"/>
          </a:xfrm>
        </p:grpSpPr>
        <p:sp>
          <p:nvSpPr>
            <p:cNvPr id="15" name="Rounded Rectangle 14"/>
            <p:cNvSpPr/>
            <p:nvPr/>
          </p:nvSpPr>
          <p:spPr>
            <a:xfrm>
              <a:off x="2071077" y="2413251"/>
              <a:ext cx="4200769" cy="947364"/>
            </a:xfrm>
            <a:prstGeom prst="roundRect">
              <a:avLst/>
            </a:prstGeom>
            <a:noFill/>
            <a:ln w="76200" cap="flat" cmpd="sng" algn="ctr">
              <a:solidFill>
                <a:srgbClr val="33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367719" y="3867590"/>
              <a:ext cx="4310634" cy="1250458"/>
              <a:chOff x="4367719" y="3867590"/>
              <a:chExt cx="4310634" cy="1250458"/>
            </a:xfrm>
          </p:grpSpPr>
          <p:sp>
            <p:nvSpPr>
              <p:cNvPr id="17" name="Rounded Rectangular Callout 16"/>
              <p:cNvSpPr/>
              <p:nvPr/>
            </p:nvSpPr>
            <p:spPr bwMode="auto">
              <a:xfrm>
                <a:off x="4367719" y="3867590"/>
                <a:ext cx="4310634" cy="1250458"/>
              </a:xfrm>
              <a:prstGeom prst="wedgeRoundRectCallout">
                <a:avLst>
                  <a:gd name="adj1" fmla="val -26655"/>
                  <a:gd name="adj2" fmla="val -133107"/>
                  <a:gd name="adj3" fmla="val 16667"/>
                </a:avLst>
              </a:prstGeom>
              <a:solidFill>
                <a:schemeClr val="bg1"/>
              </a:solidFill>
              <a:ln w="57150" cap="flat" cmpd="sng" algn="ctr">
                <a:solidFill>
                  <a:srgbClr val="3366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  <a:spcAft>
                    <a:spcPts val="420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4581997" y="4049963"/>
                <a:ext cx="3892075" cy="8996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  <a:spcAft>
                    <a:spcPts val="4200"/>
                  </a:spcAft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Verdana" charset="0"/>
                    <a:ea typeface="ＭＳ Ｐゴシック" charset="0"/>
                    <a:cs typeface="Verdana" charset="0"/>
                  </a:rPr>
                  <a:t>Click on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Verdana" charset="0"/>
                    <a:ea typeface="ＭＳ Ｐゴシック" charset="0"/>
                    <a:cs typeface="Verdana" charset="0"/>
                  </a:rPr>
                  <a:t>the title of the article you wish </a:t>
                </a:r>
                <a:r>
                  <a:rPr lang="en-US" sz="2400" dirty="0">
                    <a:solidFill>
                      <a:srgbClr val="000000"/>
                    </a:solidFill>
                    <a:latin typeface="Verdana" charset="0"/>
                    <a:ea typeface="ＭＳ Ｐゴシック" charset="0"/>
                    <a:cs typeface="Verdana" charset="0"/>
                  </a:rPr>
                  <a:t>to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Verdana" charset="0"/>
                    <a:ea typeface="ＭＳ Ｐゴシック" charset="0"/>
                    <a:cs typeface="Verdana" charset="0"/>
                  </a:rPr>
                  <a:t>read </a:t>
                </a:r>
                <a:endParaRPr lang="en-US" sz="24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816104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6 at 6.19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" y="1435587"/>
            <a:ext cx="7884160" cy="509625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64551" y="347015"/>
            <a:ext cx="7987019" cy="1088572"/>
          </a:xfrm>
          <a:prstGeom prst="wedgeRoundRectCallout">
            <a:avLst>
              <a:gd name="adj1" fmla="val 36644"/>
              <a:gd name="adj2" fmla="val 15663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Click                         for Free Full </a:t>
            </a:r>
            <a:r>
              <a: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1884" y="531618"/>
            <a:ext cx="2852617" cy="674079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  <a:latin typeface="Calibri"/>
                <a:cs typeface="Calibri"/>
              </a:rPr>
              <a:t>TTUHSC ONLINE</a:t>
            </a:r>
            <a:endParaRPr lang="en-US" sz="2800" b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7602337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76200" y="-76200"/>
            <a:ext cx="73802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Calibri" charset="0"/>
              </a:rPr>
              <a:t>TTUHSC Libraries - Proxy Server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4813" y="5511924"/>
            <a:ext cx="8328025" cy="1138773"/>
          </a:xfrm>
          <a:prstGeom prst="rect">
            <a:avLst/>
          </a:prstGeom>
          <a:noFill/>
          <a:ln w="28575">
            <a:solidFill>
              <a:srgbClr val="AD00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000" b="1" dirty="0" smtClean="0">
              <a:latin typeface="Verdana" charset="0"/>
              <a:cs typeface="Verdana" charset="0"/>
            </a:endParaRPr>
          </a:p>
          <a:p>
            <a:pPr algn="ctr" eaLnBrk="1" hangingPunct="1"/>
            <a:r>
              <a:rPr lang="en-US" sz="2800" b="1" dirty="0" smtClean="0">
                <a:latin typeface="Verdana" charset="0"/>
                <a:cs typeface="Verdana" charset="0"/>
              </a:rPr>
              <a:t>Problems</a:t>
            </a:r>
            <a:r>
              <a:rPr lang="en-US" sz="2800" dirty="0" smtClean="0">
                <a:latin typeface="Verdana" charset="0"/>
                <a:cs typeface="Verdana" charset="0"/>
              </a:rPr>
              <a:t> </a:t>
            </a:r>
            <a:r>
              <a:rPr lang="en-US" sz="2800" dirty="0">
                <a:latin typeface="Verdana" charset="0"/>
                <a:cs typeface="Verdana" charset="0"/>
              </a:rPr>
              <a:t>with </a:t>
            </a:r>
            <a:r>
              <a:rPr lang="en-US" sz="2800" dirty="0" err="1">
                <a:latin typeface="Verdana" charset="0"/>
                <a:cs typeface="Verdana" charset="0"/>
              </a:rPr>
              <a:t>eRaider</a:t>
            </a:r>
            <a:r>
              <a:rPr lang="en-US" sz="2800" dirty="0">
                <a:latin typeface="Verdana" charset="0"/>
                <a:cs typeface="Verdana" charset="0"/>
              </a:rPr>
              <a:t> call: 806-743-</a:t>
            </a:r>
            <a:r>
              <a:rPr lang="en-US" sz="2800" dirty="0" smtClean="0">
                <a:latin typeface="Verdana" charset="0"/>
                <a:cs typeface="Verdana" charset="0"/>
              </a:rPr>
              <a:t>1234</a:t>
            </a: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a</a:t>
            </a:r>
            <a:endParaRPr lang="en-US" sz="200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pic>
        <p:nvPicPr>
          <p:cNvPr id="58371" name="Picture 6" descr="eRaider2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825"/>
            <a:ext cx="5867400" cy="3711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8775" y="311150"/>
            <a:ext cx="848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When Searching from Off Campus:</a:t>
            </a:r>
            <a:endParaRPr lang="en-US" sz="3600" b="1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03838" y="2079625"/>
            <a:ext cx="3694112" cy="209232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Verdana" charset="0"/>
              </a:rPr>
              <a:t>Enter the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latin typeface="Verdana" charset="0"/>
              </a:rPr>
              <a:t> </a:t>
            </a:r>
            <a:r>
              <a:rPr lang="en-US" sz="2000" i="1">
                <a:solidFill>
                  <a:srgbClr val="870400"/>
                </a:solidFill>
                <a:latin typeface="Verdana" charset="0"/>
              </a:rPr>
              <a:t>Eraider username and password</a:t>
            </a:r>
            <a:endParaRPr lang="en-US" sz="2000">
              <a:latin typeface="Verdana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latin typeface="Verdana" charset="0"/>
              </a:rPr>
              <a:t>assigned to you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latin typeface="Verdana" charset="0"/>
              </a:rPr>
              <a:t>by Information Services.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-3720763">
            <a:off x="4570413" y="2206625"/>
            <a:ext cx="331788" cy="1658937"/>
          </a:xfrm>
          <a:prstGeom prst="upArrow">
            <a:avLst>
              <a:gd name="adj1" fmla="val 50000"/>
              <a:gd name="adj2" fmla="val 82268"/>
            </a:avLst>
          </a:prstGeom>
          <a:solidFill>
            <a:srgbClr val="9804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62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16 at 6.21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0" y="260604"/>
            <a:ext cx="6286500" cy="633679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52671" y="2076049"/>
            <a:ext cx="2631562" cy="1088572"/>
            <a:chOff x="6352671" y="2445370"/>
            <a:chExt cx="2631562" cy="1088572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6352671" y="2445370"/>
              <a:ext cx="2631562" cy="1088572"/>
            </a:xfrm>
            <a:prstGeom prst="wedgeRoundRectCallout">
              <a:avLst>
                <a:gd name="adj1" fmla="val -66562"/>
                <a:gd name="adj2" fmla="val 18313"/>
                <a:gd name="adj3" fmla="val 16667"/>
              </a:avLst>
            </a:prstGeom>
            <a:solidFill>
              <a:schemeClr val="bg1"/>
            </a:solidFill>
            <a:ln w="571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18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 Click</a:t>
              </a:r>
              <a:endPara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pic>
          <p:nvPicPr>
            <p:cNvPr id="6" name="Picture 5" descr="Screen Shot 2012-07-24 at 3.05.56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456" y="2688720"/>
              <a:ext cx="1308100" cy="6604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37430653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Picture 3" descr="Screen Shot 2015-04-16 at 6.23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0" y="225933"/>
            <a:ext cx="4789932" cy="6406134"/>
          </a:xfrm>
          <a:prstGeom prst="rect">
            <a:avLst/>
          </a:prstGeom>
          <a:ln w="38100" cmpd="sng">
            <a:solidFill>
              <a:srgbClr val="66CCCC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5617308" y="2369684"/>
            <a:ext cx="3145878" cy="1068841"/>
          </a:xfrm>
          <a:prstGeom prst="roundRect">
            <a:avLst/>
          </a:prstGeom>
          <a:solidFill>
            <a:srgbClr val="FFFFFF"/>
          </a:solidFill>
          <a:ln w="571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6666"/>
                </a:solidFill>
                <a:latin typeface="Verdana"/>
                <a:cs typeface="Verdana"/>
              </a:rPr>
              <a:t>Full Text</a:t>
            </a:r>
          </a:p>
        </p:txBody>
      </p:sp>
    </p:spTree>
    <p:extLst>
      <p:ext uri="{BB962C8B-B14F-4D97-AF65-F5344CB8AC3E}">
        <p14:creationId xmlns:p14="http://schemas.microsoft.com/office/powerpoint/2010/main" val="1618871175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6225" y="1669522"/>
            <a:ext cx="6061075" cy="35665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6600" i="1" dirty="0">
                <a:solidFill>
                  <a:prstClr val="white"/>
                </a:solidFill>
                <a:latin typeface="Times New Roman"/>
                <a:cs typeface="Times New Roman"/>
              </a:rPr>
              <a:t>Have Questions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6600" i="1" dirty="0">
                <a:solidFill>
                  <a:prstClr val="white"/>
                </a:solidFill>
                <a:latin typeface="Times New Roman"/>
                <a:cs typeface="Times New Roman"/>
              </a:rPr>
              <a:t>or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6600" i="1" dirty="0">
                <a:solidFill>
                  <a:prstClr val="white"/>
                </a:solidFill>
                <a:latin typeface="Times New Roman"/>
                <a:cs typeface="Times New Roman"/>
              </a:rPr>
              <a:t>Need Help?</a:t>
            </a:r>
          </a:p>
        </p:txBody>
      </p:sp>
    </p:spTree>
    <p:extLst>
      <p:ext uri="{BB962C8B-B14F-4D97-AF65-F5344CB8AC3E}">
        <p14:creationId xmlns:p14="http://schemas.microsoft.com/office/powerpoint/2010/main" val="263341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25" y="635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3175" y="371475"/>
            <a:ext cx="6594475" cy="10080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6000" i="1" dirty="0">
                <a:solidFill>
                  <a:prstClr val="white"/>
                </a:solidFill>
                <a:latin typeface="Times New Roman"/>
                <a:cs typeface="Times New Roman"/>
              </a:rPr>
              <a:t>Accessing PubMed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04813" y="1635125"/>
            <a:ext cx="8201025" cy="1219200"/>
            <a:chOff x="404923" y="1516587"/>
            <a:chExt cx="8200236" cy="1219810"/>
          </a:xfrm>
        </p:grpSpPr>
        <p:sp>
          <p:nvSpPr>
            <p:cNvPr id="12" name="Rectangle 11"/>
            <p:cNvSpPr/>
            <p:nvPr/>
          </p:nvSpPr>
          <p:spPr>
            <a:xfrm>
              <a:off x="404923" y="1970839"/>
              <a:ext cx="6141446" cy="5971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indent="-457200">
                <a:buFont typeface="Arial"/>
                <a:buChar char="•"/>
                <a:defRPr/>
              </a:pPr>
              <a:r>
                <a:rPr lang="en-US" sz="2800" dirty="0">
                  <a:solidFill>
                    <a:prstClr val="white"/>
                  </a:solidFill>
                  <a:latin typeface="News Gothic MT"/>
                  <a:cs typeface="News Gothic MT"/>
                </a:rPr>
                <a:t>Freely available over the Internet</a:t>
              </a:r>
            </a:p>
          </p:txBody>
        </p:sp>
        <p:pic>
          <p:nvPicPr>
            <p:cNvPr id="319500" name="Picture 13" descr="scree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359" y="1516587"/>
              <a:ext cx="1828800" cy="1219810"/>
            </a:xfrm>
            <a:prstGeom prst="rect">
              <a:avLst/>
            </a:prstGeom>
            <a:noFill/>
            <a:ln w="19050">
              <a:solidFill>
                <a:srgbClr val="66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90525" y="3255963"/>
            <a:ext cx="6300788" cy="1223962"/>
            <a:chOff x="390867" y="3155496"/>
            <a:chExt cx="6301127" cy="1224828"/>
          </a:xfrm>
        </p:grpSpPr>
        <p:pic>
          <p:nvPicPr>
            <p:cNvPr id="319495" name="Picture 2" descr="Screen Shot 2012-05-23 at 11.28.19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6693"/>
            <a:stretch>
              <a:fillRect/>
            </a:stretch>
          </p:blipFill>
          <p:spPr bwMode="auto">
            <a:xfrm>
              <a:off x="3832589" y="3155496"/>
              <a:ext cx="2859405" cy="1224828"/>
            </a:xfrm>
            <a:prstGeom prst="rect">
              <a:avLst/>
            </a:prstGeom>
            <a:noFill/>
            <a:ln w="12700">
              <a:solidFill>
                <a:srgbClr val="D9D9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90867" y="3468454"/>
              <a:ext cx="3256138" cy="49247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dirty="0">
                  <a:solidFill>
                    <a:prstClr val="white"/>
                  </a:solidFill>
                  <a:latin typeface="News Gothic MT"/>
                  <a:cs typeface="News Gothic MT"/>
                </a:rPr>
                <a:t>@ </a:t>
              </a:r>
              <a:r>
                <a:rPr lang="en-US" sz="2400" dirty="0" err="1">
                  <a:solidFill>
                    <a:prstClr val="white"/>
                  </a:solidFill>
                  <a:latin typeface="News Gothic MT"/>
                  <a:cs typeface="News Gothic MT"/>
                </a:rPr>
                <a:t>www.pubmed.gov</a:t>
              </a:r>
              <a:endParaRPr lang="en-US" sz="2400" dirty="0">
                <a:solidFill>
                  <a:prstClr val="white"/>
                </a:solidFill>
                <a:latin typeface="News Gothic MT"/>
                <a:cs typeface="News Gothic M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4813" y="4495800"/>
            <a:ext cx="8129587" cy="1916811"/>
            <a:chOff x="404813" y="4495800"/>
            <a:chExt cx="8129587" cy="1916811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04813" y="5224463"/>
              <a:ext cx="6323012" cy="65405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indent="-457200">
                <a:buFont typeface="Arial"/>
                <a:buChar char="•"/>
                <a:defRPr/>
              </a:pPr>
              <a:r>
                <a:rPr lang="en-US" sz="2800" dirty="0">
                  <a:solidFill>
                    <a:prstClr val="white"/>
                  </a:solidFill>
                  <a:latin typeface="News Gothic MT"/>
                  <a:cs typeface="News Gothic MT"/>
                </a:rPr>
                <a:t>Also through library’s home page</a:t>
              </a:r>
            </a:p>
          </p:txBody>
        </p:sp>
        <p:pic>
          <p:nvPicPr>
            <p:cNvPr id="3" name="Picture 2" descr="Screen Shot 2014-08-15 at 3.10.35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0" y="4495800"/>
              <a:ext cx="1485900" cy="1916811"/>
            </a:xfrm>
            <a:prstGeom prst="rect">
              <a:avLst/>
            </a:prstGeom>
            <a:ln w="12700" cmpd="sng">
              <a:solidFill>
                <a:schemeClr val="bg1">
                  <a:lumMod val="6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646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" name="Picture 2" descr="Screen Shot 2015-04-09 at 10.59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2425"/>
            <a:ext cx="6210300" cy="6153150"/>
          </a:xfrm>
          <a:prstGeom prst="rect">
            <a:avLst/>
          </a:prstGeom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371600" y="4601307"/>
            <a:ext cx="838200" cy="304800"/>
            <a:chOff x="192" y="1728"/>
            <a:chExt cx="384" cy="144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92" y="1728"/>
              <a:ext cx="384" cy="144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192" y="1728"/>
              <a:ext cx="384" cy="14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400" y="1705707"/>
            <a:ext cx="8077200" cy="1682496"/>
            <a:chOff x="838200" y="1898904"/>
            <a:chExt cx="8077200" cy="1682496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38200" y="1898904"/>
              <a:ext cx="8077200" cy="1682496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2B5D8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rgbClr val="2B5D8F"/>
                  </a:solidFill>
                  <a:latin typeface="Verdana" charset="0"/>
                </a:rPr>
                <a:t>Click</a:t>
              </a:r>
              <a:r>
                <a:rPr lang="en-US" sz="2400" dirty="0">
                  <a:solidFill>
                    <a:srgbClr val="002A80"/>
                  </a:solidFill>
                  <a:latin typeface="Verdana" charset="0"/>
                </a:rPr>
                <a:t> </a:t>
              </a:r>
              <a:r>
                <a:rPr lang="en-US" sz="2400" dirty="0">
                  <a:solidFill>
                    <a:srgbClr val="FF6600"/>
                  </a:solidFill>
                  <a:latin typeface="Verdana" charset="0"/>
                </a:rPr>
                <a:t>Training &amp; Tutorials </a:t>
              </a:r>
              <a:r>
                <a:rPr lang="en-US" sz="2400" dirty="0">
                  <a:solidFill>
                    <a:srgbClr val="2B5D8F"/>
                  </a:solidFill>
                  <a:latin typeface="Verdana" charset="0"/>
                </a:rPr>
                <a:t>for hands-on learning</a:t>
              </a:r>
              <a:r>
                <a:rPr lang="en-US" dirty="0">
                  <a:solidFill>
                    <a:srgbClr val="2B5D8F"/>
                  </a:solidFill>
                  <a:latin typeface="Verdana" charset="0"/>
                </a:rPr>
                <a:t>.</a:t>
              </a:r>
              <a:endParaRPr lang="en-US" sz="2000" dirty="0">
                <a:solidFill>
                  <a:srgbClr val="2B5D8F"/>
                </a:solidFill>
                <a:latin typeface="Verdana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990600" y="2067154"/>
              <a:ext cx="7772399" cy="1345997"/>
            </a:xfrm>
            <a:prstGeom prst="rect">
              <a:avLst/>
            </a:prstGeom>
            <a:noFill/>
            <a:ln w="38100">
              <a:solidFill>
                <a:srgbClr val="5CC26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 rot="12887879">
            <a:off x="2402676" y="2703939"/>
            <a:ext cx="379412" cy="1977624"/>
          </a:xfrm>
          <a:prstGeom prst="upArrow">
            <a:avLst>
              <a:gd name="adj1" fmla="val 50000"/>
              <a:gd name="adj2" fmla="val 87262"/>
            </a:avLst>
          </a:prstGeom>
          <a:gradFill rotWithShape="0">
            <a:gsLst>
              <a:gs pos="0">
                <a:srgbClr val="A5E895"/>
              </a:gs>
              <a:gs pos="100000">
                <a:srgbClr val="FFE57B"/>
              </a:gs>
              <a:gs pos="50000">
                <a:schemeClr val="bg1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rgbClr val="3366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3580028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48835" y="457200"/>
            <a:ext cx="6646333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0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蘋果儷中黑" charset="0"/>
              </a:rPr>
              <a:t>or contact us at</a:t>
            </a:r>
            <a:r>
              <a:rPr lang="en-US" sz="4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蘋果儷中黑" charset="0"/>
              </a:rPr>
              <a:t>:</a:t>
            </a:r>
            <a:endParaRPr lang="en-US" sz="4000" i="1" dirty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neva" charset="0"/>
              <a:ea typeface="蘋果儷中黑" charset="0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629549" y="2209800"/>
            <a:ext cx="342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Lubbock</a:t>
            </a:r>
          </a:p>
          <a:p>
            <a:pPr eaLnBrk="0" hangingPunct="0"/>
            <a:r>
              <a:rPr lang="en-US" sz="2000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	(806) 743-2200</a:t>
            </a:r>
          </a:p>
          <a:p>
            <a:pPr eaLnBrk="0" hangingPunct="0"/>
            <a:endParaRPr lang="en-US" sz="2000" i="1" dirty="0">
              <a:solidFill>
                <a:srgbClr val="FFFFFF"/>
              </a:solidFill>
              <a:latin typeface="Calibri" charset="0"/>
              <a:cs typeface="蘋果儷中黑" charset="0"/>
            </a:endParaRPr>
          </a:p>
          <a:p>
            <a:pPr eaLnBrk="0" hangingPunct="0"/>
            <a:r>
              <a:rPr lang="en-US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Amarillo</a:t>
            </a:r>
          </a:p>
          <a:p>
            <a:pPr eaLnBrk="0" hangingPunct="0"/>
            <a:r>
              <a:rPr lang="en-US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	</a:t>
            </a:r>
            <a:r>
              <a:rPr lang="en-US" sz="2000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(806) 354-5448</a:t>
            </a:r>
          </a:p>
          <a:p>
            <a:pPr eaLnBrk="0" hangingPunct="0"/>
            <a:endParaRPr lang="en-US" sz="2000" i="1" dirty="0">
              <a:solidFill>
                <a:srgbClr val="FFFFFF"/>
              </a:solidFill>
              <a:latin typeface="Calibri" charset="0"/>
              <a:cs typeface="蘋果儷中黑" charset="0"/>
            </a:endParaRPr>
          </a:p>
          <a:p>
            <a:pPr eaLnBrk="0" hangingPunct="0"/>
            <a:r>
              <a:rPr lang="en-US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El Paso</a:t>
            </a:r>
            <a:endParaRPr lang="en-US" sz="2000" i="1" dirty="0">
              <a:solidFill>
                <a:srgbClr val="FFFFFF"/>
              </a:solidFill>
              <a:latin typeface="Calibri" charset="0"/>
              <a:cs typeface="蘋果儷中黑" charset="0"/>
            </a:endParaRPr>
          </a:p>
          <a:p>
            <a:pPr eaLnBrk="0" hangingPunct="0"/>
            <a:r>
              <a:rPr lang="en-US" sz="2000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	(915) 545-6652</a:t>
            </a:r>
          </a:p>
          <a:p>
            <a:pPr eaLnBrk="0" hangingPunct="0"/>
            <a:endParaRPr lang="en-US" sz="2000" i="1" dirty="0">
              <a:solidFill>
                <a:srgbClr val="FFFFFF"/>
              </a:solidFill>
              <a:latin typeface="Calibri" charset="0"/>
              <a:cs typeface="蘋果儷中黑" charset="0"/>
            </a:endParaRPr>
          </a:p>
          <a:p>
            <a:pPr eaLnBrk="0" hangingPunct="0"/>
            <a:r>
              <a:rPr lang="en-US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Odessa</a:t>
            </a:r>
            <a:endParaRPr lang="en-US" sz="2000" i="1" dirty="0">
              <a:solidFill>
                <a:srgbClr val="FFFFFF"/>
              </a:solidFill>
              <a:latin typeface="Calibri" charset="0"/>
              <a:cs typeface="蘋果儷中黑" charset="0"/>
            </a:endParaRPr>
          </a:p>
          <a:p>
            <a:pPr eaLnBrk="0" hangingPunct="0"/>
            <a:r>
              <a:rPr lang="en-US" sz="2000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	(432) 335-5171</a:t>
            </a:r>
            <a:endParaRPr lang="en-US" i="1" dirty="0">
              <a:solidFill>
                <a:srgbClr val="FFFFFF"/>
              </a:solidFill>
              <a:latin typeface="Calibri" charset="0"/>
              <a:cs typeface="蘋果儷中黑" charset="0"/>
            </a:endParaRPr>
          </a:p>
          <a:p>
            <a:pPr eaLnBrk="0" hangingPunct="0"/>
            <a:endParaRPr lang="en-US" i="1" dirty="0">
              <a:solidFill>
                <a:srgbClr val="000000"/>
              </a:solidFill>
              <a:latin typeface="Calibri" charset="0"/>
              <a:cs typeface="蘋果儷中黑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87900" y="1798638"/>
            <a:ext cx="3916363" cy="4449762"/>
            <a:chOff x="4787900" y="1798638"/>
            <a:chExt cx="3916363" cy="4449762"/>
          </a:xfrm>
        </p:grpSpPr>
        <p:pic>
          <p:nvPicPr>
            <p:cNvPr id="116741" name="Picture 2" descr="l@s #1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0" t="10651" r="6990"/>
            <a:stretch>
              <a:fillRect/>
            </a:stretch>
          </p:blipFill>
          <p:spPr bwMode="auto">
            <a:xfrm>
              <a:off x="4787900" y="1798638"/>
              <a:ext cx="3916363" cy="444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6742" name="Straight Connector 7"/>
            <p:cNvCxnSpPr>
              <a:cxnSpLocks noChangeShapeType="1"/>
            </p:cNvCxnSpPr>
            <p:nvPr/>
          </p:nvCxnSpPr>
          <p:spPr bwMode="auto">
            <a:xfrm>
              <a:off x="4953000" y="6065838"/>
              <a:ext cx="3581400" cy="15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2347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09 at 10.49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6413"/>
            <a:ext cx="4925822" cy="6372987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334000" y="228600"/>
            <a:ext cx="3635375" cy="595313"/>
          </a:xfrm>
          <a:prstGeom prst="wedgeRoundRectCallout">
            <a:avLst>
              <a:gd name="adj1" fmla="val -57285"/>
              <a:gd name="adj2" fmla="val 6954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dirty="0" err="1">
                <a:solidFill>
                  <a:prstClr val="black"/>
                </a:solidFill>
                <a:latin typeface="Verdana"/>
                <a:cs typeface="Verdana"/>
              </a:rPr>
              <a:t>www.ttuhsc.edu</a:t>
            </a:r>
            <a:r>
              <a:rPr lang="en-US" sz="1900" dirty="0">
                <a:solidFill>
                  <a:prstClr val="black"/>
                </a:solidFill>
                <a:latin typeface="Verdana"/>
                <a:cs typeface="Verdana"/>
              </a:rPr>
              <a:t>/libraries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791200" y="4114800"/>
            <a:ext cx="2978150" cy="1289050"/>
          </a:xfrm>
          <a:prstGeom prst="wedgeRoundRectCallout">
            <a:avLst>
              <a:gd name="adj1" fmla="val -79952"/>
              <a:gd name="adj2" fmla="val -63643"/>
              <a:gd name="adj3" fmla="val 16667"/>
            </a:avLst>
          </a:prstGeom>
          <a:solidFill>
            <a:srgbClr val="FFFFFF"/>
          </a:solidFill>
          <a:ln w="3810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Ask-A-Librarian</a:t>
            </a:r>
            <a:endParaRPr lang="en-US" sz="28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67872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8666" y="2458158"/>
            <a:ext cx="6806668" cy="19968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30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The End</a:t>
            </a:r>
            <a:endParaRPr lang="en-US" sz="13000" i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498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5475" y="1968500"/>
            <a:ext cx="7920038" cy="26463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5400" i="1" dirty="0">
                <a:latin typeface="Times New Roman"/>
                <a:cs typeface="Times New Roman"/>
              </a:rPr>
              <a:t>EBP Literature from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5400" i="1" dirty="0">
                <a:latin typeface="Times New Roman"/>
                <a:cs typeface="Times New Roman"/>
              </a:rPr>
              <a:t>PubMed’s Clinical Queries</a:t>
            </a:r>
          </a:p>
        </p:txBody>
      </p:sp>
    </p:spTree>
    <p:extLst>
      <p:ext uri="{BB962C8B-B14F-4D97-AF65-F5344CB8AC3E}">
        <p14:creationId xmlns:p14="http://schemas.microsoft.com/office/powerpoint/2010/main" val="142327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4067" y="616856"/>
            <a:ext cx="8282215" cy="5170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i="1" dirty="0" smtClean="0">
                <a:solidFill>
                  <a:schemeClr val="bg1"/>
                </a:solidFill>
                <a:latin typeface="+mj-lt"/>
                <a:cs typeface="Times New Roman"/>
              </a:rPr>
              <a:t>Evidence-Based Practice is guided by thoughtful integration</a:t>
            </a:r>
            <a:endParaRPr lang="en-US" sz="2600" i="1" dirty="0">
              <a:solidFill>
                <a:schemeClr val="bg1"/>
              </a:solidFill>
              <a:latin typeface="+mj-lt"/>
              <a:cs typeface="Times New Roman"/>
            </a:endParaRPr>
          </a:p>
        </p:txBody>
      </p:sp>
      <p:pic>
        <p:nvPicPr>
          <p:cNvPr id="12" name="Picture 11" descr="nyu-hhc-make-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57" y="2099774"/>
            <a:ext cx="1905000" cy="2870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7000" y="2098504"/>
            <a:ext cx="8917215" cy="3882715"/>
            <a:chOff x="127000" y="2098504"/>
            <a:chExt cx="8917215" cy="3882715"/>
          </a:xfrm>
        </p:grpSpPr>
        <p:pic>
          <p:nvPicPr>
            <p:cNvPr id="13" name="Picture 12" descr="closer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2" y="2098504"/>
              <a:ext cx="2111375" cy="287147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27000" y="5473388"/>
              <a:ext cx="891721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i="1" dirty="0" smtClean="0">
                  <a:solidFill>
                    <a:schemeClr val="bg1"/>
                  </a:solidFill>
                </a:rPr>
                <a:t> of the best </a:t>
              </a:r>
              <a:r>
                <a:rPr lang="en-US" sz="2600" i="1" dirty="0">
                  <a:solidFill>
                    <a:schemeClr val="bg1"/>
                  </a:solidFill>
                </a:rPr>
                <a:t>available scientific knowledge with clinical </a:t>
              </a:r>
              <a:r>
                <a:rPr lang="en-US" sz="2600" i="1" dirty="0" smtClean="0">
                  <a:solidFill>
                    <a:schemeClr val="bg1"/>
                  </a:solidFill>
                </a:rPr>
                <a:t>expertise</a:t>
              </a:r>
              <a:r>
                <a:rPr lang="en-US" sz="2700" i="1" dirty="0" smtClean="0">
                  <a:solidFill>
                    <a:schemeClr val="bg1"/>
                  </a:solidFill>
                </a:rPr>
                <a:t>.</a:t>
              </a:r>
              <a:endParaRPr lang="en-US" sz="27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3500" y="90714"/>
            <a:ext cx="8980715" cy="6676572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8825" y="1897143"/>
            <a:ext cx="7620000" cy="635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atin typeface="News Gothic MT"/>
                <a:cs typeface="News Gothic MT"/>
              </a:rPr>
              <a:t>tool that searches for evidence-based literature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1428" y="272137"/>
            <a:ext cx="8790214" cy="879931"/>
            <a:chOff x="181428" y="208640"/>
            <a:chExt cx="8790214" cy="879931"/>
          </a:xfrm>
        </p:grpSpPr>
        <p:sp>
          <p:nvSpPr>
            <p:cNvPr id="13" name="Rectangle 12"/>
            <p:cNvSpPr/>
            <p:nvPr/>
          </p:nvSpPr>
          <p:spPr>
            <a:xfrm>
              <a:off x="1106718" y="326488"/>
              <a:ext cx="6948714" cy="6712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48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PubMed’s Clinical Queries</a:t>
              </a:r>
              <a:endPara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1428" y="208640"/>
              <a:ext cx="8790214" cy="879931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creen Shot 2012-05-23 at 3.0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" y="3016586"/>
            <a:ext cx="8493760" cy="2771648"/>
          </a:xfrm>
          <a:prstGeom prst="rect">
            <a:avLst/>
          </a:prstGeom>
          <a:ln w="38100" cmpd="sng">
            <a:solidFill>
              <a:srgbClr val="99CC66"/>
            </a:solidFill>
          </a:ln>
        </p:spPr>
      </p:pic>
    </p:spTree>
    <p:extLst>
      <p:ext uri="{BB962C8B-B14F-4D97-AF65-F5344CB8AC3E}">
        <p14:creationId xmlns:p14="http://schemas.microsoft.com/office/powerpoint/2010/main" val="378670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44982" y="1300373"/>
            <a:ext cx="2476862" cy="2325014"/>
            <a:chOff x="999627" y="1602915"/>
            <a:chExt cx="2476862" cy="2325014"/>
          </a:xfrm>
        </p:grpSpPr>
        <p:sp>
          <p:nvSpPr>
            <p:cNvPr id="26" name="Rectangle 25"/>
            <p:cNvSpPr/>
            <p:nvPr/>
          </p:nvSpPr>
          <p:spPr>
            <a:xfrm>
              <a:off x="999627" y="3564688"/>
              <a:ext cx="2476862" cy="363241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FF79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7999"/>
                  </a:solidFill>
                </a:rPr>
                <a:t>Diagnosis</a:t>
              </a:r>
              <a:endParaRPr lang="en-US" sz="2000" dirty="0">
                <a:solidFill>
                  <a:srgbClr val="FF7999"/>
                </a:solidFill>
              </a:endParaRPr>
            </a:p>
          </p:txBody>
        </p:sp>
        <p:pic>
          <p:nvPicPr>
            <p:cNvPr id="27" name="Picture 26" descr="concerned-w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98" y="1602915"/>
              <a:ext cx="2458720" cy="1944624"/>
            </a:xfrm>
            <a:prstGeom prst="rect">
              <a:avLst/>
            </a:prstGeom>
            <a:ln w="28575" cmpd="sng">
              <a:solidFill>
                <a:srgbClr val="FF7999"/>
              </a:solidFill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5497409" y="1300372"/>
            <a:ext cx="2694098" cy="2325015"/>
            <a:chOff x="3565189" y="1602915"/>
            <a:chExt cx="2694098" cy="2325015"/>
          </a:xfrm>
        </p:grpSpPr>
        <p:pic>
          <p:nvPicPr>
            <p:cNvPr id="29" name="Picture 28" descr="050131-F-1936B-00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60" y="1602915"/>
              <a:ext cx="2671572" cy="1955292"/>
            </a:xfrm>
            <a:prstGeom prst="rect">
              <a:avLst/>
            </a:prstGeom>
            <a:ln w="28575" cmpd="sng">
              <a:solidFill>
                <a:srgbClr val="0066CC"/>
              </a:solidFill>
            </a:ln>
          </p:spPr>
        </p:pic>
        <p:sp>
          <p:nvSpPr>
            <p:cNvPr id="30" name="Rectangle 29"/>
            <p:cNvSpPr/>
            <p:nvPr/>
          </p:nvSpPr>
          <p:spPr>
            <a:xfrm>
              <a:off x="3565189" y="3565626"/>
              <a:ext cx="2694098" cy="362304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53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>
                  <a:solidFill>
                    <a:srgbClr val="0066CC"/>
                  </a:solidFill>
                </a:rPr>
                <a:t>Therapy</a:t>
              </a:r>
              <a:endParaRPr lang="en-US" sz="20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15063" y="4254311"/>
            <a:ext cx="2939147" cy="2329610"/>
            <a:chOff x="852711" y="4091025"/>
            <a:chExt cx="2939147" cy="2329610"/>
          </a:xfrm>
        </p:grpSpPr>
        <p:pic>
          <p:nvPicPr>
            <p:cNvPr id="32" name="Picture 31" descr="_MG_4523_resiz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779" y="4091025"/>
              <a:ext cx="2906573" cy="1934688"/>
            </a:xfrm>
            <a:prstGeom prst="rect">
              <a:avLst/>
            </a:prstGeom>
            <a:ln w="28575" cmpd="sng">
              <a:solidFill>
                <a:srgbClr val="6633CC"/>
              </a:solidFill>
            </a:ln>
          </p:spPr>
        </p:pic>
        <p:sp>
          <p:nvSpPr>
            <p:cNvPr id="33" name="Rectangle 32"/>
            <p:cNvSpPr/>
            <p:nvPr/>
          </p:nvSpPr>
          <p:spPr>
            <a:xfrm>
              <a:off x="852711" y="6042023"/>
              <a:ext cx="2939147" cy="378612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6633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>
                  <a:solidFill>
                    <a:srgbClr val="6633CC"/>
                  </a:solidFill>
                </a:rPr>
                <a:t>Etiology </a:t>
              </a:r>
              <a:r>
                <a:rPr lang="en-US" i="1" dirty="0" smtClean="0">
                  <a:solidFill>
                    <a:srgbClr val="6633CC"/>
                  </a:solidFill>
                </a:rPr>
                <a:t>(cause)</a:t>
              </a:r>
              <a:endParaRPr lang="en-US" i="1" dirty="0">
                <a:solidFill>
                  <a:srgbClr val="6633CC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99728" y="4424346"/>
            <a:ext cx="4169592" cy="2041384"/>
            <a:chOff x="4699002" y="3746232"/>
            <a:chExt cx="4169592" cy="2041384"/>
          </a:xfrm>
        </p:grpSpPr>
        <p:sp>
          <p:nvSpPr>
            <p:cNvPr id="34" name="Rectangle 33"/>
            <p:cNvSpPr/>
            <p:nvPr/>
          </p:nvSpPr>
          <p:spPr>
            <a:xfrm>
              <a:off x="4699002" y="5334988"/>
              <a:ext cx="4169591" cy="452628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CC00"/>
                  </a:solidFill>
                </a:rPr>
                <a:t>Prognosis </a:t>
              </a:r>
              <a:r>
                <a:rPr lang="en-US" sz="1600" i="1" dirty="0" smtClean="0">
                  <a:solidFill>
                    <a:srgbClr val="00CC00"/>
                  </a:solidFill>
                </a:rPr>
                <a:t>(prediction of probable outcome)</a:t>
              </a:r>
              <a:endParaRPr lang="en-US" sz="1600" i="1" dirty="0">
                <a:solidFill>
                  <a:srgbClr val="00CC00"/>
                </a:solidFill>
              </a:endParaRPr>
            </a:p>
          </p:txBody>
        </p:sp>
        <p:pic>
          <p:nvPicPr>
            <p:cNvPr id="35" name="Picture 34" descr="LD-inside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074" y="3746232"/>
              <a:ext cx="4160520" cy="1584198"/>
            </a:xfrm>
            <a:prstGeom prst="rect">
              <a:avLst/>
            </a:prstGeom>
            <a:ln w="19050" cmpd="sng">
              <a:solidFill>
                <a:srgbClr val="00CC00"/>
              </a:solidFill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94297" y="99787"/>
            <a:ext cx="8940845" cy="752930"/>
            <a:chOff x="94297" y="99787"/>
            <a:chExt cx="8940845" cy="752930"/>
          </a:xfrm>
        </p:grpSpPr>
        <p:sp>
          <p:nvSpPr>
            <p:cNvPr id="14" name="Rectangle 13"/>
            <p:cNvSpPr/>
            <p:nvPr/>
          </p:nvSpPr>
          <p:spPr>
            <a:xfrm>
              <a:off x="1170220" y="145136"/>
              <a:ext cx="6821715" cy="6712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40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Clinical Queries Searchable by:</a:t>
              </a:r>
              <a:endPara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4297" y="99787"/>
              <a:ext cx="8940845" cy="752930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54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44982" y="1300373"/>
            <a:ext cx="2476862" cy="2325014"/>
            <a:chOff x="999627" y="1602915"/>
            <a:chExt cx="2476862" cy="2325014"/>
          </a:xfrm>
        </p:grpSpPr>
        <p:sp>
          <p:nvSpPr>
            <p:cNvPr id="26" name="Rectangle 25"/>
            <p:cNvSpPr/>
            <p:nvPr/>
          </p:nvSpPr>
          <p:spPr>
            <a:xfrm>
              <a:off x="999627" y="3564688"/>
              <a:ext cx="2476862" cy="363241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FF79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7999"/>
                  </a:solidFill>
                </a:rPr>
                <a:t>Diagnosis</a:t>
              </a:r>
              <a:endParaRPr lang="en-US" sz="2000" dirty="0">
                <a:solidFill>
                  <a:srgbClr val="FF7999"/>
                </a:solidFill>
              </a:endParaRPr>
            </a:p>
          </p:txBody>
        </p:sp>
        <p:pic>
          <p:nvPicPr>
            <p:cNvPr id="27" name="Picture 26" descr="concerned-w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98" y="1602915"/>
              <a:ext cx="2458720" cy="1944624"/>
            </a:xfrm>
            <a:prstGeom prst="rect">
              <a:avLst/>
            </a:prstGeom>
            <a:ln w="28575" cmpd="sng">
              <a:solidFill>
                <a:srgbClr val="FF7999"/>
              </a:solidFill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5497409" y="1300372"/>
            <a:ext cx="2694098" cy="2325015"/>
            <a:chOff x="3565189" y="1602915"/>
            <a:chExt cx="2694098" cy="2325015"/>
          </a:xfrm>
        </p:grpSpPr>
        <p:pic>
          <p:nvPicPr>
            <p:cNvPr id="29" name="Picture 28" descr="050131-F-1936B-00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60" y="1602915"/>
              <a:ext cx="2671572" cy="1955292"/>
            </a:xfrm>
            <a:prstGeom prst="rect">
              <a:avLst/>
            </a:prstGeom>
            <a:ln w="28575" cmpd="sng">
              <a:solidFill>
                <a:srgbClr val="0066CC"/>
              </a:solidFill>
            </a:ln>
          </p:spPr>
        </p:pic>
        <p:sp>
          <p:nvSpPr>
            <p:cNvPr id="30" name="Rectangle 29"/>
            <p:cNvSpPr/>
            <p:nvPr/>
          </p:nvSpPr>
          <p:spPr>
            <a:xfrm>
              <a:off x="3565189" y="3565626"/>
              <a:ext cx="2694098" cy="362304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0053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>
                  <a:solidFill>
                    <a:srgbClr val="0066CC"/>
                  </a:solidFill>
                </a:rPr>
                <a:t>Therapy</a:t>
              </a:r>
              <a:endParaRPr lang="en-US" sz="20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15063" y="4254311"/>
            <a:ext cx="2939147" cy="2329610"/>
            <a:chOff x="852711" y="4091025"/>
            <a:chExt cx="2939147" cy="2329610"/>
          </a:xfrm>
        </p:grpSpPr>
        <p:pic>
          <p:nvPicPr>
            <p:cNvPr id="32" name="Picture 31" descr="_MG_4523_resiz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779" y="4091025"/>
              <a:ext cx="2906573" cy="1934688"/>
            </a:xfrm>
            <a:prstGeom prst="rect">
              <a:avLst/>
            </a:prstGeom>
            <a:ln w="28575" cmpd="sng">
              <a:solidFill>
                <a:srgbClr val="6633CC"/>
              </a:solidFill>
            </a:ln>
          </p:spPr>
        </p:pic>
        <p:sp>
          <p:nvSpPr>
            <p:cNvPr id="33" name="Rectangle 32"/>
            <p:cNvSpPr/>
            <p:nvPr/>
          </p:nvSpPr>
          <p:spPr>
            <a:xfrm>
              <a:off x="852711" y="6042023"/>
              <a:ext cx="2939147" cy="378612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6633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>
                  <a:solidFill>
                    <a:srgbClr val="6633CC"/>
                  </a:solidFill>
                </a:rPr>
                <a:t>Etiology </a:t>
              </a:r>
              <a:r>
                <a:rPr lang="en-US" i="1" dirty="0" smtClean="0">
                  <a:solidFill>
                    <a:srgbClr val="6633CC"/>
                  </a:solidFill>
                </a:rPr>
                <a:t>(cause)</a:t>
              </a:r>
              <a:endParaRPr lang="en-US" i="1" dirty="0">
                <a:solidFill>
                  <a:srgbClr val="6633CC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5298" y="4397131"/>
            <a:ext cx="4169592" cy="2041384"/>
            <a:chOff x="4645298" y="4397131"/>
            <a:chExt cx="4169592" cy="2041384"/>
          </a:xfrm>
        </p:grpSpPr>
        <p:sp>
          <p:nvSpPr>
            <p:cNvPr id="34" name="Rectangle 33"/>
            <p:cNvSpPr/>
            <p:nvPr/>
          </p:nvSpPr>
          <p:spPr>
            <a:xfrm>
              <a:off x="4645298" y="5985887"/>
              <a:ext cx="4169592" cy="452628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rgbClr val="00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CC00"/>
                  </a:solidFill>
                </a:rPr>
                <a:t>Prognosis </a:t>
              </a:r>
              <a:r>
                <a:rPr lang="en-US" sz="1600" i="1" dirty="0" smtClean="0">
                  <a:solidFill>
                    <a:srgbClr val="00CC00"/>
                  </a:solidFill>
                </a:rPr>
                <a:t>(prediction of probable outcome)</a:t>
              </a:r>
              <a:endParaRPr lang="en-US" sz="1600" i="1" dirty="0">
                <a:solidFill>
                  <a:srgbClr val="00CC00"/>
                </a:solidFill>
              </a:endParaRPr>
            </a:p>
          </p:txBody>
        </p:sp>
        <p:pic>
          <p:nvPicPr>
            <p:cNvPr id="35" name="Picture 34" descr="LD-inside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299" y="4397131"/>
              <a:ext cx="4160520" cy="1584198"/>
            </a:xfrm>
            <a:prstGeom prst="rect">
              <a:avLst/>
            </a:prstGeom>
            <a:ln w="19050" cmpd="sng">
              <a:solidFill>
                <a:srgbClr val="00CC00"/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94297" y="99787"/>
            <a:ext cx="8940845" cy="752930"/>
            <a:chOff x="94297" y="99787"/>
            <a:chExt cx="8940845" cy="752930"/>
          </a:xfrm>
        </p:grpSpPr>
        <p:sp>
          <p:nvSpPr>
            <p:cNvPr id="14" name="Rectangle 13"/>
            <p:cNvSpPr/>
            <p:nvPr/>
          </p:nvSpPr>
          <p:spPr>
            <a:xfrm>
              <a:off x="1170220" y="145136"/>
              <a:ext cx="6821715" cy="6712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40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Clinical Queries Searchable by:</a:t>
              </a:r>
              <a:endPara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4297" y="99787"/>
              <a:ext cx="8940845" cy="752930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227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1428" y="1334714"/>
            <a:ext cx="8790213" cy="635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dirty="0" smtClean="0">
                <a:latin typeface="News Gothic MT"/>
                <a:cs typeface="News Gothic MT"/>
              </a:rPr>
              <a:t>uses pre-formulated search strategies with a keyword search</a:t>
            </a:r>
          </a:p>
        </p:txBody>
      </p:sp>
      <p:pic>
        <p:nvPicPr>
          <p:cNvPr id="2" name="Picture 1" descr="Screen Shot 2012-05-23 at 2.4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74" y="2282070"/>
            <a:ext cx="5870702" cy="4213352"/>
          </a:xfrm>
          <a:prstGeom prst="rect">
            <a:avLst/>
          </a:prstGeom>
          <a:ln w="28575" cmpd="sng">
            <a:solidFill>
              <a:srgbClr val="3366FF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181428" y="208640"/>
            <a:ext cx="8790214" cy="879931"/>
            <a:chOff x="181428" y="208640"/>
            <a:chExt cx="8790214" cy="879931"/>
          </a:xfrm>
        </p:grpSpPr>
        <p:sp>
          <p:nvSpPr>
            <p:cNvPr id="13" name="Rectangle 12"/>
            <p:cNvSpPr/>
            <p:nvPr/>
          </p:nvSpPr>
          <p:spPr>
            <a:xfrm>
              <a:off x="1106718" y="326488"/>
              <a:ext cx="6948714" cy="6712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48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PubMed’s Clinical Queries</a:t>
              </a:r>
              <a:endPara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1428" y="208640"/>
              <a:ext cx="8790214" cy="879931"/>
            </a:xfrm>
            <a:prstGeom prst="rect">
              <a:avLst/>
            </a:prstGeom>
            <a:noFill/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678216" y="2884711"/>
            <a:ext cx="5771533" cy="843644"/>
          </a:xfrm>
          <a:prstGeom prst="rect">
            <a:avLst/>
          </a:prstGeom>
          <a:noFill/>
          <a:ln w="3810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349</Words>
  <Application>Microsoft Macintosh PowerPoint</Application>
  <PresentationFormat>On-screen Show (4:3)</PresentationFormat>
  <Paragraphs>134</Paragraphs>
  <Slides>33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2_Office Theme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TTUHSC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TTUHSCPSL</dc:creator>
  <cp:lastModifiedBy>TTUHSCPSL</cp:lastModifiedBy>
  <cp:revision>65</cp:revision>
  <dcterms:created xsi:type="dcterms:W3CDTF">2014-05-19T21:53:32Z</dcterms:created>
  <dcterms:modified xsi:type="dcterms:W3CDTF">2015-04-16T23:29:38Z</dcterms:modified>
</cp:coreProperties>
</file>