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4"/>
  </p:notesMasterIdLst>
  <p:sldIdLst>
    <p:sldId id="1425" r:id="rId2"/>
    <p:sldId id="2255" r:id="rId3"/>
    <p:sldId id="1269" r:id="rId4"/>
    <p:sldId id="2153" r:id="rId5"/>
    <p:sldId id="2154" r:id="rId6"/>
    <p:sldId id="2155" r:id="rId7"/>
    <p:sldId id="1646" r:id="rId8"/>
    <p:sldId id="2214" r:id="rId9"/>
    <p:sldId id="1658" r:id="rId10"/>
    <p:sldId id="2076" r:id="rId11"/>
    <p:sldId id="2078" r:id="rId12"/>
    <p:sldId id="1527" r:id="rId13"/>
    <p:sldId id="2156" r:id="rId14"/>
    <p:sldId id="2158" r:id="rId15"/>
    <p:sldId id="2216" r:id="rId16"/>
    <p:sldId id="2219" r:id="rId17"/>
    <p:sldId id="2215" r:id="rId18"/>
    <p:sldId id="2159" r:id="rId19"/>
    <p:sldId id="2160" r:id="rId20"/>
    <p:sldId id="2161" r:id="rId21"/>
    <p:sldId id="2220" r:id="rId22"/>
    <p:sldId id="1760" r:id="rId23"/>
    <p:sldId id="2217" r:id="rId24"/>
    <p:sldId id="1372" r:id="rId25"/>
    <p:sldId id="2162" r:id="rId26"/>
    <p:sldId id="433" r:id="rId27"/>
    <p:sldId id="2163" r:id="rId28"/>
    <p:sldId id="2164" r:id="rId29"/>
    <p:sldId id="2165" r:id="rId30"/>
    <p:sldId id="2166" r:id="rId31"/>
    <p:sldId id="2225" r:id="rId32"/>
    <p:sldId id="2221" r:id="rId33"/>
    <p:sldId id="2227" r:id="rId34"/>
    <p:sldId id="2222" r:id="rId35"/>
    <p:sldId id="2224" r:id="rId36"/>
    <p:sldId id="2172" r:id="rId37"/>
    <p:sldId id="2169" r:id="rId38"/>
    <p:sldId id="2173" r:id="rId39"/>
    <p:sldId id="2228" r:id="rId40"/>
    <p:sldId id="2229" r:id="rId41"/>
    <p:sldId id="1528" r:id="rId42"/>
    <p:sldId id="2152" r:id="rId43"/>
    <p:sldId id="2174" r:id="rId44"/>
    <p:sldId id="2176" r:id="rId45"/>
    <p:sldId id="2177" r:id="rId46"/>
    <p:sldId id="2178" r:id="rId47"/>
    <p:sldId id="1985" r:id="rId48"/>
    <p:sldId id="2137" r:id="rId49"/>
    <p:sldId id="2230" r:id="rId50"/>
    <p:sldId id="2237" r:id="rId51"/>
    <p:sldId id="2232" r:id="rId52"/>
    <p:sldId id="2239" r:id="rId53"/>
    <p:sldId id="2233" r:id="rId54"/>
    <p:sldId id="2236" r:id="rId55"/>
    <p:sldId id="2005" r:id="rId56"/>
    <p:sldId id="2141" r:id="rId57"/>
    <p:sldId id="2142" r:id="rId58"/>
    <p:sldId id="710" r:id="rId59"/>
    <p:sldId id="1656" r:id="rId60"/>
    <p:sldId id="2240" r:id="rId61"/>
    <p:sldId id="2200" r:id="rId62"/>
    <p:sldId id="2144" r:id="rId63"/>
    <p:sldId id="1654" r:id="rId64"/>
    <p:sldId id="2105" r:id="rId65"/>
    <p:sldId id="1733" r:id="rId66"/>
    <p:sldId id="2241" r:id="rId67"/>
    <p:sldId id="2242" r:id="rId68"/>
    <p:sldId id="2204" r:id="rId69"/>
    <p:sldId id="2243" r:id="rId70"/>
    <p:sldId id="2205" r:id="rId71"/>
    <p:sldId id="2246" r:id="rId72"/>
    <p:sldId id="2245" r:id="rId73"/>
    <p:sldId id="2248" r:id="rId74"/>
    <p:sldId id="1968" r:id="rId75"/>
    <p:sldId id="2253" r:id="rId76"/>
    <p:sldId id="2251" r:id="rId77"/>
    <p:sldId id="2254" r:id="rId78"/>
    <p:sldId id="2250" r:id="rId79"/>
    <p:sldId id="1645" r:id="rId80"/>
    <p:sldId id="2213" r:id="rId81"/>
    <p:sldId id="1625" r:id="rId82"/>
    <p:sldId id="681" r:id="rId8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80"/>
    <a:srgbClr val="8294A1"/>
    <a:srgbClr val="99A8B4"/>
    <a:srgbClr val="94AABD"/>
    <a:srgbClr val="889CAE"/>
    <a:srgbClr val="5A6F83"/>
    <a:srgbClr val="1D5185"/>
    <a:srgbClr val="336699"/>
    <a:srgbClr val="004080"/>
    <a:srgbClr val="FF84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556" autoAdjust="0"/>
    <p:restoredTop sz="99762" autoAdjust="0"/>
  </p:normalViewPr>
  <p:slideViewPr>
    <p:cSldViewPr>
      <p:cViewPr>
        <p:scale>
          <a:sx n="130" d="100"/>
          <a:sy n="130" d="100"/>
        </p:scale>
        <p:origin x="-1216" y="-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notesMaster" Target="notesMasters/notesMaster1.xml"/><Relationship Id="rId85" Type="http://schemas.openxmlformats.org/officeDocument/2006/relationships/printerSettings" Target="printerSettings/printerSettings1.bin"/><Relationship Id="rId86" Type="http://schemas.openxmlformats.org/officeDocument/2006/relationships/presProps" Target="presProps.xml"/><Relationship Id="rId87" Type="http://schemas.openxmlformats.org/officeDocument/2006/relationships/viewProps" Target="viewProps.xml"/><Relationship Id="rId88" Type="http://schemas.openxmlformats.org/officeDocument/2006/relationships/theme" Target="theme/theme1.xml"/><Relationship Id="rId8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fld id="{F7D3033A-D8AD-BB4B-9115-5C0243B46E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4942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2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3B5094-C83B-9B4C-8B75-08E8E3A3094E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11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972BF9-C780-C746-BCAC-7B9ACC5C1A97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12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13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14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15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16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17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18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19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20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3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21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F74B26-87C6-CE4C-ACA2-0F3CB5EC7B1E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22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23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D43869-209F-694C-A2E6-526398E8358D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24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25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52C9-8D28-8E4A-B06B-4A949F7BD95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26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27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28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29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30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4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31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32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33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34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35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36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37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38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39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40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5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ADF80D-FC5B-BC43-94D2-32B57ADB8E9B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41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43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44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45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46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52C9-8D28-8E4A-B06B-4A949F7BD95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47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49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50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51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52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6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53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54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62536F-FA1A-B444-9444-DF563BDB1AEC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55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62536F-FA1A-B444-9444-DF563BDB1AEC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56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62536F-FA1A-B444-9444-DF563BDB1AEC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57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E0B4DE-167F-EB4B-A603-76CF1FA66EE4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58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2DF1C6-5B82-BC44-A318-B358BF0D92FC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59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60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61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E2707F-D10E-0D4E-9891-EC7F84F5DF9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62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281370-860C-7240-BABA-50B612D2033D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7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EEF6AA-D5D8-1244-BB15-218FE9023EB3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63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52C9-8D28-8E4A-B06B-4A949F7BD95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64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62536F-FA1A-B444-9444-DF563BDB1AEC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65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66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67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68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69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70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71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72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8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73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1E5ABE-EB7E-A747-B901-1D43AAF924EE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74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75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76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77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78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8EABA1-768F-F847-B870-4CCA7B038960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79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80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A64FA6-DC80-7F41-9DCD-F88C4B3EE49D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82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47314A-497C-EF49-A5A3-62B5A8733E7D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9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2776F5-5BE2-1049-92E1-DB01E33532AD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10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0C73B-C73C-A34D-9558-3E8FCCCD9E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BA263-C4C3-9B42-AD90-991BE6A9F3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95E6B-68EA-6F4F-8E6A-A9D9F30D69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7612C-681A-C647-AE1F-E120C4A8AA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9DA8A-16A0-8E43-B450-625D7CCCB8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8E9E1-8D26-AB44-B437-5AED1BC03B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7F654-C4B5-C54D-81C2-7E5518A185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EFDFE-029C-794B-B24A-0B51CB3ACA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D2EF7-FECF-244D-89E9-2F6B2B0FE2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E5BF7-D74E-A748-A276-D01412FD6B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680FC-7591-D043-9B56-08A4B78276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6A6B5-4E5E-4641-A67C-EAC7432D2D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fld id="{95645473-C866-7341-A4B4-2D4E87013C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4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35.tif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36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37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3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45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46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14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47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48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49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50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6"/>
          <p:cNvGrpSpPr>
            <a:grpSpLocks/>
          </p:cNvGrpSpPr>
          <p:nvPr/>
        </p:nvGrpSpPr>
        <p:grpSpPr bwMode="auto"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5363" name="Rectangle 2"/>
            <p:cNvSpPr>
              <a:spLocks noChangeArrowheads="1"/>
            </p:cNvSpPr>
            <p:nvPr/>
          </p:nvSpPr>
          <p:spPr bwMode="auto">
            <a:xfrm>
              <a:off x="152400" y="152400"/>
              <a:ext cx="8839200" cy="6553200"/>
            </a:xfrm>
            <a:prstGeom prst="rect">
              <a:avLst/>
            </a:prstGeom>
            <a:noFill/>
            <a:ln w="57150">
              <a:solidFill>
                <a:srgbClr val="DF0044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15364" name="Rectangle 3"/>
            <p:cNvSpPr>
              <a:spLocks noChangeArrowheads="1"/>
            </p:cNvSpPr>
            <p:nvPr/>
          </p:nvSpPr>
          <p:spPr bwMode="auto">
            <a:xfrm>
              <a:off x="304800" y="304800"/>
              <a:ext cx="8534400" cy="6248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15365" name="Rectangle 4"/>
            <p:cNvSpPr>
              <a:spLocks noChangeArrowheads="1"/>
            </p:cNvSpPr>
            <p:nvPr/>
          </p:nvSpPr>
          <p:spPr bwMode="auto">
            <a:xfrm>
              <a:off x="609600" y="3581400"/>
              <a:ext cx="79248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5800" i="1" dirty="0" smtClean="0">
                  <a:latin typeface="Palatino"/>
                  <a:cs typeface="Palatino"/>
                </a:rPr>
                <a:t>How to Search </a:t>
              </a:r>
              <a:r>
                <a:rPr lang="en-US" sz="5800" i="1" dirty="0">
                  <a:latin typeface="Palatino"/>
                  <a:cs typeface="Palatino"/>
                </a:rPr>
                <a:t>PubMed</a:t>
              </a:r>
              <a:r>
                <a:rPr lang="en-US" sz="2000" i="1" dirty="0" smtClean="0">
                  <a:latin typeface="Palatino"/>
                  <a:cs typeface="Palatino"/>
                </a:rPr>
                <a:t>®</a:t>
              </a:r>
              <a:r>
                <a:rPr lang="en-US" sz="4800" i="1" dirty="0" smtClean="0">
                  <a:latin typeface="Palatino"/>
                  <a:cs typeface="Palatino"/>
                </a:rPr>
                <a:t> </a:t>
              </a:r>
              <a:endParaRPr lang="en-US" sz="4800" i="1" dirty="0">
                <a:latin typeface="Palatino"/>
                <a:cs typeface="Palatino"/>
              </a:endParaRPr>
            </a:p>
          </p:txBody>
        </p:sp>
        <p:sp>
          <p:nvSpPr>
            <p:cNvPr id="15366" name="Rectangle 5"/>
            <p:cNvSpPr>
              <a:spLocks noChangeArrowheads="1"/>
            </p:cNvSpPr>
            <p:nvPr/>
          </p:nvSpPr>
          <p:spPr bwMode="auto">
            <a:xfrm>
              <a:off x="1219200" y="1524000"/>
              <a:ext cx="66294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35000"/>
                </a:lnSpc>
              </a:pPr>
              <a:r>
                <a:rPr lang="en-US" sz="3200" i="1" dirty="0">
                  <a:solidFill>
                    <a:srgbClr val="DF0044"/>
                  </a:solidFill>
                  <a:latin typeface="Verdana" charset="0"/>
                </a:rPr>
                <a:t>TTUHSC  Preston Smith </a:t>
              </a:r>
              <a:r>
                <a:rPr lang="en-US" sz="3200" i="1" dirty="0" smtClean="0">
                  <a:solidFill>
                    <a:srgbClr val="DF0044"/>
                  </a:solidFill>
                  <a:latin typeface="Verdana" charset="0"/>
                </a:rPr>
                <a:t>Library </a:t>
              </a:r>
            </a:p>
            <a:p>
              <a:pPr algn="ctr" eaLnBrk="0" hangingPunct="0">
                <a:lnSpc>
                  <a:spcPct val="135000"/>
                </a:lnSpc>
              </a:pPr>
              <a:r>
                <a:rPr lang="en-US" sz="3200" i="1" dirty="0" smtClean="0">
                  <a:solidFill>
                    <a:srgbClr val="DF0044"/>
                  </a:solidFill>
                  <a:latin typeface="Verdana" charset="0"/>
                </a:rPr>
                <a:t>presents</a:t>
              </a:r>
              <a:endParaRPr lang="en-US" sz="3200" dirty="0">
                <a:latin typeface="Times" charset="0"/>
              </a:endParaRPr>
            </a:p>
          </p:txBody>
        </p:sp>
        <p:sp>
          <p:nvSpPr>
            <p:cNvPr id="15367" name="Text Box 6"/>
            <p:cNvSpPr txBox="1">
              <a:spLocks noChangeArrowheads="1"/>
            </p:cNvSpPr>
            <p:nvPr/>
          </p:nvSpPr>
          <p:spPr bwMode="auto">
            <a:xfrm>
              <a:off x="7543800" y="6248400"/>
              <a:ext cx="1143000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900" dirty="0">
                  <a:solidFill>
                    <a:srgbClr val="CCCCCC"/>
                  </a:solidFill>
                </a:rPr>
                <a:t>Rev.</a:t>
              </a:r>
              <a:r>
                <a:rPr lang="en-US" sz="900" dirty="0" smtClean="0">
                  <a:solidFill>
                    <a:srgbClr val="CCCCCC"/>
                  </a:solidFill>
                </a:rPr>
                <a:t> 11/09/12</a:t>
              </a:r>
              <a:endParaRPr lang="en-US" dirty="0"/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609600" y="4495800"/>
              <a:ext cx="79248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20000"/>
                </a:lnSpc>
              </a:pPr>
              <a:r>
                <a:rPr lang="en-US" dirty="0" smtClean="0">
                  <a:latin typeface="Verdana"/>
                  <a:cs typeface="Verdana"/>
                </a:rPr>
                <a:t>Information for Doctor of Nursing Practice</a:t>
              </a:r>
              <a:endParaRPr lang="en-US" dirty="0">
                <a:latin typeface="Verdana"/>
                <a:cs typeface="Verdana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4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9943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39946" name="Rectangle 9"/>
            <p:cNvSpPr>
              <a:spLocks noChangeArrowheads="1"/>
            </p:cNvSpPr>
            <p:nvPr/>
          </p:nvSpPr>
          <p:spPr bwMode="auto">
            <a:xfrm>
              <a:off x="96" y="816"/>
              <a:ext cx="1680" cy="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 b="1" dirty="0">
                  <a:solidFill>
                    <a:srgbClr val="1822CD"/>
                  </a:solidFill>
                </a:rPr>
                <a:t> </a:t>
              </a:r>
              <a:r>
                <a:rPr lang="en-US" sz="11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A1   Body Regions</a:t>
              </a:r>
            </a:p>
            <a:p>
              <a:pPr eaLnBrk="0" hangingPunct="0"/>
              <a:r>
                <a:rPr lang="en-US" sz="11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 A2   </a:t>
              </a:r>
              <a:r>
                <a:rPr lang="en-US" sz="1100" dirty="0" smtClean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Musculoskeletal System</a:t>
              </a:r>
              <a:endPara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endParaRPr>
            </a:p>
            <a:p>
              <a:pPr eaLnBrk="0" hangingPunct="0"/>
              <a:r>
                <a:rPr lang="en-US" sz="11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 A3   Digestive System</a:t>
              </a:r>
            </a:p>
            <a:p>
              <a:pPr eaLnBrk="0" hangingPunct="0"/>
              <a:r>
                <a:rPr lang="en-US" sz="11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 A4   Respiratory System</a:t>
              </a:r>
            </a:p>
            <a:p>
              <a:pPr eaLnBrk="0" hangingPunct="0"/>
              <a:r>
                <a:rPr lang="en-US" sz="11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 A5   Urogenital System</a:t>
              </a:r>
            </a:p>
            <a:p>
              <a:pPr eaLnBrk="0" hangingPunct="0"/>
              <a:r>
                <a:rPr lang="en-US" sz="11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 A6   Endocrine System</a:t>
              </a:r>
            </a:p>
            <a:p>
              <a:pPr eaLnBrk="0" hangingPunct="0"/>
              <a:r>
                <a:rPr lang="en-US" sz="11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 A7   </a:t>
              </a:r>
              <a:r>
                <a:rPr lang="en-US" sz="1100" dirty="0" smtClean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Cardiovascular System</a:t>
              </a:r>
              <a:endPara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endParaRPr>
            </a:p>
            <a:p>
              <a:pPr eaLnBrk="0" hangingPunct="0"/>
              <a:r>
                <a:rPr lang="en-US" sz="11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 A8   Nervous System</a:t>
              </a:r>
            </a:p>
            <a:p>
              <a:pPr eaLnBrk="0" hangingPunct="0"/>
              <a:r>
                <a:rPr lang="en-US" sz="11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 A9   Sense Organs</a:t>
              </a:r>
            </a:p>
            <a:p>
              <a:pPr eaLnBrk="0" hangingPunct="0"/>
              <a:r>
                <a:rPr lang="en-US" sz="11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 A10 Tissues</a:t>
              </a:r>
            </a:p>
            <a:p>
              <a:pPr eaLnBrk="0" hangingPunct="0"/>
              <a:r>
                <a:rPr lang="en-US" sz="11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 A11 Cells</a:t>
              </a:r>
            </a:p>
            <a:p>
              <a:pPr eaLnBrk="0" hangingPunct="0"/>
              <a:r>
                <a:rPr lang="en-US" sz="11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 A12 Fluids and Secretions</a:t>
              </a:r>
            </a:p>
            <a:p>
              <a:pPr eaLnBrk="0" hangingPunct="0"/>
              <a:r>
                <a:rPr lang="en-US" sz="11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 A13 Animal Structures</a:t>
              </a:r>
            </a:p>
            <a:p>
              <a:pPr eaLnBrk="0" hangingPunct="0"/>
              <a:r>
                <a:rPr lang="en-US" sz="11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 A14 </a:t>
              </a:r>
              <a:r>
                <a:rPr lang="en-US" sz="1100" dirty="0" err="1" smtClean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Stomatognathic</a:t>
              </a:r>
              <a:r>
                <a:rPr lang="en-US" sz="1100" dirty="0" smtClean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 System</a:t>
              </a:r>
              <a:endPara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endParaRPr>
            </a:p>
            <a:p>
              <a:pPr eaLnBrk="0" hangingPunct="0"/>
              <a:r>
                <a:rPr lang="en-US" sz="11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 A15 Hemic </a:t>
              </a:r>
              <a:r>
                <a:rPr lang="en-US" sz="1100" dirty="0" smtClean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and Immune </a:t>
              </a:r>
              <a:r>
                <a:rPr lang="en-US" sz="11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Systems</a:t>
              </a:r>
            </a:p>
            <a:p>
              <a:pPr eaLnBrk="0" hangingPunct="0"/>
              <a:r>
                <a:rPr lang="en-US" sz="11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 A16 Embryonic Structures</a:t>
              </a:r>
            </a:p>
            <a:p>
              <a:pPr eaLnBrk="0" hangingPunct="0"/>
              <a:r>
                <a:rPr lang="en-US" sz="11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 A</a:t>
              </a:r>
              <a:r>
                <a:rPr lang="en-US" sz="1100" dirty="0">
                  <a:latin typeface="Verdana" charset="0"/>
                  <a:ea typeface="Verdana" charset="0"/>
                  <a:cs typeface="Verdana" charset="0"/>
                </a:rPr>
                <a:t>17 Integumentary </a:t>
              </a:r>
              <a:r>
                <a:rPr lang="en-US" sz="1100" dirty="0" smtClean="0">
                  <a:latin typeface="Verdana" charset="0"/>
                  <a:ea typeface="Verdana" charset="0"/>
                  <a:cs typeface="Verdana" charset="0"/>
                </a:rPr>
                <a:t>System</a:t>
              </a:r>
            </a:p>
            <a:p>
              <a:pPr eaLnBrk="0" hangingPunct="0"/>
              <a:r>
                <a:rPr lang="en-US" sz="1100" dirty="0" smtClean="0">
                  <a:latin typeface="Verdana" charset="0"/>
                  <a:ea typeface="Verdana" charset="0"/>
                  <a:cs typeface="Verdana" charset="0"/>
                </a:rPr>
                <a:t> A18 Plant Structures</a:t>
              </a:r>
            </a:p>
            <a:p>
              <a:pPr eaLnBrk="0" hangingPunct="0"/>
              <a:r>
                <a:rPr lang="en-US" sz="1100" dirty="0" smtClean="0">
                  <a:latin typeface="Verdana" charset="0"/>
                  <a:ea typeface="Verdana" charset="0"/>
                  <a:cs typeface="Verdana" charset="0"/>
                </a:rPr>
                <a:t> A19 Fungal Structures</a:t>
              </a:r>
            </a:p>
            <a:p>
              <a:pPr eaLnBrk="0" hangingPunct="0"/>
              <a:r>
                <a:rPr lang="en-US" sz="1100" dirty="0" smtClean="0">
                  <a:latin typeface="Verdana" charset="0"/>
                  <a:ea typeface="Verdana" charset="0"/>
                  <a:cs typeface="Verdana" charset="0"/>
                </a:rPr>
                <a:t> A20 Bacterial Structures</a:t>
              </a:r>
            </a:p>
            <a:p>
              <a:pPr eaLnBrk="0" hangingPunct="0"/>
              <a:r>
                <a:rPr lang="en-US" sz="1100" dirty="0" smtClean="0">
                  <a:latin typeface="Verdana" charset="0"/>
                  <a:ea typeface="Verdana" charset="0"/>
                  <a:cs typeface="Verdana" charset="0"/>
                </a:rPr>
                <a:t> A21 Viral Structures</a:t>
              </a:r>
              <a:endParaRPr lang="en-US" sz="1100" dirty="0"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9947" name="Rectangle 12"/>
            <p:cNvSpPr>
              <a:spLocks noChangeArrowheads="1"/>
            </p:cNvSpPr>
            <p:nvPr/>
          </p:nvSpPr>
          <p:spPr bwMode="auto">
            <a:xfrm>
              <a:off x="96" y="3552"/>
              <a:ext cx="1218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 b="1" dirty="0">
                  <a:solidFill>
                    <a:srgbClr val="1822CD"/>
                  </a:solidFill>
                </a:rPr>
                <a:t> </a:t>
              </a:r>
              <a:r>
                <a:rPr lang="en-US" sz="11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B1  </a:t>
              </a:r>
              <a:r>
                <a:rPr lang="en-US" sz="1100" dirty="0" err="1" smtClean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Eukaryota</a:t>
              </a:r>
              <a:endPara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endParaRPr>
            </a:p>
            <a:p>
              <a:pPr eaLnBrk="0" hangingPunct="0"/>
              <a:r>
                <a:rPr lang="en-US" sz="11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 B2  </a:t>
              </a:r>
              <a:r>
                <a:rPr lang="en-US" sz="1100" dirty="0" err="1" smtClean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Archaea</a:t>
              </a:r>
              <a:endParaRPr lang="en-US" sz="1100" dirty="0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endParaRPr>
            </a:p>
            <a:p>
              <a:pPr eaLnBrk="0" hangingPunct="0"/>
              <a:r>
                <a:rPr lang="en-US" sz="1100" dirty="0" smtClean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 </a:t>
              </a:r>
              <a:r>
                <a:rPr lang="en-US" sz="11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B3  Bacteria</a:t>
              </a:r>
            </a:p>
            <a:p>
              <a:pPr eaLnBrk="0" hangingPunct="0"/>
              <a:r>
                <a:rPr lang="en-US" sz="11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 B4  Viruses</a:t>
              </a:r>
            </a:p>
            <a:p>
              <a:pPr eaLnBrk="0" hangingPunct="0"/>
              <a:r>
                <a:rPr lang="en-US" sz="11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 B5  </a:t>
              </a:r>
              <a:r>
                <a:rPr lang="en-US" sz="1100" dirty="0" smtClean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Organism Forms</a:t>
              </a:r>
              <a:endPara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9948" name="Rectangle 13"/>
            <p:cNvSpPr>
              <a:spLocks noChangeArrowheads="1"/>
            </p:cNvSpPr>
            <p:nvPr/>
          </p:nvSpPr>
          <p:spPr bwMode="auto">
            <a:xfrm>
              <a:off x="1008" y="96"/>
              <a:ext cx="374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200" i="1" dirty="0">
                  <a:latin typeface="Verdana" charset="0"/>
                  <a:ea typeface="Verdana" charset="0"/>
                  <a:cs typeface="Verdana" charset="0"/>
                </a:rPr>
                <a:t>Frequently Used Mesh Categories </a:t>
              </a:r>
              <a:r>
                <a:rPr lang="en-US" sz="2200" i="1" dirty="0" smtClean="0">
                  <a:latin typeface="Verdana" charset="0"/>
                  <a:ea typeface="Verdana" charset="0"/>
                  <a:cs typeface="Verdana" charset="0"/>
                </a:rPr>
                <a:t>– 2011</a:t>
              </a:r>
            </a:p>
          </p:txBody>
        </p:sp>
      </p:grpSp>
      <p:sp>
        <p:nvSpPr>
          <p:cNvPr id="53251" name="Rectangle 25"/>
          <p:cNvSpPr>
            <a:spLocks noChangeArrowheads="1"/>
          </p:cNvSpPr>
          <p:nvPr/>
        </p:nvSpPr>
        <p:spPr bwMode="auto">
          <a:xfrm>
            <a:off x="228600" y="838200"/>
            <a:ext cx="1912937" cy="304800"/>
          </a:xfrm>
          <a:prstGeom prst="rect">
            <a:avLst/>
          </a:prstGeom>
          <a:solidFill>
            <a:schemeClr val="bg1"/>
          </a:solidFill>
          <a:ln w="571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b="1" dirty="0">
                <a:solidFill>
                  <a:srgbClr val="000000"/>
                </a:solidFill>
                <a:latin typeface="Verdana" charset="0"/>
              </a:rPr>
              <a:t>A   Anatomy</a:t>
            </a:r>
            <a:endParaRPr lang="en-US" sz="1600" b="1" u="sng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53253" name="Rectangle 34"/>
          <p:cNvSpPr>
            <a:spLocks noChangeArrowheads="1"/>
          </p:cNvSpPr>
          <p:nvPr/>
        </p:nvSpPr>
        <p:spPr bwMode="auto">
          <a:xfrm>
            <a:off x="228600" y="5181600"/>
            <a:ext cx="2057400" cy="304800"/>
          </a:xfrm>
          <a:prstGeom prst="rect">
            <a:avLst/>
          </a:prstGeom>
          <a:solidFill>
            <a:srgbClr val="FFFFFF"/>
          </a:solidFill>
          <a:ln w="571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b="1" dirty="0">
                <a:solidFill>
                  <a:srgbClr val="000000"/>
                </a:solidFill>
                <a:latin typeface="Verdana" charset="0"/>
              </a:rPr>
              <a:t>B   Organisms</a:t>
            </a:r>
            <a:endParaRPr lang="en-US" sz="1600" b="1" u="sng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971800" y="1295400"/>
            <a:ext cx="3048000" cy="500137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C1 Bacterial Infections &amp; Mycoses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C2 Virus Diseases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C3 Parasitic Diseases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C4 Neoplasms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C5 Musculoskeletal Diseases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C6 Digestive System Diseases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C7 Stomatognathic Diseases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C8 Respiratory Tract Diseases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C9 Otorhinolaryngologic Diseases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C10 Nervous System Diseases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C11 Eye Diseases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C12 Male Urogenital Diseases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C13 Female Urogenital </a:t>
            </a:r>
            <a:r>
              <a:rPr lang="en-US" sz="1100" dirty="0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Diseases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      &amp; </a:t>
            </a:r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Pregnancy Complications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C14 Cardiovascular Diseases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C15 Hemic &amp; Lymphatic Diseases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C16 Congenital, Hereditary, </a:t>
            </a:r>
            <a:r>
              <a:rPr lang="en-US" sz="1100" dirty="0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&amp;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      </a:t>
            </a:r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Neonatal </a:t>
            </a:r>
            <a:r>
              <a:rPr lang="en-US" sz="1100" dirty="0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Diseases </a:t>
            </a:r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&amp; Abnormalities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C17 Skin &amp; </a:t>
            </a:r>
            <a:r>
              <a:rPr lang="en-US" sz="1100" dirty="0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Connective Tissue </a:t>
            </a:r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Diseases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C18 Nutritional </a:t>
            </a:r>
            <a:r>
              <a:rPr lang="en-US" sz="1100" dirty="0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&amp; Metabolic </a:t>
            </a:r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Diseases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C19 Endocrine System Diseases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C20 Immune System Diseases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C21 Disorders of Environmental Origin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C22 Animal Diseases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C23 Pathologic Conditions</a:t>
            </a:r>
            <a:r>
              <a:rPr lang="en-US" sz="1100" dirty="0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,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      Signs</a:t>
            </a:r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, and </a:t>
            </a:r>
            <a:r>
              <a:rPr lang="en-US" sz="1100" dirty="0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Symptoms</a:t>
            </a:r>
          </a:p>
          <a:p>
            <a:pPr eaLnBrk="0" hangingPunct="0"/>
            <a:r>
              <a:rPr lang="en-US" sz="1100" dirty="0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C24 Occupational Diseases</a:t>
            </a:r>
          </a:p>
          <a:p>
            <a:pPr eaLnBrk="0" hangingPunct="0"/>
            <a:r>
              <a:rPr lang="en-US" sz="1100" dirty="0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C25 Substance-Related Disorders</a:t>
            </a:r>
          </a:p>
          <a:p>
            <a:pPr eaLnBrk="0" hangingPunct="0"/>
            <a:r>
              <a:rPr lang="en-US" sz="1100" dirty="0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C26 Wounds and Injuries</a:t>
            </a:r>
            <a:endParaRPr lang="en-US" sz="1100" dirty="0">
              <a:solidFill>
                <a:srgbClr val="00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3276600" y="838200"/>
            <a:ext cx="1905000" cy="304800"/>
          </a:xfrm>
          <a:prstGeom prst="rect">
            <a:avLst/>
          </a:prstGeom>
          <a:solidFill>
            <a:srgbClr val="FFFFFF"/>
          </a:solidFill>
          <a:ln w="571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b="1" dirty="0">
                <a:solidFill>
                  <a:srgbClr val="000000"/>
                </a:solidFill>
                <a:latin typeface="Verdana" charset="0"/>
              </a:rPr>
              <a:t>C   Diseases</a:t>
            </a:r>
            <a:endParaRPr lang="en-US" sz="1600" b="1" u="sng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6019800" y="838200"/>
            <a:ext cx="2819400" cy="304800"/>
          </a:xfrm>
          <a:prstGeom prst="rect">
            <a:avLst/>
          </a:prstGeom>
          <a:solidFill>
            <a:srgbClr val="FFFFFF"/>
          </a:solidFill>
          <a:ln w="571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b="1" dirty="0">
                <a:solidFill>
                  <a:srgbClr val="000000"/>
                </a:solidFill>
                <a:latin typeface="Verdana" charset="0"/>
              </a:rPr>
              <a:t>D   Chemicals &amp; Drugs</a:t>
            </a:r>
            <a:endParaRPr lang="en-US" sz="1600" b="1" u="sng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019800" y="1295400"/>
            <a:ext cx="2895600" cy="33085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D1  Inorganic Chemicals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D2  Organic Chemicals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D3  Heterocyclic Compounds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D4  Polycyclic Compounds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D5  Macromolecular Substances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D6  Hormones, Hormone Substitutes, </a:t>
            </a:r>
            <a:endParaRPr lang="en-US" sz="1100" dirty="0" smtClean="0">
              <a:solidFill>
                <a:srgbClr val="000000"/>
              </a:solidFill>
              <a:latin typeface="Verdana" charset="0"/>
              <a:ea typeface="Verdana" charset="0"/>
              <a:cs typeface="Verdana" charset="0"/>
            </a:endParaRP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     &amp; Hormone </a:t>
            </a:r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Antagonists 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D8  Enzymes, &amp; Coenzymes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D9 </a:t>
            </a:r>
            <a:r>
              <a:rPr lang="en-US" sz="1100" dirty="0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 Carbohydrates</a:t>
            </a:r>
            <a:endParaRPr lang="en-US" sz="1100" dirty="0">
              <a:solidFill>
                <a:srgbClr val="000000"/>
              </a:solidFill>
              <a:latin typeface="Verdana" charset="0"/>
              <a:ea typeface="Verdana" charset="0"/>
              <a:cs typeface="Verdana" charset="0"/>
            </a:endParaRP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D10 Lipids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D12 Amino Acids, Peptides</a:t>
            </a:r>
            <a:r>
              <a:rPr lang="en-US" sz="1100" dirty="0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,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      &amp; </a:t>
            </a:r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Proteins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D13 Nucleic Acids, Nucleotides</a:t>
            </a:r>
            <a:r>
              <a:rPr lang="en-US" sz="1100" dirty="0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,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   &amp; </a:t>
            </a:r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Nucleosides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D20 Complex Mixtures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D23 Biologic Factors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D25 Biomedical and Dental Materials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D26 Pharmaceutical Preparations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D27 Chemical Actions and Uses</a:t>
            </a:r>
          </a:p>
        </p:txBody>
      </p:sp>
    </p:spTree>
    <p:extLst>
      <p:ext uri="{BB962C8B-B14F-4D97-AF65-F5344CB8AC3E}">
        <p14:creationId xmlns:p14="http://schemas.microsoft.com/office/powerpoint/2010/main" val="998460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animBg="1"/>
      <p:bldP spid="53253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1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2000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rgbClr val="FFFFFF"/>
            </a:solidFill>
            <a:ln w="1143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dirty="0">
                <a:latin typeface="Times" charset="0"/>
              </a:endParaRPr>
            </a:p>
          </p:txBody>
        </p:sp>
        <p:sp>
          <p:nvSpPr>
            <p:cNvPr id="42001" name="Rectangle 15"/>
            <p:cNvSpPr>
              <a:spLocks noChangeArrowheads="1"/>
            </p:cNvSpPr>
            <p:nvPr/>
          </p:nvSpPr>
          <p:spPr bwMode="auto">
            <a:xfrm>
              <a:off x="76200" y="76200"/>
              <a:ext cx="8991600" cy="6705600"/>
            </a:xfrm>
            <a:prstGeom prst="rect">
              <a:avLst/>
            </a:prstGeom>
            <a:noFill/>
            <a:ln w="57150" cmpd="thickThin">
              <a:solidFill>
                <a:srgbClr val="004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</p:grpSp>
      <p:grpSp>
        <p:nvGrpSpPr>
          <p:cNvPr id="41987" name="Group 20"/>
          <p:cNvGrpSpPr>
            <a:grpSpLocks/>
          </p:cNvGrpSpPr>
          <p:nvPr/>
        </p:nvGrpSpPr>
        <p:grpSpPr bwMode="auto">
          <a:xfrm>
            <a:off x="533400" y="1246188"/>
            <a:ext cx="8077200" cy="5307012"/>
            <a:chOff x="533400" y="1246257"/>
            <a:chExt cx="8077200" cy="5306943"/>
          </a:xfrm>
        </p:grpSpPr>
        <p:sp>
          <p:nvSpPr>
            <p:cNvPr id="41989" name="Rectangle 5"/>
            <p:cNvSpPr>
              <a:spLocks noChangeArrowheads="1"/>
            </p:cNvSpPr>
            <p:nvPr/>
          </p:nvSpPr>
          <p:spPr bwMode="auto">
            <a:xfrm>
              <a:off x="685800" y="1246257"/>
              <a:ext cx="77724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700" b="1" u="sng" dirty="0">
                  <a:solidFill>
                    <a:srgbClr val="3366FF"/>
                  </a:solidFill>
                  <a:latin typeface="Verdana" charset="0"/>
                </a:rPr>
                <a:t>Analytical, Diagnostic, &amp; Therapeutic Techniques &amp; Equipment</a:t>
              </a:r>
            </a:p>
          </p:txBody>
        </p:sp>
        <p:sp>
          <p:nvSpPr>
            <p:cNvPr id="41990" name="Rectangle 6"/>
            <p:cNvSpPr>
              <a:spLocks noChangeArrowheads="1"/>
            </p:cNvSpPr>
            <p:nvPr/>
          </p:nvSpPr>
          <p:spPr bwMode="auto">
            <a:xfrm>
              <a:off x="2819400" y="1703457"/>
              <a:ext cx="35052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700" b="1" u="sng" dirty="0">
                  <a:solidFill>
                    <a:srgbClr val="004080"/>
                  </a:solidFill>
                  <a:latin typeface="Verdana" charset="0"/>
                </a:rPr>
                <a:t>Psychiatry and Psychology</a:t>
              </a:r>
            </a:p>
          </p:txBody>
        </p:sp>
        <p:sp>
          <p:nvSpPr>
            <p:cNvPr id="41991" name="Rectangle 7"/>
            <p:cNvSpPr>
              <a:spLocks noChangeArrowheads="1"/>
            </p:cNvSpPr>
            <p:nvPr/>
          </p:nvSpPr>
          <p:spPr bwMode="auto">
            <a:xfrm>
              <a:off x="533400" y="2203847"/>
              <a:ext cx="8077200" cy="353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700" b="1" u="sng" dirty="0" smtClean="0">
                  <a:solidFill>
                    <a:srgbClr val="3366FF"/>
                  </a:solidFill>
                  <a:latin typeface="Verdana" charset="0"/>
                </a:rPr>
                <a:t>Biological Sciences</a:t>
              </a:r>
              <a:endParaRPr lang="en-US" sz="1700" b="1" u="sng" dirty="0">
                <a:solidFill>
                  <a:srgbClr val="3366FF"/>
                </a:solidFill>
                <a:latin typeface="Verdana" charset="0"/>
              </a:endParaRPr>
            </a:p>
          </p:txBody>
        </p:sp>
        <p:sp>
          <p:nvSpPr>
            <p:cNvPr id="41992" name="Rectangle 8"/>
            <p:cNvSpPr>
              <a:spLocks noChangeArrowheads="1"/>
            </p:cNvSpPr>
            <p:nvPr/>
          </p:nvSpPr>
          <p:spPr bwMode="auto">
            <a:xfrm>
              <a:off x="2743200" y="2770301"/>
              <a:ext cx="36576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700" b="1" u="sng" dirty="0" smtClean="0">
                  <a:solidFill>
                    <a:srgbClr val="004080"/>
                  </a:solidFill>
                  <a:latin typeface="Verdana" charset="0"/>
                </a:rPr>
                <a:t>Natural Sciences</a:t>
              </a:r>
              <a:endParaRPr lang="en-US" sz="1700" b="1" u="sng" dirty="0">
                <a:solidFill>
                  <a:srgbClr val="004080"/>
                </a:solidFill>
                <a:latin typeface="Verdana" charset="0"/>
              </a:endParaRPr>
            </a:p>
          </p:txBody>
        </p:sp>
        <p:sp>
          <p:nvSpPr>
            <p:cNvPr id="41993" name="Rectangle 9"/>
            <p:cNvSpPr>
              <a:spLocks noChangeArrowheads="1"/>
            </p:cNvSpPr>
            <p:nvPr/>
          </p:nvSpPr>
          <p:spPr bwMode="auto">
            <a:xfrm>
              <a:off x="2362201" y="3913257"/>
              <a:ext cx="44196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700" b="1" u="sng" dirty="0">
                  <a:solidFill>
                    <a:srgbClr val="004080"/>
                  </a:solidFill>
                  <a:latin typeface="Verdana" charset="0"/>
                </a:rPr>
                <a:t>Technology, Industry, Agriculture</a:t>
              </a:r>
            </a:p>
          </p:txBody>
        </p:sp>
        <p:sp>
          <p:nvSpPr>
            <p:cNvPr id="41994" name="Rectangle 10"/>
            <p:cNvSpPr>
              <a:spLocks noChangeArrowheads="1"/>
            </p:cNvSpPr>
            <p:nvPr/>
          </p:nvSpPr>
          <p:spPr bwMode="auto">
            <a:xfrm>
              <a:off x="990600" y="3456057"/>
              <a:ext cx="71628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700" b="1" u="sng" dirty="0">
                  <a:solidFill>
                    <a:srgbClr val="3366FF"/>
                  </a:solidFill>
                  <a:latin typeface="Verdana" charset="0"/>
                </a:rPr>
                <a:t>Anthropology, Education, Sociology &amp; Social Phenomena</a:t>
              </a:r>
            </a:p>
          </p:txBody>
        </p:sp>
        <p:sp>
          <p:nvSpPr>
            <p:cNvPr id="41995" name="Rectangle 11"/>
            <p:cNvSpPr>
              <a:spLocks noChangeArrowheads="1"/>
            </p:cNvSpPr>
            <p:nvPr/>
          </p:nvSpPr>
          <p:spPr bwMode="auto">
            <a:xfrm>
              <a:off x="2819400" y="5742057"/>
              <a:ext cx="35052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700" b="1" u="sng" dirty="0">
                  <a:solidFill>
                    <a:srgbClr val="004080"/>
                  </a:solidFill>
                  <a:latin typeface="Verdana" charset="0"/>
                </a:rPr>
                <a:t>Publication Characteristics</a:t>
              </a:r>
            </a:p>
          </p:txBody>
        </p:sp>
        <p:sp>
          <p:nvSpPr>
            <p:cNvPr id="41996" name="Rectangle 12"/>
            <p:cNvSpPr>
              <a:spLocks noChangeArrowheads="1"/>
            </p:cNvSpPr>
            <p:nvPr/>
          </p:nvSpPr>
          <p:spPr bwMode="auto">
            <a:xfrm>
              <a:off x="3200400" y="4370457"/>
              <a:ext cx="27432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700" b="1" u="sng" dirty="0">
                  <a:solidFill>
                    <a:srgbClr val="3366FF"/>
                  </a:solidFill>
                  <a:latin typeface="Verdana" charset="0"/>
                </a:rPr>
                <a:t>Information Science</a:t>
              </a:r>
            </a:p>
          </p:txBody>
        </p:sp>
        <p:sp>
          <p:nvSpPr>
            <p:cNvPr id="41997" name="Rectangle 13"/>
            <p:cNvSpPr>
              <a:spLocks noChangeArrowheads="1"/>
            </p:cNvSpPr>
            <p:nvPr/>
          </p:nvSpPr>
          <p:spPr bwMode="auto">
            <a:xfrm>
              <a:off x="3581400" y="4827657"/>
              <a:ext cx="19812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700" b="1" u="sng" dirty="0">
                  <a:solidFill>
                    <a:srgbClr val="004080"/>
                  </a:solidFill>
                  <a:latin typeface="Verdana" charset="0"/>
                </a:rPr>
                <a:t>Named Groups</a:t>
              </a:r>
            </a:p>
          </p:txBody>
        </p:sp>
        <p:sp>
          <p:nvSpPr>
            <p:cNvPr id="41998" name="Rectangle 14"/>
            <p:cNvSpPr>
              <a:spLocks noChangeArrowheads="1"/>
            </p:cNvSpPr>
            <p:nvPr/>
          </p:nvSpPr>
          <p:spPr bwMode="auto">
            <a:xfrm>
              <a:off x="3733800" y="5284857"/>
              <a:ext cx="16764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700" b="1" u="sng" dirty="0">
                  <a:solidFill>
                    <a:srgbClr val="3366FF"/>
                  </a:solidFill>
                  <a:latin typeface="Verdana" charset="0"/>
                </a:rPr>
                <a:t>Health Care</a:t>
              </a:r>
            </a:p>
          </p:txBody>
        </p:sp>
        <p:sp>
          <p:nvSpPr>
            <p:cNvPr id="41999" name="Rectangle 15"/>
            <p:cNvSpPr>
              <a:spLocks noChangeArrowheads="1"/>
            </p:cNvSpPr>
            <p:nvPr/>
          </p:nvSpPr>
          <p:spPr bwMode="auto">
            <a:xfrm>
              <a:off x="3124200" y="6199257"/>
              <a:ext cx="28956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700" b="1" u="sng" dirty="0">
                  <a:solidFill>
                    <a:srgbClr val="3366FF"/>
                  </a:solidFill>
                  <a:latin typeface="Verdana" charset="0"/>
                </a:rPr>
                <a:t>Geographic Locations</a:t>
              </a:r>
            </a:p>
          </p:txBody>
        </p:sp>
      </p:grpSp>
      <p:sp>
        <p:nvSpPr>
          <p:cNvPr id="41988" name="Rectangle 18"/>
          <p:cNvSpPr>
            <a:spLocks noChangeArrowheads="1"/>
          </p:cNvSpPr>
          <p:nvPr/>
        </p:nvSpPr>
        <p:spPr bwMode="auto">
          <a:xfrm>
            <a:off x="2362200" y="268288"/>
            <a:ext cx="4365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u="sng" dirty="0">
                <a:solidFill>
                  <a:srgbClr val="004080"/>
                </a:solidFill>
                <a:latin typeface="Monotype Corsiva" charset="0"/>
                <a:ea typeface="Monotype Corsiva" charset="0"/>
                <a:cs typeface="Monotype Corsiva" charset="0"/>
              </a:rPr>
              <a:t>Other Categories Include</a:t>
            </a:r>
            <a:r>
              <a:rPr lang="en-US" sz="3600" b="1" dirty="0">
                <a:solidFill>
                  <a:srgbClr val="004080"/>
                </a:solidFill>
                <a:latin typeface="Monotype Corsiva" charset="0"/>
                <a:ea typeface="Monotype Corsiva" charset="0"/>
                <a:cs typeface="Monotype Corsiva" charset="0"/>
              </a:rPr>
              <a:t>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88514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39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81000" y="6858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b="1" i="1" u="sng" dirty="0">
                <a:solidFill>
                  <a:srgbClr val="CC0000"/>
                </a:solidFill>
                <a:latin typeface="Times New Roman" charset="0"/>
                <a:ea typeface="Times New Roman" charset="0"/>
                <a:cs typeface="Times New Roman" charset="0"/>
              </a:rPr>
              <a:t>Create a Search Strategy Plan</a:t>
            </a:r>
            <a:endParaRPr lang="en-US" sz="4800" b="1" i="1" dirty="0">
              <a:solidFill>
                <a:srgbClr val="CC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02853" name="Rectangle 5"/>
          <p:cNvSpPr>
            <a:spLocks noChangeArrowheads="1"/>
          </p:cNvSpPr>
          <p:nvPr/>
        </p:nvSpPr>
        <p:spPr bwMode="auto">
          <a:xfrm>
            <a:off x="457200" y="2057400"/>
            <a:ext cx="8229600" cy="685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6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Identify the question and key concepts:</a:t>
            </a:r>
          </a:p>
        </p:txBody>
      </p:sp>
      <p:sp>
        <p:nvSpPr>
          <p:cNvPr id="1102854" name="Rectangle 6"/>
          <p:cNvSpPr>
            <a:spLocks noChangeArrowheads="1"/>
          </p:cNvSpPr>
          <p:nvPr/>
        </p:nvSpPr>
        <p:spPr bwMode="auto">
          <a:xfrm>
            <a:off x="457200" y="2971800"/>
            <a:ext cx="8229600" cy="1600200"/>
          </a:xfrm>
          <a:prstGeom prst="rect">
            <a:avLst/>
          </a:prstGeom>
          <a:solidFill>
            <a:srgbClr val="FFFFFF"/>
          </a:solidFill>
          <a:ln w="63500" cmpd="dbl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Aft>
                <a:spcPts val="1800"/>
              </a:spcAft>
            </a:pPr>
            <a:r>
              <a:rPr lang="en-US" sz="3000" i="1" dirty="0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advanced nursing practice and</a:t>
            </a:r>
          </a:p>
          <a:p>
            <a:pPr algn="ctr" eaLnBrk="0" hangingPunct="0">
              <a:spcAft>
                <a:spcPts val="1800"/>
              </a:spcAft>
            </a:pPr>
            <a:r>
              <a:rPr lang="en-US" sz="3000" i="1" dirty="0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trends in graduate nursing education</a:t>
            </a:r>
            <a:endParaRPr lang="en-US" sz="3000" i="1" dirty="0">
              <a:solidFill>
                <a:srgbClr val="00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102855" name="Rectangle 7"/>
          <p:cNvSpPr>
            <a:spLocks noChangeArrowheads="1"/>
          </p:cNvSpPr>
          <p:nvPr/>
        </p:nvSpPr>
        <p:spPr bwMode="auto">
          <a:xfrm>
            <a:off x="228600" y="4800600"/>
            <a:ext cx="8686800" cy="1295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Aft>
                <a:spcPts val="1200"/>
              </a:spcAft>
            </a:pPr>
            <a:r>
              <a:rPr lang="en-US" sz="26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Write the search program using </a:t>
            </a:r>
          </a:p>
          <a:p>
            <a:pPr algn="ctr" eaLnBrk="0" hangingPunct="0">
              <a:spcAft>
                <a:spcPts val="1200"/>
              </a:spcAft>
            </a:pPr>
            <a:r>
              <a:rPr lang="en-US" sz="26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m</a:t>
            </a:r>
            <a:r>
              <a:rPr lang="en-US" sz="2600" dirty="0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edical subject headings (</a:t>
            </a:r>
            <a:r>
              <a:rPr lang="en-US" sz="2600" dirty="0" err="1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MeSH</a:t>
            </a:r>
            <a:r>
              <a:rPr lang="en-US" sz="2600" dirty="0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)</a:t>
            </a:r>
            <a:endParaRPr lang="en-US" sz="2600" dirty="0">
              <a:solidFill>
                <a:srgbClr val="00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4039" name="Rectangle 6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38100" cmpd="dbl">
            <a:solidFill>
              <a:srgbClr val="CC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2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2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02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02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02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2853" grpId="0" animBg="1" autoUpdateAnimBg="0"/>
      <p:bldP spid="1102854" grpId="0" animBg="1" autoUpdateAnimBg="0"/>
      <p:bldP spid="1102855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2-11-09 at 2.00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64640"/>
            <a:ext cx="8380476" cy="3415284"/>
          </a:xfrm>
          <a:prstGeom prst="rect">
            <a:avLst/>
          </a:prstGeom>
          <a:ln w="19050" cmpd="sng">
            <a:solidFill>
              <a:srgbClr val="33CCFF"/>
            </a:solidFill>
          </a:ln>
        </p:spPr>
      </p:pic>
      <p:grpSp>
        <p:nvGrpSpPr>
          <p:cNvPr id="31" name="Group 30"/>
          <p:cNvGrpSpPr/>
          <p:nvPr/>
        </p:nvGrpSpPr>
        <p:grpSpPr>
          <a:xfrm>
            <a:off x="228600" y="4114800"/>
            <a:ext cx="7086600" cy="2438400"/>
            <a:chOff x="266700" y="4114800"/>
            <a:chExt cx="7086600" cy="2438400"/>
          </a:xfrm>
        </p:grpSpPr>
        <p:grpSp>
          <p:nvGrpSpPr>
            <p:cNvPr id="29" name="Group 28"/>
            <p:cNvGrpSpPr/>
            <p:nvPr/>
          </p:nvGrpSpPr>
          <p:grpSpPr>
            <a:xfrm>
              <a:off x="266700" y="4114800"/>
              <a:ext cx="7086600" cy="2438400"/>
              <a:chOff x="304801" y="4114800"/>
              <a:chExt cx="7086600" cy="2438400"/>
            </a:xfrm>
          </p:grpSpPr>
          <p:sp>
            <p:nvSpPr>
              <p:cNvPr id="5" name="Rectangle 10"/>
              <p:cNvSpPr>
                <a:spLocks noChangeArrowheads="1"/>
              </p:cNvSpPr>
              <p:nvPr/>
            </p:nvSpPr>
            <p:spPr bwMode="auto">
              <a:xfrm>
                <a:off x="304801" y="4114800"/>
                <a:ext cx="7086600" cy="2438400"/>
              </a:xfrm>
              <a:prstGeom prst="rect">
                <a:avLst/>
              </a:prstGeom>
              <a:solidFill>
                <a:schemeClr val="bg1"/>
              </a:solidFill>
              <a:ln w="79375">
                <a:solidFill>
                  <a:srgbClr val="6289B5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800" dirty="0" smtClean="0">
                    <a:solidFill>
                      <a:srgbClr val="FF8411"/>
                    </a:solidFill>
                    <a:latin typeface="Verdana" charset="0"/>
                  </a:rPr>
                  <a:t>     </a:t>
                </a:r>
                <a:r>
                  <a:rPr lang="en-US" sz="3200" dirty="0" smtClean="0">
                    <a:solidFill>
                      <a:srgbClr val="002A7E"/>
                    </a:solidFill>
                    <a:latin typeface="Verdana" charset="0"/>
                  </a:rPr>
                  <a:t> </a:t>
                </a:r>
              </a:p>
              <a:p>
                <a:pPr eaLnBrk="0" hangingPunct="0"/>
                <a:r>
                  <a:rPr lang="en-US" sz="1400" dirty="0" smtClean="0">
                    <a:solidFill>
                      <a:schemeClr val="bg1"/>
                    </a:solidFill>
                    <a:latin typeface="Verdana" charset="0"/>
                  </a:rPr>
                  <a:t>a</a:t>
                </a:r>
                <a:endParaRPr lang="en-US" sz="1400" dirty="0">
                  <a:solidFill>
                    <a:srgbClr val="002A7E"/>
                  </a:solidFill>
                  <a:latin typeface="Verdana" charset="0"/>
                </a:endParaRPr>
              </a:p>
              <a:p>
                <a:pPr eaLnBrk="0" hangingPunct="0">
                  <a:lnSpc>
                    <a:spcPct val="120000"/>
                  </a:lnSpc>
                </a:pPr>
                <a:r>
                  <a:rPr lang="en-US" sz="1400" dirty="0">
                    <a:solidFill>
                      <a:schemeClr val="bg1"/>
                    </a:solidFill>
                    <a:latin typeface="Verdana" charset="0"/>
                  </a:rPr>
                  <a:t>a</a:t>
                </a:r>
                <a:endParaRPr lang="en-US" sz="3200" dirty="0">
                  <a:solidFill>
                    <a:srgbClr val="002A7E"/>
                  </a:solidFill>
                  <a:latin typeface="Verdana" charset="0"/>
                </a:endParaRPr>
              </a:p>
              <a:p>
                <a:pPr eaLnBrk="0" hangingPunct="0">
                  <a:lnSpc>
                    <a:spcPct val="120000"/>
                  </a:lnSpc>
                </a:pPr>
                <a:endParaRPr lang="en-US" dirty="0">
                  <a:solidFill>
                    <a:srgbClr val="00FFFF"/>
                  </a:solidFill>
                  <a:latin typeface="Verdana" charset="0"/>
                </a:endParaRPr>
              </a:p>
              <a:p>
                <a:pPr eaLnBrk="0" hangingPunct="0"/>
                <a:endParaRPr lang="en-US" dirty="0">
                  <a:solidFill>
                    <a:srgbClr val="00FFFF"/>
                  </a:solidFill>
                  <a:latin typeface="Verdana" charset="0"/>
                </a:endParaRPr>
              </a:p>
              <a:p>
                <a:pPr eaLnBrk="0" hangingPunct="0"/>
                <a:endParaRPr lang="en-US" dirty="0">
                  <a:solidFill>
                    <a:srgbClr val="002A7E"/>
                  </a:solidFill>
                  <a:latin typeface="Verdana" charset="0"/>
                </a:endParaRPr>
              </a:p>
            </p:txBody>
          </p:sp>
          <p:sp>
            <p:nvSpPr>
              <p:cNvPr id="6" name="Rectangle 11"/>
              <p:cNvSpPr>
                <a:spLocks noChangeArrowheads="1"/>
              </p:cNvSpPr>
              <p:nvPr/>
            </p:nvSpPr>
            <p:spPr bwMode="auto">
              <a:xfrm>
                <a:off x="461555" y="4267200"/>
                <a:ext cx="6777445" cy="2140689"/>
              </a:xfrm>
              <a:prstGeom prst="rect">
                <a:avLst/>
              </a:prstGeom>
              <a:noFill/>
              <a:ln w="28575" cmpd="sng">
                <a:solidFill>
                  <a:srgbClr val="5EC266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dirty="0"/>
              </a:p>
            </p:txBody>
          </p:sp>
        </p:grp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1143000" y="5562600"/>
              <a:ext cx="5334000" cy="762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800" dirty="0">
                  <a:solidFill>
                    <a:srgbClr val="2B5D8F"/>
                  </a:solidFill>
                  <a:latin typeface="Verdana" charset="0"/>
                </a:rPr>
                <a:t>(Note: If there is a Boolean </a:t>
              </a:r>
              <a:r>
                <a:rPr lang="en-US" sz="1800" dirty="0" smtClean="0">
                  <a:solidFill>
                    <a:srgbClr val="2B5D8F"/>
                  </a:solidFill>
                  <a:latin typeface="Verdana" charset="0"/>
                </a:rPr>
                <a:t>OR relationship,</a:t>
              </a:r>
            </a:p>
            <a:p>
              <a:pPr algn="ctr" eaLnBrk="0" hangingPunct="0"/>
              <a:r>
                <a:rPr lang="en-US" sz="1800" dirty="0" smtClean="0">
                  <a:solidFill>
                    <a:srgbClr val="2B5D8F"/>
                  </a:solidFill>
                  <a:latin typeface="Verdana" charset="0"/>
                </a:rPr>
                <a:t>start </a:t>
              </a:r>
              <a:r>
                <a:rPr lang="en-US" sz="1800" dirty="0">
                  <a:solidFill>
                    <a:srgbClr val="2B5D8F"/>
                  </a:solidFill>
                  <a:latin typeface="Verdana" charset="0"/>
                </a:rPr>
                <a:t>with </a:t>
              </a:r>
              <a:r>
                <a:rPr lang="en-US" sz="1800" dirty="0" smtClean="0">
                  <a:solidFill>
                    <a:srgbClr val="2B5D8F"/>
                  </a:solidFill>
                  <a:latin typeface="Verdana" charset="0"/>
                </a:rPr>
                <a:t>the “</a:t>
              </a:r>
              <a:r>
                <a:rPr lang="en-US" sz="1800" dirty="0">
                  <a:solidFill>
                    <a:srgbClr val="2B5D8F"/>
                  </a:solidFill>
                  <a:latin typeface="Verdana" charset="0"/>
                </a:rPr>
                <a:t>OR” statement first.)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762000" y="4572000"/>
              <a:ext cx="6096000" cy="838200"/>
              <a:chOff x="762000" y="4572000"/>
              <a:chExt cx="6096000" cy="838200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2286000" y="4572000"/>
                <a:ext cx="4572000" cy="838200"/>
                <a:chOff x="1447800" y="4495800"/>
                <a:chExt cx="3657600" cy="533400"/>
              </a:xfrm>
            </p:grpSpPr>
            <p:sp>
              <p:nvSpPr>
                <p:cNvPr id="15" name="AutoShape 20"/>
                <p:cNvSpPr>
                  <a:spLocks noChangeArrowheads="1"/>
                </p:cNvSpPr>
                <p:nvPr/>
              </p:nvSpPr>
              <p:spPr bwMode="auto">
                <a:xfrm flipV="1">
                  <a:off x="1447800" y="4495800"/>
                  <a:ext cx="3657600" cy="5334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57150">
                  <a:solidFill>
                    <a:srgbClr val="A0B4C3"/>
                  </a:solidFill>
                  <a:round/>
                  <a:headEnd/>
                  <a:tailEnd/>
                </a:ln>
              </p:spPr>
              <p:txBody>
                <a:bodyPr rot="10800000"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endParaRPr lang="en-US" sz="3600" dirty="0">
                    <a:latin typeface="Verdana" charset="0"/>
                  </a:endParaRPr>
                </a:p>
              </p:txBody>
            </p:sp>
            <p:sp>
              <p:nvSpPr>
                <p:cNvPr id="16" name="Rectangle 21"/>
                <p:cNvSpPr>
                  <a:spLocks noChangeArrowheads="1"/>
                </p:cNvSpPr>
                <p:nvPr/>
              </p:nvSpPr>
              <p:spPr bwMode="auto">
                <a:xfrm>
                  <a:off x="1524000" y="4572000"/>
                  <a:ext cx="3505200" cy="3810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dirty="0" smtClean="0">
                      <a:solidFill>
                        <a:srgbClr val="191919"/>
                      </a:solidFill>
                      <a:latin typeface="Verdana" charset="0"/>
                    </a:rPr>
                    <a:t>advanced nursing practice</a:t>
                  </a:r>
                  <a:endParaRPr lang="en-US" dirty="0">
                    <a:solidFill>
                      <a:srgbClr val="191919"/>
                    </a:solidFill>
                    <a:latin typeface="Verdana" charset="0"/>
                  </a:endParaRPr>
                </a:p>
              </p:txBody>
            </p:sp>
          </p:grpSp>
          <p:sp>
            <p:nvSpPr>
              <p:cNvPr id="18" name="Rectangle 17"/>
              <p:cNvSpPr/>
              <p:nvPr/>
            </p:nvSpPr>
            <p:spPr bwMode="auto">
              <a:xfrm>
                <a:off x="762000" y="4648200"/>
                <a:ext cx="1371600" cy="685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>
                  <a:lnSpc>
                    <a:spcPct val="110000"/>
                  </a:lnSpc>
                </a:pPr>
                <a:r>
                  <a:rPr lang="en-US" sz="3200" dirty="0">
                    <a:solidFill>
                      <a:srgbClr val="FF8411"/>
                    </a:solidFill>
                    <a:latin typeface="Verdana" charset="0"/>
                  </a:rPr>
                  <a:t>Enter</a:t>
                </a: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eneva" pitchFamily="-111" charset="0"/>
                </a:endParaRPr>
              </a:p>
            </p:txBody>
          </p:sp>
        </p:grpSp>
      </p:grpSp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7467600" y="1828800"/>
            <a:ext cx="762000" cy="457200"/>
            <a:chOff x="4724400" y="990600"/>
            <a:chExt cx="457200" cy="304800"/>
          </a:xfrm>
        </p:grpSpPr>
        <p:sp>
          <p:nvSpPr>
            <p:cNvPr id="10" name="AutoShape 17"/>
            <p:cNvSpPr>
              <a:spLocks noChangeArrowheads="1"/>
            </p:cNvSpPr>
            <p:nvPr/>
          </p:nvSpPr>
          <p:spPr bwMode="auto">
            <a:xfrm>
              <a:off x="4724400" y="990600"/>
              <a:ext cx="457200" cy="304800"/>
            </a:xfrm>
            <a:prstGeom prst="roundRect">
              <a:avLst>
                <a:gd name="adj" fmla="val 16667"/>
              </a:avLst>
            </a:prstGeom>
            <a:noFill/>
            <a:ln w="111125">
              <a:solidFill>
                <a:srgbClr val="FFB37D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11" name="AutoShape 18"/>
            <p:cNvSpPr>
              <a:spLocks noChangeArrowheads="1"/>
            </p:cNvSpPr>
            <p:nvPr/>
          </p:nvSpPr>
          <p:spPr bwMode="auto">
            <a:xfrm>
              <a:off x="4724400" y="990600"/>
              <a:ext cx="457200" cy="30480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048000" y="228600"/>
            <a:ext cx="4114800" cy="1371600"/>
            <a:chOff x="3200400" y="228600"/>
            <a:chExt cx="4114800" cy="1371600"/>
          </a:xfrm>
        </p:grpSpPr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3200400" y="228600"/>
              <a:ext cx="4114800" cy="1371600"/>
            </a:xfrm>
            <a:prstGeom prst="rect">
              <a:avLst/>
            </a:prstGeom>
            <a:solidFill>
              <a:schemeClr val="bg1"/>
            </a:solidFill>
            <a:ln w="76200" cmpd="sng">
              <a:solidFill>
                <a:srgbClr val="6289B5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2800" dirty="0" smtClean="0">
                  <a:solidFill>
                    <a:srgbClr val="FF8411"/>
                  </a:solidFill>
                  <a:latin typeface="Verdana" charset="0"/>
                </a:rPr>
                <a:t>     </a:t>
              </a:r>
              <a:r>
                <a:rPr lang="en-US" sz="3200" dirty="0" smtClean="0">
                  <a:solidFill>
                    <a:srgbClr val="002A7E"/>
                  </a:solidFill>
                  <a:latin typeface="Verdana" charset="0"/>
                </a:rPr>
                <a:t> </a:t>
              </a:r>
            </a:p>
            <a:p>
              <a:pPr eaLnBrk="0" hangingPunct="0"/>
              <a:r>
                <a:rPr lang="en-US" sz="1400" dirty="0" smtClean="0">
                  <a:solidFill>
                    <a:schemeClr val="bg1"/>
                  </a:solidFill>
                  <a:latin typeface="Verdana" charset="0"/>
                </a:rPr>
                <a:t>a</a:t>
              </a:r>
              <a:endParaRPr lang="en-US" sz="1400" dirty="0">
                <a:solidFill>
                  <a:srgbClr val="002A7E"/>
                </a:solidFill>
                <a:latin typeface="Verdana" charset="0"/>
              </a:endParaRPr>
            </a:p>
            <a:p>
              <a:pPr eaLnBrk="0" hangingPunct="0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Verdana" charset="0"/>
                </a:rPr>
                <a:t>a</a:t>
              </a:r>
              <a:endParaRPr lang="en-US" sz="3200" dirty="0">
                <a:solidFill>
                  <a:srgbClr val="002A7E"/>
                </a:solidFill>
                <a:latin typeface="Verdana" charset="0"/>
              </a:endParaRPr>
            </a:p>
            <a:p>
              <a:pPr eaLnBrk="0" hangingPunct="0">
                <a:lnSpc>
                  <a:spcPct val="120000"/>
                </a:lnSpc>
              </a:pPr>
              <a:endParaRPr lang="en-US" dirty="0">
                <a:solidFill>
                  <a:srgbClr val="00FFFF"/>
                </a:solidFill>
                <a:latin typeface="Verdana" charset="0"/>
              </a:endParaRPr>
            </a:p>
            <a:p>
              <a:pPr eaLnBrk="0" hangingPunct="0"/>
              <a:endParaRPr lang="en-US" dirty="0">
                <a:solidFill>
                  <a:srgbClr val="00FFFF"/>
                </a:solidFill>
                <a:latin typeface="Verdana" charset="0"/>
              </a:endParaRPr>
            </a:p>
            <a:p>
              <a:pPr eaLnBrk="0" hangingPunct="0"/>
              <a:endParaRPr lang="en-US" dirty="0">
                <a:solidFill>
                  <a:srgbClr val="002A7E"/>
                </a:solidFill>
                <a:latin typeface="Verdana" charset="0"/>
              </a:endParaRPr>
            </a:p>
          </p:txBody>
        </p:sp>
        <p:sp>
          <p:nvSpPr>
            <p:cNvPr id="23" name="Rectangle 11"/>
            <p:cNvSpPr>
              <a:spLocks noChangeArrowheads="1"/>
            </p:cNvSpPr>
            <p:nvPr/>
          </p:nvSpPr>
          <p:spPr bwMode="auto">
            <a:xfrm>
              <a:off x="3352799" y="381000"/>
              <a:ext cx="3810001" cy="1066800"/>
            </a:xfrm>
            <a:prstGeom prst="rect">
              <a:avLst/>
            </a:prstGeom>
            <a:noFill/>
            <a:ln w="28575" cmpd="sng">
              <a:solidFill>
                <a:srgbClr val="5EC266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3619500" y="571500"/>
              <a:ext cx="3295650" cy="685800"/>
              <a:chOff x="3619500" y="571500"/>
              <a:chExt cx="3295650" cy="685800"/>
            </a:xfrm>
          </p:grpSpPr>
          <p:sp>
            <p:nvSpPr>
              <p:cNvPr id="25" name="AutoShape 12"/>
              <p:cNvSpPr>
                <a:spLocks noChangeArrowheads="1"/>
              </p:cNvSpPr>
              <p:nvPr/>
            </p:nvSpPr>
            <p:spPr bwMode="auto">
              <a:xfrm flipV="1">
                <a:off x="5429250" y="571500"/>
                <a:ext cx="1485900" cy="685800"/>
              </a:xfrm>
              <a:prstGeom prst="roundRect">
                <a:avLst>
                  <a:gd name="adj" fmla="val 16667"/>
                </a:avLst>
              </a:prstGeom>
              <a:solidFill>
                <a:srgbClr val="336699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dirty="0" smtClean="0">
                    <a:solidFill>
                      <a:schemeClr val="bg1"/>
                    </a:solidFill>
                    <a:latin typeface="Verdana" charset="0"/>
                  </a:rPr>
                  <a:t>Searc</a:t>
                </a:r>
                <a:r>
                  <a:rPr lang="en-US" dirty="0">
                    <a:solidFill>
                      <a:schemeClr val="bg1"/>
                    </a:solidFill>
                    <a:latin typeface="Verdana" charset="0"/>
                  </a:rPr>
                  <a:t>h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3619500" y="685800"/>
                <a:ext cx="1790700" cy="457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>
                  <a:lnSpc>
                    <a:spcPct val="90000"/>
                  </a:lnSpc>
                </a:pPr>
                <a:r>
                  <a:rPr lang="en-US" sz="2800" dirty="0">
                    <a:solidFill>
                      <a:srgbClr val="FF8411"/>
                    </a:solidFill>
                    <a:latin typeface="Verdana" charset="0"/>
                  </a:rPr>
                  <a:t>and click </a:t>
                </a:r>
                <a:endPara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eneva" pitchFamily="-111" charset="0"/>
                </a:endParaRPr>
              </a:p>
            </p:txBody>
          </p:sp>
        </p:grpSp>
      </p:grpSp>
      <p:sp>
        <p:nvSpPr>
          <p:cNvPr id="33" name="AutoShape 10"/>
          <p:cNvSpPr>
            <a:spLocks noChangeArrowheads="1"/>
          </p:cNvSpPr>
          <p:nvPr/>
        </p:nvSpPr>
        <p:spPr bwMode="auto">
          <a:xfrm rot="20847169">
            <a:off x="3684580" y="2176594"/>
            <a:ext cx="379412" cy="2614008"/>
          </a:xfrm>
          <a:prstGeom prst="upArrow">
            <a:avLst>
              <a:gd name="adj1" fmla="val 50000"/>
              <a:gd name="adj2" fmla="val 108595"/>
            </a:avLst>
          </a:prstGeom>
          <a:gradFill rotWithShape="0">
            <a:gsLst>
              <a:gs pos="0">
                <a:srgbClr val="A5E895"/>
              </a:gs>
              <a:gs pos="100000">
                <a:srgbClr val="FFE57B"/>
              </a:gs>
              <a:gs pos="50000">
                <a:schemeClr val="bg1"/>
              </a:gs>
            </a:gsLst>
            <a:path path="rect">
              <a:fillToRect l="50000" t="50000" r="50000" b="50000"/>
            </a:path>
          </a:gradFill>
          <a:ln w="19050" cap="flat" cmpd="sng" algn="ctr">
            <a:solidFill>
              <a:srgbClr val="3366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4806349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2-11-09 at 2.00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25" y="498475"/>
            <a:ext cx="7778750" cy="586105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894681" y="4876800"/>
            <a:ext cx="5354637" cy="1676400"/>
            <a:chOff x="1808163" y="4800600"/>
            <a:chExt cx="5354637" cy="16764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1808163" y="4800600"/>
              <a:ext cx="5354637" cy="1676400"/>
            </a:xfrm>
            <a:prstGeom prst="roundRect">
              <a:avLst/>
            </a:prstGeom>
            <a:solidFill>
              <a:srgbClr val="FFFFFF"/>
            </a:solidFill>
            <a:ln w="57150" cap="flat" cmpd="sng" algn="ctr">
              <a:solidFill>
                <a:srgbClr val="285D9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2057401" y="5029200"/>
              <a:ext cx="4876799" cy="1219200"/>
            </a:xfrm>
            <a:prstGeom prst="roundRect">
              <a:avLst/>
            </a:prstGeom>
            <a:noFill/>
            <a:ln w="28575" cap="flat" cmpd="sng" algn="ctr">
              <a:solidFill>
                <a:srgbClr val="6DD6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7" name="Rectangle 33"/>
            <p:cNvSpPr>
              <a:spLocks noChangeArrowheads="1"/>
            </p:cNvSpPr>
            <p:nvPr/>
          </p:nvSpPr>
          <p:spPr bwMode="auto">
            <a:xfrm>
              <a:off x="2285999" y="5284857"/>
              <a:ext cx="4419601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4000" dirty="0">
                  <a:solidFill>
                    <a:srgbClr val="FF8411"/>
                  </a:solidFill>
                  <a:latin typeface="Verdana" charset="0"/>
                  <a:ea typeface="Verdana" charset="0"/>
                  <a:cs typeface="Verdana" charset="0"/>
                </a:rPr>
                <a:t>Term Definitions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85800" y="1600200"/>
            <a:ext cx="5791200" cy="838200"/>
            <a:chOff x="4724400" y="990600"/>
            <a:chExt cx="457200" cy="304800"/>
          </a:xfrm>
        </p:grpSpPr>
        <p:sp>
          <p:nvSpPr>
            <p:cNvPr id="9" name="AutoShape 17"/>
            <p:cNvSpPr>
              <a:spLocks noChangeArrowheads="1"/>
            </p:cNvSpPr>
            <p:nvPr/>
          </p:nvSpPr>
          <p:spPr bwMode="auto">
            <a:xfrm>
              <a:off x="4724400" y="990600"/>
              <a:ext cx="457200" cy="304800"/>
            </a:xfrm>
            <a:prstGeom prst="roundRect">
              <a:avLst>
                <a:gd name="adj" fmla="val 16667"/>
              </a:avLst>
            </a:prstGeom>
            <a:noFill/>
            <a:ln w="111125">
              <a:solidFill>
                <a:srgbClr val="FFB37D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10" name="AutoShape 18"/>
            <p:cNvSpPr>
              <a:spLocks noChangeArrowheads="1"/>
            </p:cNvSpPr>
            <p:nvPr/>
          </p:nvSpPr>
          <p:spPr bwMode="auto">
            <a:xfrm>
              <a:off x="4724400" y="990600"/>
              <a:ext cx="457200" cy="30480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15969885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2-11-09 at 2.00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25" y="381000"/>
            <a:ext cx="7778750" cy="5861050"/>
          </a:xfrm>
          <a:prstGeom prst="rect">
            <a:avLst/>
          </a:prstGeom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57200" y="4953000"/>
            <a:ext cx="2819400" cy="1143000"/>
            <a:chOff x="4724400" y="990600"/>
            <a:chExt cx="457200" cy="304800"/>
          </a:xfrm>
        </p:grpSpPr>
        <p:sp>
          <p:nvSpPr>
            <p:cNvPr id="9" name="AutoShape 17"/>
            <p:cNvSpPr>
              <a:spLocks noChangeArrowheads="1"/>
            </p:cNvSpPr>
            <p:nvPr/>
          </p:nvSpPr>
          <p:spPr bwMode="auto">
            <a:xfrm>
              <a:off x="4724400" y="990600"/>
              <a:ext cx="457200" cy="304800"/>
            </a:xfrm>
            <a:prstGeom prst="roundRect">
              <a:avLst>
                <a:gd name="adj" fmla="val 16667"/>
              </a:avLst>
            </a:prstGeom>
            <a:noFill/>
            <a:ln w="111125">
              <a:solidFill>
                <a:srgbClr val="FFB37D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10" name="AutoShape 18"/>
            <p:cNvSpPr>
              <a:spLocks noChangeArrowheads="1"/>
            </p:cNvSpPr>
            <p:nvPr/>
          </p:nvSpPr>
          <p:spPr bwMode="auto">
            <a:xfrm>
              <a:off x="4724400" y="990600"/>
              <a:ext cx="457200" cy="30480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71600" y="1524000"/>
            <a:ext cx="7467600" cy="2133600"/>
            <a:chOff x="762000" y="1447800"/>
            <a:chExt cx="7467600" cy="2133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62000" y="1447800"/>
              <a:ext cx="7467600" cy="2133600"/>
            </a:xfrm>
            <a:prstGeom prst="roundRect">
              <a:avLst/>
            </a:prstGeom>
            <a:solidFill>
              <a:srgbClr val="FFFFFF"/>
            </a:solidFill>
            <a:ln w="57150" cap="flat" cmpd="sng" algn="ctr">
              <a:solidFill>
                <a:srgbClr val="285D9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952500" y="1600200"/>
              <a:ext cx="7086599" cy="1828799"/>
            </a:xfrm>
            <a:prstGeom prst="roundRect">
              <a:avLst/>
            </a:prstGeom>
            <a:noFill/>
            <a:ln w="28575" cap="flat" cmpd="sng" algn="ctr">
              <a:solidFill>
                <a:srgbClr val="6DD6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295400" y="1866420"/>
              <a:ext cx="6400800" cy="1257780"/>
              <a:chOff x="1295400" y="1866420"/>
              <a:chExt cx="6400800" cy="1257780"/>
            </a:xfrm>
          </p:grpSpPr>
          <p:sp>
            <p:nvSpPr>
              <p:cNvPr id="7" name="Rectangle 33"/>
              <p:cNvSpPr>
                <a:spLocks noChangeArrowheads="1"/>
              </p:cNvSpPr>
              <p:nvPr/>
            </p:nvSpPr>
            <p:spPr bwMode="auto">
              <a:xfrm>
                <a:off x="1295400" y="1866420"/>
                <a:ext cx="6400800" cy="12577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rgbClr val="FF8411"/>
                    </a:solidFill>
                    <a:latin typeface="Verdana" charset="0"/>
                    <a:ea typeface="Verdana" charset="0"/>
                    <a:cs typeface="Verdana" charset="0"/>
                  </a:rPr>
                  <a:t>Tree Structures are          terms arranged in a hierarchy. </a:t>
                </a:r>
                <a:endParaRPr lang="en-US" sz="3200" dirty="0">
                  <a:solidFill>
                    <a:srgbClr val="FF8411"/>
                  </a:solidFill>
                  <a:latin typeface="Verdana" charset="0"/>
                  <a:ea typeface="Verdana" charset="0"/>
                  <a:cs typeface="Verdana" charset="0"/>
                </a:endParaRPr>
              </a:p>
            </p:txBody>
          </p:sp>
          <p:sp>
            <p:nvSpPr>
              <p:cNvPr id="14" name="Rectangle 28"/>
              <p:cNvSpPr>
                <a:spLocks noChangeArrowheads="1"/>
              </p:cNvSpPr>
              <p:nvPr/>
            </p:nvSpPr>
            <p:spPr bwMode="auto">
              <a:xfrm>
                <a:off x="5486400" y="1905000"/>
                <a:ext cx="1676400" cy="609600"/>
              </a:xfrm>
              <a:prstGeom prst="rect">
                <a:avLst/>
              </a:prstGeom>
              <a:solidFill>
                <a:srgbClr val="FFFFFF"/>
              </a:solidFill>
              <a:ln w="31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4400" dirty="0" err="1" smtClean="0">
                    <a:solidFill>
                      <a:srgbClr val="008000"/>
                    </a:solidFill>
                    <a:latin typeface="Book Antiqua" charset="0"/>
                  </a:rPr>
                  <a:t>MeSH</a:t>
                </a:r>
                <a:r>
                  <a:rPr lang="en-US" sz="3000" dirty="0" smtClean="0">
                    <a:solidFill>
                      <a:srgbClr val="008000"/>
                    </a:solidFill>
                    <a:latin typeface="Book Antiqua" charset="0"/>
                  </a:rPr>
                  <a:t> </a:t>
                </a:r>
                <a:endParaRPr lang="en-US" sz="3000" dirty="0">
                  <a:solidFill>
                    <a:srgbClr val="008000"/>
                  </a:solidFill>
                  <a:latin typeface="Verdana" charset="0"/>
                </a:endParaRPr>
              </a:p>
            </p:txBody>
          </p:sp>
        </p:grpSp>
      </p:grpSp>
      <p:sp>
        <p:nvSpPr>
          <p:cNvPr id="17" name="AutoShape 19"/>
          <p:cNvSpPr>
            <a:spLocks noChangeArrowheads="1"/>
          </p:cNvSpPr>
          <p:nvPr/>
        </p:nvSpPr>
        <p:spPr bwMode="auto">
          <a:xfrm rot="19254724">
            <a:off x="3129367" y="4226012"/>
            <a:ext cx="3606826" cy="315095"/>
          </a:xfrm>
          <a:prstGeom prst="leftArrow">
            <a:avLst>
              <a:gd name="adj1" fmla="val 50000"/>
              <a:gd name="adj2" fmla="val 94536"/>
            </a:avLst>
          </a:prstGeom>
          <a:gradFill rotWithShape="0">
            <a:gsLst>
              <a:gs pos="0">
                <a:srgbClr val="0047DF"/>
              </a:gs>
              <a:gs pos="100000">
                <a:srgbClr val="43E141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47D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772591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2-11-09 at 2.00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25" y="381000"/>
            <a:ext cx="7778750" cy="5861050"/>
          </a:xfrm>
          <a:prstGeom prst="rect">
            <a:avLst/>
          </a:prstGeom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57200" y="4953000"/>
            <a:ext cx="2819400" cy="1143000"/>
            <a:chOff x="4724400" y="990600"/>
            <a:chExt cx="457200" cy="304800"/>
          </a:xfrm>
        </p:grpSpPr>
        <p:sp>
          <p:nvSpPr>
            <p:cNvPr id="9" name="AutoShape 17"/>
            <p:cNvSpPr>
              <a:spLocks noChangeArrowheads="1"/>
            </p:cNvSpPr>
            <p:nvPr/>
          </p:nvSpPr>
          <p:spPr bwMode="auto">
            <a:xfrm>
              <a:off x="4724400" y="990600"/>
              <a:ext cx="457200" cy="304800"/>
            </a:xfrm>
            <a:prstGeom prst="roundRect">
              <a:avLst>
                <a:gd name="adj" fmla="val 16667"/>
              </a:avLst>
            </a:prstGeom>
            <a:noFill/>
            <a:ln w="111125">
              <a:solidFill>
                <a:srgbClr val="FFB37D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10" name="AutoShape 18"/>
            <p:cNvSpPr>
              <a:spLocks noChangeArrowheads="1"/>
            </p:cNvSpPr>
            <p:nvPr/>
          </p:nvSpPr>
          <p:spPr bwMode="auto">
            <a:xfrm>
              <a:off x="4724400" y="990600"/>
              <a:ext cx="457200" cy="30480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38600" y="4038600"/>
            <a:ext cx="4876800" cy="2400300"/>
            <a:chOff x="2133600" y="2247900"/>
            <a:chExt cx="4876800" cy="2400300"/>
          </a:xfrm>
        </p:grpSpPr>
        <p:grpSp>
          <p:nvGrpSpPr>
            <p:cNvPr id="18" name="Group 17"/>
            <p:cNvGrpSpPr/>
            <p:nvPr/>
          </p:nvGrpSpPr>
          <p:grpSpPr>
            <a:xfrm>
              <a:off x="2133600" y="2247900"/>
              <a:ext cx="4876800" cy="2400300"/>
              <a:chOff x="304800" y="3581400"/>
              <a:chExt cx="5715000" cy="3048000"/>
            </a:xfrm>
          </p:grpSpPr>
          <p:sp>
            <p:nvSpPr>
              <p:cNvPr id="20" name="Rounded Rectangle 19"/>
              <p:cNvSpPr/>
              <p:nvPr/>
            </p:nvSpPr>
            <p:spPr bwMode="auto">
              <a:xfrm>
                <a:off x="304800" y="3581400"/>
                <a:ext cx="5715000" cy="3048000"/>
              </a:xfrm>
              <a:prstGeom prst="roundRect">
                <a:avLst/>
              </a:prstGeom>
              <a:solidFill>
                <a:srgbClr val="FFFFFF"/>
              </a:solidFill>
              <a:ln w="57150" cap="flat" cmpd="sng" algn="ctr">
                <a:solidFill>
                  <a:srgbClr val="285D9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 bwMode="auto">
              <a:xfrm>
                <a:off x="457200" y="3733800"/>
                <a:ext cx="5410200" cy="2727960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6DD6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</p:grp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2590800" y="2565400"/>
              <a:ext cx="3962400" cy="1727200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Aft>
                  <a:spcPts val="600"/>
                </a:spcAft>
              </a:pPr>
              <a:r>
                <a:rPr lang="en-US" sz="1800" dirty="0">
                  <a:solidFill>
                    <a:srgbClr val="FF8411"/>
                  </a:solidFill>
                  <a:latin typeface="Verdana" charset="0"/>
                </a:rPr>
                <a:t>Terms are listed </a:t>
              </a:r>
              <a:r>
                <a:rPr lang="en-US" sz="1800" dirty="0" smtClean="0">
                  <a:solidFill>
                    <a:srgbClr val="FF8411"/>
                  </a:solidFill>
                  <a:latin typeface="Verdana" charset="0"/>
                </a:rPr>
                <a:t>from</a:t>
              </a:r>
            </a:p>
            <a:p>
              <a:pPr algn="ctr" eaLnBrk="0" hangingPunct="0">
                <a:spcAft>
                  <a:spcPts val="600"/>
                </a:spcAft>
              </a:pPr>
              <a:r>
                <a:rPr lang="en-US" sz="1800" dirty="0" smtClean="0">
                  <a:solidFill>
                    <a:srgbClr val="FF8411"/>
                  </a:solidFill>
                  <a:latin typeface="Verdana" charset="0"/>
                </a:rPr>
                <a:t>broadest </a:t>
              </a:r>
              <a:r>
                <a:rPr lang="en-US" sz="1800" dirty="0">
                  <a:solidFill>
                    <a:srgbClr val="FF8411"/>
                  </a:solidFill>
                  <a:latin typeface="Verdana" charset="0"/>
                </a:rPr>
                <a:t>to narrowest.</a:t>
              </a:r>
            </a:p>
            <a:p>
              <a:pPr algn="ctr" eaLnBrk="0" hangingPunct="0">
                <a:spcAft>
                  <a:spcPts val="600"/>
                </a:spcAft>
              </a:pPr>
              <a:r>
                <a:rPr lang="en-US" sz="1800" dirty="0">
                  <a:solidFill>
                    <a:srgbClr val="FF8411"/>
                  </a:solidFill>
                  <a:latin typeface="Verdana" charset="0"/>
                </a:rPr>
                <a:t>If</a:t>
              </a:r>
              <a:r>
                <a:rPr lang="en-US" sz="1800" dirty="0" smtClean="0">
                  <a:solidFill>
                    <a:srgbClr val="FF6600"/>
                  </a:solidFill>
                  <a:latin typeface="Verdana" charset="0"/>
                </a:rPr>
                <a:t> </a:t>
              </a:r>
              <a:r>
                <a:rPr lang="en-US" sz="1800" i="1" dirty="0" smtClean="0">
                  <a:solidFill>
                    <a:srgbClr val="008000"/>
                  </a:solidFill>
                  <a:latin typeface="Verdana" charset="0"/>
                </a:rPr>
                <a:t>Advanced Practice Nursing</a:t>
              </a:r>
            </a:p>
            <a:p>
              <a:pPr algn="ctr" eaLnBrk="0" hangingPunct="0">
                <a:spcAft>
                  <a:spcPts val="600"/>
                </a:spcAft>
              </a:pPr>
              <a:r>
                <a:rPr lang="en-US" sz="1800" dirty="0" smtClean="0">
                  <a:solidFill>
                    <a:srgbClr val="FF8411"/>
                  </a:solidFill>
                  <a:latin typeface="Verdana" charset="0"/>
                </a:rPr>
                <a:t>yields </a:t>
              </a:r>
              <a:r>
                <a:rPr lang="en-US" sz="1800" dirty="0">
                  <a:solidFill>
                    <a:srgbClr val="FF8411"/>
                  </a:solidFill>
                  <a:latin typeface="Verdana" charset="0"/>
                </a:rPr>
                <a:t>zero results</a:t>
              </a:r>
              <a:r>
                <a:rPr lang="en-US" sz="1800" dirty="0" smtClean="0">
                  <a:solidFill>
                    <a:srgbClr val="FF8411"/>
                  </a:solidFill>
                  <a:latin typeface="Verdana" charset="0"/>
                </a:rPr>
                <a:t>, try using a</a:t>
              </a:r>
            </a:p>
            <a:p>
              <a:pPr algn="ctr" eaLnBrk="0" hangingPunct="0">
                <a:spcAft>
                  <a:spcPts val="600"/>
                </a:spcAft>
              </a:pPr>
              <a:r>
                <a:rPr lang="en-US" sz="1800" dirty="0" smtClean="0">
                  <a:solidFill>
                    <a:srgbClr val="FF8411"/>
                  </a:solidFill>
                  <a:latin typeface="Verdana" charset="0"/>
                </a:rPr>
                <a:t>broader term such as: </a:t>
              </a:r>
              <a:r>
                <a:rPr lang="en-US" sz="1800" i="1" dirty="0" smtClean="0">
                  <a:solidFill>
                    <a:srgbClr val="008000"/>
                  </a:solidFill>
                  <a:latin typeface="Verdana" charset="0"/>
                </a:rPr>
                <a:t>Nursing</a:t>
              </a:r>
              <a:endParaRPr lang="en-US" sz="1800" dirty="0">
                <a:solidFill>
                  <a:srgbClr val="FF6600"/>
                </a:solidFill>
                <a:latin typeface="Verdan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5526400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2-11-09 at 2.00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9750"/>
            <a:ext cx="7778750" cy="586105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14400" y="3810000"/>
            <a:ext cx="5638800" cy="1676400"/>
            <a:chOff x="1143000" y="3810000"/>
            <a:chExt cx="5410200" cy="1676400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143000" y="3810000"/>
              <a:ext cx="5410200" cy="16764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B9CC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7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Verdana" charset="0"/>
                </a:rPr>
                <a:t>  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295400" y="3962400"/>
              <a:ext cx="5105400" cy="1341120"/>
            </a:xfrm>
            <a:prstGeom prst="rect">
              <a:avLst/>
            </a:prstGeom>
            <a:noFill/>
            <a:ln w="28575">
              <a:solidFill>
                <a:srgbClr val="5DC268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444711" y="4343400"/>
              <a:ext cx="4727489" cy="609599"/>
              <a:chOff x="1444711" y="4218710"/>
              <a:chExt cx="4727489" cy="554181"/>
            </a:xfrm>
          </p:grpSpPr>
          <p:sp>
            <p:nvSpPr>
              <p:cNvPr id="13" name="Rectangle 22"/>
              <p:cNvSpPr>
                <a:spLocks noChangeArrowheads="1"/>
              </p:cNvSpPr>
              <p:nvPr/>
            </p:nvSpPr>
            <p:spPr bwMode="auto">
              <a:xfrm>
                <a:off x="1444711" y="4253347"/>
                <a:ext cx="1087395" cy="48490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3200" dirty="0">
                    <a:solidFill>
                      <a:srgbClr val="2B5D8F"/>
                    </a:solidFill>
                    <a:latin typeface="Verdana" charset="0"/>
                  </a:rPr>
                  <a:t>C</a:t>
                </a:r>
                <a:r>
                  <a:rPr lang="en-US" sz="3200" dirty="0" smtClean="0">
                    <a:solidFill>
                      <a:srgbClr val="2B5D8F"/>
                    </a:solidFill>
                    <a:latin typeface="Verdana" charset="0"/>
                  </a:rPr>
                  <a:t>lick</a:t>
                </a:r>
                <a:endParaRPr lang="en-US" sz="3200" dirty="0">
                  <a:solidFill>
                    <a:srgbClr val="2B5D8F"/>
                  </a:solidFill>
                  <a:latin typeface="Verdana" charset="0"/>
                </a:endParaRPr>
              </a:p>
            </p:txBody>
          </p:sp>
          <p:sp>
            <p:nvSpPr>
              <p:cNvPr id="14" name="AutoShape 20"/>
              <p:cNvSpPr>
                <a:spLocks noChangeArrowheads="1"/>
              </p:cNvSpPr>
              <p:nvPr/>
            </p:nvSpPr>
            <p:spPr bwMode="auto">
              <a:xfrm>
                <a:off x="2590800" y="4218710"/>
                <a:ext cx="3581400" cy="554181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dirty="0" smtClean="0">
                    <a:latin typeface="Verdana" charset="0"/>
                  </a:rPr>
                  <a:t>Add to search </a:t>
                </a:r>
                <a:r>
                  <a:rPr lang="en-US" dirty="0">
                    <a:latin typeface="Verdana" charset="0"/>
                  </a:rPr>
                  <a:t>b</a:t>
                </a:r>
                <a:r>
                  <a:rPr lang="en-US" dirty="0" smtClean="0">
                    <a:latin typeface="Verdana" charset="0"/>
                  </a:rPr>
                  <a:t>uilder</a:t>
                </a:r>
                <a:endParaRPr lang="en-US" dirty="0">
                  <a:latin typeface="Verdana" charset="0"/>
                </a:endParaRPr>
              </a:p>
            </p:txBody>
          </p:sp>
        </p:grpSp>
      </p:grpSp>
      <p:sp>
        <p:nvSpPr>
          <p:cNvPr id="15" name="AutoShape 19"/>
          <p:cNvSpPr>
            <a:spLocks noChangeArrowheads="1"/>
          </p:cNvSpPr>
          <p:nvPr/>
        </p:nvSpPr>
        <p:spPr bwMode="auto">
          <a:xfrm rot="7672440">
            <a:off x="4674281" y="3248387"/>
            <a:ext cx="1943000" cy="315095"/>
          </a:xfrm>
          <a:prstGeom prst="leftArrow">
            <a:avLst>
              <a:gd name="adj1" fmla="val 50000"/>
              <a:gd name="adj2" fmla="val 94536"/>
            </a:avLst>
          </a:prstGeom>
          <a:gradFill rotWithShape="0">
            <a:gsLst>
              <a:gs pos="0">
                <a:srgbClr val="0047DF"/>
              </a:gs>
              <a:gs pos="100000">
                <a:srgbClr val="43E141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47D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99605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2-11-09 at 2.01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58" y="354838"/>
            <a:ext cx="8063484" cy="614832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600200" y="4343400"/>
            <a:ext cx="5181600" cy="1752600"/>
            <a:chOff x="1143000" y="3505200"/>
            <a:chExt cx="5181600" cy="1752600"/>
          </a:xfrm>
        </p:grpSpPr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1143000" y="3505200"/>
              <a:ext cx="5181600" cy="175260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rgbClr val="2B5D8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dirty="0">
                <a:solidFill>
                  <a:schemeClr val="bg1"/>
                </a:solidFill>
                <a:latin typeface="Verdana" charset="0"/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1328379" y="3657600"/>
              <a:ext cx="4843821" cy="144779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5DC268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1480780" y="3886200"/>
              <a:ext cx="4495800" cy="9906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20000"/>
                </a:lnSpc>
                <a:spcAft>
                  <a:spcPts val="600"/>
                </a:spcAft>
              </a:pPr>
              <a:r>
                <a:rPr lang="en-US" sz="2200" dirty="0">
                  <a:solidFill>
                    <a:srgbClr val="FF6600"/>
                  </a:solidFill>
                  <a:latin typeface="Verdana" charset="0"/>
                </a:rPr>
                <a:t>The first                term is in</a:t>
              </a:r>
            </a:p>
            <a:p>
              <a:pPr algn="ctr" eaLnBrk="0" hangingPunct="0">
                <a:lnSpc>
                  <a:spcPct val="120000"/>
                </a:lnSpc>
                <a:spcAft>
                  <a:spcPts val="600"/>
                </a:spcAft>
              </a:pPr>
              <a:r>
                <a:rPr lang="en-US" sz="2200" dirty="0">
                  <a:solidFill>
                    <a:srgbClr val="FF6600"/>
                  </a:solidFill>
                  <a:latin typeface="Verdana" charset="0"/>
                </a:rPr>
                <a:t>the search program “box”</a:t>
              </a:r>
              <a:endParaRPr lang="en-US" sz="3600" dirty="0">
                <a:solidFill>
                  <a:srgbClr val="FF6600"/>
                </a:solidFill>
                <a:latin typeface="Verdana" charset="0"/>
              </a:endParaRPr>
            </a:p>
          </p:txBody>
        </p:sp>
        <p:sp>
          <p:nvSpPr>
            <p:cNvPr id="8" name="Rectangle 19"/>
            <p:cNvSpPr>
              <a:spLocks noChangeArrowheads="1"/>
            </p:cNvSpPr>
            <p:nvPr/>
          </p:nvSpPr>
          <p:spPr bwMode="auto">
            <a:xfrm>
              <a:off x="2895600" y="3733800"/>
              <a:ext cx="1524000" cy="6096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4000" dirty="0">
                  <a:solidFill>
                    <a:srgbClr val="01A63A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MeSH</a:t>
              </a:r>
            </a:p>
          </p:txBody>
        </p:sp>
      </p:grpSp>
      <p:sp>
        <p:nvSpPr>
          <p:cNvPr id="9" name="AutoShape 19"/>
          <p:cNvSpPr>
            <a:spLocks noChangeArrowheads="1"/>
          </p:cNvSpPr>
          <p:nvPr/>
        </p:nvSpPr>
        <p:spPr bwMode="auto">
          <a:xfrm rot="6824594">
            <a:off x="4810862" y="3134740"/>
            <a:ext cx="3099588" cy="355116"/>
          </a:xfrm>
          <a:prstGeom prst="leftArrow">
            <a:avLst>
              <a:gd name="adj1" fmla="val 50000"/>
              <a:gd name="adj2" fmla="val 109965"/>
            </a:avLst>
          </a:prstGeom>
          <a:gradFill rotWithShape="0">
            <a:gsLst>
              <a:gs pos="0">
                <a:srgbClr val="0047DF"/>
              </a:gs>
              <a:gs pos="100000">
                <a:srgbClr val="43E141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47D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944246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2-11-09 at 2.01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083296" cy="608228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62000" y="2514600"/>
            <a:ext cx="8077200" cy="2819400"/>
            <a:chOff x="457200" y="3276600"/>
            <a:chExt cx="8229600" cy="312420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457200" y="3276600"/>
              <a:ext cx="8229600" cy="3124200"/>
            </a:xfrm>
            <a:prstGeom prst="rect">
              <a:avLst/>
            </a:prstGeom>
            <a:solidFill>
              <a:schemeClr val="bg1"/>
            </a:solidFill>
            <a:ln w="114300">
              <a:solidFill>
                <a:srgbClr val="648BB6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400" dirty="0" smtClean="0">
                  <a:solidFill>
                    <a:schemeClr val="bg1"/>
                  </a:solidFill>
                  <a:latin typeface="Verdana" charset="0"/>
                </a:rPr>
                <a:t>a</a:t>
              </a:r>
              <a:endParaRPr lang="en-US" sz="1400" dirty="0">
                <a:solidFill>
                  <a:srgbClr val="002A7E"/>
                </a:solidFill>
                <a:latin typeface="Verdana" charset="0"/>
              </a:endParaRPr>
            </a:p>
            <a:p>
              <a:pPr eaLnBrk="0" hangingPunct="0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Verdana" charset="0"/>
                </a:rPr>
                <a:t>a</a:t>
              </a:r>
              <a:endParaRPr lang="en-US" sz="3200" dirty="0">
                <a:solidFill>
                  <a:srgbClr val="002A7E"/>
                </a:solidFill>
                <a:latin typeface="Verdana" charset="0"/>
              </a:endParaRPr>
            </a:p>
            <a:p>
              <a:pPr eaLnBrk="0" hangingPunct="0">
                <a:lnSpc>
                  <a:spcPct val="120000"/>
                </a:lnSpc>
              </a:pPr>
              <a:endParaRPr lang="en-US" dirty="0">
                <a:solidFill>
                  <a:srgbClr val="00FFFF"/>
                </a:solidFill>
                <a:latin typeface="Verdana" charset="0"/>
              </a:endParaRPr>
            </a:p>
            <a:p>
              <a:pPr eaLnBrk="0" hangingPunct="0"/>
              <a:endParaRPr lang="en-US" dirty="0">
                <a:solidFill>
                  <a:srgbClr val="00FFFF"/>
                </a:solidFill>
                <a:latin typeface="Verdana" charset="0"/>
              </a:endParaRPr>
            </a:p>
            <a:p>
              <a:pPr eaLnBrk="0" hangingPunct="0"/>
              <a:endParaRPr lang="en-US" dirty="0">
                <a:solidFill>
                  <a:srgbClr val="002A7E"/>
                </a:solidFill>
                <a:latin typeface="Verdana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613954" y="3421912"/>
              <a:ext cx="7916091" cy="2833577"/>
            </a:xfrm>
            <a:prstGeom prst="rect">
              <a:avLst/>
            </a:prstGeom>
            <a:noFill/>
            <a:ln w="38100">
              <a:solidFill>
                <a:srgbClr val="5EC266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19200" y="3048000"/>
            <a:ext cx="7010400" cy="685800"/>
            <a:chOff x="1219200" y="3009900"/>
            <a:chExt cx="7010400" cy="685800"/>
          </a:xfrm>
        </p:grpSpPr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2743200" y="3009900"/>
              <a:ext cx="5486400" cy="685800"/>
              <a:chOff x="1344" y="2208"/>
              <a:chExt cx="1872" cy="432"/>
            </a:xfrm>
          </p:grpSpPr>
          <p:sp>
            <p:nvSpPr>
              <p:cNvPr id="8" name="AutoShape 20"/>
              <p:cNvSpPr>
                <a:spLocks noChangeArrowheads="1"/>
              </p:cNvSpPr>
              <p:nvPr/>
            </p:nvSpPr>
            <p:spPr bwMode="auto">
              <a:xfrm flipV="1">
                <a:off x="1344" y="2208"/>
                <a:ext cx="1872" cy="43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57150">
                <a:solidFill>
                  <a:srgbClr val="A0B4C3"/>
                </a:solidFill>
                <a:round/>
                <a:headEnd/>
                <a:tailEnd/>
              </a:ln>
            </p:spPr>
            <p:txBody>
              <a:bodyPr rot="10800000"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 sz="3600" dirty="0">
                  <a:latin typeface="Verdana" charset="0"/>
                </a:endParaRPr>
              </a:p>
            </p:txBody>
          </p:sp>
          <p:sp>
            <p:nvSpPr>
              <p:cNvPr id="9" name="Rectangle 21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1680" cy="24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2800" dirty="0" smtClean="0">
                    <a:solidFill>
                      <a:srgbClr val="191919"/>
                    </a:solidFill>
                    <a:latin typeface="Verdana" charset="0"/>
                  </a:rPr>
                  <a:t>graduate nursing education</a:t>
                </a:r>
                <a:endParaRPr lang="en-US" sz="2800" dirty="0">
                  <a:solidFill>
                    <a:srgbClr val="191919"/>
                  </a:solidFill>
                  <a:latin typeface="Verdana" charset="0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 bwMode="auto">
            <a:xfrm>
              <a:off x="1219200" y="3086100"/>
              <a:ext cx="1447800" cy="5715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3600" dirty="0">
                  <a:solidFill>
                    <a:srgbClr val="FF8411"/>
                  </a:solidFill>
                  <a:latin typeface="Verdana" charset="0"/>
                </a:rPr>
                <a:t>Enter</a:t>
              </a: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neva" pitchFamily="-111" charset="0"/>
              </a:endParaRPr>
            </a:p>
          </p:txBody>
        </p:sp>
      </p:grpSp>
      <p:sp>
        <p:nvSpPr>
          <p:cNvPr id="12" name="AutoShape 10"/>
          <p:cNvSpPr>
            <a:spLocks noChangeArrowheads="1"/>
          </p:cNvSpPr>
          <p:nvPr/>
        </p:nvSpPr>
        <p:spPr bwMode="auto">
          <a:xfrm rot="19832121">
            <a:off x="4588092" y="684337"/>
            <a:ext cx="379412" cy="2643817"/>
          </a:xfrm>
          <a:prstGeom prst="upArrow">
            <a:avLst>
              <a:gd name="adj1" fmla="val 50000"/>
              <a:gd name="adj2" fmla="val 118142"/>
            </a:avLst>
          </a:prstGeom>
          <a:gradFill rotWithShape="0">
            <a:gsLst>
              <a:gs pos="0">
                <a:srgbClr val="A5E895"/>
              </a:gs>
              <a:gs pos="100000">
                <a:srgbClr val="FFE57B"/>
              </a:gs>
              <a:gs pos="50000">
                <a:schemeClr val="bg1"/>
              </a:gs>
            </a:gsLst>
            <a:path path="rect">
              <a:fillToRect l="50000" t="50000" r="50000" b="50000"/>
            </a:path>
          </a:gradFill>
          <a:ln w="19050" cap="flat" cmpd="sng" algn="ctr">
            <a:solidFill>
              <a:srgbClr val="3366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476500" y="685800"/>
            <a:ext cx="5448300" cy="4191000"/>
            <a:chOff x="2476500" y="685800"/>
            <a:chExt cx="5448300" cy="4191000"/>
          </a:xfrm>
        </p:grpSpPr>
        <p:grpSp>
          <p:nvGrpSpPr>
            <p:cNvPr id="14" name="Group 13"/>
            <p:cNvGrpSpPr/>
            <p:nvPr/>
          </p:nvGrpSpPr>
          <p:grpSpPr>
            <a:xfrm>
              <a:off x="7086600" y="685800"/>
              <a:ext cx="838200" cy="381000"/>
              <a:chOff x="5410200" y="990600"/>
              <a:chExt cx="533400" cy="304800"/>
            </a:xfrm>
          </p:grpSpPr>
          <p:sp>
            <p:nvSpPr>
              <p:cNvPr id="15" name="AutoShape 17"/>
              <p:cNvSpPr>
                <a:spLocks noChangeArrowheads="1"/>
              </p:cNvSpPr>
              <p:nvPr/>
            </p:nvSpPr>
            <p:spPr bwMode="auto">
              <a:xfrm>
                <a:off x="5410200" y="990600"/>
                <a:ext cx="533400" cy="304800"/>
              </a:xfrm>
              <a:prstGeom prst="roundRect">
                <a:avLst>
                  <a:gd name="adj" fmla="val 16667"/>
                </a:avLst>
              </a:prstGeom>
              <a:noFill/>
              <a:ln w="111125">
                <a:solidFill>
                  <a:srgbClr val="FFB37D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dirty="0"/>
              </a:p>
            </p:txBody>
          </p:sp>
          <p:sp>
            <p:nvSpPr>
              <p:cNvPr id="16" name="AutoShape 18"/>
              <p:cNvSpPr>
                <a:spLocks noChangeArrowheads="1"/>
              </p:cNvSpPr>
              <p:nvPr/>
            </p:nvSpPr>
            <p:spPr bwMode="auto">
              <a:xfrm>
                <a:off x="5410200" y="990600"/>
                <a:ext cx="533400" cy="304800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dirty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476500" y="4114800"/>
              <a:ext cx="4495800" cy="762000"/>
              <a:chOff x="3124200" y="4038600"/>
              <a:chExt cx="4495800" cy="762000"/>
            </a:xfrm>
          </p:grpSpPr>
          <p:sp>
            <p:nvSpPr>
              <p:cNvPr id="13" name="AutoShape 12"/>
              <p:cNvSpPr>
                <a:spLocks noChangeArrowheads="1"/>
              </p:cNvSpPr>
              <p:nvPr/>
            </p:nvSpPr>
            <p:spPr bwMode="auto">
              <a:xfrm flipV="1">
                <a:off x="5410200" y="4038600"/>
                <a:ext cx="2209800" cy="762000"/>
              </a:xfrm>
              <a:prstGeom prst="roundRect">
                <a:avLst>
                  <a:gd name="adj" fmla="val 16667"/>
                </a:avLst>
              </a:prstGeom>
              <a:solidFill>
                <a:srgbClr val="336699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3600" dirty="0" smtClean="0">
                    <a:solidFill>
                      <a:schemeClr val="bg1"/>
                    </a:solidFill>
                    <a:latin typeface="Verdana" charset="0"/>
                  </a:rPr>
                  <a:t>Searc</a:t>
                </a:r>
                <a:r>
                  <a:rPr lang="en-US" sz="3600" dirty="0">
                    <a:solidFill>
                      <a:schemeClr val="bg1"/>
                    </a:solidFill>
                    <a:latin typeface="Verdana" charset="0"/>
                  </a:rPr>
                  <a:t>h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3124200" y="4152900"/>
                <a:ext cx="2209800" cy="5334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>
                  <a:lnSpc>
                    <a:spcPct val="80000"/>
                  </a:lnSpc>
                </a:pPr>
                <a:r>
                  <a:rPr lang="en-US" sz="3600" dirty="0">
                    <a:solidFill>
                      <a:srgbClr val="FF8411"/>
                    </a:solidFill>
                    <a:latin typeface="Verdana" charset="0"/>
                  </a:rPr>
                  <a:t>and click </a:t>
                </a:r>
                <a:endParaRPr kumimoji="0" lang="en-US" sz="3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eneva" pitchFamily="-111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0934294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60194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chemeClr val="tx1"/>
            </a:solidFill>
            <a:ln w="1524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 sz="5600" dirty="0">
                <a:solidFill>
                  <a:srgbClr val="EAEAEA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extile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pic>
          <p:nvPicPr>
            <p:cNvPr id="2" name="Picture 1" descr="Screen Shot 2012-11-15 at 5.50.44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800" y="254000"/>
              <a:ext cx="7289800" cy="6375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9603026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2-11-09 at 2.02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6828536" cy="5962396"/>
          </a:xfrm>
          <a:prstGeom prst="rect">
            <a:avLst/>
          </a:prstGeom>
        </p:spPr>
      </p:pic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3581400" y="2514600"/>
            <a:ext cx="838200" cy="457200"/>
            <a:chOff x="4724400" y="990600"/>
            <a:chExt cx="457200" cy="304800"/>
          </a:xfrm>
        </p:grpSpPr>
        <p:sp>
          <p:nvSpPr>
            <p:cNvPr id="12" name="AutoShape 17"/>
            <p:cNvSpPr>
              <a:spLocks noChangeArrowheads="1"/>
            </p:cNvSpPr>
            <p:nvPr/>
          </p:nvSpPr>
          <p:spPr bwMode="auto">
            <a:xfrm>
              <a:off x="4724400" y="990600"/>
              <a:ext cx="457200" cy="304800"/>
            </a:xfrm>
            <a:prstGeom prst="roundRect">
              <a:avLst>
                <a:gd name="adj" fmla="val 16667"/>
              </a:avLst>
            </a:prstGeom>
            <a:noFill/>
            <a:ln w="111125">
              <a:solidFill>
                <a:srgbClr val="FFB37D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13" name="AutoShape 18"/>
            <p:cNvSpPr>
              <a:spLocks noChangeArrowheads="1"/>
            </p:cNvSpPr>
            <p:nvPr/>
          </p:nvSpPr>
          <p:spPr bwMode="auto">
            <a:xfrm>
              <a:off x="4724400" y="990600"/>
              <a:ext cx="457200" cy="30480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57200" y="4495800"/>
            <a:ext cx="8382000" cy="2133600"/>
            <a:chOff x="457200" y="4495800"/>
            <a:chExt cx="8382000" cy="2133600"/>
          </a:xfrm>
        </p:grpSpPr>
        <p:grpSp>
          <p:nvGrpSpPr>
            <p:cNvPr id="22" name="Group 21"/>
            <p:cNvGrpSpPr/>
            <p:nvPr/>
          </p:nvGrpSpPr>
          <p:grpSpPr>
            <a:xfrm>
              <a:off x="457200" y="4495800"/>
              <a:ext cx="8382000" cy="2133600"/>
              <a:chOff x="457200" y="4495800"/>
              <a:chExt cx="8382000" cy="2133600"/>
            </a:xfrm>
          </p:grpSpPr>
          <p:sp>
            <p:nvSpPr>
              <p:cNvPr id="15" name="Rounded Rectangle 14"/>
              <p:cNvSpPr/>
              <p:nvPr/>
            </p:nvSpPr>
            <p:spPr bwMode="auto">
              <a:xfrm>
                <a:off x="457200" y="4495800"/>
                <a:ext cx="8382000" cy="2133600"/>
              </a:xfrm>
              <a:prstGeom prst="roundRect">
                <a:avLst/>
              </a:prstGeom>
              <a:solidFill>
                <a:srgbClr val="FFFFFF"/>
              </a:solidFill>
              <a:ln w="57150" cap="flat" cmpd="sng" algn="ctr">
                <a:solidFill>
                  <a:srgbClr val="285D9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 bwMode="auto">
              <a:xfrm>
                <a:off x="609600" y="4666488"/>
                <a:ext cx="8077200" cy="1792224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6DD6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</p:grpSp>
        <p:sp>
          <p:nvSpPr>
            <p:cNvPr id="23" name="Rectangle 22"/>
            <p:cNvSpPr/>
            <p:nvPr/>
          </p:nvSpPr>
          <p:spPr bwMode="auto">
            <a:xfrm>
              <a:off x="876300" y="4918502"/>
              <a:ext cx="7543800" cy="415498"/>
            </a:xfrm>
            <a:prstGeom prst="rect">
              <a:avLst/>
            </a:prstGeom>
            <a:ln>
              <a:noFill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>
                <a:lnSpc>
                  <a:spcPct val="70000"/>
                </a:lnSpc>
                <a:spcAft>
                  <a:spcPts val="3000"/>
                </a:spcAft>
                <a:defRPr/>
              </a:pPr>
              <a:r>
                <a:rPr lang="en-US" sz="2800" b="1" i="1" dirty="0">
                  <a:solidFill>
                    <a:srgbClr val="FF66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Sub-headings</a:t>
              </a:r>
              <a:r>
                <a:rPr lang="en-US" sz="2800" b="1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US" sz="2000" dirty="0">
                  <a:solidFill>
                    <a:srgbClr val="2B5D8F"/>
                  </a:solidFill>
                  <a:latin typeface="Verdana" charset="0"/>
                </a:rPr>
                <a:t>narrow the “meaning” of </a:t>
              </a:r>
              <a:r>
                <a:rPr lang="en-US" sz="2000" dirty="0" smtClean="0">
                  <a:solidFill>
                    <a:srgbClr val="2B5D8F"/>
                  </a:solidFill>
                  <a:latin typeface="Verdana" charset="0"/>
                </a:rPr>
                <a:t>a </a:t>
              </a:r>
              <a:r>
                <a:rPr lang="en-US" sz="2800" b="1" dirty="0" err="1">
                  <a:solidFill>
                    <a:srgbClr val="FF6600"/>
                  </a:solidFill>
                  <a:latin typeface="Times New Roman"/>
                  <a:cs typeface="Times New Roman"/>
                </a:rPr>
                <a:t>MeSH</a:t>
              </a:r>
              <a:r>
                <a:rPr lang="en-US" sz="2000" dirty="0">
                  <a:solidFill>
                    <a:srgbClr val="2B5D8F"/>
                  </a:solidFill>
                  <a:latin typeface="Verdana" charset="0"/>
                </a:rPr>
                <a:t> term</a:t>
              </a:r>
              <a:r>
                <a:rPr lang="en-US" sz="2000" dirty="0" smtClean="0">
                  <a:solidFill>
                    <a:srgbClr val="2B5D8F"/>
                  </a:solidFill>
                  <a:latin typeface="Verdana" charset="0"/>
                </a:rPr>
                <a:t>.</a:t>
              </a:r>
              <a:endParaRPr lang="en-US" sz="2000" dirty="0">
                <a:solidFill>
                  <a:schemeClr val="bg1"/>
                </a:solidFill>
                <a:latin typeface="Verdana" charset="0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1257300" y="5432048"/>
              <a:ext cx="6781800" cy="89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lvl="0" eaLnBrk="0" hangingPunct="0">
                <a:spcAft>
                  <a:spcPts val="3000"/>
                </a:spcAft>
              </a:pPr>
              <a:r>
                <a:rPr lang="en-US" sz="2000" dirty="0" smtClean="0">
                  <a:solidFill>
                    <a:srgbClr val="2B5D8F"/>
                  </a:solidFill>
                  <a:latin typeface="Verdana" charset="0"/>
                </a:rPr>
                <a:t>They </a:t>
              </a:r>
              <a:r>
                <a:rPr lang="en-US" sz="2000" dirty="0">
                  <a:solidFill>
                    <a:srgbClr val="2B5D8F"/>
                  </a:solidFill>
                  <a:latin typeface="Verdana" charset="0"/>
                </a:rPr>
                <a:t>are a “subset” of </a:t>
              </a:r>
              <a:r>
                <a:rPr lang="en-US" sz="2000" b="1" u="sng" dirty="0">
                  <a:solidFill>
                    <a:srgbClr val="2B5D8F"/>
                  </a:solidFill>
                  <a:latin typeface="Verdana" charset="0"/>
                </a:rPr>
                <a:t>all</a:t>
              </a:r>
              <a:r>
                <a:rPr lang="en-US" sz="2000" dirty="0">
                  <a:solidFill>
                    <a:srgbClr val="2B5D8F"/>
                  </a:solidFill>
                  <a:latin typeface="Verdana" charset="0"/>
                </a:rPr>
                <a:t> </a:t>
              </a:r>
              <a:r>
                <a:rPr lang="en-US" sz="2000" dirty="0" smtClean="0">
                  <a:solidFill>
                    <a:srgbClr val="2B5D8F"/>
                  </a:solidFill>
                  <a:latin typeface="Verdana" charset="0"/>
                </a:rPr>
                <a:t>the articles </a:t>
              </a:r>
              <a:r>
                <a:rPr lang="en-US" sz="2000" dirty="0">
                  <a:solidFill>
                    <a:srgbClr val="2B5D8F"/>
                  </a:solidFill>
                  <a:latin typeface="Verdana" charset="0"/>
                </a:rPr>
                <a:t>under </a:t>
              </a:r>
              <a:r>
                <a:rPr lang="en-US" sz="2000" dirty="0" smtClean="0">
                  <a:solidFill>
                    <a:srgbClr val="2B5D8F"/>
                  </a:solidFill>
                  <a:latin typeface="Verdana" charset="0"/>
                </a:rPr>
                <a:t>the </a:t>
              </a:r>
              <a:r>
                <a:rPr lang="en-US" sz="3200" b="1" dirty="0" err="1" smtClean="0">
                  <a:solidFill>
                    <a:srgbClr val="FF66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MeSH</a:t>
              </a:r>
              <a:r>
                <a:rPr lang="en-US" sz="2800" b="1" dirty="0" smtClean="0">
                  <a:solidFill>
                    <a:srgbClr val="FF66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US" sz="2000" dirty="0">
                  <a:solidFill>
                    <a:srgbClr val="2B5D8F"/>
                  </a:solidFill>
                  <a:latin typeface="Verdana" charset="0"/>
                </a:rPr>
                <a:t>term: </a:t>
              </a:r>
              <a:r>
                <a:rPr lang="en-US" sz="2800" b="1" i="1" dirty="0">
                  <a:solidFill>
                    <a:srgbClr val="008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Education, Nursing, </a:t>
              </a:r>
              <a:r>
                <a:rPr lang="en-US" sz="2800" b="1" i="1" dirty="0" smtClean="0">
                  <a:solidFill>
                    <a:srgbClr val="008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Graduate</a:t>
              </a:r>
              <a:endParaRPr lang="en-US" sz="2000" dirty="0">
                <a:solidFill>
                  <a:srgbClr val="FFFFFF"/>
                </a:solidFill>
                <a:latin typeface="Verdan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942695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2-11-09 at 2.02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6828536" cy="5962396"/>
          </a:xfrm>
          <a:prstGeom prst="rect">
            <a:avLst/>
          </a:prstGeom>
        </p:spPr>
      </p:pic>
      <p:sp>
        <p:nvSpPr>
          <p:cNvPr id="29" name="Rounded Rectangle 11"/>
          <p:cNvSpPr>
            <a:spLocks noChangeArrowheads="1"/>
          </p:cNvSpPr>
          <p:nvPr/>
        </p:nvSpPr>
        <p:spPr bwMode="auto">
          <a:xfrm>
            <a:off x="3429000" y="2514600"/>
            <a:ext cx="3810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sng">
            <a:solidFill>
              <a:srgbClr val="FF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r>
              <a:rPr lang="en-US" sz="1800" b="1" dirty="0">
                <a:solidFill>
                  <a:srgbClr val="FF6600"/>
                </a:solidFill>
                <a:latin typeface="Zapf Dingbats" charset="2"/>
                <a:ea typeface="Zapf Dingbats" charset="2"/>
                <a:cs typeface="Zapf Dingbats" charset="2"/>
              </a:rPr>
              <a:t>✔</a:t>
            </a:r>
            <a:endParaRPr lang="en-US" sz="1800" b="1" dirty="0">
              <a:solidFill>
                <a:srgbClr val="FF66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581400" y="3581400"/>
            <a:ext cx="3886200" cy="1524000"/>
            <a:chOff x="152400" y="4953000"/>
            <a:chExt cx="4191000" cy="1701800"/>
          </a:xfrm>
        </p:grpSpPr>
        <p:sp>
          <p:nvSpPr>
            <p:cNvPr id="31" name="Rectangle 9"/>
            <p:cNvSpPr>
              <a:spLocks noChangeArrowheads="1"/>
            </p:cNvSpPr>
            <p:nvPr/>
          </p:nvSpPr>
          <p:spPr bwMode="auto">
            <a:xfrm>
              <a:off x="152400" y="4953000"/>
              <a:ext cx="4191000" cy="17018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648BB6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lnSpc>
                  <a:spcPct val="120000"/>
                </a:lnSpc>
              </a:pPr>
              <a:r>
                <a:rPr lang="en-US" sz="2000" dirty="0" smtClean="0">
                  <a:solidFill>
                    <a:srgbClr val="FF6600"/>
                  </a:solidFill>
                  <a:latin typeface="Verdana" charset="0"/>
                </a:rPr>
                <a:t>   1</a:t>
              </a:r>
              <a:r>
                <a:rPr lang="en-US" sz="2000" dirty="0">
                  <a:solidFill>
                    <a:srgbClr val="FF6600"/>
                  </a:solidFill>
                  <a:latin typeface="Verdana" charset="0"/>
                </a:rPr>
                <a:t>) Check the box next</a:t>
              </a:r>
            </a:p>
            <a:p>
              <a:pPr algn="ctr" eaLnBrk="0" hangingPunct="0">
                <a:lnSpc>
                  <a:spcPct val="120000"/>
                </a:lnSpc>
              </a:pPr>
              <a:r>
                <a:rPr lang="en-US" sz="2000" dirty="0" smtClean="0">
                  <a:solidFill>
                    <a:srgbClr val="FF6600"/>
                  </a:solidFill>
                  <a:latin typeface="Verdana" charset="0"/>
                </a:rPr>
                <a:t>       to </a:t>
              </a:r>
              <a:r>
                <a:rPr lang="en-US" sz="2000" dirty="0">
                  <a:solidFill>
                    <a:srgbClr val="FF6600"/>
                  </a:solidFill>
                  <a:latin typeface="Verdana" charset="0"/>
                </a:rPr>
                <a:t>the subheading</a:t>
              </a:r>
              <a:r>
                <a:rPr lang="en-US" sz="400" dirty="0">
                  <a:solidFill>
                    <a:srgbClr val="FF6600"/>
                  </a:solidFill>
                  <a:latin typeface="Verdana" charset="0"/>
                </a:rPr>
                <a:t>a</a:t>
              </a:r>
              <a:endParaRPr lang="en-US" sz="4000" dirty="0">
                <a:solidFill>
                  <a:srgbClr val="FF6600"/>
                </a:solidFill>
                <a:latin typeface="Verdana" charset="0"/>
              </a:endParaRPr>
            </a:p>
          </p:txBody>
        </p:sp>
        <p:sp>
          <p:nvSpPr>
            <p:cNvPr id="32" name="Rectangle 10"/>
            <p:cNvSpPr>
              <a:spLocks noChangeArrowheads="1"/>
            </p:cNvSpPr>
            <p:nvPr/>
          </p:nvSpPr>
          <p:spPr bwMode="auto">
            <a:xfrm>
              <a:off x="325703" y="5105400"/>
              <a:ext cx="3865297" cy="1371600"/>
            </a:xfrm>
            <a:prstGeom prst="rect">
              <a:avLst/>
            </a:prstGeom>
            <a:noFill/>
            <a:ln w="28575">
              <a:solidFill>
                <a:srgbClr val="5DC268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</p:grpSp>
      <p:sp>
        <p:nvSpPr>
          <p:cNvPr id="33" name="AutoShape 19"/>
          <p:cNvSpPr>
            <a:spLocks noChangeArrowheads="1"/>
          </p:cNvSpPr>
          <p:nvPr/>
        </p:nvSpPr>
        <p:spPr bwMode="auto">
          <a:xfrm rot="2990081">
            <a:off x="3601846" y="3267869"/>
            <a:ext cx="1437094" cy="322262"/>
          </a:xfrm>
          <a:prstGeom prst="leftArrow">
            <a:avLst>
              <a:gd name="adj1" fmla="val 50000"/>
              <a:gd name="adj2" fmla="val 108784"/>
            </a:avLst>
          </a:prstGeom>
          <a:gradFill rotWithShape="0">
            <a:gsLst>
              <a:gs pos="0">
                <a:srgbClr val="0047DF"/>
              </a:gs>
              <a:gs pos="100000">
                <a:srgbClr val="43E141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47D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440681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tabLst>
                <a:tab pos="3708400" algn="l"/>
              </a:tabLst>
            </a:pPr>
            <a:r>
              <a:rPr lang="en-US" sz="1900" b="1" dirty="0" smtClean="0">
                <a:solidFill>
                  <a:srgbClr val="2B5D8F"/>
                </a:solidFill>
                <a:latin typeface="Times" charset="0"/>
              </a:rPr>
              <a:t>                                     </a:t>
            </a:r>
            <a:r>
              <a:rPr lang="en-US" sz="1400" dirty="0" smtClean="0">
                <a:solidFill>
                  <a:srgbClr val="2B5D8F"/>
                </a:solidFill>
                <a:latin typeface="Times" charset="0"/>
              </a:rPr>
              <a:t>  </a:t>
            </a:r>
          </a:p>
          <a:p>
            <a:pPr eaLnBrk="0" hangingPunct="0">
              <a:tabLst>
                <a:tab pos="3708400" algn="l"/>
              </a:tabLst>
            </a:pPr>
            <a:r>
              <a:rPr lang="en-US" sz="1300" dirty="0" smtClean="0">
                <a:solidFill>
                  <a:srgbClr val="2B5D8F"/>
                </a:solidFill>
                <a:latin typeface="Verdana" charset="0"/>
              </a:rPr>
              <a:t>    </a:t>
            </a:r>
          </a:p>
          <a:p>
            <a:pPr eaLnBrk="0" hangingPunct="0">
              <a:tabLst>
                <a:tab pos="3708400" algn="l"/>
              </a:tabLst>
            </a:pPr>
            <a:r>
              <a:rPr lang="en-US" sz="1300" dirty="0" smtClean="0">
                <a:solidFill>
                  <a:srgbClr val="2B5D8F"/>
                </a:solidFill>
                <a:latin typeface="Verdana" charset="0"/>
              </a:rPr>
              <a:t>   </a:t>
            </a:r>
          </a:p>
          <a:p>
            <a:pPr eaLnBrk="0" hangingPunct="0">
              <a:tabLst>
                <a:tab pos="3708400" algn="l"/>
              </a:tabLst>
            </a:pPr>
            <a:r>
              <a:rPr lang="en-US" sz="1300" dirty="0" smtClean="0">
                <a:solidFill>
                  <a:srgbClr val="2B5D8F"/>
                </a:solidFill>
                <a:latin typeface="Verdana" charset="0"/>
              </a:rPr>
              <a:t>    </a:t>
            </a:r>
            <a:r>
              <a:rPr lang="en-US" sz="1300" dirty="0" smtClean="0">
                <a:latin typeface="Verdana" charset="0"/>
              </a:rPr>
              <a:t>abnormalities	embryology		physiopathology</a:t>
            </a:r>
          </a:p>
          <a:p>
            <a:pPr eaLnBrk="0" hangingPunct="0">
              <a:tabLst>
                <a:tab pos="3708400" algn="l"/>
              </a:tabLst>
            </a:pPr>
            <a:r>
              <a:rPr lang="en-US" sz="1300" dirty="0" smtClean="0">
                <a:latin typeface="Verdana" charset="0"/>
              </a:rPr>
              <a:t>    administrations &amp; dosage</a:t>
            </a:r>
            <a:r>
              <a:rPr lang="en-US" sz="1300" dirty="0">
                <a:latin typeface="Verdana" charset="0"/>
              </a:rPr>
              <a:t>	enzymology</a:t>
            </a:r>
            <a:r>
              <a:rPr lang="en-US" sz="1300" dirty="0" smtClean="0">
                <a:latin typeface="Verdana" charset="0"/>
              </a:rPr>
              <a:t>		poisoning</a:t>
            </a:r>
          </a:p>
          <a:p>
            <a:pPr eaLnBrk="0" hangingPunct="0">
              <a:tabLst>
                <a:tab pos="3708400" algn="l"/>
              </a:tabLst>
            </a:pPr>
            <a:r>
              <a:rPr lang="en-US" sz="1300" dirty="0" smtClean="0">
                <a:latin typeface="Verdana" charset="0"/>
              </a:rPr>
              <a:t>    adverse effects	epidemiology		prevention &amp; control</a:t>
            </a:r>
          </a:p>
          <a:p>
            <a:pPr eaLnBrk="0" hangingPunct="0">
              <a:tabLst>
                <a:tab pos="3708400" algn="l"/>
              </a:tabLst>
            </a:pPr>
            <a:r>
              <a:rPr lang="en-US" sz="1300" dirty="0" smtClean="0">
                <a:latin typeface="Verdana" charset="0"/>
              </a:rPr>
              <a:t>    agonists	ethics	 		psychology	</a:t>
            </a:r>
          </a:p>
          <a:p>
            <a:pPr eaLnBrk="0" hangingPunct="0">
              <a:tabLst>
                <a:tab pos="3708400" algn="l"/>
              </a:tabLst>
            </a:pPr>
            <a:r>
              <a:rPr lang="en-US" sz="1300" dirty="0" smtClean="0">
                <a:latin typeface="Verdana" charset="0"/>
              </a:rPr>
              <a:t>    analogs &amp; derivatives	ethnology			radiation effects </a:t>
            </a:r>
          </a:p>
          <a:p>
            <a:pPr eaLnBrk="0" hangingPunct="0">
              <a:tabLst>
                <a:tab pos="3708400" algn="l"/>
              </a:tabLst>
            </a:pPr>
            <a:r>
              <a:rPr lang="en-US" sz="1300" dirty="0" smtClean="0">
                <a:latin typeface="Verdana" charset="0"/>
              </a:rPr>
              <a:t>    analysis	</a:t>
            </a:r>
            <a:r>
              <a:rPr lang="en-US" sz="1300" dirty="0">
                <a:latin typeface="Verdana" charset="0"/>
              </a:rPr>
              <a:t>etiology</a:t>
            </a:r>
            <a:r>
              <a:rPr lang="en-US" sz="1300" dirty="0" smtClean="0">
                <a:latin typeface="Verdana" charset="0"/>
              </a:rPr>
              <a:t>			radiography</a:t>
            </a:r>
          </a:p>
          <a:p>
            <a:pPr eaLnBrk="0" hangingPunct="0">
              <a:tabLst>
                <a:tab pos="3708400" algn="l"/>
              </a:tabLst>
            </a:pPr>
            <a:r>
              <a:rPr lang="en-US" sz="1300" dirty="0" smtClean="0">
                <a:latin typeface="Verdana" charset="0"/>
              </a:rPr>
              <a:t>    anatomy &amp; histology	</a:t>
            </a:r>
            <a:r>
              <a:rPr lang="en-US" sz="1300" dirty="0">
                <a:latin typeface="Verdana" charset="0"/>
              </a:rPr>
              <a:t>genetics</a:t>
            </a:r>
            <a:r>
              <a:rPr lang="en-US" sz="1300" dirty="0" smtClean="0">
                <a:latin typeface="Verdana" charset="0"/>
              </a:rPr>
              <a:t>			radionuclide imaging	</a:t>
            </a:r>
          </a:p>
          <a:p>
            <a:pPr eaLnBrk="0" hangingPunct="0">
              <a:tabLst>
                <a:tab pos="3708400" algn="l"/>
              </a:tabLst>
            </a:pPr>
            <a:r>
              <a:rPr lang="en-US" sz="1300" dirty="0" smtClean="0">
                <a:latin typeface="Verdana" charset="0"/>
              </a:rPr>
              <a:t>    antagonists &amp; inhibitors	</a:t>
            </a:r>
            <a:r>
              <a:rPr lang="en-US" sz="1300" dirty="0">
                <a:latin typeface="Verdana" charset="0"/>
              </a:rPr>
              <a:t>growth &amp; development</a:t>
            </a:r>
            <a:r>
              <a:rPr lang="en-US" sz="1300" dirty="0" smtClean="0">
                <a:latin typeface="Verdana" charset="0"/>
              </a:rPr>
              <a:t>	radiotherapy</a:t>
            </a:r>
          </a:p>
          <a:p>
            <a:pPr eaLnBrk="0" hangingPunct="0">
              <a:tabLst>
                <a:tab pos="3708400" algn="l"/>
              </a:tabLst>
            </a:pPr>
            <a:r>
              <a:rPr lang="en-US" sz="1300" dirty="0" smtClean="0">
                <a:latin typeface="Verdana" charset="0"/>
              </a:rPr>
              <a:t>    biosynthesis	</a:t>
            </a:r>
            <a:r>
              <a:rPr lang="en-US" sz="1300" dirty="0">
                <a:latin typeface="Verdana" charset="0"/>
              </a:rPr>
              <a:t>history</a:t>
            </a:r>
            <a:r>
              <a:rPr lang="en-US" sz="1300" dirty="0" smtClean="0">
                <a:latin typeface="Verdana" charset="0"/>
              </a:rPr>
              <a:t>			rehabilitation</a:t>
            </a:r>
          </a:p>
          <a:p>
            <a:pPr eaLnBrk="0" hangingPunct="0">
              <a:tabLst>
                <a:tab pos="3708400" algn="l"/>
              </a:tabLst>
            </a:pPr>
            <a:r>
              <a:rPr lang="en-US" sz="1300" dirty="0" smtClean="0">
                <a:latin typeface="Verdana" charset="0"/>
              </a:rPr>
              <a:t>    blood	</a:t>
            </a:r>
            <a:r>
              <a:rPr lang="en-US" sz="1300" dirty="0">
                <a:latin typeface="Verdana" charset="0"/>
              </a:rPr>
              <a:t>immunology</a:t>
            </a:r>
            <a:r>
              <a:rPr lang="en-US" sz="1300" dirty="0" smtClean="0">
                <a:latin typeface="Verdana" charset="0"/>
              </a:rPr>
              <a:t>	 	secondary</a:t>
            </a:r>
          </a:p>
          <a:p>
            <a:pPr eaLnBrk="0" hangingPunct="0">
              <a:tabLst>
                <a:tab pos="3708400" algn="l"/>
              </a:tabLst>
            </a:pPr>
            <a:r>
              <a:rPr lang="en-US" sz="1300" dirty="0" smtClean="0">
                <a:latin typeface="Verdana" charset="0"/>
              </a:rPr>
              <a:t>    blood supply	</a:t>
            </a:r>
            <a:r>
              <a:rPr lang="en-US" sz="1300" dirty="0">
                <a:latin typeface="Verdana" charset="0"/>
              </a:rPr>
              <a:t>injuries</a:t>
            </a:r>
            <a:r>
              <a:rPr lang="en-US" sz="1300" dirty="0" smtClean="0">
                <a:latin typeface="Verdana" charset="0"/>
              </a:rPr>
              <a:t>	 		secretion</a:t>
            </a:r>
          </a:p>
          <a:p>
            <a:pPr eaLnBrk="0" hangingPunct="0">
              <a:tabLst>
                <a:tab pos="3708400" algn="l"/>
              </a:tabLst>
            </a:pPr>
            <a:r>
              <a:rPr lang="en-US" sz="1300" dirty="0" smtClean="0">
                <a:latin typeface="Verdana" charset="0"/>
              </a:rPr>
              <a:t>    cerebrospinal fluid	</a:t>
            </a:r>
            <a:r>
              <a:rPr lang="en-US" sz="1300" dirty="0">
                <a:latin typeface="Verdana" charset="0"/>
              </a:rPr>
              <a:t>innervation</a:t>
            </a:r>
            <a:r>
              <a:rPr lang="en-US" sz="1300" dirty="0" smtClean="0">
                <a:latin typeface="Verdana" charset="0"/>
              </a:rPr>
              <a:t>		standards</a:t>
            </a:r>
          </a:p>
          <a:p>
            <a:pPr eaLnBrk="0" hangingPunct="0">
              <a:tabLst>
                <a:tab pos="3708400" algn="l"/>
              </a:tabLst>
            </a:pPr>
            <a:r>
              <a:rPr lang="en-US" sz="1300" dirty="0" smtClean="0">
                <a:latin typeface="Verdana" charset="0"/>
              </a:rPr>
              <a:t>    chemical synthesis 	</a:t>
            </a:r>
            <a:r>
              <a:rPr lang="en-US" sz="1300" dirty="0">
                <a:latin typeface="Verdana" charset="0"/>
              </a:rPr>
              <a:t>instrumentation</a:t>
            </a:r>
            <a:r>
              <a:rPr lang="en-US" sz="1300" dirty="0" smtClean="0">
                <a:latin typeface="Verdana" charset="0"/>
              </a:rPr>
              <a:t>		statistics &amp; numerical data </a:t>
            </a:r>
          </a:p>
          <a:p>
            <a:pPr eaLnBrk="0" hangingPunct="0">
              <a:tabLst>
                <a:tab pos="3708400" algn="l"/>
              </a:tabLst>
            </a:pPr>
            <a:r>
              <a:rPr lang="en-US" sz="1300" dirty="0" smtClean="0">
                <a:latin typeface="Verdana" charset="0"/>
              </a:rPr>
              <a:t>    </a:t>
            </a:r>
            <a:r>
              <a:rPr lang="en-US" sz="1300" dirty="0">
                <a:latin typeface="Verdana" charset="0"/>
              </a:rPr>
              <a:t>chemically induced </a:t>
            </a:r>
            <a:r>
              <a:rPr lang="en-US" sz="1300" dirty="0" smtClean="0">
                <a:latin typeface="Verdana" charset="0"/>
              </a:rPr>
              <a:t>	</a:t>
            </a:r>
            <a:r>
              <a:rPr lang="en-US" sz="1300" dirty="0">
                <a:latin typeface="Verdana" charset="0"/>
              </a:rPr>
              <a:t>isolation &amp; purification </a:t>
            </a:r>
            <a:r>
              <a:rPr lang="en-US" sz="1300" dirty="0" smtClean="0">
                <a:latin typeface="Verdana" charset="0"/>
              </a:rPr>
              <a:t>	supply </a:t>
            </a:r>
            <a:r>
              <a:rPr lang="en-US" sz="1300" dirty="0">
                <a:latin typeface="Verdana" charset="0"/>
              </a:rPr>
              <a:t>&amp; distribution</a:t>
            </a:r>
          </a:p>
          <a:p>
            <a:pPr eaLnBrk="0" hangingPunct="0">
              <a:tabLst>
                <a:tab pos="3708400" algn="l"/>
              </a:tabLst>
            </a:pPr>
            <a:r>
              <a:rPr lang="en-US" sz="1300" dirty="0">
                <a:latin typeface="Verdana" charset="0"/>
              </a:rPr>
              <a:t>    chemistry</a:t>
            </a:r>
            <a:r>
              <a:rPr lang="en-US" sz="1300" dirty="0" smtClean="0">
                <a:latin typeface="Verdana" charset="0"/>
              </a:rPr>
              <a:t>	</a:t>
            </a:r>
            <a:r>
              <a:rPr lang="en-US" sz="1300" dirty="0">
                <a:latin typeface="Verdana" charset="0"/>
              </a:rPr>
              <a:t>legislation &amp; jurisprudence </a:t>
            </a:r>
            <a:r>
              <a:rPr lang="en-US" sz="1300" dirty="0" smtClean="0">
                <a:latin typeface="Verdana" charset="0"/>
              </a:rPr>
              <a:t>	surgery</a:t>
            </a:r>
            <a:endParaRPr lang="en-US" sz="1300" dirty="0">
              <a:latin typeface="Verdana" charset="0"/>
            </a:endParaRPr>
          </a:p>
          <a:p>
            <a:pPr eaLnBrk="0" hangingPunct="0">
              <a:tabLst>
                <a:tab pos="3708400" algn="l"/>
              </a:tabLst>
            </a:pPr>
            <a:r>
              <a:rPr lang="en-US" sz="1300" dirty="0">
                <a:latin typeface="Verdana" charset="0"/>
              </a:rPr>
              <a:t>    classification</a:t>
            </a:r>
            <a:r>
              <a:rPr lang="en-US" sz="1300" dirty="0" smtClean="0">
                <a:latin typeface="Verdana" charset="0"/>
              </a:rPr>
              <a:t>	</a:t>
            </a:r>
            <a:r>
              <a:rPr lang="en-US" sz="1300" dirty="0">
                <a:latin typeface="Verdana" charset="0"/>
              </a:rPr>
              <a:t>manpower</a:t>
            </a:r>
            <a:r>
              <a:rPr lang="en-US" sz="1300" dirty="0" smtClean="0">
                <a:latin typeface="Verdana" charset="0"/>
              </a:rPr>
              <a:t>		therapeutic </a:t>
            </a:r>
            <a:r>
              <a:rPr lang="en-US" sz="1300" dirty="0">
                <a:latin typeface="Verdana" charset="0"/>
              </a:rPr>
              <a:t>use</a:t>
            </a:r>
          </a:p>
          <a:p>
            <a:pPr eaLnBrk="0" hangingPunct="0">
              <a:tabLst>
                <a:tab pos="3708400" algn="l"/>
              </a:tabLst>
            </a:pPr>
            <a:r>
              <a:rPr lang="en-US" sz="1300" dirty="0">
                <a:latin typeface="Verdana" charset="0"/>
              </a:rPr>
              <a:t>    complications</a:t>
            </a:r>
            <a:r>
              <a:rPr lang="en-US" sz="1300" dirty="0" smtClean="0">
                <a:latin typeface="Verdana" charset="0"/>
              </a:rPr>
              <a:t>	</a:t>
            </a:r>
            <a:r>
              <a:rPr lang="en-US" sz="1300" dirty="0">
                <a:latin typeface="Verdana" charset="0"/>
              </a:rPr>
              <a:t>metabolism	</a:t>
            </a:r>
            <a:r>
              <a:rPr lang="en-US" sz="1300" dirty="0" smtClean="0">
                <a:latin typeface="Verdana" charset="0"/>
              </a:rPr>
              <a:t>	therapy</a:t>
            </a:r>
            <a:endParaRPr lang="en-US" sz="1300" dirty="0">
              <a:latin typeface="Verdana" charset="0"/>
            </a:endParaRPr>
          </a:p>
          <a:p>
            <a:pPr eaLnBrk="0" hangingPunct="0">
              <a:tabLst>
                <a:tab pos="3708400" algn="l"/>
              </a:tabLst>
            </a:pPr>
            <a:r>
              <a:rPr lang="en-US" sz="1300" dirty="0">
                <a:latin typeface="Verdana" charset="0"/>
              </a:rPr>
              <a:t>    congenital</a:t>
            </a:r>
            <a:r>
              <a:rPr lang="en-US" sz="1300" dirty="0" smtClean="0">
                <a:latin typeface="Verdana" charset="0"/>
              </a:rPr>
              <a:t>	</a:t>
            </a:r>
            <a:r>
              <a:rPr lang="en-US" sz="1300" dirty="0">
                <a:latin typeface="Verdana" charset="0"/>
              </a:rPr>
              <a:t>methods</a:t>
            </a:r>
            <a:r>
              <a:rPr lang="en-US" sz="1300" dirty="0" smtClean="0">
                <a:latin typeface="Verdana" charset="0"/>
              </a:rPr>
              <a:t>	</a:t>
            </a:r>
            <a:r>
              <a:rPr lang="en-US" sz="1300" dirty="0">
                <a:latin typeface="Verdana" charset="0"/>
              </a:rPr>
              <a:t> 	</a:t>
            </a:r>
            <a:r>
              <a:rPr lang="en-US" sz="1300" dirty="0" smtClean="0">
                <a:latin typeface="Verdana" charset="0"/>
              </a:rPr>
              <a:t>	toxicity</a:t>
            </a:r>
            <a:endParaRPr lang="en-US" sz="1300" dirty="0">
              <a:latin typeface="Verdana" charset="0"/>
            </a:endParaRPr>
          </a:p>
          <a:p>
            <a:pPr eaLnBrk="0" hangingPunct="0">
              <a:tabLst>
                <a:tab pos="3708400" algn="l"/>
              </a:tabLst>
            </a:pPr>
            <a:r>
              <a:rPr lang="en-US" sz="1300" dirty="0">
                <a:latin typeface="Verdana" charset="0"/>
              </a:rPr>
              <a:t>    contraindications</a:t>
            </a:r>
            <a:r>
              <a:rPr lang="en-US" sz="1300" dirty="0" smtClean="0">
                <a:latin typeface="Verdana" charset="0"/>
              </a:rPr>
              <a:t>	</a:t>
            </a:r>
            <a:r>
              <a:rPr lang="en-US" sz="1300" dirty="0">
                <a:latin typeface="Verdana" charset="0"/>
              </a:rPr>
              <a:t>microbiology</a:t>
            </a:r>
            <a:r>
              <a:rPr lang="en-US" sz="1300" dirty="0" smtClean="0">
                <a:latin typeface="Verdana" charset="0"/>
              </a:rPr>
              <a:t>	</a:t>
            </a:r>
            <a:r>
              <a:rPr lang="en-US" sz="1300" dirty="0">
                <a:latin typeface="Verdana" charset="0"/>
              </a:rPr>
              <a:t> 	</a:t>
            </a:r>
            <a:r>
              <a:rPr lang="en-US" sz="1300" dirty="0" smtClean="0">
                <a:latin typeface="Verdana" charset="0"/>
              </a:rPr>
              <a:t>transmission</a:t>
            </a:r>
            <a:endParaRPr lang="en-US" sz="1300" dirty="0">
              <a:latin typeface="Verdana" charset="0"/>
            </a:endParaRPr>
          </a:p>
          <a:p>
            <a:pPr eaLnBrk="0" hangingPunct="0">
              <a:tabLst>
                <a:tab pos="3708400" algn="l"/>
              </a:tabLst>
            </a:pPr>
            <a:r>
              <a:rPr lang="en-US" sz="1300" dirty="0">
                <a:latin typeface="Verdana" charset="0"/>
              </a:rPr>
              <a:t>    cytology</a:t>
            </a:r>
            <a:r>
              <a:rPr lang="en-US" sz="1300" dirty="0" smtClean="0">
                <a:latin typeface="Verdana" charset="0"/>
              </a:rPr>
              <a:t>	</a:t>
            </a:r>
            <a:r>
              <a:rPr lang="en-US" sz="1300" dirty="0">
                <a:latin typeface="Verdana" charset="0"/>
              </a:rPr>
              <a:t>mortality</a:t>
            </a:r>
            <a:r>
              <a:rPr lang="en-US" sz="1300" dirty="0" smtClean="0">
                <a:latin typeface="Verdana" charset="0"/>
              </a:rPr>
              <a:t>			transplantation </a:t>
            </a:r>
            <a:endParaRPr lang="en-US" sz="1300" dirty="0">
              <a:latin typeface="Verdana" charset="0"/>
            </a:endParaRPr>
          </a:p>
          <a:p>
            <a:pPr eaLnBrk="0" hangingPunct="0">
              <a:tabLst>
                <a:tab pos="3708400" algn="l"/>
              </a:tabLst>
            </a:pPr>
            <a:r>
              <a:rPr lang="en-US" sz="1300" dirty="0">
                <a:latin typeface="Verdana" charset="0"/>
              </a:rPr>
              <a:t>    deficiency</a:t>
            </a:r>
            <a:r>
              <a:rPr lang="en-US" sz="1300" dirty="0" smtClean="0">
                <a:latin typeface="Verdana" charset="0"/>
              </a:rPr>
              <a:t>	nursing</a:t>
            </a:r>
            <a:endParaRPr lang="en-US" sz="1300" dirty="0">
              <a:latin typeface="Verdana" charset="0"/>
            </a:endParaRPr>
          </a:p>
          <a:p>
            <a:pPr eaLnBrk="0" hangingPunct="0">
              <a:tabLst>
                <a:tab pos="3708400" algn="l"/>
              </a:tabLst>
            </a:pPr>
            <a:r>
              <a:rPr lang="en-US" sz="1300" dirty="0">
                <a:latin typeface="Verdana" charset="0"/>
              </a:rPr>
              <a:t>    diagnosis</a:t>
            </a:r>
            <a:r>
              <a:rPr lang="en-US" sz="1300" dirty="0" smtClean="0">
                <a:latin typeface="Verdana" charset="0"/>
              </a:rPr>
              <a:t>	</a:t>
            </a:r>
            <a:r>
              <a:rPr lang="en-US" sz="1300" dirty="0">
                <a:latin typeface="Verdana" charset="0"/>
              </a:rPr>
              <a:t>organization &amp; </a:t>
            </a:r>
            <a:r>
              <a:rPr lang="en-US" sz="1300" dirty="0" smtClean="0">
                <a:latin typeface="Verdana" charset="0"/>
              </a:rPr>
              <a:t>administration	trends</a:t>
            </a:r>
            <a:endParaRPr lang="en-US" sz="1300" dirty="0">
              <a:latin typeface="Verdana" charset="0"/>
            </a:endParaRPr>
          </a:p>
          <a:p>
            <a:pPr eaLnBrk="0" hangingPunct="0">
              <a:tabLst>
                <a:tab pos="3708400" algn="l"/>
              </a:tabLst>
            </a:pPr>
            <a:r>
              <a:rPr lang="en-US" sz="1300" dirty="0">
                <a:latin typeface="Verdana" charset="0"/>
              </a:rPr>
              <a:t>    diagnostic use</a:t>
            </a:r>
            <a:r>
              <a:rPr lang="en-US" sz="1300" dirty="0" smtClean="0">
                <a:latin typeface="Verdana" charset="0"/>
              </a:rPr>
              <a:t>	parasitology</a:t>
            </a:r>
          </a:p>
          <a:p>
            <a:pPr eaLnBrk="0" hangingPunct="0">
              <a:tabLst>
                <a:tab pos="3708400" algn="l"/>
              </a:tabLst>
            </a:pPr>
            <a:r>
              <a:rPr lang="en-US" sz="1300" dirty="0" smtClean="0">
                <a:latin typeface="Verdana" charset="0"/>
              </a:rPr>
              <a:t>    diet therapy	pathogenicity		ultrasonography</a:t>
            </a:r>
          </a:p>
          <a:p>
            <a:pPr eaLnBrk="0" hangingPunct="0">
              <a:tabLst>
                <a:tab pos="3708400" algn="l"/>
              </a:tabLst>
            </a:pPr>
            <a:r>
              <a:rPr lang="en-US" sz="1300" dirty="0" smtClean="0">
                <a:latin typeface="Verdana" charset="0"/>
              </a:rPr>
              <a:t>    drug effects	pathology			ultrastructure	</a:t>
            </a:r>
          </a:p>
          <a:p>
            <a:pPr eaLnBrk="0" hangingPunct="0">
              <a:tabLst>
                <a:tab pos="3708400" algn="l"/>
              </a:tabLst>
            </a:pPr>
            <a:r>
              <a:rPr lang="en-US" sz="1300" dirty="0" smtClean="0">
                <a:latin typeface="Verdana" charset="0"/>
              </a:rPr>
              <a:t>    </a:t>
            </a:r>
            <a:r>
              <a:rPr lang="en-US" sz="1300" dirty="0">
                <a:latin typeface="Verdana" charset="0"/>
              </a:rPr>
              <a:t>drug </a:t>
            </a:r>
            <a:r>
              <a:rPr lang="en-US" sz="1300" dirty="0" smtClean="0">
                <a:latin typeface="Verdana" charset="0"/>
              </a:rPr>
              <a:t>therapy	pharmacokinetics		urine</a:t>
            </a:r>
          </a:p>
          <a:p>
            <a:pPr eaLnBrk="0" hangingPunct="0">
              <a:tabLst>
                <a:tab pos="3708400" algn="l"/>
              </a:tabLst>
            </a:pPr>
            <a:r>
              <a:rPr lang="en-US" sz="1300" dirty="0" smtClean="0">
                <a:latin typeface="Verdana" charset="0"/>
              </a:rPr>
              <a:t>    economics	pharmacology	   </a:t>
            </a:r>
            <a:r>
              <a:rPr lang="en-US" sz="1300" dirty="0">
                <a:latin typeface="Verdana" charset="0"/>
              </a:rPr>
              <a:t> </a:t>
            </a:r>
            <a:r>
              <a:rPr lang="en-US" sz="1300" dirty="0" smtClean="0">
                <a:latin typeface="Verdana" charset="0"/>
              </a:rPr>
              <a:t>	utilization</a:t>
            </a:r>
          </a:p>
          <a:p>
            <a:pPr eaLnBrk="0" hangingPunct="0">
              <a:tabLst>
                <a:tab pos="3708400" algn="l"/>
              </a:tabLst>
            </a:pPr>
            <a:r>
              <a:rPr lang="en-US" sz="1300" dirty="0" smtClean="0">
                <a:latin typeface="Verdana" charset="0"/>
              </a:rPr>
              <a:t>    education	physiology		veterinary</a:t>
            </a:r>
          </a:p>
          <a:p>
            <a:pPr eaLnBrk="0" hangingPunct="0">
              <a:tabLst>
                <a:tab pos="3708400" algn="l"/>
              </a:tabLst>
            </a:pPr>
            <a:r>
              <a:rPr lang="en-US" sz="1300" dirty="0" smtClean="0">
                <a:latin typeface="Verdana" charset="0"/>
              </a:rPr>
              <a:t>				virology</a:t>
            </a:r>
            <a:endParaRPr lang="en-US" sz="1300" dirty="0">
              <a:latin typeface="Verdana" charset="0"/>
            </a:endParaRPr>
          </a:p>
          <a:p>
            <a:pPr eaLnBrk="0" hangingPunct="0">
              <a:tabLst>
                <a:tab pos="3708400" algn="l"/>
              </a:tabLst>
            </a:pPr>
            <a:endParaRPr lang="en-US" sz="1300" dirty="0">
              <a:solidFill>
                <a:srgbClr val="2B5D8F"/>
              </a:solidFill>
              <a:latin typeface="Verdana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325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53253" name="Rectangle 4"/>
            <p:cNvSpPr>
              <a:spLocks noChangeArrowheads="1"/>
            </p:cNvSpPr>
            <p:nvPr/>
          </p:nvSpPr>
          <p:spPr bwMode="auto">
            <a:xfrm>
              <a:off x="152400" y="269875"/>
              <a:ext cx="3352800" cy="492125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600" b="1" dirty="0">
                  <a:solidFill>
                    <a:srgbClr val="CC0000"/>
                  </a:solidFill>
                  <a:latin typeface="Textile" charset="0"/>
                </a:rPr>
                <a:t> </a:t>
              </a:r>
              <a:r>
                <a:rPr lang="en-US" sz="2600" b="1" u="sng" dirty="0">
                  <a:solidFill>
                    <a:srgbClr val="CC0000"/>
                  </a:solidFill>
                  <a:latin typeface="Textile" charset="0"/>
                </a:rPr>
                <a:t>83 SUBHEADINGS:</a:t>
              </a:r>
              <a:endParaRPr lang="en-US" sz="2200" b="1" u="sng" dirty="0">
                <a:solidFill>
                  <a:srgbClr val="CC0000"/>
                </a:solidFill>
                <a:latin typeface="Times" charset="0"/>
              </a:endParaRPr>
            </a:p>
          </p:txBody>
        </p:sp>
      </p:grpSp>
      <p:sp>
        <p:nvSpPr>
          <p:cNvPr id="8" name="AutoShape 17"/>
          <p:cNvSpPr>
            <a:spLocks noChangeArrowheads="1"/>
          </p:cNvSpPr>
          <p:nvPr/>
        </p:nvSpPr>
        <p:spPr bwMode="auto">
          <a:xfrm>
            <a:off x="6324600" y="4876800"/>
            <a:ext cx="1219200" cy="381000"/>
          </a:xfrm>
          <a:prstGeom prst="roundRect">
            <a:avLst>
              <a:gd name="adj" fmla="val 16667"/>
            </a:avLst>
          </a:prstGeom>
          <a:noFill/>
          <a:ln w="111125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2-11-09 at 2.02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2293"/>
            <a:ext cx="7138924" cy="623341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200400" y="4038600"/>
            <a:ext cx="5638800" cy="1676400"/>
            <a:chOff x="1143000" y="3810000"/>
            <a:chExt cx="5410200" cy="167640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143000" y="3810000"/>
              <a:ext cx="5410200" cy="16764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B9CC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7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Verdana" charset="0"/>
                </a:rPr>
                <a:t>  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295400" y="3962400"/>
              <a:ext cx="5105400" cy="1341120"/>
            </a:xfrm>
            <a:prstGeom prst="rect">
              <a:avLst/>
            </a:prstGeom>
            <a:noFill/>
            <a:ln w="28575">
              <a:solidFill>
                <a:srgbClr val="5DC268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444711" y="4343400"/>
              <a:ext cx="4727489" cy="609599"/>
              <a:chOff x="1444711" y="4218710"/>
              <a:chExt cx="4727489" cy="554181"/>
            </a:xfrm>
          </p:grpSpPr>
          <p:sp>
            <p:nvSpPr>
              <p:cNvPr id="8" name="Rectangle 22"/>
              <p:cNvSpPr>
                <a:spLocks noChangeArrowheads="1"/>
              </p:cNvSpPr>
              <p:nvPr/>
            </p:nvSpPr>
            <p:spPr bwMode="auto">
              <a:xfrm>
                <a:off x="1444711" y="4253347"/>
                <a:ext cx="1087395" cy="48490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3200" dirty="0">
                    <a:solidFill>
                      <a:srgbClr val="2B5D8F"/>
                    </a:solidFill>
                    <a:latin typeface="Verdana" charset="0"/>
                  </a:rPr>
                  <a:t>C</a:t>
                </a:r>
                <a:r>
                  <a:rPr lang="en-US" sz="3200" dirty="0" smtClean="0">
                    <a:solidFill>
                      <a:srgbClr val="2B5D8F"/>
                    </a:solidFill>
                    <a:latin typeface="Verdana" charset="0"/>
                  </a:rPr>
                  <a:t>lick</a:t>
                </a:r>
                <a:endParaRPr lang="en-US" sz="3200" dirty="0">
                  <a:solidFill>
                    <a:srgbClr val="2B5D8F"/>
                  </a:solidFill>
                  <a:latin typeface="Verdana" charset="0"/>
                </a:endParaRPr>
              </a:p>
            </p:txBody>
          </p:sp>
          <p:sp>
            <p:nvSpPr>
              <p:cNvPr id="9" name="AutoShape 20"/>
              <p:cNvSpPr>
                <a:spLocks noChangeArrowheads="1"/>
              </p:cNvSpPr>
              <p:nvPr/>
            </p:nvSpPr>
            <p:spPr bwMode="auto">
              <a:xfrm>
                <a:off x="2590800" y="4218710"/>
                <a:ext cx="3581400" cy="554181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dirty="0" smtClean="0">
                    <a:latin typeface="Verdana" charset="0"/>
                  </a:rPr>
                  <a:t>Add to search </a:t>
                </a:r>
                <a:r>
                  <a:rPr lang="en-US" dirty="0">
                    <a:latin typeface="Verdana" charset="0"/>
                  </a:rPr>
                  <a:t>b</a:t>
                </a:r>
                <a:r>
                  <a:rPr lang="en-US" dirty="0" smtClean="0">
                    <a:latin typeface="Verdana" charset="0"/>
                  </a:rPr>
                  <a:t>uilder</a:t>
                </a:r>
                <a:endParaRPr lang="en-US" dirty="0">
                  <a:latin typeface="Verdana" charset="0"/>
                </a:endParaRPr>
              </a:p>
            </p:txBody>
          </p:sp>
        </p:grpSp>
      </p:grpSp>
      <p:sp>
        <p:nvSpPr>
          <p:cNvPr id="10" name="AutoShape 19"/>
          <p:cNvSpPr>
            <a:spLocks noChangeArrowheads="1"/>
          </p:cNvSpPr>
          <p:nvPr/>
        </p:nvSpPr>
        <p:spPr bwMode="auto">
          <a:xfrm rot="5400000">
            <a:off x="5801423" y="3190177"/>
            <a:ext cx="2123449" cy="315095"/>
          </a:xfrm>
          <a:prstGeom prst="leftArrow">
            <a:avLst>
              <a:gd name="adj1" fmla="val 50000"/>
              <a:gd name="adj2" fmla="val 94536"/>
            </a:avLst>
          </a:prstGeom>
          <a:gradFill rotWithShape="0">
            <a:gsLst>
              <a:gs pos="0">
                <a:srgbClr val="0047DF"/>
              </a:gs>
              <a:gs pos="100000">
                <a:srgbClr val="43E141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47D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354340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00408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  <p:sp>
        <p:nvSpPr>
          <p:cNvPr id="1273859" name="Rectangle 3"/>
          <p:cNvSpPr>
            <a:spLocks noChangeArrowheads="1"/>
          </p:cNvSpPr>
          <p:nvPr/>
        </p:nvSpPr>
        <p:spPr bwMode="auto">
          <a:xfrm>
            <a:off x="304800" y="339725"/>
            <a:ext cx="4953000" cy="6508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3600" i="1" u="sng" dirty="0">
                <a:solidFill>
                  <a:srgbClr val="004080"/>
                </a:solidFill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rPr>
              <a:t>Boolean Logic - AND</a:t>
            </a:r>
            <a:endParaRPr lang="en-US" sz="6000" dirty="0">
              <a:solidFill>
                <a:srgbClr val="00336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Verdana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5800" y="1676400"/>
            <a:ext cx="4419600" cy="4292600"/>
            <a:chOff x="762000" y="1828800"/>
            <a:chExt cx="4419600" cy="4292600"/>
          </a:xfrm>
        </p:grpSpPr>
        <p:sp>
          <p:nvSpPr>
            <p:cNvPr id="63497" name="Oval 6"/>
            <p:cNvSpPr>
              <a:spLocks noChangeArrowheads="1"/>
            </p:cNvSpPr>
            <p:nvPr/>
          </p:nvSpPr>
          <p:spPr bwMode="auto">
            <a:xfrm>
              <a:off x="762000" y="1828800"/>
              <a:ext cx="4419600" cy="4292600"/>
            </a:xfrm>
            <a:prstGeom prst="ellipse">
              <a:avLst/>
            </a:prstGeom>
            <a:gradFill rotWithShape="0">
              <a:gsLst>
                <a:gs pos="0">
                  <a:srgbClr val="C0E1E4">
                    <a:alpha val="85001"/>
                  </a:srgbClr>
                </a:gs>
                <a:gs pos="100000">
                  <a:srgbClr val="7D7FCC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800" i="1" dirty="0">
                <a:latin typeface="Palatino" charset="0"/>
              </a:endParaRPr>
            </a:p>
          </p:txBody>
        </p:sp>
        <p:sp>
          <p:nvSpPr>
            <p:cNvPr id="63496" name="Rectangle 21"/>
            <p:cNvSpPr>
              <a:spLocks noChangeArrowheads="1"/>
            </p:cNvSpPr>
            <p:nvPr/>
          </p:nvSpPr>
          <p:spPr bwMode="auto">
            <a:xfrm>
              <a:off x="1219200" y="3505200"/>
              <a:ext cx="26670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70000"/>
                </a:lnSpc>
                <a:spcAft>
                  <a:spcPts val="1200"/>
                </a:spcAft>
              </a:pPr>
              <a:r>
                <a:rPr lang="en-US" i="1" dirty="0" smtClean="0">
                  <a:latin typeface="Verdana" charset="0"/>
                </a:rPr>
                <a:t>advanced</a:t>
              </a:r>
              <a:r>
                <a:rPr lang="en-US" i="1" dirty="0">
                  <a:latin typeface="Verdana" charset="0"/>
                </a:rPr>
                <a:t> </a:t>
              </a:r>
              <a:r>
                <a:rPr lang="en-US" i="1" dirty="0" smtClean="0">
                  <a:latin typeface="Verdana" charset="0"/>
                </a:rPr>
                <a:t>nursing</a:t>
              </a:r>
            </a:p>
            <a:p>
              <a:pPr algn="ctr" eaLnBrk="0" hangingPunct="0">
                <a:lnSpc>
                  <a:spcPct val="70000"/>
                </a:lnSpc>
                <a:spcAft>
                  <a:spcPts val="1200"/>
                </a:spcAft>
              </a:pPr>
              <a:r>
                <a:rPr lang="en-US" i="1" dirty="0" smtClean="0">
                  <a:latin typeface="Verdana" charset="0"/>
                </a:rPr>
                <a:t>practice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114800" y="1701800"/>
            <a:ext cx="4419600" cy="4267200"/>
            <a:chOff x="4267200" y="1820333"/>
            <a:chExt cx="4419600" cy="4267200"/>
          </a:xfrm>
        </p:grpSpPr>
        <p:sp>
          <p:nvSpPr>
            <p:cNvPr id="63495" name="Oval 20"/>
            <p:cNvSpPr>
              <a:spLocks noChangeArrowheads="1"/>
            </p:cNvSpPr>
            <p:nvPr/>
          </p:nvSpPr>
          <p:spPr bwMode="auto">
            <a:xfrm>
              <a:off x="4267200" y="1820333"/>
              <a:ext cx="4419600" cy="4267200"/>
            </a:xfrm>
            <a:prstGeom prst="ellipse">
              <a:avLst/>
            </a:prstGeom>
            <a:gradFill rotWithShape="0">
              <a:gsLst>
                <a:gs pos="0">
                  <a:srgbClr val="F794FF"/>
                </a:gs>
                <a:gs pos="100000">
                  <a:srgbClr val="FACCFF">
                    <a:alpha val="29999"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257800" y="3200400"/>
              <a:ext cx="32004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i="1" dirty="0" smtClean="0">
                  <a:latin typeface="Verdana" charset="0"/>
                </a:rPr>
                <a:t>education, nursing,</a:t>
              </a:r>
            </a:p>
            <a:p>
              <a:pPr algn="ctr" eaLnBrk="0" hangingPunct="0"/>
              <a:r>
                <a:rPr lang="en-US" i="1" dirty="0" smtClean="0">
                  <a:latin typeface="Verdana" charset="0"/>
                </a:rPr>
                <a:t>graduate/</a:t>
              </a:r>
            </a:p>
            <a:p>
              <a:pPr algn="ctr" eaLnBrk="0" hangingPunct="0"/>
              <a:r>
                <a:rPr lang="en-US" sz="1800" i="1" dirty="0" smtClean="0">
                  <a:latin typeface="Verdana" charset="0"/>
                </a:rPr>
                <a:t>trends</a:t>
              </a:r>
              <a:endParaRPr lang="en-US" sz="1800" i="1" dirty="0">
                <a:latin typeface="Verdana" charset="0"/>
              </a:endParaRPr>
            </a:p>
          </p:txBody>
        </p:sp>
      </p:grp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4191000" y="3429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800" dirty="0">
                <a:latin typeface="Verdana" charset="0"/>
              </a:rPr>
              <a:t>and</a:t>
            </a:r>
            <a:endParaRPr lang="en-US" sz="3200" dirty="0">
              <a:latin typeface="Verdan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2-11-09 at 2.02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54" y="313944"/>
            <a:ext cx="7162292" cy="623925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86453" y="4123944"/>
            <a:ext cx="4876801" cy="1581150"/>
            <a:chOff x="3886453" y="4123944"/>
            <a:chExt cx="4876801" cy="158115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886453" y="4123944"/>
              <a:ext cx="4876801" cy="158115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B9CC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7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Verdana" charset="0"/>
                </a:rPr>
                <a:t>  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039927" y="4282059"/>
              <a:ext cx="4569854" cy="1264920"/>
            </a:xfrm>
            <a:prstGeom prst="rect">
              <a:avLst/>
            </a:prstGeom>
            <a:noFill/>
            <a:ln w="28575">
              <a:solidFill>
                <a:srgbClr val="5DC268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401899" y="4609719"/>
              <a:ext cx="3845910" cy="609599"/>
              <a:chOff x="1444711" y="4218710"/>
              <a:chExt cx="3792495" cy="554181"/>
            </a:xfrm>
          </p:grpSpPr>
          <p:sp>
            <p:nvSpPr>
              <p:cNvPr id="8" name="Rectangle 22"/>
              <p:cNvSpPr>
                <a:spLocks noChangeArrowheads="1"/>
              </p:cNvSpPr>
              <p:nvPr/>
            </p:nvSpPr>
            <p:spPr bwMode="auto">
              <a:xfrm>
                <a:off x="1444711" y="4253347"/>
                <a:ext cx="1087395" cy="48490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3200" dirty="0">
                    <a:solidFill>
                      <a:srgbClr val="2B5D8F"/>
                    </a:solidFill>
                    <a:latin typeface="Verdana" charset="0"/>
                  </a:rPr>
                  <a:t>C</a:t>
                </a:r>
                <a:r>
                  <a:rPr lang="en-US" sz="3200" dirty="0" smtClean="0">
                    <a:solidFill>
                      <a:srgbClr val="2B5D8F"/>
                    </a:solidFill>
                    <a:latin typeface="Verdana" charset="0"/>
                  </a:rPr>
                  <a:t>lick</a:t>
                </a:r>
                <a:endParaRPr lang="en-US" sz="3200" dirty="0">
                  <a:solidFill>
                    <a:srgbClr val="2B5D8F"/>
                  </a:solidFill>
                  <a:latin typeface="Verdana" charset="0"/>
                </a:endParaRPr>
              </a:p>
            </p:txBody>
          </p:sp>
          <p:sp>
            <p:nvSpPr>
              <p:cNvPr id="9" name="AutoShape 20"/>
              <p:cNvSpPr>
                <a:spLocks noChangeArrowheads="1"/>
              </p:cNvSpPr>
              <p:nvPr/>
            </p:nvSpPr>
            <p:spPr bwMode="auto">
              <a:xfrm>
                <a:off x="2590801" y="4218710"/>
                <a:ext cx="2646405" cy="554181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dirty="0">
                    <a:latin typeface="Verdana" charset="0"/>
                  </a:rPr>
                  <a:t>S</a:t>
                </a:r>
                <a:r>
                  <a:rPr lang="en-US" dirty="0" smtClean="0">
                    <a:latin typeface="Verdana" charset="0"/>
                  </a:rPr>
                  <a:t>earch PubMed</a:t>
                </a:r>
                <a:endParaRPr lang="en-US" dirty="0">
                  <a:latin typeface="Verdana" charset="0"/>
                </a:endParaRPr>
              </a:p>
            </p:txBody>
          </p:sp>
        </p:grpSp>
      </p:grp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6629654" y="2371344"/>
            <a:ext cx="379412" cy="2362199"/>
          </a:xfrm>
          <a:prstGeom prst="upArrow">
            <a:avLst>
              <a:gd name="adj1" fmla="val 50000"/>
              <a:gd name="adj2" fmla="val 118142"/>
            </a:avLst>
          </a:prstGeom>
          <a:gradFill rotWithShape="0">
            <a:gsLst>
              <a:gs pos="0">
                <a:srgbClr val="A5E895"/>
              </a:gs>
              <a:gs pos="100000">
                <a:srgbClr val="FFE57B"/>
              </a:gs>
              <a:gs pos="50000">
                <a:schemeClr val="bg1"/>
              </a:gs>
            </a:gsLst>
            <a:path path="rect">
              <a:fillToRect l="50000" t="50000" r="50000" b="50000"/>
            </a:path>
          </a:gradFill>
          <a:ln w="19050" cap="flat" cmpd="sng" algn="ctr">
            <a:solidFill>
              <a:srgbClr val="3366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6248654" y="1228344"/>
            <a:ext cx="1828800" cy="762000"/>
            <a:chOff x="4724400" y="990600"/>
            <a:chExt cx="457200" cy="304800"/>
          </a:xfrm>
        </p:grpSpPr>
        <p:sp>
          <p:nvSpPr>
            <p:cNvPr id="12" name="AutoShape 17"/>
            <p:cNvSpPr>
              <a:spLocks noChangeArrowheads="1"/>
            </p:cNvSpPr>
            <p:nvPr/>
          </p:nvSpPr>
          <p:spPr bwMode="auto">
            <a:xfrm>
              <a:off x="4724400" y="990600"/>
              <a:ext cx="457200" cy="304800"/>
            </a:xfrm>
            <a:prstGeom prst="roundRect">
              <a:avLst>
                <a:gd name="adj" fmla="val 16667"/>
              </a:avLst>
            </a:prstGeom>
            <a:noFill/>
            <a:ln w="111125">
              <a:solidFill>
                <a:srgbClr val="FFB37D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13" name="AutoShape 18"/>
            <p:cNvSpPr>
              <a:spLocks noChangeArrowheads="1"/>
            </p:cNvSpPr>
            <p:nvPr/>
          </p:nvSpPr>
          <p:spPr bwMode="auto">
            <a:xfrm>
              <a:off x="4724400" y="990600"/>
              <a:ext cx="457200" cy="30480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57201" y="771144"/>
            <a:ext cx="4571999" cy="1371600"/>
            <a:chOff x="457201" y="609600"/>
            <a:chExt cx="4571999" cy="1371600"/>
          </a:xfrm>
        </p:grpSpPr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57201" y="609600"/>
              <a:ext cx="4571999" cy="13716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B9CC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7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Verdana" charset="0"/>
                </a:rPr>
                <a:t>  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610674" y="762000"/>
              <a:ext cx="4266126" cy="1066800"/>
            </a:xfrm>
            <a:prstGeom prst="rect">
              <a:avLst/>
            </a:prstGeom>
            <a:noFill/>
            <a:ln w="28575">
              <a:solidFill>
                <a:srgbClr val="5DC268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19" name="Rectangle 22"/>
            <p:cNvSpPr>
              <a:spLocks noChangeArrowheads="1"/>
            </p:cNvSpPr>
            <p:nvPr/>
          </p:nvSpPr>
          <p:spPr bwMode="auto">
            <a:xfrm>
              <a:off x="685800" y="914400"/>
              <a:ext cx="3962400" cy="5238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2800" dirty="0" smtClean="0">
                  <a:solidFill>
                    <a:srgbClr val="2B5D8F"/>
                  </a:solidFill>
                  <a:latin typeface="Verdana" charset="0"/>
                </a:rPr>
                <a:t>Final Search Strategy</a:t>
              </a:r>
              <a:endParaRPr lang="en-US" sz="2800" dirty="0">
                <a:solidFill>
                  <a:srgbClr val="2B5D8F"/>
                </a:solidFill>
                <a:latin typeface="Verdana" charset="0"/>
              </a:endParaRPr>
            </a:p>
          </p:txBody>
        </p:sp>
      </p:grpSp>
      <p:sp>
        <p:nvSpPr>
          <p:cNvPr id="21" name="AutoShape 19"/>
          <p:cNvSpPr>
            <a:spLocks noChangeArrowheads="1"/>
          </p:cNvSpPr>
          <p:nvPr/>
        </p:nvSpPr>
        <p:spPr bwMode="auto">
          <a:xfrm rot="10800000">
            <a:off x="3962400" y="1599049"/>
            <a:ext cx="2123449" cy="315095"/>
          </a:xfrm>
          <a:prstGeom prst="leftArrow">
            <a:avLst>
              <a:gd name="adj1" fmla="val 50000"/>
              <a:gd name="adj2" fmla="val 94536"/>
            </a:avLst>
          </a:prstGeom>
          <a:gradFill rotWithShape="0">
            <a:gsLst>
              <a:gs pos="0">
                <a:srgbClr val="0047DF"/>
              </a:gs>
              <a:gs pos="100000">
                <a:srgbClr val="43E141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47D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220303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algn="ctr"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algn="ctr"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algn="ctr"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algn="ctr"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algn="ctr" eaLnBrk="0" hangingPunct="0"/>
            <a:r>
              <a:rPr lang="en-US" sz="60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Search Results</a:t>
            </a:r>
            <a:endParaRPr lang="en-US" sz="6000" dirty="0">
              <a:solidFill>
                <a:srgbClr val="00FFFF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57150" cmpd="thickThin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2-11-09 at 2.02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46" y="533400"/>
            <a:ext cx="8407908" cy="5500116"/>
          </a:xfrm>
          <a:prstGeom prst="rect">
            <a:avLst/>
          </a:prstGeom>
        </p:spPr>
      </p:pic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438400" y="4267200"/>
            <a:ext cx="5257800" cy="2209800"/>
            <a:chOff x="3429000" y="2324100"/>
            <a:chExt cx="5257800" cy="220980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3429000" y="2324100"/>
              <a:ext cx="5257800" cy="2209800"/>
              <a:chOff x="2057400" y="2743200"/>
              <a:chExt cx="5257800" cy="2209800"/>
            </a:xfrm>
          </p:grpSpPr>
          <p:sp>
            <p:nvSpPr>
              <p:cNvPr id="7" name="Rectangle 10"/>
              <p:cNvSpPr>
                <a:spLocks noChangeArrowheads="1"/>
              </p:cNvSpPr>
              <p:nvPr/>
            </p:nvSpPr>
            <p:spPr bwMode="auto">
              <a:xfrm>
                <a:off x="2057400" y="2743200"/>
                <a:ext cx="5257800" cy="2209800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rgbClr val="2B5D8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en-US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Verdana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8" name="Rectangle 11"/>
              <p:cNvSpPr>
                <a:spLocks noChangeArrowheads="1"/>
              </p:cNvSpPr>
              <p:nvPr/>
            </p:nvSpPr>
            <p:spPr bwMode="auto">
              <a:xfrm>
                <a:off x="2174240" y="2881313"/>
                <a:ext cx="5024120" cy="1960910"/>
              </a:xfrm>
              <a:prstGeom prst="rect">
                <a:avLst/>
              </a:prstGeom>
              <a:noFill/>
              <a:ln w="28575">
                <a:solidFill>
                  <a:srgbClr val="5DC268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dirty="0"/>
              </a:p>
            </p:txBody>
          </p:sp>
        </p:grpSp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3905250" y="2773363"/>
              <a:ext cx="4248150" cy="1311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3600" dirty="0">
                  <a:solidFill>
                    <a:srgbClr val="FF6600"/>
                  </a:solidFill>
                  <a:latin typeface="Verdana" charset="0"/>
                </a:rPr>
                <a:t>PubMed identifies</a:t>
              </a:r>
              <a:r>
                <a:rPr lang="en-US" sz="400" dirty="0">
                  <a:solidFill>
                    <a:srgbClr val="FF6600"/>
                  </a:solidFill>
                  <a:latin typeface="Verdana" charset="0"/>
                </a:rPr>
                <a:t>  </a:t>
              </a:r>
            </a:p>
            <a:p>
              <a:pPr algn="ctr" eaLnBrk="0" hangingPunct="0"/>
              <a:endParaRPr lang="en-US" sz="400" dirty="0">
                <a:solidFill>
                  <a:srgbClr val="FF6600"/>
                </a:solidFill>
                <a:latin typeface="Verdana" charset="0"/>
              </a:endParaRPr>
            </a:p>
            <a:p>
              <a:pPr algn="ctr" eaLnBrk="0" hangingPunct="0"/>
              <a:r>
                <a:rPr lang="en-US" sz="400" dirty="0">
                  <a:solidFill>
                    <a:srgbClr val="FF6600"/>
                  </a:solidFill>
                  <a:latin typeface="Verdana" charset="0"/>
                </a:rPr>
                <a:t> </a:t>
              </a:r>
              <a:endParaRPr lang="en-US" sz="4400" dirty="0" smtClean="0">
                <a:solidFill>
                  <a:srgbClr val="FF6600"/>
                </a:solidFill>
                <a:latin typeface="Verdana" charset="0"/>
              </a:endParaRPr>
            </a:p>
            <a:p>
              <a:pPr algn="ctr" eaLnBrk="0" hangingPunct="0"/>
              <a:r>
                <a:rPr lang="en-US" sz="3600" dirty="0" smtClean="0">
                  <a:solidFill>
                    <a:srgbClr val="FF6600"/>
                  </a:solidFill>
                  <a:latin typeface="Verdana" charset="0"/>
                </a:rPr>
                <a:t>29 </a:t>
              </a:r>
              <a:r>
                <a:rPr lang="en-US" sz="3600" dirty="0">
                  <a:solidFill>
                    <a:srgbClr val="FF6600"/>
                  </a:solidFill>
                  <a:latin typeface="Verdana" charset="0"/>
                </a:rPr>
                <a:t>articles</a:t>
              </a:r>
              <a:endParaRPr lang="en-US" sz="4400" dirty="0">
                <a:solidFill>
                  <a:srgbClr val="FF6600"/>
                </a:solidFill>
                <a:latin typeface="Verdana" charset="0"/>
              </a:endParaRPr>
            </a:p>
          </p:txBody>
        </p:sp>
      </p:grpSp>
      <p:sp>
        <p:nvSpPr>
          <p:cNvPr id="9" name="AutoShape 10"/>
          <p:cNvSpPr>
            <a:spLocks noChangeArrowheads="1"/>
          </p:cNvSpPr>
          <p:nvPr/>
        </p:nvSpPr>
        <p:spPr bwMode="auto">
          <a:xfrm rot="19636299">
            <a:off x="3617071" y="1839912"/>
            <a:ext cx="376238" cy="3061227"/>
          </a:xfrm>
          <a:prstGeom prst="upArrow">
            <a:avLst>
              <a:gd name="adj1" fmla="val 50000"/>
              <a:gd name="adj2" fmla="val 108595"/>
            </a:avLst>
          </a:prstGeom>
          <a:gradFill rotWithShape="0">
            <a:gsLst>
              <a:gs pos="0">
                <a:srgbClr val="A5E895"/>
              </a:gs>
              <a:gs pos="100000">
                <a:srgbClr val="FFE57B"/>
              </a:gs>
              <a:gs pos="50000">
                <a:schemeClr val="bg1"/>
              </a:gs>
            </a:gsLst>
            <a:path path="rect">
              <a:fillToRect l="50000" t="50000" r="50000" b="50000"/>
            </a:path>
          </a:gradFill>
          <a:ln w="19050" cap="flat" cmpd="sng" algn="ctr">
            <a:solidFill>
              <a:srgbClr val="3366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0715117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2-11-09 at 2.03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"/>
            <a:ext cx="8401050" cy="501319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276600" y="4191000"/>
            <a:ext cx="5029200" cy="2057400"/>
            <a:chOff x="3276600" y="4191000"/>
            <a:chExt cx="5029200" cy="2057400"/>
          </a:xfrm>
        </p:grpSpPr>
        <p:grpSp>
          <p:nvGrpSpPr>
            <p:cNvPr id="3" name="Group 2"/>
            <p:cNvGrpSpPr/>
            <p:nvPr/>
          </p:nvGrpSpPr>
          <p:grpSpPr>
            <a:xfrm>
              <a:off x="3276600" y="4191000"/>
              <a:ext cx="5029200" cy="2057400"/>
              <a:chOff x="3276600" y="4191000"/>
              <a:chExt cx="5029200" cy="2057400"/>
            </a:xfrm>
          </p:grpSpPr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3276600" y="4191000"/>
                <a:ext cx="5029200" cy="2057400"/>
              </a:xfrm>
              <a:prstGeom prst="rect">
                <a:avLst/>
              </a:prstGeom>
              <a:solidFill>
                <a:schemeClr val="bg1"/>
              </a:solidFill>
              <a:ln w="76200" cap="flat" cmpd="sng" algn="ctr">
                <a:solidFill>
                  <a:srgbClr val="2B5D8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en-US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Verdana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6" name="Rectangle 5"/>
              <p:cNvSpPr>
                <a:spLocks noChangeArrowheads="1"/>
              </p:cNvSpPr>
              <p:nvPr/>
            </p:nvSpPr>
            <p:spPr bwMode="auto">
              <a:xfrm>
                <a:off x="3448050" y="4343400"/>
                <a:ext cx="4686300" cy="1752600"/>
              </a:xfrm>
              <a:prstGeom prst="rect">
                <a:avLst/>
              </a:prstGeom>
              <a:noFill/>
              <a:ln w="28575">
                <a:solidFill>
                  <a:srgbClr val="5DC268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dirty="0"/>
              </a:p>
            </p:txBody>
          </p:sp>
        </p:grp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829050" y="4572000"/>
              <a:ext cx="3924300" cy="1301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lnSpc>
                  <a:spcPct val="110000"/>
                </a:lnSpc>
              </a:pPr>
              <a:r>
                <a:rPr lang="en-US" sz="3600" dirty="0" smtClean="0">
                  <a:solidFill>
                    <a:srgbClr val="FF6600"/>
                  </a:solidFill>
                  <a:latin typeface="Verdana" charset="0"/>
                </a:rPr>
                <a:t>Select Filters such as English</a:t>
              </a:r>
              <a:endParaRPr lang="en-US" sz="3600" dirty="0">
                <a:solidFill>
                  <a:srgbClr val="FF6600"/>
                </a:solidFill>
                <a:latin typeface="Verdana" charset="0"/>
              </a:endParaRPr>
            </a:p>
          </p:txBody>
        </p:sp>
      </p:grpSp>
      <p:sp>
        <p:nvSpPr>
          <p:cNvPr id="8" name="AutoShape 19"/>
          <p:cNvSpPr>
            <a:spLocks noChangeArrowheads="1"/>
          </p:cNvSpPr>
          <p:nvPr/>
        </p:nvSpPr>
        <p:spPr bwMode="auto">
          <a:xfrm>
            <a:off x="1143000" y="4419600"/>
            <a:ext cx="1905000" cy="382587"/>
          </a:xfrm>
          <a:prstGeom prst="leftArrow">
            <a:avLst>
              <a:gd name="adj1" fmla="val 50000"/>
              <a:gd name="adj2" fmla="val 115382"/>
            </a:avLst>
          </a:prstGeom>
          <a:gradFill rotWithShape="0">
            <a:gsLst>
              <a:gs pos="0">
                <a:srgbClr val="0047DF"/>
              </a:gs>
              <a:gs pos="100000">
                <a:srgbClr val="43E141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47D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945711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2-11-09 at 2.03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273050"/>
            <a:ext cx="7759700" cy="63119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657600" y="1676400"/>
            <a:ext cx="5029200" cy="1905000"/>
            <a:chOff x="3657600" y="1676400"/>
            <a:chExt cx="5029200" cy="1905000"/>
          </a:xfrm>
        </p:grpSpPr>
        <p:grpSp>
          <p:nvGrpSpPr>
            <p:cNvPr id="5" name="Group 4"/>
            <p:cNvGrpSpPr/>
            <p:nvPr/>
          </p:nvGrpSpPr>
          <p:grpSpPr>
            <a:xfrm>
              <a:off x="3657600" y="1676400"/>
              <a:ext cx="5029200" cy="1905000"/>
              <a:chOff x="3276600" y="4191000"/>
              <a:chExt cx="5029200" cy="2057400"/>
            </a:xfrm>
          </p:grpSpPr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3276600" y="4191000"/>
                <a:ext cx="5029200" cy="2057400"/>
              </a:xfrm>
              <a:prstGeom prst="rect">
                <a:avLst/>
              </a:prstGeom>
              <a:solidFill>
                <a:schemeClr val="bg1"/>
              </a:solidFill>
              <a:ln w="76200" cap="flat" cmpd="sng" algn="ctr">
                <a:solidFill>
                  <a:srgbClr val="2B5D8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en-US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Verdana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3448050" y="4343400"/>
                <a:ext cx="4686300" cy="1752600"/>
              </a:xfrm>
              <a:prstGeom prst="rect">
                <a:avLst/>
              </a:prstGeom>
              <a:noFill/>
              <a:ln w="28575">
                <a:solidFill>
                  <a:srgbClr val="5DC268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dirty="0"/>
              </a:p>
            </p:txBody>
          </p:sp>
        </p:grp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038600" y="2133600"/>
              <a:ext cx="4267200" cy="1033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lnSpc>
                  <a:spcPct val="110000"/>
                </a:lnSpc>
              </a:pPr>
              <a:r>
                <a:rPr lang="en-US" sz="2800" dirty="0" smtClean="0">
                  <a:solidFill>
                    <a:srgbClr val="FF6600"/>
                  </a:solidFill>
                  <a:latin typeface="Verdana" charset="0"/>
                </a:rPr>
                <a:t>…and published during the last 5 years.</a:t>
              </a:r>
              <a:endParaRPr lang="en-US" sz="2800" dirty="0">
                <a:solidFill>
                  <a:srgbClr val="FF6600"/>
                </a:solidFill>
                <a:latin typeface="Verdana" charset="0"/>
              </a:endParaRPr>
            </a:p>
          </p:txBody>
        </p:sp>
      </p:grpSp>
      <p:sp>
        <p:nvSpPr>
          <p:cNvPr id="9" name="AutoShape 19"/>
          <p:cNvSpPr>
            <a:spLocks noChangeArrowheads="1"/>
          </p:cNvSpPr>
          <p:nvPr/>
        </p:nvSpPr>
        <p:spPr bwMode="auto">
          <a:xfrm>
            <a:off x="1295400" y="2362200"/>
            <a:ext cx="2209800" cy="382587"/>
          </a:xfrm>
          <a:prstGeom prst="leftArrow">
            <a:avLst>
              <a:gd name="adj1" fmla="val 50000"/>
              <a:gd name="adj2" fmla="val 115382"/>
            </a:avLst>
          </a:prstGeom>
          <a:gradFill rotWithShape="0">
            <a:gsLst>
              <a:gs pos="0">
                <a:srgbClr val="0047DF"/>
              </a:gs>
              <a:gs pos="100000">
                <a:srgbClr val="43E141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47D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464282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7200" dirty="0">
                <a:solidFill>
                  <a:schemeClr val="bg1"/>
                </a:solidFill>
                <a:latin typeface="Textile" charset="0"/>
                <a:ea typeface="ＭＳ Ｐゴシック" pitchFamily="-106" charset="-128"/>
                <a:cs typeface="ＭＳ Ｐゴシック" pitchFamily="-106" charset="-128"/>
              </a:rPr>
              <a:t>To begin...</a:t>
            </a: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2-11-09 at 2.04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62" y="533400"/>
            <a:ext cx="8380476" cy="591845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209800" y="3264027"/>
            <a:ext cx="5029200" cy="1600200"/>
            <a:chOff x="2133600" y="4876800"/>
            <a:chExt cx="4724400" cy="1600200"/>
          </a:xfrm>
        </p:grpSpPr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2133600" y="4876800"/>
              <a:ext cx="4724400" cy="160020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rgbClr val="2E5D8E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600" dirty="0">
                  <a:solidFill>
                    <a:srgbClr val="FF6600"/>
                  </a:solidFill>
                  <a:latin typeface="Verdana" charset="0"/>
                </a:rPr>
                <a:t>Results are reduced</a:t>
              </a:r>
              <a:endParaRPr lang="en-US" sz="2600" dirty="0" smtClean="0">
                <a:solidFill>
                  <a:srgbClr val="FF6600"/>
                </a:solidFill>
                <a:latin typeface="Verdana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2600" dirty="0" smtClean="0">
                  <a:solidFill>
                    <a:srgbClr val="FF6600"/>
                  </a:solidFill>
                  <a:latin typeface="Verdana" charset="0"/>
                </a:rPr>
                <a:t>From 29 </a:t>
              </a:r>
              <a:r>
                <a:rPr lang="en-US" sz="2600" dirty="0">
                  <a:solidFill>
                    <a:srgbClr val="FF6600"/>
                  </a:solidFill>
                  <a:latin typeface="Verdana" charset="0"/>
                </a:rPr>
                <a:t>to </a:t>
              </a:r>
              <a:r>
                <a:rPr lang="en-US" sz="2600" dirty="0" smtClean="0">
                  <a:solidFill>
                    <a:srgbClr val="FF6600"/>
                  </a:solidFill>
                  <a:latin typeface="Verdana" charset="0"/>
                </a:rPr>
                <a:t>22</a:t>
              </a:r>
              <a:endParaRPr lang="en-US" sz="5400" dirty="0">
                <a:solidFill>
                  <a:srgbClr val="FF6600"/>
                </a:solidFill>
                <a:latin typeface="Verdana" charset="0"/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2286000" y="5032464"/>
              <a:ext cx="4419600" cy="1295400"/>
            </a:xfrm>
            <a:prstGeom prst="rect">
              <a:avLst/>
            </a:prstGeom>
            <a:noFill/>
            <a:ln w="28575">
              <a:solidFill>
                <a:srgbClr val="5CC26A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6" name="AutoShape 19"/>
          <p:cNvSpPr>
            <a:spLocks noChangeArrowheads="1"/>
          </p:cNvSpPr>
          <p:nvPr/>
        </p:nvSpPr>
        <p:spPr bwMode="auto">
          <a:xfrm rot="4694449">
            <a:off x="1810407" y="2861200"/>
            <a:ext cx="1672401" cy="388539"/>
          </a:xfrm>
          <a:prstGeom prst="leftArrow">
            <a:avLst>
              <a:gd name="adj1" fmla="val 50000"/>
              <a:gd name="adj2" fmla="val 96874"/>
            </a:avLst>
          </a:prstGeom>
          <a:gradFill rotWithShape="0">
            <a:gsLst>
              <a:gs pos="0">
                <a:srgbClr val="0047DF"/>
              </a:gs>
              <a:gs pos="100000">
                <a:srgbClr val="43E141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47D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752600" y="1816227"/>
            <a:ext cx="1371600" cy="304800"/>
          </a:xfrm>
          <a:prstGeom prst="rect">
            <a:avLst/>
          </a:prstGeom>
          <a:noFill/>
          <a:ln w="57150" cmpd="sng">
            <a:solidFill>
              <a:srgbClr val="FF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659363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2-11-09 at 2.04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62" y="469773"/>
            <a:ext cx="8380476" cy="591845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362200" y="4419600"/>
            <a:ext cx="6248400" cy="1524000"/>
            <a:chOff x="2362200" y="4419600"/>
            <a:chExt cx="6248400" cy="1524000"/>
          </a:xfrm>
        </p:grpSpPr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362200" y="4419600"/>
              <a:ext cx="6248400" cy="1524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2B5D8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50000"/>
                </a:lnSpc>
              </a:pPr>
              <a:endParaRPr lang="en-US" dirty="0">
                <a:solidFill>
                  <a:schemeClr val="bg1"/>
                </a:solidFill>
                <a:latin typeface="Verdana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2528977" y="4589929"/>
              <a:ext cx="5929223" cy="1143000"/>
            </a:xfrm>
            <a:prstGeom prst="rect">
              <a:avLst/>
            </a:prstGeom>
            <a:noFill/>
            <a:ln w="38100">
              <a:solidFill>
                <a:srgbClr val="5DC268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2762250" y="4880161"/>
              <a:ext cx="5448300" cy="6028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3000" dirty="0" smtClean="0">
                  <a:solidFill>
                    <a:srgbClr val="FF6600"/>
                  </a:solidFill>
                  <a:latin typeface="Verdana" charset="0"/>
                </a:rPr>
                <a:t>Click </a:t>
              </a:r>
              <a:r>
                <a:rPr lang="en-US" sz="3000" u="sng" dirty="0" smtClean="0">
                  <a:solidFill>
                    <a:srgbClr val="004080"/>
                  </a:solidFill>
                  <a:latin typeface="Verdana" charset="0"/>
                </a:rPr>
                <a:t>Show additional filters</a:t>
              </a:r>
              <a:endParaRPr lang="en-US" sz="3000" u="sng" dirty="0">
                <a:solidFill>
                  <a:srgbClr val="004080"/>
                </a:solidFill>
                <a:latin typeface="Verdana" charset="0"/>
              </a:endParaRPr>
            </a:p>
          </p:txBody>
        </p:sp>
      </p:grpSp>
      <p:sp>
        <p:nvSpPr>
          <p:cNvPr id="11" name="AutoShape 19"/>
          <p:cNvSpPr>
            <a:spLocks noChangeArrowheads="1"/>
          </p:cNvSpPr>
          <p:nvPr/>
        </p:nvSpPr>
        <p:spPr bwMode="auto">
          <a:xfrm rot="785019">
            <a:off x="1626035" y="5160812"/>
            <a:ext cx="1204800" cy="366406"/>
          </a:xfrm>
          <a:prstGeom prst="leftArrow">
            <a:avLst>
              <a:gd name="adj1" fmla="val 51917"/>
              <a:gd name="adj2" fmla="val 88010"/>
            </a:avLst>
          </a:prstGeom>
          <a:gradFill rotWithShape="0">
            <a:gsLst>
              <a:gs pos="0">
                <a:srgbClr val="0047DF"/>
              </a:gs>
              <a:gs pos="100000">
                <a:srgbClr val="43E141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47D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101072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2-11-09 at 2.04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62" y="469773"/>
            <a:ext cx="8380476" cy="5918454"/>
          </a:xfrm>
          <a:prstGeom prst="rect">
            <a:avLst/>
          </a:prstGeom>
        </p:spPr>
      </p:pic>
      <p:sp>
        <p:nvSpPr>
          <p:cNvPr id="22" name="AutoShape 19"/>
          <p:cNvSpPr>
            <a:spLocks noChangeArrowheads="1"/>
          </p:cNvSpPr>
          <p:nvPr/>
        </p:nvSpPr>
        <p:spPr bwMode="auto">
          <a:xfrm rot="16200000">
            <a:off x="1195765" y="2995237"/>
            <a:ext cx="1601129" cy="335056"/>
          </a:xfrm>
          <a:prstGeom prst="leftArrow">
            <a:avLst>
              <a:gd name="adj1" fmla="val 50000"/>
              <a:gd name="adj2" fmla="val 107762"/>
            </a:avLst>
          </a:prstGeom>
          <a:gradFill rotWithShape="0">
            <a:gsLst>
              <a:gs pos="0">
                <a:srgbClr val="0047DF"/>
              </a:gs>
              <a:gs pos="100000">
                <a:srgbClr val="43E141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47D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590800" y="2438400"/>
            <a:ext cx="4571999" cy="1219200"/>
            <a:chOff x="2590800" y="2362200"/>
            <a:chExt cx="4571999" cy="1219200"/>
          </a:xfrm>
        </p:grpSpPr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2590800" y="2362200"/>
              <a:ext cx="4571999" cy="12192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B9CC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7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Verdana" charset="0"/>
                </a:rPr>
                <a:t>  </a:t>
              </a: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2744273" y="2514600"/>
              <a:ext cx="4266126" cy="914400"/>
            </a:xfrm>
            <a:prstGeom prst="rect">
              <a:avLst/>
            </a:prstGeom>
            <a:noFill/>
            <a:ln w="28575">
              <a:solidFill>
                <a:srgbClr val="5DC268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2895600" y="2709862"/>
              <a:ext cx="3962400" cy="5238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2800" dirty="0" smtClean="0">
                  <a:solidFill>
                    <a:srgbClr val="2B5D8F"/>
                  </a:solidFill>
                  <a:latin typeface="Verdana" charset="0"/>
                </a:rPr>
                <a:t>Scroll to article # 18 </a:t>
              </a:r>
              <a:endParaRPr lang="en-US" sz="2800" dirty="0">
                <a:solidFill>
                  <a:srgbClr val="2B5D8F"/>
                </a:solidFill>
                <a:latin typeface="Verdan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2076214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2-11-09 at 2.07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17" y="1066800"/>
            <a:ext cx="8440166" cy="513334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600200" y="4800600"/>
            <a:ext cx="4800600" cy="1600200"/>
            <a:chOff x="2209800" y="3048000"/>
            <a:chExt cx="4724400" cy="1828800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2209800" y="3048000"/>
              <a:ext cx="4724400" cy="1828800"/>
            </a:xfrm>
            <a:prstGeom prst="rect">
              <a:avLst/>
            </a:prstGeom>
            <a:solidFill>
              <a:schemeClr val="bg1"/>
            </a:solidFill>
            <a:ln w="82550">
              <a:solidFill>
                <a:srgbClr val="2B5D8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10000"/>
                </a:lnSpc>
                <a:spcAft>
                  <a:spcPts val="600"/>
                </a:spcAft>
              </a:pPr>
              <a:r>
                <a:rPr lang="en-US" sz="2600" dirty="0" smtClean="0">
                  <a:solidFill>
                    <a:srgbClr val="2B5D8F"/>
                  </a:solidFill>
                  <a:latin typeface="Verdana" charset="0"/>
                </a:rPr>
                <a:t>Select        </a:t>
              </a:r>
              <a:r>
                <a:rPr lang="en-US" sz="2600" dirty="0" err="1" smtClean="0">
                  <a:solidFill>
                    <a:srgbClr val="2B5D8F"/>
                  </a:solidFill>
                  <a:latin typeface="Verdana" charset="0"/>
                </a:rPr>
                <a:t>article</a:t>
              </a:r>
              <a:r>
                <a:rPr lang="en-US" sz="2600" dirty="0" err="1">
                  <a:solidFill>
                    <a:srgbClr val="2B5D8F"/>
                  </a:solidFill>
                  <a:latin typeface="Verdana" charset="0"/>
                </a:rPr>
                <a:t>(s</a:t>
              </a:r>
              <a:r>
                <a:rPr lang="en-US" sz="2600" dirty="0" smtClean="0">
                  <a:solidFill>
                    <a:srgbClr val="2B5D8F"/>
                  </a:solidFill>
                  <a:latin typeface="Verdana" charset="0"/>
                </a:rPr>
                <a:t>).</a:t>
              </a:r>
              <a:endParaRPr lang="en-US" sz="2600" dirty="0">
                <a:solidFill>
                  <a:srgbClr val="2B5D8F"/>
                </a:solidFill>
                <a:latin typeface="Verdana" charset="0"/>
              </a:endParaRPr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2378075" y="3200400"/>
              <a:ext cx="4419600" cy="1524000"/>
            </a:xfrm>
            <a:prstGeom prst="rect">
              <a:avLst/>
            </a:prstGeom>
            <a:noFill/>
            <a:ln w="28575">
              <a:solidFill>
                <a:srgbClr val="5DC268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4084562" y="3722914"/>
              <a:ext cx="457200" cy="4572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2B5D8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b="1" dirty="0">
                  <a:solidFill>
                    <a:srgbClr val="FF6600"/>
                  </a:solidFill>
                  <a:latin typeface="Times" charset="0"/>
                </a:rPr>
                <a:t>X</a:t>
              </a:r>
              <a:endParaRPr lang="en-US" sz="2000" dirty="0">
                <a:solidFill>
                  <a:srgbClr val="FF6600"/>
                </a:solidFill>
                <a:latin typeface="Times" charset="0"/>
              </a:endParaRPr>
            </a:p>
          </p:txBody>
        </p:sp>
      </p:grp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533400" y="2895600"/>
            <a:ext cx="381000" cy="381000"/>
          </a:xfrm>
          <a:prstGeom prst="rect">
            <a:avLst/>
          </a:prstGeom>
          <a:solidFill>
            <a:schemeClr val="bg1"/>
          </a:solidFill>
          <a:ln w="38100">
            <a:solidFill>
              <a:srgbClr val="2B5D8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b="1" dirty="0">
                <a:solidFill>
                  <a:srgbClr val="FF6600"/>
                </a:solidFill>
                <a:latin typeface="Times" charset="0"/>
              </a:rPr>
              <a:t>X</a:t>
            </a:r>
            <a:endParaRPr lang="en-US" sz="1400" dirty="0">
              <a:solidFill>
                <a:srgbClr val="FF6600"/>
              </a:solidFill>
              <a:latin typeface="Times" charset="0"/>
            </a:endParaRPr>
          </a:p>
        </p:txBody>
      </p:sp>
      <p:sp>
        <p:nvSpPr>
          <p:cNvPr id="9" name="AutoShape 19"/>
          <p:cNvSpPr>
            <a:spLocks noChangeArrowheads="1"/>
          </p:cNvSpPr>
          <p:nvPr/>
        </p:nvSpPr>
        <p:spPr bwMode="auto">
          <a:xfrm rot="3207352">
            <a:off x="595316" y="4187040"/>
            <a:ext cx="1866112" cy="335056"/>
          </a:xfrm>
          <a:prstGeom prst="leftArrow">
            <a:avLst>
              <a:gd name="adj1" fmla="val 50000"/>
              <a:gd name="adj2" fmla="val 107762"/>
            </a:avLst>
          </a:prstGeom>
          <a:gradFill rotWithShape="0">
            <a:gsLst>
              <a:gs pos="0">
                <a:srgbClr val="0047DF"/>
              </a:gs>
              <a:gs pos="100000">
                <a:srgbClr val="43E141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47D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048000" y="381000"/>
            <a:ext cx="3048000" cy="1371600"/>
            <a:chOff x="3581400" y="381000"/>
            <a:chExt cx="3048000" cy="1371600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581400" y="381000"/>
              <a:ext cx="3048000" cy="13716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B9CC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7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Verdana" charset="0"/>
                </a:rPr>
                <a:t>  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733800" y="533400"/>
              <a:ext cx="2743200" cy="1066800"/>
            </a:xfrm>
            <a:prstGeom prst="rect">
              <a:avLst/>
            </a:prstGeom>
            <a:noFill/>
            <a:ln w="28575">
              <a:solidFill>
                <a:srgbClr val="5DC268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14" name="Rectangle 22"/>
            <p:cNvSpPr>
              <a:spLocks noChangeArrowheads="1"/>
            </p:cNvSpPr>
            <p:nvPr/>
          </p:nvSpPr>
          <p:spPr bwMode="auto">
            <a:xfrm>
              <a:off x="4419600" y="804862"/>
              <a:ext cx="1905000" cy="5238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800" dirty="0" smtClean="0">
                  <a:solidFill>
                    <a:srgbClr val="2B5D8F"/>
                  </a:solidFill>
                  <a:latin typeface="Verdana" charset="0"/>
                </a:rPr>
                <a:t>Scroll up</a:t>
              </a:r>
              <a:endParaRPr lang="en-US" sz="2800" dirty="0">
                <a:solidFill>
                  <a:srgbClr val="2B5D8F"/>
                </a:solidFill>
                <a:latin typeface="Verdana" charset="0"/>
              </a:endParaRPr>
            </a:p>
          </p:txBody>
        </p:sp>
        <p:sp>
          <p:nvSpPr>
            <p:cNvPr id="16" name="AutoShape 19"/>
            <p:cNvSpPr>
              <a:spLocks noChangeArrowheads="1"/>
            </p:cNvSpPr>
            <p:nvPr/>
          </p:nvSpPr>
          <p:spPr bwMode="auto">
            <a:xfrm rot="5400000">
              <a:off x="3619500" y="952500"/>
              <a:ext cx="914400" cy="228600"/>
            </a:xfrm>
            <a:prstGeom prst="leftArrow">
              <a:avLst>
                <a:gd name="adj1" fmla="val 50000"/>
                <a:gd name="adj2" fmla="val 107762"/>
              </a:avLst>
            </a:prstGeom>
            <a:gradFill rotWithShape="0">
              <a:gsLst>
                <a:gs pos="0">
                  <a:srgbClr val="0047DF"/>
                </a:gs>
                <a:gs pos="100000">
                  <a:srgbClr val="43E141"/>
                </a:gs>
              </a:gsLst>
              <a:path path="rect">
                <a:fillToRect l="50000" t="50000" r="50000" b="50000"/>
              </a:path>
            </a:gradFill>
            <a:ln w="19050">
              <a:solidFill>
                <a:srgbClr val="0047D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18758189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1000" y="304800"/>
            <a:ext cx="5638800" cy="1371600"/>
            <a:chOff x="381000" y="304800"/>
            <a:chExt cx="5638800" cy="1371600"/>
          </a:xfrm>
        </p:grpSpPr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81000" y="304800"/>
              <a:ext cx="5638800" cy="13716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B9CC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7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Verdana" charset="0"/>
                </a:rPr>
                <a:t>  </a:t>
              </a: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533400" y="457200"/>
              <a:ext cx="5321121" cy="1097280"/>
            </a:xfrm>
            <a:prstGeom prst="rect">
              <a:avLst/>
            </a:prstGeom>
            <a:noFill/>
            <a:ln w="28575">
              <a:solidFill>
                <a:srgbClr val="5DC268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</p:grp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838200" y="762000"/>
            <a:ext cx="4714741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sz="3200" dirty="0" smtClean="0">
                <a:solidFill>
                  <a:srgbClr val="2B5D8F"/>
                </a:solidFill>
                <a:latin typeface="Verdana" charset="0"/>
              </a:rPr>
              <a:t>Click </a:t>
            </a:r>
            <a:r>
              <a:rPr lang="en-US" sz="3200" u="sng" dirty="0" smtClean="0">
                <a:solidFill>
                  <a:srgbClr val="2B5D8F"/>
                </a:solidFill>
                <a:latin typeface="Verdana" charset="0"/>
              </a:rPr>
              <a:t>Display Settings:</a:t>
            </a:r>
            <a:endParaRPr lang="en-US" sz="3200" u="sng" dirty="0">
              <a:solidFill>
                <a:srgbClr val="2B5D8F"/>
              </a:solidFill>
              <a:latin typeface="Verdana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90600" y="1905000"/>
            <a:ext cx="7759700" cy="4715912"/>
            <a:chOff x="990600" y="1905000"/>
            <a:chExt cx="7759700" cy="4715912"/>
          </a:xfrm>
        </p:grpSpPr>
        <p:pic>
          <p:nvPicPr>
            <p:cNvPr id="2" name="Picture 1" descr="Screen Shot 2012-11-09 at 2.04.20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944"/>
            <a:stretch/>
          </p:blipFill>
          <p:spPr>
            <a:xfrm>
              <a:off x="990600" y="1905000"/>
              <a:ext cx="7759700" cy="4715912"/>
            </a:xfrm>
            <a:prstGeom prst="rect">
              <a:avLst/>
            </a:prstGeom>
          </p:spPr>
        </p:pic>
        <p:sp>
          <p:nvSpPr>
            <p:cNvPr id="4" name="Rectangle 3"/>
            <p:cNvSpPr>
              <a:spLocks noChangeAspect="1"/>
            </p:cNvSpPr>
            <p:nvPr/>
          </p:nvSpPr>
          <p:spPr bwMode="auto">
            <a:xfrm rot="16200000">
              <a:off x="2389632" y="3731302"/>
              <a:ext cx="127467" cy="127467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99000">
                  <a:schemeClr val="bg1"/>
                </a:gs>
              </a:gsLst>
              <a:lin ang="0" scaled="1"/>
              <a:tileRect/>
            </a:gra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pitchFamily="-111" charset="0"/>
              </a:endParaRPr>
            </a:p>
          </p:txBody>
        </p:sp>
      </p:grpSp>
      <p:sp>
        <p:nvSpPr>
          <p:cNvPr id="11" name="AutoShape 19"/>
          <p:cNvSpPr>
            <a:spLocks noChangeArrowheads="1"/>
          </p:cNvSpPr>
          <p:nvPr/>
        </p:nvSpPr>
        <p:spPr bwMode="auto">
          <a:xfrm rot="16200000">
            <a:off x="1965440" y="1920762"/>
            <a:ext cx="1447800" cy="349475"/>
          </a:xfrm>
          <a:prstGeom prst="leftArrow">
            <a:avLst>
              <a:gd name="adj1" fmla="val 50000"/>
              <a:gd name="adj2" fmla="val 107762"/>
            </a:avLst>
          </a:prstGeom>
          <a:gradFill rotWithShape="0">
            <a:gsLst>
              <a:gs pos="0">
                <a:srgbClr val="0047DF"/>
              </a:gs>
              <a:gs pos="100000">
                <a:srgbClr val="43E141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47D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225066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2-11-09 at 2.04.2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44"/>
          <a:stretch/>
        </p:blipFill>
        <p:spPr>
          <a:xfrm>
            <a:off x="381762" y="381000"/>
            <a:ext cx="8380476" cy="5093185"/>
          </a:xfrm>
          <a:prstGeom prst="rect">
            <a:avLst/>
          </a:prstGeom>
        </p:spPr>
      </p:pic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533400" y="4191000"/>
            <a:ext cx="8382000" cy="2362200"/>
          </a:xfrm>
          <a:prstGeom prst="rect">
            <a:avLst/>
          </a:prstGeom>
          <a:solidFill>
            <a:schemeClr val="bg1"/>
          </a:solidFill>
          <a:ln w="76200">
            <a:solidFill>
              <a:srgbClr val="2B5D8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Aft>
                <a:spcPts val="1200"/>
              </a:spcAft>
            </a:pPr>
            <a:endParaRPr lang="en-US" sz="2600" dirty="0">
              <a:solidFill>
                <a:srgbClr val="01A63A"/>
              </a:solidFill>
              <a:latin typeface="Verdana" charset="0"/>
            </a:endParaRPr>
          </a:p>
        </p:txBody>
      </p: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727428" y="4369395"/>
            <a:ext cx="8032750" cy="2036167"/>
          </a:xfrm>
          <a:prstGeom prst="rect">
            <a:avLst/>
          </a:prstGeom>
          <a:noFill/>
          <a:ln w="28575">
            <a:solidFill>
              <a:srgbClr val="5DC268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  <p:sp>
        <p:nvSpPr>
          <p:cNvPr id="34" name="Rectangle 33"/>
          <p:cNvSpPr/>
          <p:nvPr/>
        </p:nvSpPr>
        <p:spPr bwMode="auto">
          <a:xfrm>
            <a:off x="1524000" y="4572000"/>
            <a:ext cx="26670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dirty="0" smtClean="0">
                <a:solidFill>
                  <a:srgbClr val="000000"/>
                </a:solidFill>
                <a:latin typeface="Verdana" charset="0"/>
              </a:rPr>
              <a:t>Select Abstract,</a:t>
            </a:r>
            <a:endParaRPr kumimoji="0" lang="en-US" sz="2400" b="0" i="0" u="none" strike="noStrike" cap="none" normalizeH="0" baseline="0" dirty="0">
              <a:solidFill>
                <a:srgbClr val="000000"/>
              </a:solidFill>
              <a:effectLst/>
              <a:latin typeface="Geneva" pitchFamily="-111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4114800" y="4572000"/>
            <a:ext cx="36576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Aft>
                <a:spcPts val="1200"/>
              </a:spcAft>
            </a:pPr>
            <a:r>
              <a:rPr lang="en-US" dirty="0" smtClean="0">
                <a:solidFill>
                  <a:srgbClr val="01A63A"/>
                </a:solidFill>
                <a:latin typeface="Verdana" charset="0"/>
              </a:rPr>
              <a:t>change to Pub Date to</a:t>
            </a:r>
            <a:endParaRPr lang="en-US" dirty="0">
              <a:solidFill>
                <a:srgbClr val="01A63A"/>
              </a:solidFill>
              <a:latin typeface="Verdana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219200" y="5105400"/>
            <a:ext cx="68580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Aft>
                <a:spcPts val="1200"/>
              </a:spcAft>
            </a:pPr>
            <a:r>
              <a:rPr lang="en-US" dirty="0" smtClean="0">
                <a:solidFill>
                  <a:srgbClr val="01A63A"/>
                </a:solidFill>
                <a:latin typeface="Verdana" charset="0"/>
              </a:rPr>
              <a:t>sort to most recent articles appearing first,</a:t>
            </a:r>
            <a:endParaRPr lang="en-US" dirty="0">
              <a:solidFill>
                <a:srgbClr val="01A63A"/>
              </a:solidFill>
              <a:latin typeface="Verdana" charset="0"/>
            </a:endParaRPr>
          </a:p>
        </p:txBody>
      </p:sp>
      <p:pic>
        <p:nvPicPr>
          <p:cNvPr id="37" name="Picture 36" descr="Screen shot 2011-07-11 at 4.34.3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4084320" cy="1432560"/>
          </a:xfrm>
          <a:prstGeom prst="rect">
            <a:avLst/>
          </a:prstGeom>
          <a:ln w="28575" cmpd="sng">
            <a:solidFill>
              <a:srgbClr val="26AF00"/>
            </a:solidFill>
          </a:ln>
        </p:spPr>
      </p:pic>
      <p:sp>
        <p:nvSpPr>
          <p:cNvPr id="38" name="AutoShape 19"/>
          <p:cNvSpPr>
            <a:spLocks noChangeArrowheads="1"/>
          </p:cNvSpPr>
          <p:nvPr/>
        </p:nvSpPr>
        <p:spPr bwMode="auto">
          <a:xfrm rot="3126331">
            <a:off x="1538260" y="3271043"/>
            <a:ext cx="2942476" cy="315913"/>
          </a:xfrm>
          <a:prstGeom prst="leftArrow">
            <a:avLst>
              <a:gd name="adj1" fmla="val 50000"/>
              <a:gd name="adj2" fmla="val 138725"/>
            </a:avLst>
          </a:prstGeom>
          <a:gradFill rotWithShape="0">
            <a:gsLst>
              <a:gs pos="0">
                <a:srgbClr val="0047DF"/>
              </a:gs>
              <a:gs pos="100000">
                <a:srgbClr val="43E141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47D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  <p:sp>
        <p:nvSpPr>
          <p:cNvPr id="39" name="AutoShape 19"/>
          <p:cNvSpPr>
            <a:spLocks noChangeArrowheads="1"/>
          </p:cNvSpPr>
          <p:nvPr/>
        </p:nvSpPr>
        <p:spPr bwMode="auto">
          <a:xfrm rot="3865577">
            <a:off x="3645214" y="3180965"/>
            <a:ext cx="2690230" cy="315913"/>
          </a:xfrm>
          <a:prstGeom prst="leftArrow">
            <a:avLst>
              <a:gd name="adj1" fmla="val 50000"/>
              <a:gd name="adj2" fmla="val 138725"/>
            </a:avLst>
          </a:prstGeom>
          <a:gradFill rotWithShape="0">
            <a:gsLst>
              <a:gs pos="0">
                <a:srgbClr val="0047DF"/>
              </a:gs>
              <a:gs pos="100000">
                <a:srgbClr val="43E141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47D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953000" y="2667000"/>
            <a:ext cx="1447800" cy="3467100"/>
            <a:chOff x="4953000" y="2667000"/>
            <a:chExt cx="1447800" cy="3467100"/>
          </a:xfrm>
        </p:grpSpPr>
        <p:sp>
          <p:nvSpPr>
            <p:cNvPr id="41" name="AutoShape 15"/>
            <p:cNvSpPr>
              <a:spLocks noChangeArrowheads="1"/>
            </p:cNvSpPr>
            <p:nvPr/>
          </p:nvSpPr>
          <p:spPr bwMode="auto">
            <a:xfrm>
              <a:off x="4953000" y="5638800"/>
              <a:ext cx="1447800" cy="49530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r>
                <a:rPr lang="en-US" dirty="0">
                  <a:latin typeface="Verdana" pitchFamily="-106" charset="0"/>
                  <a:ea typeface="ＭＳ Ｐゴシック" pitchFamily="-106" charset="-128"/>
                  <a:cs typeface="ＭＳ Ｐゴシック" pitchFamily="-106" charset="-128"/>
                </a:rPr>
                <a:t>Apply</a:t>
              </a:r>
            </a:p>
          </p:txBody>
        </p:sp>
        <p:sp>
          <p:nvSpPr>
            <p:cNvPr id="42" name="Rounded Rectangle 41"/>
            <p:cNvSpPr>
              <a:spLocks noChangeArrowheads="1"/>
            </p:cNvSpPr>
            <p:nvPr/>
          </p:nvSpPr>
          <p:spPr bwMode="auto">
            <a:xfrm>
              <a:off x="5334000" y="2667000"/>
              <a:ext cx="609600" cy="38100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</p:grpSp>
      <p:sp>
        <p:nvSpPr>
          <p:cNvPr id="43" name="Rectangle 26"/>
          <p:cNvSpPr>
            <a:spLocks noChangeArrowheads="1"/>
          </p:cNvSpPr>
          <p:nvPr/>
        </p:nvSpPr>
        <p:spPr bwMode="auto">
          <a:xfrm>
            <a:off x="2971800" y="5638800"/>
            <a:ext cx="1828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6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then click</a:t>
            </a:r>
            <a:endParaRPr lang="en-US" sz="26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488116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8" grpId="0" animBg="1"/>
      <p:bldP spid="39" grpId="0" animBg="1"/>
      <p:bldP spid="4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2-11-09 at 2.07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36" y="375158"/>
            <a:ext cx="6739128" cy="610768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14400" y="3657600"/>
            <a:ext cx="7315199" cy="1600200"/>
            <a:chOff x="1447800" y="4724400"/>
            <a:chExt cx="7315199" cy="1600200"/>
          </a:xfrm>
        </p:grpSpPr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1447800" y="4724400"/>
              <a:ext cx="7315199" cy="1600200"/>
              <a:chOff x="2398256" y="4114800"/>
              <a:chExt cx="6511636" cy="1600200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2398256" y="4114800"/>
                <a:ext cx="6511636" cy="1600200"/>
              </a:xfrm>
              <a:prstGeom prst="rect">
                <a:avLst/>
              </a:prstGeom>
              <a:solidFill>
                <a:srgbClr val="FFFFFF"/>
              </a:solidFill>
              <a:ln w="76200">
                <a:solidFill>
                  <a:srgbClr val="2B5D8F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3400" dirty="0">
                    <a:solidFill>
                      <a:srgbClr val="FF6600"/>
                    </a:solidFill>
                    <a:latin typeface="Verdana" charset="0"/>
                  </a:rPr>
                  <a:t>Click</a:t>
                </a:r>
                <a:r>
                  <a:rPr lang="en-US" sz="3200" dirty="0">
                    <a:solidFill>
                      <a:srgbClr val="FF6600"/>
                    </a:solidFill>
                    <a:latin typeface="Verdana" charset="0"/>
                  </a:rPr>
                  <a:t>    </a:t>
                </a:r>
                <a:r>
                  <a:rPr lang="en-US" sz="3200" dirty="0" smtClean="0">
                    <a:solidFill>
                      <a:srgbClr val="FF6600"/>
                    </a:solidFill>
                    <a:latin typeface="Verdana" charset="0"/>
                  </a:rPr>
                  <a:t>  for </a:t>
                </a:r>
                <a:r>
                  <a:rPr lang="en-US" sz="3200" dirty="0" err="1">
                    <a:solidFill>
                      <a:srgbClr val="FF6600"/>
                    </a:solidFill>
                    <a:latin typeface="Verdana" charset="0"/>
                  </a:rPr>
                  <a:t>MeSH</a:t>
                </a:r>
                <a:r>
                  <a:rPr lang="en-US" sz="3200" dirty="0">
                    <a:solidFill>
                      <a:srgbClr val="FF6600"/>
                    </a:solidFill>
                    <a:latin typeface="Verdana" charset="0"/>
                  </a:rPr>
                  <a:t> </a:t>
                </a:r>
                <a:r>
                  <a:rPr lang="en-US" sz="3200" dirty="0" smtClean="0">
                    <a:solidFill>
                      <a:srgbClr val="FF6600"/>
                    </a:solidFill>
                    <a:latin typeface="Verdana" charset="0"/>
                  </a:rPr>
                  <a:t>terms index</a:t>
                </a:r>
                <a:r>
                  <a:rPr lang="en-US" sz="3600" dirty="0" smtClean="0">
                    <a:solidFill>
                      <a:schemeClr val="bg1"/>
                    </a:solidFill>
                    <a:latin typeface="Verdana" charset="0"/>
                  </a:rPr>
                  <a:t>.</a:t>
                </a:r>
                <a:endParaRPr lang="en-US" sz="5400" dirty="0">
                  <a:solidFill>
                    <a:schemeClr val="bg1"/>
                  </a:solidFill>
                  <a:latin typeface="Verdana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2536801" y="4267200"/>
                <a:ext cx="6220691" cy="1295400"/>
              </a:xfrm>
              <a:prstGeom prst="rect">
                <a:avLst/>
              </a:prstGeom>
              <a:noFill/>
              <a:ln w="38100">
                <a:solidFill>
                  <a:srgbClr val="5CC26A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dirty="0"/>
              </a:p>
            </p:txBody>
          </p:sp>
        </p:grpSp>
        <p:sp>
          <p:nvSpPr>
            <p:cNvPr id="6" name="Rounded Rectangle 8"/>
            <p:cNvSpPr>
              <a:spLocks noChangeArrowheads="1"/>
            </p:cNvSpPr>
            <p:nvPr/>
          </p:nvSpPr>
          <p:spPr bwMode="auto">
            <a:xfrm>
              <a:off x="3048000" y="5181600"/>
              <a:ext cx="514793" cy="609600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2800" dirty="0">
                  <a:latin typeface="Verdana" charset="0"/>
                  <a:ea typeface="Verdana" charset="0"/>
                  <a:cs typeface="Verdana" charset="0"/>
                </a:rPr>
                <a:t>+</a:t>
              </a:r>
            </a:p>
          </p:txBody>
        </p:sp>
      </p:grpSp>
      <p:sp>
        <p:nvSpPr>
          <p:cNvPr id="10" name="AutoShape 19"/>
          <p:cNvSpPr>
            <a:spLocks noChangeArrowheads="1"/>
          </p:cNvSpPr>
          <p:nvPr/>
        </p:nvSpPr>
        <p:spPr bwMode="auto">
          <a:xfrm rot="18689390">
            <a:off x="1258167" y="5207679"/>
            <a:ext cx="1447800" cy="349475"/>
          </a:xfrm>
          <a:prstGeom prst="leftArrow">
            <a:avLst>
              <a:gd name="adj1" fmla="val 50000"/>
              <a:gd name="adj2" fmla="val 107762"/>
            </a:avLst>
          </a:prstGeom>
          <a:gradFill rotWithShape="0">
            <a:gsLst>
              <a:gs pos="0">
                <a:srgbClr val="0047DF"/>
              </a:gs>
              <a:gs pos="100000">
                <a:srgbClr val="43E141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47D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418763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2-11-09 at 2.05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42" y="533400"/>
            <a:ext cx="8243316" cy="510921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1000" y="1524000"/>
            <a:ext cx="8458200" cy="4800600"/>
            <a:chOff x="381000" y="1524000"/>
            <a:chExt cx="8458200" cy="4800600"/>
          </a:xfrm>
        </p:grpSpPr>
        <p:grpSp>
          <p:nvGrpSpPr>
            <p:cNvPr id="4" name="Group 3"/>
            <p:cNvGrpSpPr/>
            <p:nvPr/>
          </p:nvGrpSpPr>
          <p:grpSpPr>
            <a:xfrm>
              <a:off x="4267200" y="1524000"/>
              <a:ext cx="4572000" cy="4800600"/>
              <a:chOff x="4267200" y="1143000"/>
              <a:chExt cx="4572000" cy="4800600"/>
            </a:xfrm>
          </p:grpSpPr>
          <p:sp>
            <p:nvSpPr>
              <p:cNvPr id="5" name="Rectangle 25"/>
              <p:cNvSpPr>
                <a:spLocks noChangeArrowheads="1"/>
              </p:cNvSpPr>
              <p:nvPr/>
            </p:nvSpPr>
            <p:spPr bwMode="auto">
              <a:xfrm>
                <a:off x="4267200" y="1143000"/>
                <a:ext cx="4572000" cy="4800600"/>
              </a:xfrm>
              <a:prstGeom prst="rect">
                <a:avLst/>
              </a:prstGeom>
              <a:solidFill>
                <a:schemeClr val="bg1"/>
              </a:solidFill>
              <a:ln w="88900">
                <a:solidFill>
                  <a:srgbClr val="2B5D8F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120000"/>
                  </a:lnSpc>
                </a:pPr>
                <a:endParaRPr lang="en-US" sz="2800" dirty="0">
                  <a:solidFill>
                    <a:schemeClr val="bg1"/>
                  </a:solidFill>
                  <a:latin typeface="Verdana" charset="0"/>
                </a:endParaRPr>
              </a:p>
              <a:p>
                <a:pPr algn="ctr" eaLnBrk="0" hangingPunct="0">
                  <a:lnSpc>
                    <a:spcPct val="120000"/>
                  </a:lnSpc>
                </a:pPr>
                <a:endParaRPr lang="en-US" sz="2800" dirty="0">
                  <a:solidFill>
                    <a:schemeClr val="bg1"/>
                  </a:solidFill>
                  <a:latin typeface="Verdana" charset="0"/>
                </a:endParaRPr>
              </a:p>
              <a:p>
                <a:pPr algn="ctr" eaLnBrk="0" hangingPunct="0">
                  <a:lnSpc>
                    <a:spcPct val="120000"/>
                  </a:lnSpc>
                </a:pPr>
                <a:endParaRPr lang="en-US" sz="2800" dirty="0">
                  <a:solidFill>
                    <a:schemeClr val="bg1"/>
                  </a:solidFill>
                  <a:latin typeface="Verdana" charset="0"/>
                </a:endParaRPr>
              </a:p>
              <a:p>
                <a:pPr algn="ctr" eaLnBrk="0" hangingPunct="0">
                  <a:lnSpc>
                    <a:spcPct val="120000"/>
                  </a:lnSpc>
                </a:pPr>
                <a:endParaRPr lang="en-US" sz="2800" dirty="0">
                  <a:solidFill>
                    <a:schemeClr val="bg1"/>
                  </a:solidFill>
                  <a:latin typeface="Verdana" charset="0"/>
                </a:endParaRPr>
              </a:p>
              <a:p>
                <a:pPr algn="ctr" eaLnBrk="0" hangingPunct="0">
                  <a:lnSpc>
                    <a:spcPct val="120000"/>
                  </a:lnSpc>
                </a:pPr>
                <a:endParaRPr lang="en-US" sz="2800" dirty="0">
                  <a:solidFill>
                    <a:schemeClr val="bg1"/>
                  </a:solidFill>
                  <a:latin typeface="Verdana" charset="0"/>
                </a:endParaRPr>
              </a:p>
              <a:p>
                <a:pPr algn="ctr" eaLnBrk="0" hangingPunct="0">
                  <a:lnSpc>
                    <a:spcPct val="120000"/>
                  </a:lnSpc>
                </a:pPr>
                <a:endParaRPr lang="en-US" sz="2000" dirty="0">
                  <a:solidFill>
                    <a:srgbClr val="000066"/>
                  </a:solidFill>
                  <a:latin typeface="Verdana" charset="0"/>
                </a:endParaRPr>
              </a:p>
              <a:p>
                <a:pPr algn="ctr" eaLnBrk="0" hangingPunct="0">
                  <a:lnSpc>
                    <a:spcPct val="140000"/>
                  </a:lnSpc>
                </a:pPr>
                <a:endParaRPr lang="en-US" sz="500" dirty="0">
                  <a:solidFill>
                    <a:srgbClr val="FF0066"/>
                  </a:solidFill>
                  <a:latin typeface="Verdana" charset="0"/>
                </a:endParaRPr>
              </a:p>
              <a:p>
                <a:pPr algn="ctr" eaLnBrk="0" hangingPunct="0">
                  <a:lnSpc>
                    <a:spcPct val="140000"/>
                  </a:lnSpc>
                </a:pPr>
                <a:endParaRPr lang="en-US" sz="500" dirty="0">
                  <a:solidFill>
                    <a:srgbClr val="FF0066"/>
                  </a:solidFill>
                  <a:latin typeface="Verdana" charset="0"/>
                </a:endParaRPr>
              </a:p>
              <a:p>
                <a:pPr algn="ctr" eaLnBrk="0" hangingPunct="0">
                  <a:lnSpc>
                    <a:spcPct val="140000"/>
                  </a:lnSpc>
                </a:pPr>
                <a:endParaRPr lang="en-US" sz="500" dirty="0">
                  <a:solidFill>
                    <a:srgbClr val="FF0066"/>
                  </a:solidFill>
                  <a:latin typeface="Verdana" charset="0"/>
                </a:endParaRPr>
              </a:p>
              <a:p>
                <a:pPr algn="ctr" eaLnBrk="0" hangingPunct="0">
                  <a:lnSpc>
                    <a:spcPct val="140000"/>
                  </a:lnSpc>
                </a:pPr>
                <a:endParaRPr lang="en-US" sz="2000" dirty="0">
                  <a:solidFill>
                    <a:srgbClr val="0BFFFF"/>
                  </a:solidFill>
                  <a:latin typeface="Verdana" charset="0"/>
                </a:endParaRPr>
              </a:p>
            </p:txBody>
          </p:sp>
          <p:sp>
            <p:nvSpPr>
              <p:cNvPr id="6" name="Rectangle 26"/>
              <p:cNvSpPr>
                <a:spLocks noChangeArrowheads="1"/>
              </p:cNvSpPr>
              <p:nvPr/>
            </p:nvSpPr>
            <p:spPr bwMode="auto">
              <a:xfrm>
                <a:off x="4417017" y="1282700"/>
                <a:ext cx="4262034" cy="4508500"/>
              </a:xfrm>
              <a:prstGeom prst="rect">
                <a:avLst/>
              </a:prstGeom>
              <a:noFill/>
              <a:ln w="38100">
                <a:solidFill>
                  <a:srgbClr val="5CC26A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dirty="0"/>
              </a:p>
            </p:txBody>
          </p:sp>
          <p:sp>
            <p:nvSpPr>
              <p:cNvPr id="7" name="Rectangle 32"/>
              <p:cNvSpPr>
                <a:spLocks noChangeArrowheads="1"/>
              </p:cNvSpPr>
              <p:nvPr/>
            </p:nvSpPr>
            <p:spPr bwMode="auto">
              <a:xfrm>
                <a:off x="6172200" y="4267200"/>
                <a:ext cx="762000" cy="3810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b="1" dirty="0">
                    <a:solidFill>
                      <a:srgbClr val="000000"/>
                    </a:solidFill>
                  </a:rPr>
                  <a:t>AND</a:t>
                </a:r>
              </a:p>
            </p:txBody>
          </p:sp>
          <p:sp>
            <p:nvSpPr>
              <p:cNvPr id="8" name="Rectangle 29"/>
              <p:cNvSpPr>
                <a:spLocks noChangeArrowheads="1"/>
              </p:cNvSpPr>
              <p:nvPr/>
            </p:nvSpPr>
            <p:spPr bwMode="auto">
              <a:xfrm>
                <a:off x="4572000" y="4876800"/>
                <a:ext cx="3962400" cy="6858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120000"/>
                  </a:lnSpc>
                </a:pPr>
                <a:r>
                  <a:rPr lang="en-US" sz="1800" b="1" dirty="0" smtClean="0">
                    <a:solidFill>
                      <a:srgbClr val="336699"/>
                    </a:solidFill>
                    <a:latin typeface="Verdana" charset="0"/>
                  </a:rPr>
                  <a:t>education, nursing, graduate/</a:t>
                </a:r>
              </a:p>
              <a:p>
                <a:pPr algn="ctr" eaLnBrk="0" hangingPunct="0">
                  <a:lnSpc>
                    <a:spcPct val="120000"/>
                  </a:lnSpc>
                </a:pPr>
                <a:r>
                  <a:rPr lang="en-US" sz="1800" b="1" dirty="0" smtClean="0">
                    <a:solidFill>
                      <a:srgbClr val="336699"/>
                    </a:solidFill>
                    <a:latin typeface="Verdana" charset="0"/>
                  </a:rPr>
                  <a:t>trends</a:t>
                </a:r>
                <a:endParaRPr lang="en-US" sz="1800" b="1" dirty="0">
                  <a:solidFill>
                    <a:srgbClr val="336699"/>
                  </a:solidFill>
                  <a:latin typeface="Verdana" charset="0"/>
                </a:endParaRPr>
              </a:p>
            </p:txBody>
          </p:sp>
          <p:sp>
            <p:nvSpPr>
              <p:cNvPr id="9" name="Rectangle 30"/>
              <p:cNvSpPr>
                <a:spLocks noChangeArrowheads="1"/>
              </p:cNvSpPr>
              <p:nvPr/>
            </p:nvSpPr>
            <p:spPr bwMode="auto">
              <a:xfrm>
                <a:off x="5334000" y="3276600"/>
                <a:ext cx="2438400" cy="6858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140000"/>
                  </a:lnSpc>
                </a:pPr>
                <a:r>
                  <a:rPr lang="en-US" sz="1800" b="1" dirty="0" smtClean="0">
                    <a:solidFill>
                      <a:srgbClr val="32B14C"/>
                    </a:solidFill>
                    <a:latin typeface="Verdana" charset="0"/>
                  </a:rPr>
                  <a:t>advanced practice</a:t>
                </a:r>
              </a:p>
              <a:p>
                <a:pPr algn="ctr" eaLnBrk="0" hangingPunct="0">
                  <a:lnSpc>
                    <a:spcPct val="140000"/>
                  </a:lnSpc>
                </a:pPr>
                <a:r>
                  <a:rPr lang="en-US" sz="1800" b="1" dirty="0" smtClean="0">
                    <a:solidFill>
                      <a:srgbClr val="32B14C"/>
                    </a:solidFill>
                    <a:latin typeface="Verdana" charset="0"/>
                  </a:rPr>
                  <a:t>nursing</a:t>
                </a:r>
                <a:endParaRPr lang="en-US" sz="1800" b="1" dirty="0">
                  <a:solidFill>
                    <a:srgbClr val="32B14C"/>
                  </a:solidFill>
                </a:endParaRPr>
              </a:p>
            </p:txBody>
          </p:sp>
          <p:sp>
            <p:nvSpPr>
              <p:cNvPr id="10" name="Rectangle 27"/>
              <p:cNvSpPr>
                <a:spLocks noChangeArrowheads="1"/>
              </p:cNvSpPr>
              <p:nvPr/>
            </p:nvSpPr>
            <p:spPr bwMode="auto">
              <a:xfrm>
                <a:off x="4724400" y="1447800"/>
                <a:ext cx="3657600" cy="16764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120000"/>
                  </a:lnSpc>
                </a:pPr>
                <a:r>
                  <a:rPr lang="en-US" sz="2900" dirty="0">
                    <a:solidFill>
                      <a:srgbClr val="FF6600"/>
                    </a:solidFill>
                    <a:latin typeface="Book Antiqua" charset="0"/>
                  </a:rPr>
                  <a:t>MeSH Database</a:t>
                </a:r>
                <a:endParaRPr lang="en-US" sz="2900" dirty="0">
                  <a:solidFill>
                    <a:srgbClr val="FF6600"/>
                  </a:solidFill>
                  <a:latin typeface="Verdana" charset="0"/>
                </a:endParaRPr>
              </a:p>
              <a:p>
                <a:pPr algn="ctr" eaLnBrk="0" hangingPunct="0">
                  <a:lnSpc>
                    <a:spcPct val="120000"/>
                  </a:lnSpc>
                </a:pPr>
                <a:r>
                  <a:rPr lang="en-US" sz="2600" dirty="0">
                    <a:solidFill>
                      <a:srgbClr val="2B5D8F"/>
                    </a:solidFill>
                  </a:rPr>
                  <a:t>searches </a:t>
                </a:r>
                <a:r>
                  <a:rPr lang="en-US" sz="2600" i="1" dirty="0">
                    <a:solidFill>
                      <a:srgbClr val="2B5D8F"/>
                    </a:solidFill>
                  </a:rPr>
                  <a:t>only</a:t>
                </a:r>
                <a:endParaRPr lang="en-US" sz="2600" i="1" dirty="0">
                  <a:solidFill>
                    <a:srgbClr val="2B5D8F"/>
                  </a:solidFill>
                  <a:latin typeface="Verdana" charset="0"/>
                </a:endParaRPr>
              </a:p>
              <a:p>
                <a:pPr algn="ctr" eaLnBrk="0" hangingPunct="0">
                  <a:lnSpc>
                    <a:spcPct val="120000"/>
                  </a:lnSpc>
                </a:pPr>
                <a:r>
                  <a:rPr lang="en-US" sz="2700" i="1" dirty="0">
                    <a:solidFill>
                      <a:srgbClr val="002A7E"/>
                    </a:solidFill>
                    <a:latin typeface="Verdana" charset="0"/>
                  </a:rPr>
                  <a:t> </a:t>
                </a:r>
                <a:r>
                  <a:rPr lang="en-US" sz="2600" dirty="0">
                    <a:solidFill>
                      <a:srgbClr val="2B5D8F"/>
                    </a:solidFill>
                  </a:rPr>
                  <a:t>the</a:t>
                </a:r>
                <a:r>
                  <a:rPr lang="en-US" sz="2700" dirty="0">
                    <a:solidFill>
                      <a:srgbClr val="002A7E"/>
                    </a:solidFill>
                    <a:latin typeface="Verdana" charset="0"/>
                  </a:rPr>
                  <a:t> </a:t>
                </a:r>
                <a:r>
                  <a:rPr lang="en-US" sz="2900" dirty="0">
                    <a:solidFill>
                      <a:srgbClr val="FF6600"/>
                    </a:solidFill>
                    <a:latin typeface="Book Antiqua" charset="0"/>
                  </a:rPr>
                  <a:t>MeSH</a:t>
                </a:r>
                <a:r>
                  <a:rPr lang="en-US" sz="2700" dirty="0">
                    <a:solidFill>
                      <a:srgbClr val="002A7E"/>
                    </a:solidFill>
                    <a:latin typeface="Verdana" charset="0"/>
                  </a:rPr>
                  <a:t> </a:t>
                </a:r>
                <a:r>
                  <a:rPr lang="en-US" sz="2600" dirty="0">
                    <a:solidFill>
                      <a:srgbClr val="2B5D8F"/>
                    </a:solidFill>
                  </a:rPr>
                  <a:t>terms</a:t>
                </a:r>
                <a:r>
                  <a:rPr lang="en-US" sz="2600" dirty="0">
                    <a:solidFill>
                      <a:srgbClr val="2B5D8F"/>
                    </a:solidFill>
                    <a:latin typeface="Verdana" charset="0"/>
                  </a:rPr>
                  <a:t> </a:t>
                </a:r>
                <a:r>
                  <a:rPr lang="en-US" sz="2600" dirty="0">
                    <a:solidFill>
                      <a:srgbClr val="2B5D8F"/>
                    </a:solidFill>
                  </a:rPr>
                  <a:t>for: 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381000" y="4419600"/>
              <a:ext cx="2133600" cy="533400"/>
              <a:chOff x="381000" y="4419600"/>
              <a:chExt cx="2133600" cy="533400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381000" y="4419600"/>
                <a:ext cx="2133600" cy="533400"/>
                <a:chOff x="381000" y="4419600"/>
                <a:chExt cx="2133600" cy="533400"/>
              </a:xfrm>
            </p:grpSpPr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457200" y="4495800"/>
                  <a:ext cx="1981200" cy="381000"/>
                </a:xfrm>
                <a:prstGeom prst="rect">
                  <a:avLst/>
                </a:prstGeom>
                <a:noFill/>
                <a:ln w="762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0" hangingPunct="0"/>
                  <a:endParaRPr lang="en-US" dirty="0"/>
                </a:p>
              </p:txBody>
            </p:sp>
            <p:sp>
              <p:nvSpPr>
                <p:cNvPr id="18" name="Rectangle 19"/>
                <p:cNvSpPr>
                  <a:spLocks noChangeArrowheads="1"/>
                </p:cNvSpPr>
                <p:nvPr/>
              </p:nvSpPr>
              <p:spPr bwMode="auto">
                <a:xfrm>
                  <a:off x="381000" y="4419600"/>
                  <a:ext cx="2133600" cy="533400"/>
                </a:xfrm>
                <a:prstGeom prst="rect">
                  <a:avLst/>
                </a:prstGeom>
                <a:noFill/>
                <a:ln w="104775" cap="flat" cmpd="sng" algn="ctr">
                  <a:solidFill>
                    <a:srgbClr val="26A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0" hangingPunct="0"/>
                  <a:endParaRPr lang="en-US" dirty="0"/>
                </a:p>
              </p:txBody>
            </p:sp>
          </p:grp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381000" y="4419600"/>
                <a:ext cx="2133600" cy="533400"/>
              </a:xfrm>
              <a:prstGeom prst="rect">
                <a:avLst/>
              </a:prstGeom>
              <a:noFill/>
              <a:ln w="19050" cmpd="sng">
                <a:solidFill>
                  <a:srgbClr val="336699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650805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2-11-09 at 2.08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4" y="388112"/>
            <a:ext cx="6744716" cy="601268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267200" y="1066800"/>
            <a:ext cx="4419600" cy="5410200"/>
            <a:chOff x="4495800" y="609600"/>
            <a:chExt cx="4267200" cy="5715000"/>
          </a:xfrm>
        </p:grpSpPr>
        <p:sp>
          <p:nvSpPr>
            <p:cNvPr id="6" name="Rectangle 25"/>
            <p:cNvSpPr>
              <a:spLocks noChangeArrowheads="1"/>
            </p:cNvSpPr>
            <p:nvPr/>
          </p:nvSpPr>
          <p:spPr bwMode="auto">
            <a:xfrm>
              <a:off x="4495800" y="609600"/>
              <a:ext cx="4267200" cy="571500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rgbClr val="2B5D8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20000"/>
                </a:lnSpc>
              </a:pPr>
              <a:endParaRPr lang="en-US" sz="2800" dirty="0">
                <a:solidFill>
                  <a:schemeClr val="bg1"/>
                </a:solidFill>
                <a:latin typeface="Verdana" charset="0"/>
              </a:endParaRPr>
            </a:p>
            <a:p>
              <a:pPr algn="ctr" eaLnBrk="0" hangingPunct="0">
                <a:lnSpc>
                  <a:spcPct val="120000"/>
                </a:lnSpc>
              </a:pPr>
              <a:endParaRPr lang="en-US" sz="2800" dirty="0">
                <a:solidFill>
                  <a:schemeClr val="bg1"/>
                </a:solidFill>
                <a:latin typeface="Verdana" charset="0"/>
              </a:endParaRPr>
            </a:p>
            <a:p>
              <a:pPr algn="ctr" eaLnBrk="0" hangingPunct="0">
                <a:lnSpc>
                  <a:spcPct val="120000"/>
                </a:lnSpc>
              </a:pPr>
              <a:endParaRPr lang="en-US" sz="2800" dirty="0">
                <a:solidFill>
                  <a:schemeClr val="bg1"/>
                </a:solidFill>
                <a:latin typeface="Verdana" charset="0"/>
              </a:endParaRPr>
            </a:p>
            <a:p>
              <a:pPr algn="ctr" eaLnBrk="0" hangingPunct="0">
                <a:lnSpc>
                  <a:spcPct val="120000"/>
                </a:lnSpc>
              </a:pPr>
              <a:endParaRPr lang="en-US" sz="2800" dirty="0">
                <a:solidFill>
                  <a:schemeClr val="bg1"/>
                </a:solidFill>
                <a:latin typeface="Verdana" charset="0"/>
              </a:endParaRPr>
            </a:p>
            <a:p>
              <a:pPr algn="ctr" eaLnBrk="0" hangingPunct="0">
                <a:lnSpc>
                  <a:spcPct val="120000"/>
                </a:lnSpc>
              </a:pPr>
              <a:endParaRPr lang="en-US" sz="2800" dirty="0">
                <a:solidFill>
                  <a:schemeClr val="bg1"/>
                </a:solidFill>
                <a:latin typeface="Verdana" charset="0"/>
              </a:endParaRPr>
            </a:p>
            <a:p>
              <a:pPr algn="ctr" eaLnBrk="0" hangingPunct="0">
                <a:lnSpc>
                  <a:spcPct val="120000"/>
                </a:lnSpc>
              </a:pPr>
              <a:endParaRPr lang="en-US" sz="2000" dirty="0">
                <a:solidFill>
                  <a:srgbClr val="000066"/>
                </a:solidFill>
                <a:latin typeface="Verdana" charset="0"/>
              </a:endParaRPr>
            </a:p>
            <a:p>
              <a:pPr algn="ctr" eaLnBrk="0" hangingPunct="0">
                <a:lnSpc>
                  <a:spcPct val="140000"/>
                </a:lnSpc>
              </a:pPr>
              <a:endParaRPr lang="en-US" sz="500" dirty="0">
                <a:solidFill>
                  <a:srgbClr val="FF0066"/>
                </a:solidFill>
                <a:latin typeface="Verdana" charset="0"/>
              </a:endParaRPr>
            </a:p>
            <a:p>
              <a:pPr algn="ctr" eaLnBrk="0" hangingPunct="0">
                <a:lnSpc>
                  <a:spcPct val="140000"/>
                </a:lnSpc>
              </a:pPr>
              <a:endParaRPr lang="en-US" sz="500" dirty="0">
                <a:solidFill>
                  <a:srgbClr val="FF0066"/>
                </a:solidFill>
                <a:latin typeface="Verdana" charset="0"/>
              </a:endParaRPr>
            </a:p>
            <a:p>
              <a:pPr algn="ctr" eaLnBrk="0" hangingPunct="0">
                <a:lnSpc>
                  <a:spcPct val="140000"/>
                </a:lnSpc>
              </a:pPr>
              <a:endParaRPr lang="en-US" sz="500" dirty="0">
                <a:solidFill>
                  <a:srgbClr val="FF0066"/>
                </a:solidFill>
                <a:latin typeface="Verdana" charset="0"/>
              </a:endParaRPr>
            </a:p>
            <a:p>
              <a:pPr algn="ctr" eaLnBrk="0" hangingPunct="0">
                <a:lnSpc>
                  <a:spcPct val="140000"/>
                </a:lnSpc>
              </a:pPr>
              <a:endParaRPr lang="en-US" sz="2000" dirty="0">
                <a:solidFill>
                  <a:srgbClr val="0BFFFF"/>
                </a:solidFill>
                <a:latin typeface="Verdana" charset="0"/>
              </a:endParaRPr>
            </a:p>
          </p:txBody>
        </p:sp>
        <p:sp>
          <p:nvSpPr>
            <p:cNvPr id="7" name="Rectangle 26"/>
            <p:cNvSpPr>
              <a:spLocks noChangeArrowheads="1"/>
            </p:cNvSpPr>
            <p:nvPr/>
          </p:nvSpPr>
          <p:spPr bwMode="auto">
            <a:xfrm>
              <a:off x="4648200" y="762000"/>
              <a:ext cx="3962400" cy="5418138"/>
            </a:xfrm>
            <a:prstGeom prst="rect">
              <a:avLst/>
            </a:prstGeom>
            <a:noFill/>
            <a:ln w="38100">
              <a:solidFill>
                <a:srgbClr val="5CC26A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>
              <a:off x="4800600" y="1066800"/>
              <a:ext cx="3657600" cy="1905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20000"/>
                </a:lnSpc>
              </a:pPr>
              <a:r>
                <a:rPr lang="en-US" sz="2200" dirty="0">
                  <a:solidFill>
                    <a:srgbClr val="002A7E"/>
                  </a:solidFill>
                  <a:latin typeface="Verdana" charset="0"/>
                </a:rPr>
                <a:t> </a:t>
              </a:r>
              <a:r>
                <a:rPr lang="en-US" sz="2200" dirty="0">
                  <a:solidFill>
                    <a:srgbClr val="2B5D8F"/>
                  </a:solidFill>
                  <a:latin typeface="Verdana" charset="0"/>
                </a:rPr>
                <a:t>Look at subject headings </a:t>
              </a:r>
            </a:p>
            <a:p>
              <a:pPr algn="ctr" eaLnBrk="0" hangingPunct="0">
                <a:lnSpc>
                  <a:spcPct val="120000"/>
                </a:lnSpc>
              </a:pPr>
              <a:r>
                <a:rPr lang="en-US" sz="2200" dirty="0">
                  <a:solidFill>
                    <a:srgbClr val="2B5D8F"/>
                  </a:solidFill>
                  <a:latin typeface="Verdana" charset="0"/>
                </a:rPr>
                <a:t>in the</a:t>
              </a:r>
              <a:endParaRPr lang="en-US" sz="2700" dirty="0">
                <a:solidFill>
                  <a:srgbClr val="2B5D8F"/>
                </a:solidFill>
                <a:latin typeface="Verdana" charset="0"/>
              </a:endParaRPr>
            </a:p>
            <a:p>
              <a:pPr algn="ctr" eaLnBrk="0" hangingPunct="0">
                <a:lnSpc>
                  <a:spcPct val="120000"/>
                </a:lnSpc>
              </a:pPr>
              <a:r>
                <a:rPr lang="en-US" sz="2800" dirty="0">
                  <a:solidFill>
                    <a:srgbClr val="FF6600"/>
                  </a:solidFill>
                  <a:latin typeface="Book Antiqua" charset="0"/>
                </a:rPr>
                <a:t>MeSH Terms Index</a:t>
              </a:r>
              <a:endParaRPr lang="en-US" sz="2700" dirty="0">
                <a:solidFill>
                  <a:srgbClr val="FF6600"/>
                </a:solidFill>
                <a:latin typeface="Verdana" charset="0"/>
              </a:endParaRPr>
            </a:p>
            <a:p>
              <a:pPr algn="ctr" eaLnBrk="0" hangingPunct="0">
                <a:lnSpc>
                  <a:spcPct val="120000"/>
                </a:lnSpc>
              </a:pPr>
              <a:r>
                <a:rPr lang="en-US" sz="2200" dirty="0">
                  <a:solidFill>
                    <a:srgbClr val="2B5D8F"/>
                  </a:solidFill>
                </a:rPr>
                <a:t>for additional terms.</a:t>
              </a:r>
              <a:endParaRPr lang="en-US" sz="2800" dirty="0">
                <a:solidFill>
                  <a:srgbClr val="2B5D8F"/>
                </a:solidFill>
              </a:endParaRPr>
            </a:p>
          </p:txBody>
        </p:sp>
      </p:grp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5181600" y="3581400"/>
            <a:ext cx="274320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en-US" sz="2200" dirty="0">
                <a:solidFill>
                  <a:srgbClr val="2B5D8F"/>
                </a:solidFill>
                <a:latin typeface="Verdana" charset="0"/>
              </a:rPr>
              <a:t>You may want to </a:t>
            </a:r>
          </a:p>
          <a:p>
            <a:pPr algn="ctr" eaLnBrk="0" hangingPunct="0">
              <a:lnSpc>
                <a:spcPct val="120000"/>
              </a:lnSpc>
            </a:pPr>
            <a:r>
              <a:rPr lang="en-US" sz="2200" dirty="0">
                <a:solidFill>
                  <a:srgbClr val="2B5D8F"/>
                </a:solidFill>
                <a:latin typeface="Verdana" charset="0"/>
              </a:rPr>
              <a:t>write a new search</a:t>
            </a:r>
          </a:p>
          <a:p>
            <a:pPr algn="ctr" eaLnBrk="0" hangingPunct="0">
              <a:lnSpc>
                <a:spcPct val="120000"/>
              </a:lnSpc>
            </a:pPr>
            <a:r>
              <a:rPr lang="en-US" sz="2200" dirty="0">
                <a:solidFill>
                  <a:srgbClr val="2B5D8F"/>
                </a:solidFill>
                <a:latin typeface="Verdana" charset="0"/>
              </a:rPr>
              <a:t>program using:</a:t>
            </a:r>
            <a:endParaRPr lang="en-US" sz="2800" dirty="0">
              <a:solidFill>
                <a:srgbClr val="2B5D8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3400" y="4953000"/>
            <a:ext cx="7848600" cy="1295400"/>
            <a:chOff x="533400" y="4953000"/>
            <a:chExt cx="7848600" cy="1295400"/>
          </a:xfrm>
        </p:grpSpPr>
        <p:sp>
          <p:nvSpPr>
            <p:cNvPr id="4" name="Rectangle 19"/>
            <p:cNvSpPr>
              <a:spLocks noChangeArrowheads="1"/>
            </p:cNvSpPr>
            <p:nvPr/>
          </p:nvSpPr>
          <p:spPr bwMode="auto">
            <a:xfrm>
              <a:off x="533400" y="6019800"/>
              <a:ext cx="838200" cy="228600"/>
            </a:xfrm>
            <a:prstGeom prst="rect">
              <a:avLst/>
            </a:prstGeom>
            <a:noFill/>
            <a:ln w="762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10" name="Rectangle 22"/>
            <p:cNvSpPr>
              <a:spLocks noChangeArrowheads="1"/>
            </p:cNvSpPr>
            <p:nvPr/>
          </p:nvSpPr>
          <p:spPr bwMode="auto">
            <a:xfrm>
              <a:off x="4572000" y="4953000"/>
              <a:ext cx="3810000" cy="9906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800" b="1" dirty="0" smtClean="0">
                  <a:solidFill>
                    <a:srgbClr val="008000"/>
                  </a:solidFill>
                  <a:latin typeface="Verdana" charset="0"/>
                </a:rPr>
                <a:t>Program Evaluation</a:t>
              </a:r>
              <a:endParaRPr lang="en-US" sz="2000" b="1" dirty="0" smtClean="0">
                <a:solidFill>
                  <a:srgbClr val="008000"/>
                </a:solidFill>
                <a:latin typeface="Verdan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6277547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2-11-09 at 2.08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42" y="381000"/>
            <a:ext cx="6744716" cy="6012688"/>
          </a:xfrm>
          <a:prstGeom prst="rect">
            <a:avLst/>
          </a:prstGeom>
        </p:spPr>
      </p:pic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533400" y="3429000"/>
            <a:ext cx="7467600" cy="3124199"/>
            <a:chOff x="304800" y="3124200"/>
            <a:chExt cx="5715000" cy="3464861"/>
          </a:xfrm>
        </p:grpSpPr>
        <p:sp>
          <p:nvSpPr>
            <p:cNvPr id="17" name="Rectangle 5"/>
            <p:cNvSpPr>
              <a:spLocks noChangeArrowheads="1"/>
            </p:cNvSpPr>
            <p:nvPr/>
          </p:nvSpPr>
          <p:spPr bwMode="auto">
            <a:xfrm>
              <a:off x="304800" y="3124200"/>
              <a:ext cx="5715000" cy="3464861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2B5D8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Verdana" charset="0"/>
                </a:rPr>
                <a:t>.</a:t>
              </a:r>
              <a:endParaRPr lang="en-US" sz="5400" dirty="0">
                <a:solidFill>
                  <a:schemeClr val="bg1"/>
                </a:solidFill>
                <a:latin typeface="Verdana" charset="0"/>
              </a:endParaRPr>
            </a:p>
          </p:txBody>
        </p:sp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457200" y="3301884"/>
              <a:ext cx="5410200" cy="3134776"/>
            </a:xfrm>
            <a:prstGeom prst="rect">
              <a:avLst/>
            </a:prstGeom>
            <a:noFill/>
            <a:ln w="28575">
              <a:solidFill>
                <a:srgbClr val="01A63A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</p:grp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1073227" y="3885905"/>
            <a:ext cx="6387947" cy="6098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3200" dirty="0">
                <a:solidFill>
                  <a:srgbClr val="FF6600"/>
                </a:solidFill>
                <a:latin typeface="Verdana" charset="0"/>
              </a:rPr>
              <a:t>Click </a:t>
            </a:r>
            <a:r>
              <a:rPr lang="en-US" sz="3200" u="sng" dirty="0">
                <a:solidFill>
                  <a:srgbClr val="0000FF"/>
                </a:solidFill>
                <a:latin typeface="Verdana" charset="0"/>
              </a:rPr>
              <a:t>Send to:</a:t>
            </a:r>
            <a:r>
              <a:rPr lang="en-US" sz="3200" dirty="0">
                <a:solidFill>
                  <a:srgbClr val="0000FF"/>
                </a:solidFill>
                <a:latin typeface="Verdana" charset="0"/>
              </a:rPr>
              <a:t> </a:t>
            </a:r>
            <a:r>
              <a:rPr lang="en-US" sz="3200" dirty="0">
                <a:solidFill>
                  <a:srgbClr val="FF6600"/>
                </a:solidFill>
                <a:latin typeface="Verdana" charset="0"/>
              </a:rPr>
              <a:t>and select</a:t>
            </a:r>
            <a:endParaRPr lang="en-US" sz="3200" dirty="0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 rot="4038462">
            <a:off x="5066839" y="2607256"/>
            <a:ext cx="3071092" cy="341326"/>
          </a:xfrm>
          <a:prstGeom prst="leftArrow">
            <a:avLst>
              <a:gd name="adj1" fmla="val 50000"/>
              <a:gd name="adj2" fmla="val 122662"/>
            </a:avLst>
          </a:prstGeom>
          <a:gradFill rotWithShape="0">
            <a:gsLst>
              <a:gs pos="0">
                <a:srgbClr val="0047DF"/>
              </a:gs>
              <a:gs pos="100000">
                <a:srgbClr val="43E141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47D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5638800" y="990600"/>
            <a:ext cx="609600" cy="304800"/>
          </a:xfrm>
          <a:prstGeom prst="rect">
            <a:avLst/>
          </a:prstGeom>
          <a:noFill/>
          <a:ln w="38100" cmpd="sng">
            <a:solidFill>
              <a:srgbClr val="FF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1066800" y="4572000"/>
            <a:ext cx="6567889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r>
              <a:rPr lang="en-US" sz="2200" i="1" dirty="0" smtClean="0">
                <a:latin typeface="Verdana" charset="0"/>
                <a:ea typeface="Verdana" charset="0"/>
                <a:cs typeface="Verdana" charset="0"/>
              </a:rPr>
              <a:t>File</a:t>
            </a:r>
            <a:r>
              <a:rPr lang="en-US" sz="1800" dirty="0" smtClean="0">
                <a:latin typeface="Verdana" charset="0"/>
                <a:ea typeface="Verdana" charset="0"/>
                <a:cs typeface="Verdana" charset="0"/>
              </a:rPr>
              <a:t>   to save citations to a file on your computer or</a:t>
            </a:r>
          </a:p>
          <a:p>
            <a:pPr eaLnBrk="0" hangingPunct="0"/>
            <a:endParaRPr lang="en-US" sz="1800" dirty="0" smtClean="0">
              <a:latin typeface="Verdana" charset="0"/>
              <a:ea typeface="Verdana" charset="0"/>
              <a:cs typeface="Verdana" charset="0"/>
            </a:endParaRPr>
          </a:p>
          <a:p>
            <a:pPr eaLnBrk="0" hangingPunct="0"/>
            <a:r>
              <a:rPr lang="en-US" sz="2200" i="1" dirty="0" smtClean="0">
                <a:latin typeface="Verdana" charset="0"/>
                <a:ea typeface="Verdana" charset="0"/>
                <a:cs typeface="Verdana" charset="0"/>
              </a:rPr>
              <a:t>Clipboard</a:t>
            </a:r>
            <a:r>
              <a:rPr lang="en-US" sz="1800" dirty="0" smtClean="0">
                <a:latin typeface="Verdana" charset="0"/>
                <a:ea typeface="Verdana" charset="0"/>
                <a:cs typeface="Verdana" charset="0"/>
              </a:rPr>
              <a:t>   to temporarily store selected citations or </a:t>
            </a:r>
          </a:p>
          <a:p>
            <a:pPr eaLnBrk="0" hangingPunct="0"/>
            <a:endParaRPr lang="en-US" sz="1800" dirty="0" smtClean="0">
              <a:latin typeface="Verdana" charset="0"/>
              <a:ea typeface="Verdana" charset="0"/>
              <a:cs typeface="Verdana" charset="0"/>
            </a:endParaRPr>
          </a:p>
          <a:p>
            <a:pPr eaLnBrk="0" hangingPunct="0"/>
            <a:r>
              <a:rPr lang="en-US" sz="2200" i="1" dirty="0" smtClean="0">
                <a:latin typeface="Verdana" charset="0"/>
                <a:ea typeface="Verdana" charset="0"/>
                <a:cs typeface="Verdana" charset="0"/>
              </a:rPr>
              <a:t>E-mail   </a:t>
            </a:r>
            <a:r>
              <a:rPr lang="en-US" sz="1800" dirty="0" smtClean="0">
                <a:latin typeface="Verdana" charset="0"/>
                <a:ea typeface="Verdana" charset="0"/>
                <a:cs typeface="Verdana" charset="0"/>
              </a:rPr>
              <a:t>to send citations to self or colleague</a:t>
            </a:r>
          </a:p>
          <a:p>
            <a:pPr eaLnBrk="0" hangingPunct="0"/>
            <a:endParaRPr lang="en-US" sz="1800" dirty="0" smtClean="0"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918117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2-11-09 at 1.58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956" y="323977"/>
            <a:ext cx="5736844" cy="621004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09600" y="2781300"/>
            <a:ext cx="4114800" cy="1143000"/>
            <a:chOff x="609600" y="2781300"/>
            <a:chExt cx="4114800" cy="1143000"/>
          </a:xfrm>
        </p:grpSpPr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609600" y="2781300"/>
              <a:ext cx="4114800" cy="1143000"/>
            </a:xfrm>
            <a:prstGeom prst="rect">
              <a:avLst/>
            </a:prstGeom>
            <a:solidFill>
              <a:schemeClr val="bg1"/>
            </a:solidFill>
            <a:ln w="76200" cmpd="sng">
              <a:solidFill>
                <a:srgbClr val="666666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latin typeface="Verdana" charset="0"/>
              </a:endParaRPr>
            </a:p>
            <a:p>
              <a:pPr algn="ctr" eaLnBrk="0" hangingPunct="0">
                <a:lnSpc>
                  <a:spcPct val="90000"/>
                </a:lnSpc>
              </a:pPr>
              <a:endParaRPr lang="en-US" dirty="0">
                <a:solidFill>
                  <a:schemeClr val="bg1"/>
                </a:solidFill>
                <a:latin typeface="Verdana" charset="0"/>
              </a:endParaRPr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838200" y="3048000"/>
              <a:ext cx="3657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dirty="0" smtClean="0">
                  <a:latin typeface="Verdana" charset="0"/>
                </a:rPr>
                <a:t>Hover-</a:t>
              </a:r>
              <a:r>
                <a:rPr lang="en-US" dirty="0">
                  <a:latin typeface="Verdana" charset="0"/>
                </a:rPr>
                <a:t>over Databases</a:t>
              </a:r>
            </a:p>
          </p:txBody>
        </p:sp>
      </p:grpSp>
      <p:sp>
        <p:nvSpPr>
          <p:cNvPr id="8" name="AutoShape 12"/>
          <p:cNvSpPr>
            <a:spLocks noChangeArrowheads="1"/>
          </p:cNvSpPr>
          <p:nvPr/>
        </p:nvSpPr>
        <p:spPr bwMode="auto">
          <a:xfrm rot="2702071" flipH="1">
            <a:off x="5006264" y="1781932"/>
            <a:ext cx="304800" cy="1724209"/>
          </a:xfrm>
          <a:prstGeom prst="upArrow">
            <a:avLst>
              <a:gd name="adj1" fmla="val 50000"/>
              <a:gd name="adj2" fmla="val 137891"/>
            </a:avLst>
          </a:prstGeom>
          <a:gradFill rotWithShape="0">
            <a:gsLst>
              <a:gs pos="0">
                <a:srgbClr val="9A0002"/>
              </a:gs>
              <a:gs pos="50000">
                <a:srgbClr val="F49394"/>
              </a:gs>
              <a:gs pos="100000">
                <a:srgbClr val="9A0002"/>
              </a:gs>
            </a:gsLst>
            <a:lin ang="0" scaled="1"/>
          </a:gradFill>
          <a:ln w="28575">
            <a:solidFill>
              <a:srgbClr val="66000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867400" y="1600200"/>
            <a:ext cx="1447800" cy="381000"/>
            <a:chOff x="5715000" y="1371600"/>
            <a:chExt cx="1447800" cy="457200"/>
          </a:xfrm>
        </p:grpSpPr>
        <p:sp>
          <p:nvSpPr>
            <p:cNvPr id="10" name="AutoShape 14"/>
            <p:cNvSpPr>
              <a:spLocks noChangeArrowheads="1"/>
            </p:cNvSpPr>
            <p:nvPr/>
          </p:nvSpPr>
          <p:spPr bwMode="auto">
            <a:xfrm>
              <a:off x="5715000" y="1447800"/>
              <a:ext cx="1447800" cy="304800"/>
            </a:xfrm>
            <a:prstGeom prst="roundRect">
              <a:avLst>
                <a:gd name="adj" fmla="val 16667"/>
              </a:avLst>
            </a:prstGeom>
            <a:noFill/>
            <a:ln w="114300" cmpd="sng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11" name="AutoShape 15"/>
            <p:cNvSpPr>
              <a:spLocks noChangeArrowheads="1"/>
            </p:cNvSpPr>
            <p:nvPr/>
          </p:nvSpPr>
          <p:spPr bwMode="auto">
            <a:xfrm>
              <a:off x="5715000" y="1371600"/>
              <a:ext cx="1447800" cy="457200"/>
            </a:xfrm>
            <a:prstGeom prst="roundRect">
              <a:avLst>
                <a:gd name="adj" fmla="val 16667"/>
              </a:avLst>
            </a:prstGeom>
            <a:noFill/>
            <a:ln w="114300">
              <a:solidFill>
                <a:srgbClr val="59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92211619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2-11-09 at 2.08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4" y="388112"/>
            <a:ext cx="6744716" cy="6012688"/>
          </a:xfrm>
          <a:prstGeom prst="rect">
            <a:avLst/>
          </a:prstGeom>
        </p:spPr>
      </p:pic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362200" y="3724147"/>
            <a:ext cx="6400800" cy="1600200"/>
            <a:chOff x="1600200" y="3429000"/>
            <a:chExt cx="6400800" cy="1600200"/>
          </a:xfrm>
        </p:grpSpPr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1600200" y="3429000"/>
              <a:ext cx="6400800" cy="1600200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2B5D8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3400" dirty="0" smtClean="0">
                  <a:solidFill>
                    <a:srgbClr val="FF6600"/>
                  </a:solidFill>
                  <a:latin typeface="Verdana" charset="0"/>
                </a:rPr>
                <a:t>…or click </a:t>
              </a:r>
              <a:r>
                <a:rPr lang="en-US" sz="3400" dirty="0">
                  <a:solidFill>
                    <a:srgbClr val="FF6600"/>
                  </a:solidFill>
                  <a:latin typeface="Verdana" charset="0"/>
                </a:rPr>
                <a:t>icon for full text</a:t>
              </a:r>
              <a:r>
                <a:rPr lang="en-US" sz="3600" dirty="0">
                  <a:solidFill>
                    <a:schemeClr val="bg1"/>
                  </a:solidFill>
                  <a:latin typeface="Verdana" charset="0"/>
                </a:rPr>
                <a:t>.</a:t>
              </a:r>
              <a:endParaRPr lang="en-US" sz="5400" dirty="0">
                <a:solidFill>
                  <a:schemeClr val="bg1"/>
                </a:solidFill>
                <a:latin typeface="Verdana" charset="0"/>
              </a:endParaRPr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1752600" y="3581400"/>
              <a:ext cx="6080760" cy="1295400"/>
            </a:xfrm>
            <a:prstGeom prst="rect">
              <a:avLst/>
            </a:prstGeom>
            <a:noFill/>
            <a:ln w="38100">
              <a:solidFill>
                <a:srgbClr val="5CC26A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</p:grpSp>
      <p:sp>
        <p:nvSpPr>
          <p:cNvPr id="15" name="AutoShape 19"/>
          <p:cNvSpPr>
            <a:spLocks noChangeArrowheads="1"/>
          </p:cNvSpPr>
          <p:nvPr/>
        </p:nvSpPr>
        <p:spPr bwMode="auto">
          <a:xfrm rot="4318859">
            <a:off x="5873558" y="2589271"/>
            <a:ext cx="2922066" cy="377682"/>
          </a:xfrm>
          <a:prstGeom prst="leftArrow">
            <a:avLst>
              <a:gd name="adj1" fmla="val 50000"/>
              <a:gd name="adj2" fmla="val 75608"/>
            </a:avLst>
          </a:prstGeom>
          <a:gradFill rotWithShape="0">
            <a:gsLst>
              <a:gs pos="0">
                <a:srgbClr val="0047DF"/>
              </a:gs>
              <a:gs pos="100000">
                <a:srgbClr val="43E141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47D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173895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889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30000"/>
              </a:lnSpc>
              <a:defRPr/>
            </a:pPr>
            <a:endParaRPr lang="en-US" sz="400" dirty="0">
              <a:solidFill>
                <a:schemeClr val="bg1"/>
              </a:solidFill>
              <a:latin typeface="Verdana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algn="ctr" eaLnBrk="0" hangingPunct="0">
              <a:lnSpc>
                <a:spcPct val="130000"/>
              </a:lnSpc>
              <a:defRPr/>
            </a:pPr>
            <a:endParaRPr lang="en-US" sz="400" dirty="0">
              <a:solidFill>
                <a:schemeClr val="bg1"/>
              </a:solidFill>
              <a:latin typeface="Verdana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algn="ctr" eaLnBrk="0" hangingPunct="0">
              <a:lnSpc>
                <a:spcPct val="130000"/>
              </a:lnSpc>
              <a:defRPr/>
            </a:pPr>
            <a:endParaRPr lang="en-US" sz="400" dirty="0">
              <a:solidFill>
                <a:schemeClr val="bg1"/>
              </a:solidFill>
              <a:latin typeface="Verdana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algn="ctr" eaLnBrk="0" hangingPunct="0">
              <a:lnSpc>
                <a:spcPct val="140000"/>
              </a:lnSpc>
              <a:defRPr/>
            </a:pPr>
            <a:r>
              <a:rPr lang="en-US" sz="6000" u="sng" dirty="0">
                <a:solidFill>
                  <a:srgbClr val="CC0000"/>
                </a:solidFill>
                <a:latin typeface="Verdana" pitchFamily="-106" charset="0"/>
                <a:ea typeface="Verdana" pitchFamily="-106" charset="0"/>
                <a:cs typeface="Verdana" pitchFamily="-106" charset="0"/>
              </a:rPr>
              <a:t>Linking to</a:t>
            </a:r>
            <a:endParaRPr lang="en-US" sz="5400" dirty="0">
              <a:solidFill>
                <a:srgbClr val="CC0000"/>
              </a:solidFill>
              <a:latin typeface="Verdana" pitchFamily="-106" charset="0"/>
              <a:ea typeface="Verdana" pitchFamily="-106" charset="0"/>
              <a:cs typeface="Verdana" pitchFamily="-106" charset="0"/>
            </a:endParaRPr>
          </a:p>
          <a:p>
            <a:pPr algn="ctr" eaLnBrk="0" hangingPunct="0">
              <a:lnSpc>
                <a:spcPct val="140000"/>
              </a:lnSpc>
              <a:defRPr/>
            </a:pPr>
            <a:endParaRPr lang="en-US" sz="400" b="1" i="1" dirty="0">
              <a:solidFill>
                <a:srgbClr val="0BFFFF"/>
              </a:solidFill>
              <a:latin typeface="Book Antiqua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algn="ctr" eaLnBrk="0" hangingPunct="0">
              <a:lnSpc>
                <a:spcPct val="140000"/>
              </a:lnSpc>
              <a:defRPr/>
            </a:pPr>
            <a:endParaRPr lang="en-US" sz="400" b="1" i="1" dirty="0">
              <a:solidFill>
                <a:srgbClr val="0BFFFF"/>
              </a:solidFill>
              <a:latin typeface="Book Antiqua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algn="ctr" eaLnBrk="0" hangingPunct="0">
              <a:lnSpc>
                <a:spcPct val="140000"/>
              </a:lnSpc>
              <a:defRPr/>
            </a:pPr>
            <a:r>
              <a:rPr lang="en-US" sz="7200" b="1" i="1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Full-Text Articles</a:t>
            </a:r>
            <a:endParaRPr lang="en-US" sz="5400" dirty="0">
              <a:latin typeface="Times New Roman" pitchFamily="-106" charset="0"/>
              <a:ea typeface="Times New Roman" pitchFamily="-106" charset="0"/>
              <a:cs typeface="Times New Roman" pitchFamily="-106" charset="0"/>
            </a:endParaRPr>
          </a:p>
          <a:p>
            <a:pPr algn="ctr" eaLnBrk="0" hangingPunct="0">
              <a:lnSpc>
                <a:spcPct val="140000"/>
              </a:lnSpc>
              <a:defRPr/>
            </a:pPr>
            <a:r>
              <a:rPr lang="en-US" sz="5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echno" charset="0"/>
                <a:ea typeface="ＭＳ Ｐゴシック" pitchFamily="-106" charset="-128"/>
                <a:cs typeface="ＭＳ Ｐゴシック" pitchFamily="-106" charset="-128"/>
              </a:rPr>
              <a:t>in</a:t>
            </a: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echno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Techno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sz="6400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echno" charset="0"/>
                <a:ea typeface="ＭＳ Ｐゴシック" pitchFamily="-106" charset="-128"/>
                <a:cs typeface="ＭＳ Ｐゴシック" pitchFamily="-106" charset="-128"/>
              </a:rPr>
              <a:t>Electronic Journals</a:t>
            </a:r>
          </a:p>
          <a:p>
            <a:pPr algn="ctr" eaLnBrk="0" hangingPunct="0">
              <a:defRPr/>
            </a:pPr>
            <a:endParaRPr lang="en-US" dirty="0">
              <a:solidFill>
                <a:srgbClr val="6600CC"/>
              </a:solidFill>
              <a:latin typeface="Techno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4"/>
          <p:cNvSpPr>
            <a:spLocks noChangeArrowheads="1"/>
          </p:cNvSpPr>
          <p:nvPr/>
        </p:nvSpPr>
        <p:spPr bwMode="auto">
          <a:xfrm>
            <a:off x="76200" y="-76200"/>
            <a:ext cx="73802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>
                <a:solidFill>
                  <a:schemeClr val="bg1"/>
                </a:solidFill>
                <a:latin typeface="Calibri" charset="0"/>
              </a:rPr>
              <a:t>TTUHSC Libraries - Proxy Server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5486400"/>
            <a:ext cx="8382000" cy="1138773"/>
          </a:xfrm>
          <a:prstGeom prst="rect">
            <a:avLst/>
          </a:prstGeom>
          <a:noFill/>
          <a:ln w="28575">
            <a:solidFill>
              <a:srgbClr val="AD000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 dirty="0">
                <a:solidFill>
                  <a:srgbClr val="FFFFFF"/>
                </a:solidFill>
                <a:latin typeface="Verdana" charset="0"/>
                <a:cs typeface="Verdana" charset="0"/>
              </a:rPr>
              <a:t>A</a:t>
            </a:r>
          </a:p>
          <a:p>
            <a:pPr algn="ctr" eaLnBrk="1" hangingPunct="1">
              <a:lnSpc>
                <a:spcPct val="130000"/>
              </a:lnSpc>
            </a:pPr>
            <a:r>
              <a:rPr lang="en-US" sz="2000" b="1" dirty="0">
                <a:latin typeface="Verdana" charset="0"/>
                <a:cs typeface="Verdana" charset="0"/>
              </a:rPr>
              <a:t>Problems</a:t>
            </a:r>
            <a:r>
              <a:rPr lang="en-US" sz="2000" dirty="0">
                <a:latin typeface="Verdana" charset="0"/>
                <a:cs typeface="Verdana" charset="0"/>
              </a:rPr>
              <a:t> with </a:t>
            </a:r>
            <a:r>
              <a:rPr lang="en-US" sz="2000" dirty="0" err="1">
                <a:latin typeface="Verdana" charset="0"/>
                <a:cs typeface="Verdana" charset="0"/>
              </a:rPr>
              <a:t>eRaider</a:t>
            </a:r>
            <a:r>
              <a:rPr lang="en-US" sz="2000" dirty="0">
                <a:latin typeface="Verdana" charset="0"/>
                <a:cs typeface="Verdana" charset="0"/>
              </a:rPr>
              <a:t> call: 806-743</a:t>
            </a:r>
            <a:r>
              <a:rPr lang="en-US" sz="2000" dirty="0" smtClean="0">
                <a:latin typeface="Verdana" charset="0"/>
                <a:cs typeface="Verdana" charset="0"/>
              </a:rPr>
              <a:t>-1234 </a:t>
            </a:r>
            <a:r>
              <a:rPr lang="en-US" sz="2000" dirty="0">
                <a:latin typeface="Verdana" charset="0"/>
                <a:cs typeface="Verdana" charset="0"/>
              </a:rPr>
              <a:t>or </a:t>
            </a:r>
            <a:r>
              <a:rPr lang="en-US" sz="2000" dirty="0" smtClean="0">
                <a:latin typeface="Verdana" charset="0"/>
                <a:cs typeface="Verdana" charset="0"/>
              </a:rPr>
              <a:t>email them at </a:t>
            </a:r>
            <a:r>
              <a:rPr lang="en-US" sz="2000" dirty="0" err="1" smtClean="0">
                <a:latin typeface="Verdana" charset="0"/>
                <a:cs typeface="Verdana" charset="0"/>
              </a:rPr>
              <a:t>ITSolutions@ttuhsc.edu</a:t>
            </a:r>
            <a:r>
              <a:rPr lang="en-US" sz="2000" dirty="0" smtClean="0">
                <a:latin typeface="Verdana" charset="0"/>
                <a:cs typeface="Verdana" charset="0"/>
              </a:rPr>
              <a:t>  Monday-Friday 8:00 am to 6:00 pm</a:t>
            </a:r>
            <a:endParaRPr lang="en-US" sz="2000" dirty="0">
              <a:latin typeface="Verdana" charset="0"/>
              <a:cs typeface="Verdana" charset="0"/>
            </a:endParaRPr>
          </a:p>
          <a:p>
            <a:pPr algn="ctr" eaLnBrk="1" hangingPunct="1"/>
            <a:r>
              <a:rPr lang="en-US" sz="800" dirty="0">
                <a:solidFill>
                  <a:schemeClr val="bg1"/>
                </a:solidFill>
                <a:latin typeface="Verdana" charset="0"/>
                <a:cs typeface="Verdana" charset="0"/>
              </a:rPr>
              <a:t>a</a:t>
            </a:r>
          </a:p>
        </p:txBody>
      </p:sp>
      <p:pic>
        <p:nvPicPr>
          <p:cNvPr id="58371" name="Picture 6" descr="eRaider2[1]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3825"/>
            <a:ext cx="5867400" cy="37115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58775" y="311150"/>
            <a:ext cx="8480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60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When Searching from Off Campus:</a:t>
            </a:r>
            <a:endParaRPr lang="en-US" sz="3600" b="1" smtClean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303838" y="2079625"/>
            <a:ext cx="3694112" cy="2092325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Verdana" charset="0"/>
              </a:rPr>
              <a:t>Enter the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latin typeface="Verdana" charset="0"/>
              </a:rPr>
              <a:t> </a:t>
            </a:r>
            <a:r>
              <a:rPr lang="en-US" sz="2000" i="1">
                <a:solidFill>
                  <a:srgbClr val="870400"/>
                </a:solidFill>
                <a:latin typeface="Verdana" charset="0"/>
              </a:rPr>
              <a:t>Eraider username and password</a:t>
            </a:r>
            <a:endParaRPr lang="en-US" sz="2000">
              <a:latin typeface="Verdana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>
                <a:latin typeface="Verdana" charset="0"/>
              </a:rPr>
              <a:t>assigned to you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latin typeface="Verdana" charset="0"/>
              </a:rPr>
              <a:t>by Information Services.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 rot="-3720763">
            <a:off x="4570413" y="2206625"/>
            <a:ext cx="331788" cy="1658937"/>
          </a:xfrm>
          <a:prstGeom prst="upArrow">
            <a:avLst>
              <a:gd name="adj1" fmla="val 50000"/>
              <a:gd name="adj2" fmla="val 82268"/>
            </a:avLst>
          </a:prstGeom>
          <a:solidFill>
            <a:srgbClr val="9804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1747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2" grpId="0" animBg="1"/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2-11-09 at 2.08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27" y="990600"/>
            <a:ext cx="8500745" cy="2794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191000" y="4267200"/>
            <a:ext cx="4572001" cy="1219200"/>
            <a:chOff x="4191000" y="4267200"/>
            <a:chExt cx="4572001" cy="1219200"/>
          </a:xfrm>
        </p:grpSpPr>
        <p:sp>
          <p:nvSpPr>
            <p:cNvPr id="5" name="Rectangle 4"/>
            <p:cNvSpPr/>
            <p:nvPr/>
          </p:nvSpPr>
          <p:spPr bwMode="auto">
            <a:xfrm>
              <a:off x="4191000" y="4267200"/>
              <a:ext cx="4572001" cy="1219200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33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 sz="1400" dirty="0">
                <a:latin typeface="Verdana" pitchFamily="-106" charset="0"/>
                <a:ea typeface="Verdana" pitchFamily="-106" charset="0"/>
                <a:cs typeface="Verdana" pitchFamily="-106" charset="0"/>
              </a:endParaRPr>
            </a:p>
            <a:p>
              <a:pPr algn="ctr" eaLnBrk="0" hangingPunct="0">
                <a:lnSpc>
                  <a:spcPct val="120000"/>
                </a:lnSpc>
                <a:defRPr/>
              </a:pPr>
              <a:r>
                <a:rPr lang="en-US" sz="3600" dirty="0" smtClean="0">
                  <a:latin typeface="Verdana" pitchFamily="-106" charset="0"/>
                  <a:ea typeface="Verdana" pitchFamily="-106" charset="0"/>
                  <a:cs typeface="Verdana" pitchFamily="-106" charset="0"/>
                </a:rPr>
                <a:t>Select location</a:t>
              </a:r>
              <a:endParaRPr lang="en-US" sz="3600" dirty="0">
                <a:latin typeface="Verdana" pitchFamily="-106" charset="0"/>
                <a:ea typeface="Verdana" pitchFamily="-106" charset="0"/>
                <a:cs typeface="Verdana" pitchFamily="-106" charset="0"/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4316962" y="4419600"/>
              <a:ext cx="4293638" cy="914400"/>
            </a:xfrm>
            <a:prstGeom prst="rect">
              <a:avLst/>
            </a:prstGeom>
            <a:noFill/>
            <a:ln w="28575" cmpd="sng">
              <a:solidFill>
                <a:srgbClr val="FF9D4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</p:grpSp>
      <p:sp>
        <p:nvSpPr>
          <p:cNvPr id="7" name="AutoShape 10"/>
          <p:cNvSpPr>
            <a:spLocks noChangeArrowheads="1"/>
          </p:cNvSpPr>
          <p:nvPr/>
        </p:nvSpPr>
        <p:spPr bwMode="auto">
          <a:xfrm rot="17828000">
            <a:off x="4925174" y="1367202"/>
            <a:ext cx="379412" cy="4279268"/>
          </a:xfrm>
          <a:prstGeom prst="upArrow">
            <a:avLst>
              <a:gd name="adj1" fmla="val 50000"/>
              <a:gd name="adj2" fmla="val 97870"/>
            </a:avLst>
          </a:prstGeom>
          <a:gradFill rotWithShape="0">
            <a:gsLst>
              <a:gs pos="0">
                <a:srgbClr val="A5E895"/>
              </a:gs>
              <a:gs pos="100000">
                <a:srgbClr val="FFE57B"/>
              </a:gs>
              <a:gs pos="50000">
                <a:schemeClr val="bg1"/>
              </a:gs>
            </a:gsLst>
            <a:path path="rect">
              <a:fillToRect l="50000" t="50000" r="50000" b="50000"/>
            </a:path>
          </a:gradFill>
          <a:ln w="28575" cap="flat" cmpd="sng" algn="ctr">
            <a:solidFill>
              <a:srgbClr val="3366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7169726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2-11-09 at 2.10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0"/>
            <a:ext cx="7115556" cy="574852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657600" y="2743200"/>
            <a:ext cx="5181601" cy="1219200"/>
            <a:chOff x="3657600" y="2743200"/>
            <a:chExt cx="5181601" cy="1219200"/>
          </a:xfrm>
        </p:grpSpPr>
        <p:sp>
          <p:nvSpPr>
            <p:cNvPr id="5" name="Rectangle 4"/>
            <p:cNvSpPr/>
            <p:nvPr/>
          </p:nvSpPr>
          <p:spPr bwMode="auto">
            <a:xfrm>
              <a:off x="3657600" y="2743200"/>
              <a:ext cx="5181601" cy="1219200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33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 sz="1400" dirty="0">
                <a:latin typeface="Verdana" pitchFamily="-106" charset="0"/>
                <a:ea typeface="Verdana" pitchFamily="-106" charset="0"/>
                <a:cs typeface="Verdana" pitchFamily="-106" charset="0"/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3810000" y="2895600"/>
              <a:ext cx="4864101" cy="914400"/>
            </a:xfrm>
            <a:prstGeom prst="rect">
              <a:avLst/>
            </a:prstGeom>
            <a:noFill/>
            <a:ln w="28575" cmpd="sng">
              <a:solidFill>
                <a:srgbClr val="FF9D4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3886200" y="3075940"/>
              <a:ext cx="4724400" cy="553720"/>
            </a:xfrm>
            <a:prstGeom prst="rect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algn="ctr" eaLnBrk="0" hangingPunct="0">
                <a:defRPr/>
              </a:pPr>
              <a:r>
                <a:rPr lang="en-US" sz="2800" dirty="0">
                  <a:solidFill>
                    <a:srgbClr val="000000"/>
                  </a:solidFill>
                  <a:latin typeface="Verdana" pitchFamily="-106" charset="0"/>
                  <a:ea typeface="Verdana" pitchFamily="-106" charset="0"/>
                  <a:cs typeface="Verdana" pitchFamily="-106" charset="0"/>
                </a:rPr>
                <a:t>Enter article information</a:t>
              </a:r>
            </a:p>
          </p:txBody>
        </p:sp>
      </p:grpSp>
      <p:sp>
        <p:nvSpPr>
          <p:cNvPr id="10" name="AutoShape 10"/>
          <p:cNvSpPr>
            <a:spLocks noChangeArrowheads="1"/>
          </p:cNvSpPr>
          <p:nvPr/>
        </p:nvSpPr>
        <p:spPr bwMode="auto">
          <a:xfrm rot="17828000">
            <a:off x="4865245" y="646097"/>
            <a:ext cx="379412" cy="3288359"/>
          </a:xfrm>
          <a:prstGeom prst="upArrow">
            <a:avLst>
              <a:gd name="adj1" fmla="val 50000"/>
              <a:gd name="adj2" fmla="val 97870"/>
            </a:avLst>
          </a:prstGeom>
          <a:gradFill rotWithShape="0">
            <a:gsLst>
              <a:gs pos="0">
                <a:srgbClr val="A5E895"/>
              </a:gs>
              <a:gs pos="100000">
                <a:srgbClr val="FFE57B"/>
              </a:gs>
              <a:gs pos="50000">
                <a:schemeClr val="bg1"/>
              </a:gs>
            </a:gsLst>
            <a:path path="rect">
              <a:fillToRect l="50000" t="50000" r="50000" b="50000"/>
            </a:path>
          </a:gradFill>
          <a:ln w="28575" cap="flat" cmpd="sng" algn="ctr">
            <a:solidFill>
              <a:srgbClr val="3366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9072846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2-11-09 at 2.10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97" y="685800"/>
            <a:ext cx="8277606" cy="350443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514600" y="5029200"/>
            <a:ext cx="3733800" cy="1219200"/>
            <a:chOff x="5029200" y="3962400"/>
            <a:chExt cx="3733800" cy="1219200"/>
          </a:xfrm>
        </p:grpSpPr>
        <p:sp>
          <p:nvSpPr>
            <p:cNvPr id="5" name="Rectangle 4"/>
            <p:cNvSpPr/>
            <p:nvPr/>
          </p:nvSpPr>
          <p:spPr bwMode="auto">
            <a:xfrm>
              <a:off x="5029200" y="3962400"/>
              <a:ext cx="3733800" cy="1219200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33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 sz="1400" dirty="0">
                <a:latin typeface="Verdana" pitchFamily="-106" charset="0"/>
                <a:ea typeface="Verdana" pitchFamily="-106" charset="0"/>
                <a:cs typeface="Verdana" pitchFamily="-106" charset="0"/>
              </a:endParaRPr>
            </a:p>
            <a:p>
              <a:pPr algn="ctr" eaLnBrk="0" hangingPunct="0">
                <a:lnSpc>
                  <a:spcPct val="120000"/>
                </a:lnSpc>
                <a:defRPr/>
              </a:pPr>
              <a:r>
                <a:rPr lang="en-US" sz="3600" dirty="0">
                  <a:latin typeface="Verdana" pitchFamily="-106" charset="0"/>
                  <a:ea typeface="Verdana" pitchFamily="-106" charset="0"/>
                  <a:cs typeface="Verdana" pitchFamily="-106" charset="0"/>
                </a:rPr>
                <a:t>Click </a:t>
              </a:r>
              <a:r>
                <a:rPr lang="en-US" sz="3600" dirty="0">
                  <a:solidFill>
                    <a:srgbClr val="4173A4"/>
                  </a:solidFill>
                  <a:latin typeface="Verdana" pitchFamily="-106" charset="0"/>
                  <a:ea typeface="Verdana" pitchFamily="-106" charset="0"/>
                  <a:cs typeface="Verdana" pitchFamily="-106" charset="0"/>
                </a:rPr>
                <a:t>PDF</a:t>
              </a: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5181600" y="4114800"/>
              <a:ext cx="3429000" cy="914400"/>
            </a:xfrm>
            <a:prstGeom prst="rect">
              <a:avLst/>
            </a:prstGeom>
            <a:noFill/>
            <a:ln w="28575" cmpd="sng">
              <a:solidFill>
                <a:srgbClr val="FF9D4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</p:grpSp>
      <p:sp>
        <p:nvSpPr>
          <p:cNvPr id="7" name="AutoShape 10"/>
          <p:cNvSpPr>
            <a:spLocks noChangeArrowheads="1"/>
          </p:cNvSpPr>
          <p:nvPr/>
        </p:nvSpPr>
        <p:spPr bwMode="auto">
          <a:xfrm rot="19639252">
            <a:off x="3990933" y="3813948"/>
            <a:ext cx="379412" cy="1704964"/>
          </a:xfrm>
          <a:prstGeom prst="upArrow">
            <a:avLst>
              <a:gd name="adj1" fmla="val 50000"/>
              <a:gd name="adj2" fmla="val 97870"/>
            </a:avLst>
          </a:prstGeom>
          <a:gradFill rotWithShape="0">
            <a:gsLst>
              <a:gs pos="0">
                <a:srgbClr val="A5E895"/>
              </a:gs>
              <a:gs pos="100000">
                <a:srgbClr val="FFE57B"/>
              </a:gs>
              <a:gs pos="50000">
                <a:schemeClr val="bg1"/>
              </a:gs>
            </a:gsLst>
            <a:path path="rect">
              <a:fillToRect l="50000" t="50000" r="50000" b="50000"/>
            </a:path>
          </a:gradFill>
          <a:ln w="28575" cap="flat" cmpd="sng" algn="ctr">
            <a:solidFill>
              <a:srgbClr val="3366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283109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2-11-09 at 2.11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6347"/>
            <a:ext cx="4778756" cy="6385306"/>
          </a:xfrm>
          <a:prstGeom prst="rect">
            <a:avLst/>
          </a:prstGeom>
        </p:spPr>
      </p:pic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343400" y="3733800"/>
            <a:ext cx="4267200" cy="1600200"/>
            <a:chOff x="4572000" y="1524000"/>
            <a:chExt cx="4267200" cy="1600200"/>
          </a:xfrm>
        </p:grpSpPr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4572000" y="1524000"/>
              <a:ext cx="4267200" cy="1600200"/>
            </a:xfrm>
            <a:prstGeom prst="rect">
              <a:avLst/>
            </a:prstGeom>
            <a:solidFill>
              <a:schemeClr val="bg1"/>
            </a:solidFill>
            <a:ln w="114300">
              <a:solidFill>
                <a:srgbClr val="999999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50000"/>
                </a:lnSpc>
              </a:pPr>
              <a:r>
                <a:rPr lang="en-US" sz="2800" dirty="0">
                  <a:solidFill>
                    <a:srgbClr val="FF8000"/>
                  </a:solidFill>
                  <a:latin typeface="Verdana" charset="0"/>
                </a:rPr>
                <a:t>Full Text Article </a:t>
              </a:r>
            </a:p>
            <a:p>
              <a:pPr algn="ctr" eaLnBrk="0" hangingPunct="0">
                <a:lnSpc>
                  <a:spcPct val="160000"/>
                </a:lnSpc>
              </a:pPr>
              <a:endParaRPr lang="en-US" sz="400" dirty="0">
                <a:solidFill>
                  <a:schemeClr val="bg1"/>
                </a:solidFill>
                <a:latin typeface="Verdana" charset="0"/>
              </a:endParaRPr>
            </a:p>
            <a:p>
              <a:pPr algn="ctr" eaLnBrk="0" hangingPunct="0">
                <a:lnSpc>
                  <a:spcPct val="160000"/>
                </a:lnSpc>
              </a:pPr>
              <a:r>
                <a:rPr lang="en-US" sz="400" dirty="0">
                  <a:solidFill>
                    <a:schemeClr val="bg1"/>
                  </a:solidFill>
                  <a:latin typeface="Verdana" charset="0"/>
                </a:rPr>
                <a:t> </a:t>
              </a:r>
              <a:endParaRPr lang="en-US" dirty="0">
                <a:solidFill>
                  <a:schemeClr val="bg1"/>
                </a:solidFill>
                <a:latin typeface="Verdana" charset="0"/>
              </a:endParaRPr>
            </a:p>
          </p:txBody>
        </p:sp>
        <p:sp>
          <p:nvSpPr>
            <p:cNvPr id="6" name="Rectangle 17"/>
            <p:cNvSpPr>
              <a:spLocks noChangeArrowheads="1"/>
            </p:cNvSpPr>
            <p:nvPr/>
          </p:nvSpPr>
          <p:spPr bwMode="auto">
            <a:xfrm>
              <a:off x="4724400" y="1662544"/>
              <a:ext cx="3962400" cy="1309255"/>
            </a:xfrm>
            <a:prstGeom prst="rect">
              <a:avLst/>
            </a:prstGeom>
            <a:noFill/>
            <a:ln w="28575">
              <a:solidFill>
                <a:srgbClr val="0072A8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8502943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>
              <a:lnSpc>
                <a:spcPct val="13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r>
              <a:rPr lang="en-US" sz="4800" u="sng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Other Searching </a:t>
            </a:r>
            <a:r>
              <a:rPr lang="en-US" sz="4800" u="sng" dirty="0" err="1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Features</a:t>
            </a:r>
            <a:r>
              <a:rPr lang="en-US" sz="1000" u="sng" dirty="0" err="1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a</a:t>
            </a:r>
            <a:endParaRPr lang="en-US" sz="1000" u="sng" dirty="0" smtClean="0">
              <a:solidFill>
                <a:srgbClr val="000000"/>
              </a:solidFill>
              <a:latin typeface="Verdana" charset="0"/>
              <a:ea typeface="Verdana" charset="0"/>
              <a:cs typeface="Verdana" charset="0"/>
            </a:endParaRPr>
          </a:p>
          <a:p>
            <a:pPr eaLnBrk="0" hangingPunct="0">
              <a:lnSpc>
                <a:spcPct val="130000"/>
              </a:lnSpc>
              <a:spcAft>
                <a:spcPts val="600"/>
              </a:spcAft>
            </a:pPr>
            <a:r>
              <a:rPr lang="en-US" sz="1000" u="sng" dirty="0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a</a:t>
            </a:r>
          </a:p>
          <a:p>
            <a:pPr marL="1371600" lvl="2" indent="-457200">
              <a:lnSpc>
                <a:spcPct val="130000"/>
              </a:lnSpc>
              <a:spcAft>
                <a:spcPts val="600"/>
              </a:spcAft>
              <a:buFont typeface="Arial" charset="0"/>
              <a:buAutoNum type="arabicParenR"/>
            </a:pPr>
            <a:r>
              <a:rPr lang="en-US" sz="2800" dirty="0" err="1">
                <a:solidFill>
                  <a:schemeClr val="bg1"/>
                </a:solidFill>
                <a:latin typeface="Verdana"/>
                <a:cs typeface="Verdana"/>
              </a:rPr>
              <a:t>MeSH</a:t>
            </a:r>
            <a:r>
              <a:rPr lang="en-US" sz="2800" dirty="0">
                <a:solidFill>
                  <a:schemeClr val="bg1"/>
                </a:solidFill>
                <a:latin typeface="Verdana"/>
                <a:cs typeface="Verdana"/>
              </a:rPr>
              <a:t>, phrase, </a:t>
            </a:r>
            <a:r>
              <a:rPr lang="en-US" sz="2800" dirty="0" smtClean="0">
                <a:solidFill>
                  <a:schemeClr val="bg1"/>
                </a:solidFill>
                <a:latin typeface="Verdana"/>
                <a:cs typeface="Verdana"/>
              </a:rPr>
              <a:t>&amp; </a:t>
            </a:r>
            <a:r>
              <a:rPr lang="en-US" sz="2800" dirty="0">
                <a:solidFill>
                  <a:schemeClr val="bg1"/>
                </a:solidFill>
                <a:latin typeface="Verdana"/>
                <a:cs typeface="Verdana"/>
              </a:rPr>
              <a:t>title word searching </a:t>
            </a:r>
          </a:p>
          <a:p>
            <a:pPr marL="1371600" lvl="2" indent="-457200">
              <a:buFont typeface="Arial" charset="0"/>
              <a:buAutoNum type="arabicParenR"/>
            </a:pPr>
            <a:r>
              <a:rPr lang="en-US" sz="2800" dirty="0" smtClean="0">
                <a:solidFill>
                  <a:schemeClr val="bg1"/>
                </a:solidFill>
                <a:latin typeface="Verdana"/>
                <a:cs typeface="Verdana"/>
              </a:rPr>
              <a:t>Truncation</a:t>
            </a:r>
          </a:p>
          <a:p>
            <a:pPr lvl="2"/>
            <a:endParaRPr lang="en-US" sz="2800" dirty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endParaRPr lang="en-US" sz="28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r>
              <a:rPr lang="en-US" sz="44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endParaRPr lang="en-US" sz="7200" dirty="0">
              <a:solidFill>
                <a:srgbClr val="00FFFF"/>
              </a:solidFill>
              <a:latin typeface="Verdana"/>
              <a:cs typeface="Verdana"/>
            </a:endParaRPr>
          </a:p>
          <a:p>
            <a:pPr algn="ctr"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57150" cmpd="thickThin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0513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  <p:pic>
        <p:nvPicPr>
          <p:cNvPr id="3" name="Picture 2" descr="Screen Shot 2011-12-05 at 4.08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838200"/>
            <a:ext cx="8485632" cy="4161790"/>
          </a:xfrm>
          <a:prstGeom prst="rect">
            <a:avLst/>
          </a:prstGeom>
          <a:ln w="19050" cmpd="sng">
            <a:solidFill>
              <a:srgbClr val="33CCFF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381000" y="4038600"/>
            <a:ext cx="8534400" cy="2057400"/>
            <a:chOff x="381000" y="3429000"/>
            <a:chExt cx="8534400" cy="2057400"/>
          </a:xfrm>
        </p:grpSpPr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381000" y="3429000"/>
              <a:ext cx="8534400" cy="2057400"/>
            </a:xfrm>
            <a:prstGeom prst="rect">
              <a:avLst/>
            </a:prstGeom>
            <a:solidFill>
              <a:schemeClr val="bg1"/>
            </a:solidFill>
            <a:ln w="114300">
              <a:solidFill>
                <a:srgbClr val="6289B5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lnSpc>
                  <a:spcPct val="120000"/>
                </a:lnSpc>
              </a:pPr>
              <a:r>
                <a:rPr lang="en-US" sz="3200" dirty="0" smtClean="0">
                  <a:solidFill>
                    <a:srgbClr val="002A7E"/>
                  </a:solidFill>
                  <a:latin typeface="Verdana" charset="0"/>
                </a:rPr>
                <a:t>   </a:t>
              </a:r>
            </a:p>
            <a:p>
              <a:pPr eaLnBrk="0" hangingPunct="0">
                <a:lnSpc>
                  <a:spcPct val="120000"/>
                </a:lnSpc>
              </a:pPr>
              <a:endParaRPr lang="en-US" sz="3200" dirty="0" smtClean="0">
                <a:solidFill>
                  <a:srgbClr val="002A7E"/>
                </a:solidFill>
                <a:latin typeface="Verdana" charset="0"/>
              </a:endParaRPr>
            </a:p>
            <a:p>
              <a:pPr eaLnBrk="0" hangingPunct="0">
                <a:lnSpc>
                  <a:spcPct val="120000"/>
                </a:lnSpc>
              </a:pPr>
              <a:r>
                <a:rPr lang="en-US" sz="3200" dirty="0" smtClean="0">
                  <a:solidFill>
                    <a:srgbClr val="002A7E"/>
                  </a:solidFill>
                  <a:latin typeface="Verdana" charset="0"/>
                </a:rPr>
                <a:t>   </a:t>
              </a:r>
              <a:r>
                <a:rPr lang="en-US" sz="3200" dirty="0" smtClean="0">
                  <a:solidFill>
                    <a:srgbClr val="FF8411"/>
                  </a:solidFill>
                  <a:latin typeface="Verdana" charset="0"/>
                </a:rPr>
                <a:t>Enter</a:t>
              </a:r>
              <a:r>
                <a:rPr lang="en-US" sz="3200" dirty="0" smtClean="0">
                  <a:solidFill>
                    <a:srgbClr val="002A7E"/>
                  </a:solidFill>
                  <a:latin typeface="Verdana" charset="0"/>
                </a:rPr>
                <a:t>                   </a:t>
              </a:r>
              <a:r>
                <a:rPr lang="en-US" sz="3200" dirty="0" smtClean="0">
                  <a:solidFill>
                    <a:srgbClr val="FF8411"/>
                  </a:solidFill>
                  <a:latin typeface="Verdana" charset="0"/>
                </a:rPr>
                <a:t>and click  </a:t>
              </a:r>
              <a:r>
                <a:rPr lang="en-US" sz="1400" dirty="0" smtClean="0">
                  <a:solidFill>
                    <a:schemeClr val="bg1"/>
                  </a:solidFill>
                  <a:latin typeface="Verdana" charset="0"/>
                </a:rPr>
                <a:t>a</a:t>
              </a:r>
              <a:endParaRPr lang="en-US" sz="1400" dirty="0" smtClean="0">
                <a:solidFill>
                  <a:srgbClr val="002A7E"/>
                </a:solidFill>
                <a:latin typeface="Verdana" charset="0"/>
              </a:endParaRPr>
            </a:p>
            <a:p>
              <a:pPr eaLnBrk="0" hangingPunct="0">
                <a:lnSpc>
                  <a:spcPct val="120000"/>
                </a:lnSpc>
              </a:pPr>
              <a:r>
                <a:rPr lang="en-US" sz="1400" dirty="0" smtClean="0">
                  <a:solidFill>
                    <a:schemeClr val="bg1"/>
                  </a:solidFill>
                  <a:latin typeface="Verdana" charset="0"/>
                </a:rPr>
                <a:t>a</a:t>
              </a:r>
              <a:endParaRPr lang="en-US" sz="3200" dirty="0" smtClean="0">
                <a:solidFill>
                  <a:srgbClr val="002A7E"/>
                </a:solidFill>
                <a:latin typeface="Verdana" charset="0"/>
              </a:endParaRPr>
            </a:p>
            <a:p>
              <a:pPr eaLnBrk="0" hangingPunct="0">
                <a:lnSpc>
                  <a:spcPct val="120000"/>
                </a:lnSpc>
              </a:pPr>
              <a:endParaRPr lang="en-US" dirty="0" smtClean="0">
                <a:solidFill>
                  <a:srgbClr val="00FFFF"/>
                </a:solidFill>
                <a:latin typeface="Verdana" charset="0"/>
              </a:endParaRPr>
            </a:p>
            <a:p>
              <a:pPr eaLnBrk="0" hangingPunct="0"/>
              <a:endParaRPr lang="en-US" dirty="0" smtClean="0">
                <a:solidFill>
                  <a:srgbClr val="00FFFF"/>
                </a:solidFill>
                <a:latin typeface="Verdana" charset="0"/>
              </a:endParaRPr>
            </a:p>
            <a:p>
              <a:pPr eaLnBrk="0" hangingPunct="0"/>
              <a:endParaRPr lang="en-US" dirty="0">
                <a:solidFill>
                  <a:srgbClr val="002A7E"/>
                </a:solidFill>
                <a:latin typeface="Verdana" charset="0"/>
              </a:endParaRPr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622662" y="3657600"/>
              <a:ext cx="8064137" cy="1600200"/>
            </a:xfrm>
            <a:prstGeom prst="rect">
              <a:avLst/>
            </a:prstGeom>
            <a:noFill/>
            <a:ln w="38100">
              <a:solidFill>
                <a:srgbClr val="5EC266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57549" y="4648200"/>
            <a:ext cx="2338251" cy="685800"/>
            <a:chOff x="2362200" y="3962400"/>
            <a:chExt cx="2514600" cy="685800"/>
          </a:xfrm>
        </p:grpSpPr>
        <p:sp>
          <p:nvSpPr>
            <p:cNvPr id="9" name="AutoShape 20"/>
            <p:cNvSpPr>
              <a:spLocks noChangeArrowheads="1"/>
            </p:cNvSpPr>
            <p:nvPr/>
          </p:nvSpPr>
          <p:spPr bwMode="auto">
            <a:xfrm flipV="1">
              <a:off x="2362200" y="3962400"/>
              <a:ext cx="2514600" cy="6858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A0B4C3"/>
              </a:solidFill>
              <a:round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3600" dirty="0">
                <a:latin typeface="Verdana" charset="0"/>
              </a:endParaRP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2491154" y="4114800"/>
              <a:ext cx="2256692" cy="381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>
                  <a:solidFill>
                    <a:srgbClr val="191919"/>
                  </a:solidFill>
                  <a:latin typeface="Verdana" charset="0"/>
                </a:rPr>
                <a:t>h</a:t>
              </a:r>
              <a:r>
                <a:rPr lang="en-US" sz="2000" dirty="0" smtClean="0">
                  <a:solidFill>
                    <a:srgbClr val="191919"/>
                  </a:solidFill>
                  <a:latin typeface="Verdana" charset="0"/>
                </a:rPr>
                <a:t>uman genome</a:t>
              </a:r>
              <a:endParaRPr lang="en-US" sz="2000" dirty="0">
                <a:solidFill>
                  <a:srgbClr val="191919"/>
                </a:solidFill>
                <a:latin typeface="Verdana" charset="0"/>
              </a:endParaRPr>
            </a:p>
          </p:txBody>
        </p:sp>
      </p:grpSp>
      <p:sp>
        <p:nvSpPr>
          <p:cNvPr id="11" name="AutoShape 10"/>
          <p:cNvSpPr>
            <a:spLocks noChangeArrowheads="1"/>
          </p:cNvSpPr>
          <p:nvPr/>
        </p:nvSpPr>
        <p:spPr bwMode="auto">
          <a:xfrm rot="20847169">
            <a:off x="3632098" y="1415025"/>
            <a:ext cx="379412" cy="3080604"/>
          </a:xfrm>
          <a:prstGeom prst="upArrow">
            <a:avLst>
              <a:gd name="adj1" fmla="val 50000"/>
              <a:gd name="adj2" fmla="val 108595"/>
            </a:avLst>
          </a:prstGeom>
          <a:gradFill rotWithShape="0">
            <a:gsLst>
              <a:gs pos="0">
                <a:srgbClr val="A5E895"/>
              </a:gs>
              <a:gs pos="100000">
                <a:srgbClr val="FFE57B"/>
              </a:gs>
              <a:gs pos="50000">
                <a:schemeClr val="bg1"/>
              </a:gs>
            </a:gsLst>
            <a:path path="rect">
              <a:fillToRect l="50000" t="50000" r="50000" b="50000"/>
            </a:path>
          </a:gradFill>
          <a:ln w="19050" cap="flat" cmpd="sng" algn="ctr">
            <a:solidFill>
              <a:srgbClr val="3366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400800" y="1143000"/>
            <a:ext cx="2057400" cy="4191000"/>
            <a:chOff x="6400800" y="1143000"/>
            <a:chExt cx="2057400" cy="4191000"/>
          </a:xfrm>
        </p:grpSpPr>
        <p:grpSp>
          <p:nvGrpSpPr>
            <p:cNvPr id="13" name="Group 20"/>
            <p:cNvGrpSpPr>
              <a:grpSpLocks/>
            </p:cNvGrpSpPr>
            <p:nvPr/>
          </p:nvGrpSpPr>
          <p:grpSpPr bwMode="auto">
            <a:xfrm>
              <a:off x="6400800" y="1143000"/>
              <a:ext cx="685800" cy="381000"/>
              <a:chOff x="4724400" y="990600"/>
              <a:chExt cx="457200" cy="304800"/>
            </a:xfrm>
          </p:grpSpPr>
          <p:sp>
            <p:nvSpPr>
              <p:cNvPr id="15" name="AutoShape 17"/>
              <p:cNvSpPr>
                <a:spLocks noChangeArrowheads="1"/>
              </p:cNvSpPr>
              <p:nvPr/>
            </p:nvSpPr>
            <p:spPr bwMode="auto">
              <a:xfrm>
                <a:off x="4724400" y="990600"/>
                <a:ext cx="457200" cy="304800"/>
              </a:xfrm>
              <a:prstGeom prst="roundRect">
                <a:avLst>
                  <a:gd name="adj" fmla="val 16667"/>
                </a:avLst>
              </a:prstGeom>
              <a:noFill/>
              <a:ln w="111125">
                <a:solidFill>
                  <a:srgbClr val="FFB37D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dirty="0"/>
              </a:p>
            </p:txBody>
          </p:sp>
          <p:sp>
            <p:nvSpPr>
              <p:cNvPr id="16" name="AutoShape 18"/>
              <p:cNvSpPr>
                <a:spLocks noChangeArrowheads="1"/>
              </p:cNvSpPr>
              <p:nvPr/>
            </p:nvSpPr>
            <p:spPr bwMode="auto">
              <a:xfrm>
                <a:off x="4724400" y="990600"/>
                <a:ext cx="457200" cy="304800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dirty="0"/>
              </a:p>
            </p:txBody>
          </p:sp>
        </p:grp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 flipV="1">
              <a:off x="6629400" y="4648200"/>
              <a:ext cx="1828800" cy="685800"/>
            </a:xfrm>
            <a:prstGeom prst="roundRect">
              <a:avLst>
                <a:gd name="adj" fmla="val 16667"/>
              </a:avLst>
            </a:prstGeom>
            <a:solidFill>
              <a:srgbClr val="336699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3200" dirty="0" smtClean="0">
                  <a:solidFill>
                    <a:schemeClr val="bg1"/>
                  </a:solidFill>
                  <a:latin typeface="Verdana" charset="0"/>
                </a:rPr>
                <a:t>Searc</a:t>
              </a:r>
              <a:r>
                <a:rPr lang="en-US" sz="3200" dirty="0">
                  <a:solidFill>
                    <a:schemeClr val="bg1"/>
                  </a:solidFill>
                  <a:latin typeface="Verdana" charset="0"/>
                </a:rPr>
                <a:t>h</a:t>
              </a:r>
              <a:endParaRPr lang="en-US" sz="3600" dirty="0">
                <a:solidFill>
                  <a:schemeClr val="bg1"/>
                </a:solidFill>
                <a:latin typeface="Verdan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8153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2-11-12 at 4.12.36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335"/>
          <a:stretch/>
        </p:blipFill>
        <p:spPr>
          <a:xfrm>
            <a:off x="465455" y="1871472"/>
            <a:ext cx="8213090" cy="2962656"/>
          </a:xfrm>
          <a:prstGeom prst="rect">
            <a:avLst/>
          </a:prstGeom>
        </p:spPr>
      </p:pic>
      <p:sp>
        <p:nvSpPr>
          <p:cNvPr id="4" name="Rounded Rectangle 11"/>
          <p:cNvSpPr>
            <a:spLocks noChangeArrowheads="1"/>
          </p:cNvSpPr>
          <p:nvPr/>
        </p:nvSpPr>
        <p:spPr bwMode="auto">
          <a:xfrm>
            <a:off x="304800" y="3276600"/>
            <a:ext cx="4572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r>
              <a:rPr lang="en-US" sz="1800" b="1" dirty="0">
                <a:solidFill>
                  <a:srgbClr val="FF6600"/>
                </a:solidFill>
                <a:latin typeface="Zapf Dingbats" charset="2"/>
                <a:ea typeface="Zapf Dingbats" charset="2"/>
                <a:cs typeface="Zapf Dingbats" charset="2"/>
              </a:rPr>
              <a:t>✔</a:t>
            </a:r>
            <a:endParaRPr lang="en-US" sz="1800" b="1" dirty="0">
              <a:solidFill>
                <a:srgbClr val="FF66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124200" y="4953000"/>
            <a:ext cx="5410200" cy="1524000"/>
            <a:chOff x="3124200" y="4953000"/>
            <a:chExt cx="5410200" cy="152400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124200" y="4953000"/>
              <a:ext cx="5410200" cy="1524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B9CC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7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Verdana" charset="0"/>
                </a:rPr>
                <a:t>  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276600" y="5105400"/>
              <a:ext cx="5105400" cy="1219200"/>
            </a:xfrm>
            <a:prstGeom prst="rect">
              <a:avLst/>
            </a:prstGeom>
            <a:noFill/>
            <a:ln w="28575">
              <a:solidFill>
                <a:srgbClr val="5DC268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581400" y="5562600"/>
              <a:ext cx="4495800" cy="457200"/>
              <a:chOff x="3886200" y="5257800"/>
              <a:chExt cx="4495800" cy="457200"/>
            </a:xfrm>
          </p:grpSpPr>
          <p:sp>
            <p:nvSpPr>
              <p:cNvPr id="9" name="Rectangle 22"/>
              <p:cNvSpPr>
                <a:spLocks noChangeArrowheads="1"/>
              </p:cNvSpPr>
              <p:nvPr/>
            </p:nvSpPr>
            <p:spPr bwMode="auto">
              <a:xfrm>
                <a:off x="3886200" y="5257800"/>
                <a:ext cx="1905000" cy="3810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200" dirty="0">
                    <a:solidFill>
                      <a:srgbClr val="2B5D8F"/>
                    </a:solidFill>
                    <a:latin typeface="Verdana" charset="0"/>
                  </a:rPr>
                  <a:t>3</a:t>
                </a:r>
                <a:r>
                  <a:rPr lang="en-US" sz="2200" dirty="0" smtClean="0">
                    <a:solidFill>
                      <a:srgbClr val="2B5D8F"/>
                    </a:solidFill>
                    <a:latin typeface="Verdana" charset="0"/>
                  </a:rPr>
                  <a:t>) </a:t>
                </a:r>
                <a:r>
                  <a:rPr lang="en-US" sz="2200" dirty="0">
                    <a:solidFill>
                      <a:srgbClr val="2B5D8F"/>
                    </a:solidFill>
                    <a:latin typeface="Verdana" charset="0"/>
                  </a:rPr>
                  <a:t>Then click</a:t>
                </a:r>
                <a:endParaRPr lang="en-US" dirty="0">
                  <a:solidFill>
                    <a:srgbClr val="2B5D8F"/>
                  </a:solidFill>
                  <a:latin typeface="Verdana" charset="0"/>
                </a:endParaRPr>
              </a:p>
            </p:txBody>
          </p:sp>
          <p:sp>
            <p:nvSpPr>
              <p:cNvPr id="10" name="AutoShape 20"/>
              <p:cNvSpPr>
                <a:spLocks noChangeArrowheads="1"/>
              </p:cNvSpPr>
              <p:nvPr/>
            </p:nvSpPr>
            <p:spPr bwMode="auto">
              <a:xfrm>
                <a:off x="5943600" y="5257800"/>
                <a:ext cx="2438400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 smtClean="0">
                    <a:latin typeface="Verdana" charset="0"/>
                  </a:rPr>
                  <a:t>Add to search </a:t>
                </a:r>
                <a:r>
                  <a:rPr lang="en-US" sz="1600" dirty="0">
                    <a:latin typeface="Verdana" charset="0"/>
                  </a:rPr>
                  <a:t>b</a:t>
                </a:r>
                <a:r>
                  <a:rPr lang="en-US" sz="1600" dirty="0" smtClean="0">
                    <a:latin typeface="Verdana" charset="0"/>
                  </a:rPr>
                  <a:t>uilder</a:t>
                </a:r>
                <a:endParaRPr lang="en-US" sz="1600" dirty="0">
                  <a:latin typeface="Verdana" charset="0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5486400" y="381000"/>
            <a:ext cx="3276600" cy="1219200"/>
            <a:chOff x="5486400" y="381000"/>
            <a:chExt cx="3276600" cy="1219200"/>
          </a:xfrm>
        </p:grpSpPr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5486400" y="381000"/>
              <a:ext cx="3276600" cy="12192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6699CC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lnSpc>
                  <a:spcPct val="120000"/>
                </a:lnSpc>
              </a:pPr>
              <a:r>
                <a:rPr lang="en-US" sz="2000" dirty="0" smtClean="0">
                  <a:solidFill>
                    <a:srgbClr val="26AF00"/>
                  </a:solidFill>
                  <a:latin typeface="Verdana" charset="0"/>
                </a:rPr>
                <a:t>    2) Select  </a:t>
              </a:r>
              <a:endParaRPr lang="en-US" sz="2000" dirty="0">
                <a:solidFill>
                  <a:srgbClr val="26AF00"/>
                </a:solidFill>
                <a:latin typeface="Verdana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5654431" y="533400"/>
              <a:ext cx="2940538" cy="914400"/>
            </a:xfrm>
            <a:prstGeom prst="rect">
              <a:avLst/>
            </a:prstGeom>
            <a:noFill/>
            <a:ln w="19050" cmpd="sng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14" name="AutoShape 20"/>
            <p:cNvSpPr>
              <a:spLocks noChangeArrowheads="1"/>
            </p:cNvSpPr>
            <p:nvPr/>
          </p:nvSpPr>
          <p:spPr bwMode="auto">
            <a:xfrm>
              <a:off x="7239000" y="762000"/>
              <a:ext cx="1143000" cy="457200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 smtClean="0">
                  <a:solidFill>
                    <a:srgbClr val="000000"/>
                  </a:solidFill>
                  <a:latin typeface="Verdana" charset="0"/>
                </a:rPr>
                <a:t>AND</a:t>
              </a:r>
              <a:endParaRPr lang="en-US" sz="2000" dirty="0">
                <a:solidFill>
                  <a:srgbClr val="000000"/>
                </a:solidFill>
                <a:latin typeface="Verdana" charset="0"/>
              </a:endParaRPr>
            </a:p>
          </p:txBody>
        </p:sp>
      </p:grp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6858000" y="4038600"/>
            <a:ext cx="381000" cy="1600200"/>
          </a:xfrm>
          <a:prstGeom prst="upArrow">
            <a:avLst>
              <a:gd name="adj1" fmla="val 50000"/>
              <a:gd name="adj2" fmla="val 92949"/>
            </a:avLst>
          </a:prstGeom>
          <a:gradFill rotWithShape="0">
            <a:gsLst>
              <a:gs pos="0">
                <a:srgbClr val="A5E895"/>
              </a:gs>
              <a:gs pos="100000">
                <a:srgbClr val="FFE57B"/>
              </a:gs>
              <a:gs pos="50000">
                <a:schemeClr val="bg1"/>
              </a:gs>
            </a:gsLst>
            <a:path path="rect">
              <a:fillToRect l="50000" t="50000" r="50000" b="50000"/>
            </a:path>
          </a:gradFill>
          <a:ln w="19050" cap="flat" cmpd="sng" algn="ctr">
            <a:solidFill>
              <a:srgbClr val="3366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 rot="16200000">
            <a:off x="6786948" y="2433253"/>
            <a:ext cx="2590802" cy="315095"/>
          </a:xfrm>
          <a:prstGeom prst="leftArrow">
            <a:avLst>
              <a:gd name="adj1" fmla="val 50000"/>
              <a:gd name="adj2" fmla="val 94536"/>
            </a:avLst>
          </a:prstGeom>
          <a:gradFill rotWithShape="0">
            <a:gsLst>
              <a:gs pos="0">
                <a:srgbClr val="0047DF"/>
              </a:gs>
              <a:gs pos="100000">
                <a:srgbClr val="43E141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47D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57200" y="304800"/>
            <a:ext cx="4038600" cy="1371600"/>
            <a:chOff x="304800" y="304800"/>
            <a:chExt cx="4038600" cy="1371600"/>
          </a:xfrm>
        </p:grpSpPr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304800" y="304800"/>
              <a:ext cx="4038600" cy="13716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B9CC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20000"/>
                </a:lnSpc>
              </a:pPr>
              <a:endParaRPr lang="en-US" sz="4000" dirty="0">
                <a:solidFill>
                  <a:srgbClr val="FF6600"/>
                </a:solidFill>
                <a:latin typeface="Verdana" charset="0"/>
              </a:endParaRPr>
            </a:p>
          </p:txBody>
        </p:sp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461570" y="430472"/>
              <a:ext cx="3706246" cy="1105469"/>
            </a:xfrm>
            <a:prstGeom prst="rect">
              <a:avLst/>
            </a:prstGeom>
            <a:noFill/>
            <a:ln w="28575">
              <a:solidFill>
                <a:srgbClr val="5DC268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533400" y="533400"/>
              <a:ext cx="3553968" cy="88750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20000"/>
                </a:lnSpc>
              </a:pPr>
              <a:r>
                <a:rPr lang="en-US" sz="2000" dirty="0">
                  <a:solidFill>
                    <a:srgbClr val="FF6600"/>
                  </a:solidFill>
                  <a:latin typeface="Verdana" charset="0"/>
                </a:rPr>
                <a:t>1) Check the box next</a:t>
              </a:r>
            </a:p>
            <a:p>
              <a:pPr algn="ctr" eaLnBrk="0" hangingPunct="0">
                <a:lnSpc>
                  <a:spcPct val="120000"/>
                </a:lnSpc>
              </a:pPr>
              <a:r>
                <a:rPr lang="en-US" sz="2000" dirty="0">
                  <a:solidFill>
                    <a:srgbClr val="FF6600"/>
                  </a:solidFill>
                  <a:latin typeface="Verdana" charset="0"/>
                </a:rPr>
                <a:t>to the </a:t>
              </a:r>
              <a:r>
                <a:rPr lang="en-US" sz="2000" dirty="0" err="1">
                  <a:solidFill>
                    <a:srgbClr val="FF6600"/>
                  </a:solidFill>
                  <a:latin typeface="Verdana" charset="0"/>
                </a:rPr>
                <a:t>MeSH</a:t>
              </a:r>
              <a:r>
                <a:rPr lang="en-US" sz="2000" dirty="0">
                  <a:solidFill>
                    <a:srgbClr val="FF6600"/>
                  </a:solidFill>
                  <a:latin typeface="Verdana" charset="0"/>
                </a:rPr>
                <a:t> </a:t>
              </a:r>
              <a:r>
                <a:rPr lang="en-US" sz="2000" dirty="0" smtClean="0">
                  <a:solidFill>
                    <a:srgbClr val="FF6600"/>
                  </a:solidFill>
                  <a:latin typeface="Verdana" charset="0"/>
                </a:rPr>
                <a:t>heading</a:t>
              </a:r>
              <a:endParaRPr lang="en-US" sz="2000" dirty="0">
                <a:solidFill>
                  <a:srgbClr val="FF6600"/>
                </a:solidFill>
                <a:latin typeface="Verdana" charset="0"/>
              </a:endParaRPr>
            </a:p>
          </p:txBody>
        </p:sp>
      </p:grpSp>
      <p:sp>
        <p:nvSpPr>
          <p:cNvPr id="21" name="AutoShape 10"/>
          <p:cNvSpPr>
            <a:spLocks noChangeArrowheads="1"/>
          </p:cNvSpPr>
          <p:nvPr/>
        </p:nvSpPr>
        <p:spPr bwMode="auto">
          <a:xfrm rot="11267624">
            <a:off x="587440" y="979767"/>
            <a:ext cx="320675" cy="2362200"/>
          </a:xfrm>
          <a:prstGeom prst="upArrow">
            <a:avLst>
              <a:gd name="adj1" fmla="val 50000"/>
              <a:gd name="adj2" fmla="val 92949"/>
            </a:avLst>
          </a:prstGeom>
          <a:gradFill rotWithShape="0">
            <a:gsLst>
              <a:gs pos="0">
                <a:srgbClr val="A5E895"/>
              </a:gs>
              <a:gs pos="100000">
                <a:srgbClr val="FFE57B"/>
              </a:gs>
              <a:gs pos="50000">
                <a:schemeClr val="bg1"/>
              </a:gs>
            </a:gsLst>
            <a:path path="rect">
              <a:fillToRect l="50000" t="50000" r="50000" b="50000"/>
            </a:path>
          </a:gradFill>
          <a:ln w="19050" cap="flat" cmpd="sng" algn="ctr">
            <a:solidFill>
              <a:srgbClr val="19446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7529573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2-11-09 at 1.58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23977"/>
            <a:ext cx="5736844" cy="6210046"/>
          </a:xfrm>
          <a:prstGeom prst="rect">
            <a:avLst/>
          </a:prstGeom>
          <a:ln>
            <a:noFill/>
          </a:ln>
        </p:spPr>
      </p:pic>
      <p:grpSp>
        <p:nvGrpSpPr>
          <p:cNvPr id="9" name="Group 8"/>
          <p:cNvGrpSpPr/>
          <p:nvPr/>
        </p:nvGrpSpPr>
        <p:grpSpPr>
          <a:xfrm>
            <a:off x="4800600" y="1524000"/>
            <a:ext cx="2133600" cy="3962400"/>
            <a:chOff x="3733800" y="1524000"/>
            <a:chExt cx="2133600" cy="3962400"/>
          </a:xfrm>
        </p:grpSpPr>
        <p:sp>
          <p:nvSpPr>
            <p:cNvPr id="4" name="Rectangle 3"/>
            <p:cNvSpPr/>
            <p:nvPr/>
          </p:nvSpPr>
          <p:spPr bwMode="auto">
            <a:xfrm>
              <a:off x="3733800" y="1524000"/>
              <a:ext cx="2133600" cy="3962400"/>
            </a:xfrm>
            <a:prstGeom prst="rect">
              <a:avLst/>
            </a:prstGeom>
            <a:solidFill>
              <a:srgbClr val="FFFFFF"/>
            </a:solidFill>
            <a:ln w="57150" cap="flat" cmpd="sng" algn="ctr">
              <a:solidFill>
                <a:srgbClr val="96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pitchFamily="-111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858768" y="1676400"/>
              <a:ext cx="1856232" cy="3733800"/>
              <a:chOff x="6781800" y="1981200"/>
              <a:chExt cx="1856232" cy="3733800"/>
            </a:xfrm>
          </p:grpSpPr>
          <p:pic>
            <p:nvPicPr>
              <p:cNvPr id="6" name="Picture 5" descr="Screen Shot 2012-11-09 at 1.59.11 PM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7" t="-82" r="-164" b="-28"/>
              <a:stretch/>
            </p:blipFill>
            <p:spPr>
              <a:xfrm>
                <a:off x="6781800" y="2002536"/>
                <a:ext cx="1856232" cy="3712464"/>
              </a:xfrm>
              <a:prstGeom prst="rect">
                <a:avLst/>
              </a:prstGeom>
              <a:ln w="28575" cmpd="sng">
                <a:noFill/>
              </a:ln>
            </p:spPr>
          </p:pic>
          <p:sp>
            <p:nvSpPr>
              <p:cNvPr id="5" name="Rectangle 4"/>
              <p:cNvSpPr/>
              <p:nvPr/>
            </p:nvSpPr>
            <p:spPr bwMode="auto">
              <a:xfrm>
                <a:off x="6793992" y="1981200"/>
                <a:ext cx="1828800" cy="3733800"/>
              </a:xfrm>
              <a:prstGeom prst="rect">
                <a:avLst/>
              </a:prstGeom>
              <a:noFill/>
              <a:ln w="1016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eneva" pitchFamily="-111" charset="0"/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762000" y="3657600"/>
            <a:ext cx="3657600" cy="1219200"/>
            <a:chOff x="990600" y="3657600"/>
            <a:chExt cx="3657600" cy="1219200"/>
          </a:xfrm>
        </p:grpSpPr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990600" y="3657600"/>
              <a:ext cx="3657600" cy="1219200"/>
            </a:xfrm>
            <a:prstGeom prst="rect">
              <a:avLst/>
            </a:prstGeom>
            <a:solidFill>
              <a:srgbClr val="FFFFFF"/>
            </a:solidFill>
            <a:ln w="76200" cmpd="sng">
              <a:solidFill>
                <a:srgbClr val="666666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latin typeface="Verdana" charset="0"/>
              </a:endParaRPr>
            </a:p>
            <a:p>
              <a:pPr algn="ctr" eaLnBrk="0" hangingPunct="0">
                <a:lnSpc>
                  <a:spcPct val="90000"/>
                </a:lnSpc>
              </a:pPr>
              <a:endParaRPr lang="en-US" dirty="0">
                <a:solidFill>
                  <a:schemeClr val="bg1"/>
                </a:solidFill>
                <a:latin typeface="Verdana" charset="0"/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1371600" y="4038600"/>
              <a:ext cx="2767445" cy="457200"/>
            </a:xfrm>
            <a:prstGeom prst="rect">
              <a:avLst/>
            </a:prstGeom>
            <a:solidFill>
              <a:srgbClr val="FFFFFF"/>
            </a:solidFill>
            <a:ln w="76200" cmpd="sng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10000"/>
                </a:lnSpc>
              </a:pPr>
              <a:r>
                <a:rPr lang="en-US" sz="3200" dirty="0">
                  <a:latin typeface="Verdana" charset="0"/>
                </a:rPr>
                <a:t>Click PubMed</a:t>
              </a:r>
              <a:endParaRPr lang="en-US" sz="1700" dirty="0">
                <a:latin typeface="Verdana" charset="0"/>
              </a:endParaRPr>
            </a:p>
          </p:txBody>
        </p:sp>
      </p:grp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4876800" y="2133600"/>
            <a:ext cx="838200" cy="304800"/>
          </a:xfrm>
          <a:prstGeom prst="roundRect">
            <a:avLst>
              <a:gd name="adj" fmla="val 16667"/>
            </a:avLst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 rot="13039416" flipV="1">
            <a:off x="4265675" y="2365590"/>
            <a:ext cx="365933" cy="1794583"/>
          </a:xfrm>
          <a:prstGeom prst="upArrow">
            <a:avLst>
              <a:gd name="adj1" fmla="val 50000"/>
              <a:gd name="adj2" fmla="val 73443"/>
            </a:avLst>
          </a:prstGeom>
          <a:gradFill rotWithShape="0">
            <a:gsLst>
              <a:gs pos="0">
                <a:srgbClr val="F49394"/>
              </a:gs>
              <a:gs pos="50000">
                <a:srgbClr val="9A0002"/>
              </a:gs>
              <a:gs pos="100000">
                <a:srgbClr val="F49394"/>
              </a:gs>
            </a:gsLst>
            <a:lin ang="5400000" scaled="1"/>
          </a:gradFill>
          <a:ln w="28575">
            <a:solidFill>
              <a:srgbClr val="66000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038040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2-11-12 at 4.13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" y="685800"/>
            <a:ext cx="8488680" cy="507492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962400" y="4876800"/>
            <a:ext cx="4876801" cy="1581150"/>
            <a:chOff x="3886453" y="4123944"/>
            <a:chExt cx="4876801" cy="158115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886453" y="4123944"/>
              <a:ext cx="4876801" cy="158115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B9CC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7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Verdana" charset="0"/>
                </a:rPr>
                <a:t>  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039927" y="4282059"/>
              <a:ext cx="4569854" cy="1264920"/>
            </a:xfrm>
            <a:prstGeom prst="rect">
              <a:avLst/>
            </a:prstGeom>
            <a:noFill/>
            <a:ln w="28575">
              <a:solidFill>
                <a:srgbClr val="5DC268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401899" y="4609719"/>
              <a:ext cx="3845910" cy="609599"/>
              <a:chOff x="1444711" y="4218710"/>
              <a:chExt cx="3792495" cy="554181"/>
            </a:xfrm>
          </p:grpSpPr>
          <p:sp>
            <p:nvSpPr>
              <p:cNvPr id="8" name="Rectangle 22"/>
              <p:cNvSpPr>
                <a:spLocks noChangeArrowheads="1"/>
              </p:cNvSpPr>
              <p:nvPr/>
            </p:nvSpPr>
            <p:spPr bwMode="auto">
              <a:xfrm>
                <a:off x="1444711" y="4253347"/>
                <a:ext cx="1087395" cy="48490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3200" dirty="0">
                    <a:solidFill>
                      <a:srgbClr val="2B5D8F"/>
                    </a:solidFill>
                    <a:latin typeface="Verdana" charset="0"/>
                  </a:rPr>
                  <a:t>C</a:t>
                </a:r>
                <a:r>
                  <a:rPr lang="en-US" sz="3200" dirty="0" smtClean="0">
                    <a:solidFill>
                      <a:srgbClr val="2B5D8F"/>
                    </a:solidFill>
                    <a:latin typeface="Verdana" charset="0"/>
                  </a:rPr>
                  <a:t>lick</a:t>
                </a:r>
                <a:endParaRPr lang="en-US" sz="3200" dirty="0">
                  <a:solidFill>
                    <a:srgbClr val="2B5D8F"/>
                  </a:solidFill>
                  <a:latin typeface="Verdana" charset="0"/>
                </a:endParaRPr>
              </a:p>
            </p:txBody>
          </p:sp>
          <p:sp>
            <p:nvSpPr>
              <p:cNvPr id="9" name="AutoShape 20"/>
              <p:cNvSpPr>
                <a:spLocks noChangeArrowheads="1"/>
              </p:cNvSpPr>
              <p:nvPr/>
            </p:nvSpPr>
            <p:spPr bwMode="auto">
              <a:xfrm>
                <a:off x="2590801" y="4218710"/>
                <a:ext cx="2646405" cy="554181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dirty="0">
                    <a:latin typeface="Verdana" charset="0"/>
                  </a:rPr>
                  <a:t>S</a:t>
                </a:r>
                <a:r>
                  <a:rPr lang="en-US" dirty="0" smtClean="0">
                    <a:latin typeface="Verdana" charset="0"/>
                  </a:rPr>
                  <a:t>earch PubMed</a:t>
                </a:r>
                <a:endParaRPr lang="en-US" dirty="0">
                  <a:latin typeface="Verdana" charset="0"/>
                </a:endParaRPr>
              </a:p>
            </p:txBody>
          </p:sp>
        </p:grpSp>
      </p:grp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6705601" y="3124200"/>
            <a:ext cx="379412" cy="2362199"/>
          </a:xfrm>
          <a:prstGeom prst="upArrow">
            <a:avLst>
              <a:gd name="adj1" fmla="val 50000"/>
              <a:gd name="adj2" fmla="val 118142"/>
            </a:avLst>
          </a:prstGeom>
          <a:gradFill rotWithShape="0">
            <a:gsLst>
              <a:gs pos="0">
                <a:srgbClr val="A5E895"/>
              </a:gs>
              <a:gs pos="100000">
                <a:srgbClr val="FFE57B"/>
              </a:gs>
              <a:gs pos="50000">
                <a:schemeClr val="bg1"/>
              </a:gs>
            </a:gsLst>
            <a:path path="rect">
              <a:fillToRect l="50000" t="50000" r="50000" b="50000"/>
            </a:path>
          </a:gradFill>
          <a:ln w="19050" cap="flat" cmpd="sng" algn="ctr">
            <a:solidFill>
              <a:srgbClr val="3366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5494008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2-11-12 at 4.14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411480"/>
            <a:ext cx="8572500" cy="5684520"/>
          </a:xfrm>
          <a:prstGeom prst="rect">
            <a:avLst/>
          </a:prstGeom>
        </p:spPr>
      </p:pic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609600" y="4419600"/>
            <a:ext cx="8229600" cy="2057400"/>
          </a:xfrm>
          <a:prstGeom prst="rect">
            <a:avLst/>
          </a:prstGeom>
          <a:solidFill>
            <a:schemeClr val="bg1"/>
          </a:solidFill>
          <a:ln w="114300">
            <a:solidFill>
              <a:srgbClr val="6289B5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3200" dirty="0">
                <a:solidFill>
                  <a:srgbClr val="002A7E"/>
                </a:solidFill>
                <a:latin typeface="Verdana" charset="0"/>
              </a:rPr>
              <a:t> </a:t>
            </a:r>
            <a:r>
              <a:rPr lang="en-US" sz="3200" dirty="0" smtClean="0">
                <a:solidFill>
                  <a:srgbClr val="002A7E"/>
                </a:solidFill>
                <a:latin typeface="Verdana" charset="0"/>
              </a:rPr>
              <a:t>  </a:t>
            </a:r>
            <a:r>
              <a:rPr lang="en-US" sz="3000" dirty="0" smtClean="0">
                <a:solidFill>
                  <a:srgbClr val="FF8411"/>
                </a:solidFill>
                <a:latin typeface="Verdana" charset="0"/>
              </a:rPr>
              <a:t>Enter</a:t>
            </a:r>
            <a:r>
              <a:rPr lang="en-US" sz="3200" dirty="0" smtClean="0">
                <a:solidFill>
                  <a:srgbClr val="002A7E"/>
                </a:solidFill>
                <a:latin typeface="Verdana" charset="0"/>
              </a:rPr>
              <a:t>                    </a:t>
            </a:r>
            <a:r>
              <a:rPr lang="en-US" sz="3000" dirty="0">
                <a:solidFill>
                  <a:srgbClr val="FF8411"/>
                </a:solidFill>
                <a:latin typeface="Verdana" charset="0"/>
              </a:rPr>
              <a:t>and </a:t>
            </a:r>
            <a:r>
              <a:rPr lang="en-US" sz="3000" dirty="0" smtClean="0">
                <a:solidFill>
                  <a:srgbClr val="FF8411"/>
                </a:solidFill>
                <a:latin typeface="Verdana" charset="0"/>
              </a:rPr>
              <a:t>click</a:t>
            </a:r>
            <a:endParaRPr lang="en-US" sz="3000" dirty="0">
              <a:solidFill>
                <a:srgbClr val="002A7E"/>
              </a:solidFill>
              <a:latin typeface="Verdana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838200" y="4648200"/>
            <a:ext cx="7772400" cy="1600200"/>
          </a:xfrm>
          <a:prstGeom prst="rect">
            <a:avLst/>
          </a:prstGeom>
          <a:noFill/>
          <a:ln w="38100">
            <a:solidFill>
              <a:srgbClr val="5EC266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362200" y="5181600"/>
            <a:ext cx="2514600" cy="685800"/>
            <a:chOff x="2362200" y="3962400"/>
            <a:chExt cx="2514600" cy="685800"/>
          </a:xfrm>
        </p:grpSpPr>
        <p:sp>
          <p:nvSpPr>
            <p:cNvPr id="7" name="AutoShape 20"/>
            <p:cNvSpPr>
              <a:spLocks noChangeArrowheads="1"/>
            </p:cNvSpPr>
            <p:nvPr/>
          </p:nvSpPr>
          <p:spPr bwMode="auto">
            <a:xfrm flipV="1">
              <a:off x="2362200" y="3962400"/>
              <a:ext cx="2514600" cy="6858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A0B4C3"/>
              </a:solidFill>
              <a:round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3600" dirty="0">
                <a:latin typeface="Verdana" charset="0"/>
              </a:endParaRPr>
            </a:p>
          </p:txBody>
        </p:sp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>
              <a:off x="2491154" y="4114800"/>
              <a:ext cx="2256692" cy="381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 smtClean="0">
                  <a:solidFill>
                    <a:srgbClr val="191919"/>
                  </a:solidFill>
                  <a:latin typeface="Verdana" charset="0"/>
                </a:rPr>
                <a:t>“dark matter”</a:t>
              </a:r>
              <a:endParaRPr lang="en-US" sz="2000" dirty="0">
                <a:solidFill>
                  <a:srgbClr val="191919"/>
                </a:solidFill>
                <a:latin typeface="Verdana" charset="0"/>
              </a:endParaRPr>
            </a:p>
          </p:txBody>
        </p:sp>
      </p:grpSp>
      <p:sp>
        <p:nvSpPr>
          <p:cNvPr id="9" name="AutoShape 10"/>
          <p:cNvSpPr>
            <a:spLocks noChangeArrowheads="1"/>
          </p:cNvSpPr>
          <p:nvPr/>
        </p:nvSpPr>
        <p:spPr bwMode="auto">
          <a:xfrm rot="258757">
            <a:off x="4379672" y="1365035"/>
            <a:ext cx="379412" cy="3611075"/>
          </a:xfrm>
          <a:prstGeom prst="upArrow">
            <a:avLst>
              <a:gd name="adj1" fmla="val 50000"/>
              <a:gd name="adj2" fmla="val 108595"/>
            </a:avLst>
          </a:prstGeom>
          <a:gradFill rotWithShape="0">
            <a:gsLst>
              <a:gs pos="0">
                <a:srgbClr val="A5E895"/>
              </a:gs>
              <a:gs pos="100000">
                <a:srgbClr val="FFE57B"/>
              </a:gs>
              <a:gs pos="50000">
                <a:schemeClr val="bg1"/>
              </a:gs>
            </a:gsLst>
            <a:path path="rect">
              <a:fillToRect l="50000" t="50000" r="50000" b="50000"/>
            </a:path>
          </a:gradFill>
          <a:ln w="19050" cap="flat" cmpd="sng" algn="ctr">
            <a:solidFill>
              <a:srgbClr val="3366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58000" y="1066800"/>
            <a:ext cx="1524000" cy="4800600"/>
            <a:chOff x="6858000" y="1066800"/>
            <a:chExt cx="1524000" cy="4800600"/>
          </a:xfrm>
        </p:grpSpPr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 flipV="1">
              <a:off x="6858000" y="5105400"/>
              <a:ext cx="1524000" cy="762000"/>
            </a:xfrm>
            <a:prstGeom prst="roundRect">
              <a:avLst>
                <a:gd name="adj" fmla="val 16667"/>
              </a:avLst>
            </a:prstGeom>
            <a:solidFill>
              <a:srgbClr val="004080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800" dirty="0" smtClean="0">
                  <a:solidFill>
                    <a:schemeClr val="bg1"/>
                  </a:solidFill>
                  <a:latin typeface="Verdana" charset="0"/>
                </a:rPr>
                <a:t>Search</a:t>
              </a:r>
              <a:endParaRPr lang="en-US" sz="2800" dirty="0">
                <a:solidFill>
                  <a:schemeClr val="bg1"/>
                </a:solidFill>
                <a:latin typeface="Verdana" charset="0"/>
              </a:endParaRPr>
            </a:p>
          </p:txBody>
        </p:sp>
        <p:grpSp>
          <p:nvGrpSpPr>
            <p:cNvPr id="12" name="Group 20"/>
            <p:cNvGrpSpPr>
              <a:grpSpLocks/>
            </p:cNvGrpSpPr>
            <p:nvPr/>
          </p:nvGrpSpPr>
          <p:grpSpPr bwMode="auto">
            <a:xfrm>
              <a:off x="7315200" y="1066800"/>
              <a:ext cx="685800" cy="381000"/>
              <a:chOff x="4724400" y="990600"/>
              <a:chExt cx="457200" cy="304800"/>
            </a:xfrm>
          </p:grpSpPr>
          <p:sp>
            <p:nvSpPr>
              <p:cNvPr id="13" name="AutoShape 17"/>
              <p:cNvSpPr>
                <a:spLocks noChangeArrowheads="1"/>
              </p:cNvSpPr>
              <p:nvPr/>
            </p:nvSpPr>
            <p:spPr bwMode="auto">
              <a:xfrm>
                <a:off x="4724400" y="990600"/>
                <a:ext cx="457200" cy="304800"/>
              </a:xfrm>
              <a:prstGeom prst="roundRect">
                <a:avLst>
                  <a:gd name="adj" fmla="val 16667"/>
                </a:avLst>
              </a:prstGeom>
              <a:noFill/>
              <a:ln w="111125">
                <a:solidFill>
                  <a:srgbClr val="FFB37D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dirty="0"/>
              </a:p>
            </p:txBody>
          </p:sp>
          <p:sp>
            <p:nvSpPr>
              <p:cNvPr id="14" name="AutoShape 18"/>
              <p:cNvSpPr>
                <a:spLocks noChangeArrowheads="1"/>
              </p:cNvSpPr>
              <p:nvPr/>
            </p:nvSpPr>
            <p:spPr bwMode="auto">
              <a:xfrm>
                <a:off x="4724400" y="990600"/>
                <a:ext cx="457200" cy="304800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7120524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2-11-12 at 4.15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3083"/>
            <a:ext cx="6694932" cy="6291834"/>
          </a:xfrm>
          <a:prstGeom prst="rect">
            <a:avLst/>
          </a:prstGeom>
        </p:spPr>
      </p:pic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3429000" y="2209800"/>
            <a:ext cx="5257800" cy="2209800"/>
            <a:chOff x="3429000" y="2324100"/>
            <a:chExt cx="5257800" cy="220980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3429000" y="2324100"/>
              <a:ext cx="5257800" cy="2209800"/>
              <a:chOff x="2057400" y="2743200"/>
              <a:chExt cx="5257800" cy="2209800"/>
            </a:xfrm>
          </p:grpSpPr>
          <p:sp>
            <p:nvSpPr>
              <p:cNvPr id="7" name="Rectangle 10"/>
              <p:cNvSpPr>
                <a:spLocks noChangeArrowheads="1"/>
              </p:cNvSpPr>
              <p:nvPr/>
            </p:nvSpPr>
            <p:spPr bwMode="auto">
              <a:xfrm>
                <a:off x="2057400" y="2743200"/>
                <a:ext cx="5257800" cy="2209800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rgbClr val="2B5D8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en-US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Verdana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8" name="Rectangle 11"/>
              <p:cNvSpPr>
                <a:spLocks noChangeArrowheads="1"/>
              </p:cNvSpPr>
              <p:nvPr/>
            </p:nvSpPr>
            <p:spPr bwMode="auto">
              <a:xfrm>
                <a:off x="2174240" y="2881313"/>
                <a:ext cx="5024120" cy="1960910"/>
              </a:xfrm>
              <a:prstGeom prst="rect">
                <a:avLst/>
              </a:prstGeom>
              <a:noFill/>
              <a:ln w="28575">
                <a:solidFill>
                  <a:srgbClr val="5DC268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dirty="0"/>
              </a:p>
            </p:txBody>
          </p:sp>
        </p:grpSp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3905250" y="2773363"/>
              <a:ext cx="4248150" cy="1311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3600" dirty="0">
                  <a:solidFill>
                    <a:srgbClr val="FF6600"/>
                  </a:solidFill>
                  <a:latin typeface="Verdana" charset="0"/>
                </a:rPr>
                <a:t>PubMed identifies</a:t>
              </a:r>
              <a:r>
                <a:rPr lang="en-US" sz="400" dirty="0">
                  <a:solidFill>
                    <a:srgbClr val="FF6600"/>
                  </a:solidFill>
                  <a:latin typeface="Verdana" charset="0"/>
                </a:rPr>
                <a:t>  </a:t>
              </a:r>
            </a:p>
            <a:p>
              <a:pPr algn="ctr" eaLnBrk="0" hangingPunct="0"/>
              <a:endParaRPr lang="en-US" sz="400" dirty="0">
                <a:solidFill>
                  <a:srgbClr val="FF6600"/>
                </a:solidFill>
                <a:latin typeface="Verdana" charset="0"/>
              </a:endParaRPr>
            </a:p>
            <a:p>
              <a:pPr algn="ctr" eaLnBrk="0" hangingPunct="0"/>
              <a:r>
                <a:rPr lang="en-US" sz="400" dirty="0">
                  <a:solidFill>
                    <a:srgbClr val="FF6600"/>
                  </a:solidFill>
                  <a:latin typeface="Verdana" charset="0"/>
                </a:rPr>
                <a:t> </a:t>
              </a:r>
              <a:endParaRPr lang="en-US" sz="4400" dirty="0" smtClean="0">
                <a:solidFill>
                  <a:srgbClr val="FF6600"/>
                </a:solidFill>
                <a:latin typeface="Verdana" charset="0"/>
              </a:endParaRPr>
            </a:p>
            <a:p>
              <a:pPr algn="ctr" eaLnBrk="0" hangingPunct="0"/>
              <a:r>
                <a:rPr lang="en-US" sz="3600" dirty="0">
                  <a:solidFill>
                    <a:srgbClr val="FF6600"/>
                  </a:solidFill>
                  <a:latin typeface="Verdana" charset="0"/>
                </a:rPr>
                <a:t>7</a:t>
              </a:r>
              <a:r>
                <a:rPr lang="en-US" sz="3600" dirty="0" smtClean="0">
                  <a:solidFill>
                    <a:srgbClr val="FF6600"/>
                  </a:solidFill>
                  <a:latin typeface="Verdana" charset="0"/>
                </a:rPr>
                <a:t> </a:t>
              </a:r>
              <a:r>
                <a:rPr lang="en-US" sz="3600" dirty="0">
                  <a:solidFill>
                    <a:srgbClr val="FF6600"/>
                  </a:solidFill>
                  <a:latin typeface="Verdana" charset="0"/>
                </a:rPr>
                <a:t>articles</a:t>
              </a:r>
              <a:endParaRPr lang="en-US" sz="4400" dirty="0">
                <a:solidFill>
                  <a:srgbClr val="FF6600"/>
                </a:solidFill>
                <a:latin typeface="Verdana" charset="0"/>
              </a:endParaRPr>
            </a:p>
          </p:txBody>
        </p:sp>
      </p:grpSp>
      <p:sp>
        <p:nvSpPr>
          <p:cNvPr id="9" name="AutoShape 10"/>
          <p:cNvSpPr>
            <a:spLocks noChangeArrowheads="1"/>
          </p:cNvSpPr>
          <p:nvPr/>
        </p:nvSpPr>
        <p:spPr bwMode="auto">
          <a:xfrm rot="18636085">
            <a:off x="2753952" y="941354"/>
            <a:ext cx="376238" cy="2409320"/>
          </a:xfrm>
          <a:prstGeom prst="upArrow">
            <a:avLst>
              <a:gd name="adj1" fmla="val 50000"/>
              <a:gd name="adj2" fmla="val 108595"/>
            </a:avLst>
          </a:prstGeom>
          <a:gradFill rotWithShape="0">
            <a:gsLst>
              <a:gs pos="0">
                <a:srgbClr val="A5E895"/>
              </a:gs>
              <a:gs pos="100000">
                <a:srgbClr val="FFE57B"/>
              </a:gs>
              <a:gs pos="50000">
                <a:schemeClr val="bg1"/>
              </a:gs>
            </a:gsLst>
            <a:path path="rect">
              <a:fillToRect l="50000" t="50000" r="50000" b="50000"/>
            </a:path>
          </a:gradFill>
          <a:ln w="19050" cap="flat" cmpd="sng" algn="ctr">
            <a:solidFill>
              <a:srgbClr val="3366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5429437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2-11-12 at 4.15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97688"/>
            <a:ext cx="6677406" cy="6262624"/>
          </a:xfrm>
          <a:prstGeom prst="rect">
            <a:avLst/>
          </a:prstGeom>
        </p:spPr>
      </p:pic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533400" y="2590800"/>
            <a:ext cx="8382000" cy="2057400"/>
          </a:xfrm>
          <a:prstGeom prst="rect">
            <a:avLst/>
          </a:prstGeom>
          <a:solidFill>
            <a:schemeClr val="bg1"/>
          </a:solidFill>
          <a:ln w="114300">
            <a:solidFill>
              <a:srgbClr val="6289B5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3200" dirty="0">
                <a:solidFill>
                  <a:srgbClr val="002A7E"/>
                </a:solidFill>
                <a:latin typeface="Verdana" charset="0"/>
              </a:rPr>
              <a:t> </a:t>
            </a:r>
            <a:r>
              <a:rPr lang="en-US" sz="3200" dirty="0" smtClean="0">
                <a:solidFill>
                  <a:srgbClr val="002A7E"/>
                </a:solidFill>
                <a:latin typeface="Verdana" charset="0"/>
              </a:rPr>
              <a:t> </a:t>
            </a:r>
            <a:r>
              <a:rPr lang="en-US" sz="3000" dirty="0" smtClean="0">
                <a:solidFill>
                  <a:srgbClr val="FF8411"/>
                </a:solidFill>
                <a:latin typeface="Verdana" charset="0"/>
              </a:rPr>
              <a:t>Enter</a:t>
            </a:r>
            <a:r>
              <a:rPr lang="en-US" sz="3200" dirty="0" smtClean="0">
                <a:solidFill>
                  <a:srgbClr val="002A7E"/>
                </a:solidFill>
                <a:latin typeface="Verdana" charset="0"/>
              </a:rPr>
              <a:t>                       </a:t>
            </a:r>
            <a:r>
              <a:rPr lang="en-US" sz="3000" dirty="0" smtClean="0">
                <a:solidFill>
                  <a:srgbClr val="FF8411"/>
                </a:solidFill>
                <a:latin typeface="Verdana" charset="0"/>
              </a:rPr>
              <a:t>and click</a:t>
            </a:r>
            <a:endParaRPr lang="en-US" sz="3000" dirty="0">
              <a:solidFill>
                <a:srgbClr val="002A7E"/>
              </a:solidFill>
              <a:latin typeface="Verdana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57400" y="3352800"/>
            <a:ext cx="3048000" cy="685800"/>
            <a:chOff x="2362200" y="3962400"/>
            <a:chExt cx="2514600" cy="685800"/>
          </a:xfrm>
        </p:grpSpPr>
        <p:sp>
          <p:nvSpPr>
            <p:cNvPr id="6" name="AutoShape 20"/>
            <p:cNvSpPr>
              <a:spLocks noChangeArrowheads="1"/>
            </p:cNvSpPr>
            <p:nvPr/>
          </p:nvSpPr>
          <p:spPr bwMode="auto">
            <a:xfrm flipV="1">
              <a:off x="2362200" y="3962400"/>
              <a:ext cx="2514600" cy="6858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A0B4C3"/>
              </a:solidFill>
              <a:round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3600" dirty="0">
                <a:latin typeface="Verdana" charset="0"/>
              </a:endParaRPr>
            </a:p>
          </p:txBody>
        </p:sp>
        <p:sp>
          <p:nvSpPr>
            <p:cNvPr id="7" name="Rectangle 21"/>
            <p:cNvSpPr>
              <a:spLocks noChangeArrowheads="1"/>
            </p:cNvSpPr>
            <p:nvPr/>
          </p:nvSpPr>
          <p:spPr bwMode="auto">
            <a:xfrm>
              <a:off x="2491154" y="4114800"/>
              <a:ext cx="2256692" cy="381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dirty="0" smtClean="0">
                  <a:solidFill>
                    <a:srgbClr val="191919"/>
                  </a:solidFill>
                  <a:latin typeface="Verdana" charset="0"/>
                </a:rPr>
                <a:t>“dark matter” [</a:t>
              </a:r>
              <a:r>
                <a:rPr lang="en-US" dirty="0" err="1" smtClean="0">
                  <a:solidFill>
                    <a:srgbClr val="191919"/>
                  </a:solidFill>
                  <a:latin typeface="Verdana" charset="0"/>
                </a:rPr>
                <a:t>ti</a:t>
              </a:r>
              <a:r>
                <a:rPr lang="en-US" dirty="0" smtClean="0">
                  <a:solidFill>
                    <a:srgbClr val="191919"/>
                  </a:solidFill>
                  <a:latin typeface="Verdana" charset="0"/>
                </a:rPr>
                <a:t>]</a:t>
              </a:r>
              <a:endParaRPr lang="en-US" dirty="0">
                <a:solidFill>
                  <a:srgbClr val="191919"/>
                </a:solidFill>
                <a:latin typeface="Verdana" charset="0"/>
              </a:endParaRPr>
            </a:p>
          </p:txBody>
        </p:sp>
      </p:grpSp>
      <p:sp>
        <p:nvSpPr>
          <p:cNvPr id="9" name="AutoShape 12"/>
          <p:cNvSpPr>
            <a:spLocks noChangeArrowheads="1"/>
          </p:cNvSpPr>
          <p:nvPr/>
        </p:nvSpPr>
        <p:spPr bwMode="auto">
          <a:xfrm flipV="1">
            <a:off x="7010400" y="3352800"/>
            <a:ext cx="1524000" cy="685800"/>
          </a:xfrm>
          <a:prstGeom prst="roundRect">
            <a:avLst>
              <a:gd name="adj" fmla="val 16667"/>
            </a:avLst>
          </a:prstGeom>
          <a:solidFill>
            <a:srgbClr val="004080"/>
          </a:solidFill>
          <a:ln w="9525">
            <a:noFill/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800" dirty="0" smtClean="0">
                <a:solidFill>
                  <a:schemeClr val="bg1"/>
                </a:solidFill>
                <a:latin typeface="Verdana" charset="0"/>
              </a:rPr>
              <a:t>Search</a:t>
            </a:r>
            <a:endParaRPr lang="en-US" sz="2800" dirty="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>
            <a:off x="5867400" y="457200"/>
            <a:ext cx="685800" cy="304800"/>
          </a:xfrm>
          <a:prstGeom prst="roundRect">
            <a:avLst>
              <a:gd name="adj" fmla="val 16667"/>
            </a:avLst>
          </a:prstGeom>
          <a:noFill/>
          <a:ln w="111125">
            <a:solidFill>
              <a:srgbClr val="FFB37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  <p:sp>
        <p:nvSpPr>
          <p:cNvPr id="12" name="AutoShape 18"/>
          <p:cNvSpPr>
            <a:spLocks noChangeArrowheads="1"/>
          </p:cNvSpPr>
          <p:nvPr/>
        </p:nvSpPr>
        <p:spPr bwMode="auto">
          <a:xfrm>
            <a:off x="5867400" y="457200"/>
            <a:ext cx="685800" cy="3048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62000" y="2819400"/>
            <a:ext cx="7924800" cy="1600200"/>
          </a:xfrm>
          <a:prstGeom prst="rect">
            <a:avLst/>
          </a:prstGeom>
          <a:noFill/>
          <a:ln w="38100">
            <a:solidFill>
              <a:srgbClr val="5EC266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 rot="21140802">
            <a:off x="4338991" y="605097"/>
            <a:ext cx="379412" cy="2620906"/>
          </a:xfrm>
          <a:prstGeom prst="upArrow">
            <a:avLst>
              <a:gd name="adj1" fmla="val 50000"/>
              <a:gd name="adj2" fmla="val 108595"/>
            </a:avLst>
          </a:prstGeom>
          <a:gradFill rotWithShape="0">
            <a:gsLst>
              <a:gs pos="0">
                <a:srgbClr val="A5E895"/>
              </a:gs>
              <a:gs pos="100000">
                <a:srgbClr val="FFE57B"/>
              </a:gs>
              <a:gs pos="50000">
                <a:schemeClr val="bg1"/>
              </a:gs>
            </a:gsLst>
            <a:path path="rect">
              <a:fillToRect l="50000" t="50000" r="50000" b="50000"/>
            </a:path>
          </a:gradFill>
          <a:ln w="19050" cap="flat" cmpd="sng" algn="ctr">
            <a:solidFill>
              <a:srgbClr val="3366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4797342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2-11-12 at 4.15.39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1"/>
          <a:stretch/>
        </p:blipFill>
        <p:spPr>
          <a:xfrm>
            <a:off x="327152" y="1030224"/>
            <a:ext cx="6683248" cy="552297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971800" y="304800"/>
            <a:ext cx="5562600" cy="1371600"/>
            <a:chOff x="2971800" y="609600"/>
            <a:chExt cx="5562600" cy="167640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971800" y="609600"/>
              <a:ext cx="5562600" cy="16764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B9CC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800" dirty="0" smtClean="0">
                  <a:solidFill>
                    <a:srgbClr val="FF6600"/>
                  </a:solidFill>
                  <a:latin typeface="Verdana" charset="0"/>
                </a:rPr>
                <a:t>Results</a:t>
              </a:r>
              <a:r>
                <a:rPr lang="en-US" sz="2800" dirty="0">
                  <a:solidFill>
                    <a:srgbClr val="FF6600"/>
                  </a:solidFill>
                  <a:latin typeface="Verdana" charset="0"/>
                </a:rPr>
                <a:t> </a:t>
              </a:r>
              <a:r>
                <a:rPr lang="en-US" sz="2800" dirty="0" smtClean="0">
                  <a:solidFill>
                    <a:srgbClr val="FF6600"/>
                  </a:solidFill>
                  <a:latin typeface="Verdana" charset="0"/>
                </a:rPr>
                <a:t>are narrowed to </a:t>
              </a:r>
              <a:r>
                <a:rPr lang="en-US" sz="2800" dirty="0">
                  <a:solidFill>
                    <a:srgbClr val="004080"/>
                  </a:solidFill>
                  <a:latin typeface="Verdana" charset="0"/>
                </a:rPr>
                <a:t>5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124201" y="762000"/>
              <a:ext cx="5257800" cy="1367050"/>
            </a:xfrm>
            <a:prstGeom prst="rect">
              <a:avLst/>
            </a:prstGeom>
            <a:noFill/>
            <a:ln w="28575">
              <a:solidFill>
                <a:srgbClr val="5DC268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</p:grpSp>
      <p:sp>
        <p:nvSpPr>
          <p:cNvPr id="7" name="AutoShape 10"/>
          <p:cNvSpPr>
            <a:spLocks noChangeArrowheads="1"/>
          </p:cNvSpPr>
          <p:nvPr/>
        </p:nvSpPr>
        <p:spPr bwMode="auto">
          <a:xfrm rot="14596039">
            <a:off x="2658994" y="814328"/>
            <a:ext cx="320675" cy="1715363"/>
          </a:xfrm>
          <a:prstGeom prst="upArrow">
            <a:avLst>
              <a:gd name="adj1" fmla="val 50000"/>
              <a:gd name="adj2" fmla="val 92949"/>
            </a:avLst>
          </a:prstGeom>
          <a:gradFill rotWithShape="0">
            <a:gsLst>
              <a:gs pos="0">
                <a:srgbClr val="A5E895"/>
              </a:gs>
              <a:gs pos="100000">
                <a:srgbClr val="FFE57B"/>
              </a:gs>
              <a:gs pos="50000">
                <a:schemeClr val="bg1"/>
              </a:gs>
            </a:gsLst>
            <a:path path="rect">
              <a:fillToRect l="50000" t="50000" r="50000" b="50000"/>
            </a:path>
          </a:gradFill>
          <a:ln w="19050" cap="flat" cmpd="sng" algn="ctr">
            <a:solidFill>
              <a:srgbClr val="3366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1347680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5400" dirty="0" smtClean="0">
                <a:solidFill>
                  <a:schemeClr val="bg1"/>
                </a:solidFill>
                <a:latin typeface="Verdana" charset="0"/>
              </a:rPr>
              <a:t>Truncation</a:t>
            </a:r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57150" cmpd="thickThin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806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pic>
        <p:nvPicPr>
          <p:cNvPr id="2" name="Picture 1" descr="Screen Shot 2011-12-05 at 5.11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" y="1181100"/>
            <a:ext cx="8435340" cy="4457700"/>
          </a:xfrm>
          <a:prstGeom prst="rect">
            <a:avLst/>
          </a:prstGeom>
          <a:solidFill>
            <a:srgbClr val="33CCFF"/>
          </a:solidFill>
          <a:ln w="19050" cmpd="sng">
            <a:solidFill>
              <a:srgbClr val="33CCFF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2326246" y="2430723"/>
            <a:ext cx="5410200" cy="1447800"/>
            <a:chOff x="1828800" y="2133600"/>
            <a:chExt cx="5410200" cy="1447800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828800" y="2133600"/>
              <a:ext cx="5410200" cy="1447800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99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solidFill>
                  <a:srgbClr val="004080"/>
                </a:solidFill>
                <a:latin typeface="Verdana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981200" y="2274058"/>
              <a:ext cx="5105400" cy="11668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5DC268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218577" y="2613843"/>
              <a:ext cx="4630645" cy="4873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800" dirty="0">
                  <a:solidFill>
                    <a:srgbClr val="FF6600"/>
                  </a:solidFill>
                  <a:latin typeface="Verdana" charset="0"/>
                </a:rPr>
                <a:t>Enter</a:t>
              </a:r>
              <a:r>
                <a:rPr lang="en-US" sz="2800" dirty="0">
                  <a:solidFill>
                    <a:srgbClr val="000000"/>
                  </a:solidFill>
                  <a:latin typeface="Verdana" charset="0"/>
                </a:rPr>
                <a:t> gene* </a:t>
              </a:r>
              <a:r>
                <a:rPr lang="en-US" sz="2800" dirty="0">
                  <a:solidFill>
                    <a:srgbClr val="FF6600"/>
                  </a:solidFill>
                  <a:latin typeface="Verdana" charset="0"/>
                </a:rPr>
                <a:t>to truncate.</a:t>
              </a:r>
              <a:endParaRPr lang="en-US" sz="2800" dirty="0">
                <a:solidFill>
                  <a:srgbClr val="004080"/>
                </a:solidFill>
                <a:latin typeface="Verdana" charset="0"/>
              </a:endParaRPr>
            </a:p>
          </p:txBody>
        </p:sp>
      </p:grpSp>
      <p:sp>
        <p:nvSpPr>
          <p:cNvPr id="10" name="AutoShape 10"/>
          <p:cNvSpPr>
            <a:spLocks noChangeArrowheads="1"/>
          </p:cNvSpPr>
          <p:nvPr/>
        </p:nvSpPr>
        <p:spPr bwMode="auto">
          <a:xfrm rot="19310808">
            <a:off x="3511919" y="1482717"/>
            <a:ext cx="320675" cy="1583538"/>
          </a:xfrm>
          <a:prstGeom prst="upArrow">
            <a:avLst>
              <a:gd name="adj1" fmla="val 50000"/>
              <a:gd name="adj2" fmla="val 92949"/>
            </a:avLst>
          </a:prstGeom>
          <a:gradFill rotWithShape="0">
            <a:gsLst>
              <a:gs pos="0">
                <a:srgbClr val="A5E895"/>
              </a:gs>
              <a:gs pos="100000">
                <a:srgbClr val="FFE57B"/>
              </a:gs>
              <a:gs pos="50000">
                <a:schemeClr val="bg1"/>
              </a:gs>
            </a:gsLst>
            <a:path path="rect">
              <a:fillToRect l="50000" t="50000" r="50000" b="50000"/>
            </a:path>
          </a:gradFill>
          <a:ln w="19050" cap="flat" cmpd="sng" algn="ctr">
            <a:solidFill>
              <a:srgbClr val="3366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5715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pic>
        <p:nvPicPr>
          <p:cNvPr id="2" name="Picture 1" descr="Screen Shot 2011-12-05 at 5.14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07848"/>
            <a:ext cx="7485888" cy="6242304"/>
          </a:xfrm>
          <a:prstGeom prst="rect">
            <a:avLst/>
          </a:prstGeom>
          <a:ln w="19050" cmpd="sng">
            <a:solidFill>
              <a:srgbClr val="33CCFF"/>
            </a:solidFill>
          </a:ln>
        </p:spPr>
      </p:pic>
      <p:grpSp>
        <p:nvGrpSpPr>
          <p:cNvPr id="3" name="Group 2"/>
          <p:cNvGrpSpPr/>
          <p:nvPr/>
        </p:nvGrpSpPr>
        <p:grpSpPr>
          <a:xfrm>
            <a:off x="5791200" y="457200"/>
            <a:ext cx="3200400" cy="2590800"/>
            <a:chOff x="5791200" y="457200"/>
            <a:chExt cx="3200400" cy="2590800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5791200" y="457200"/>
              <a:ext cx="3200400" cy="25908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B9CC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lnSpc>
                  <a:spcPct val="120000"/>
                </a:lnSpc>
              </a:pPr>
              <a:r>
                <a:rPr lang="en-US" sz="2000" dirty="0" smtClean="0">
                  <a:solidFill>
                    <a:srgbClr val="FF6600"/>
                  </a:solidFill>
                  <a:latin typeface="Verdana" charset="0"/>
                </a:rPr>
                <a:t>   PubMed locates:</a:t>
              </a:r>
            </a:p>
            <a:p>
              <a:pPr eaLnBrk="0" hangingPunct="0">
                <a:lnSpc>
                  <a:spcPct val="120000"/>
                </a:lnSpc>
              </a:pPr>
              <a:r>
                <a:rPr lang="en-US" sz="2000" dirty="0">
                  <a:solidFill>
                    <a:srgbClr val="FF6600"/>
                  </a:solidFill>
                  <a:latin typeface="Verdana" charset="0"/>
                </a:rPr>
                <a:t>	 </a:t>
              </a:r>
              <a:r>
                <a:rPr lang="en-US" sz="2000" dirty="0" smtClean="0">
                  <a:solidFill>
                    <a:srgbClr val="FF6600"/>
                  </a:solidFill>
                  <a:latin typeface="Verdana" charset="0"/>
                </a:rPr>
                <a:t>   gene</a:t>
              </a:r>
            </a:p>
            <a:p>
              <a:pPr eaLnBrk="0" hangingPunct="0">
                <a:lnSpc>
                  <a:spcPct val="120000"/>
                </a:lnSpc>
              </a:pPr>
              <a:r>
                <a:rPr lang="en-US" sz="2000" dirty="0">
                  <a:solidFill>
                    <a:srgbClr val="FF6600"/>
                  </a:solidFill>
                  <a:latin typeface="Verdana" charset="0"/>
                </a:rPr>
                <a:t>	 </a:t>
              </a:r>
              <a:r>
                <a:rPr lang="en-US" sz="2000" dirty="0" smtClean="0">
                  <a:solidFill>
                    <a:srgbClr val="FF6600"/>
                  </a:solidFill>
                  <a:latin typeface="Verdana" charset="0"/>
                </a:rPr>
                <a:t>   generation</a:t>
              </a:r>
            </a:p>
            <a:p>
              <a:pPr eaLnBrk="0" hangingPunct="0">
                <a:lnSpc>
                  <a:spcPct val="120000"/>
                </a:lnSpc>
              </a:pPr>
              <a:r>
                <a:rPr lang="en-US" sz="2000" dirty="0">
                  <a:solidFill>
                    <a:srgbClr val="FF6600"/>
                  </a:solidFill>
                  <a:latin typeface="Verdana" charset="0"/>
                </a:rPr>
                <a:t>	 </a:t>
              </a:r>
              <a:r>
                <a:rPr lang="en-US" sz="2000" dirty="0" smtClean="0">
                  <a:solidFill>
                    <a:srgbClr val="FF6600"/>
                  </a:solidFill>
                  <a:latin typeface="Verdana" charset="0"/>
                </a:rPr>
                <a:t>   generated</a:t>
              </a:r>
            </a:p>
            <a:p>
              <a:pPr eaLnBrk="0" hangingPunct="0">
                <a:lnSpc>
                  <a:spcPct val="120000"/>
                </a:lnSpc>
              </a:pPr>
              <a:r>
                <a:rPr lang="en-US" sz="2000" dirty="0" smtClean="0">
                  <a:solidFill>
                    <a:srgbClr val="FF6600"/>
                  </a:solidFill>
                  <a:latin typeface="Verdana" charset="0"/>
                </a:rPr>
                <a:t>	    genetic</a:t>
              </a:r>
              <a:endParaRPr lang="en-US" sz="2000" dirty="0">
                <a:solidFill>
                  <a:srgbClr val="004080"/>
                </a:solidFill>
                <a:latin typeface="Verdana" charset="0"/>
              </a:endParaRP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5943600" y="609600"/>
              <a:ext cx="2898775" cy="2286000"/>
            </a:xfrm>
            <a:prstGeom prst="rect">
              <a:avLst/>
            </a:prstGeom>
            <a:noFill/>
            <a:ln w="28575">
              <a:solidFill>
                <a:srgbClr val="5DC268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 bwMode="auto">
          <a:xfrm>
            <a:off x="1447800" y="381000"/>
            <a:ext cx="533400" cy="228600"/>
          </a:xfrm>
          <a:prstGeom prst="rect">
            <a:avLst/>
          </a:prstGeom>
          <a:noFill/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solidFill>
                  <a:srgbClr val="FF6600"/>
                </a:solidFill>
              </a:ln>
              <a:solidFill>
                <a:schemeClr val="tx1"/>
              </a:solidFill>
              <a:effectLst/>
              <a:latin typeface="Geneva" pitchFamily="-111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447800" y="1143000"/>
            <a:ext cx="685800" cy="304800"/>
          </a:xfrm>
          <a:prstGeom prst="rect">
            <a:avLst/>
          </a:prstGeom>
          <a:noFill/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solidFill>
                  <a:srgbClr val="FF6600"/>
                </a:solidFill>
              </a:ln>
              <a:solidFill>
                <a:schemeClr val="tx1"/>
              </a:solidFill>
              <a:effectLst/>
              <a:latin typeface="Geneva" pitchFamily="-111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590800" y="2971800"/>
            <a:ext cx="609600" cy="381000"/>
          </a:xfrm>
          <a:prstGeom prst="rect">
            <a:avLst/>
          </a:prstGeom>
          <a:noFill/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solidFill>
                  <a:srgbClr val="FF6600"/>
                </a:solidFill>
              </a:ln>
              <a:solidFill>
                <a:schemeClr val="tx1"/>
              </a:solidFill>
              <a:effectLst/>
              <a:latin typeface="Geneva" pitchFamily="-111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191000" y="5638800"/>
            <a:ext cx="533400" cy="304800"/>
          </a:xfrm>
          <a:prstGeom prst="rect">
            <a:avLst/>
          </a:prstGeom>
          <a:noFill/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solidFill>
                  <a:srgbClr val="FF6600"/>
                </a:solidFill>
              </a:ln>
              <a:solidFill>
                <a:schemeClr val="tx1"/>
              </a:solidFill>
              <a:effectLst/>
              <a:latin typeface="Geneva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347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66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My NCBI</a:t>
            </a:r>
            <a:endParaRPr lang="en-US" dirty="0">
              <a:solidFill>
                <a:srgbClr val="6600CC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57150" cmpd="thickThin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	 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B8D3F9"/>
          </a:solidFill>
          <a:ln w="114300">
            <a:solidFill>
              <a:srgbClr val="366593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 eaLnBrk="0" hangingPunct="0">
              <a:spcAft>
                <a:spcPts val="1200"/>
              </a:spcAft>
            </a:pPr>
            <a:endParaRPr lang="en-US" dirty="0">
              <a:latin typeface="Verdana" charset="0"/>
              <a:ea typeface="Verdana" charset="0"/>
              <a:cs typeface="Verdana" charset="0"/>
            </a:endParaRPr>
          </a:p>
          <a:p>
            <a:pPr marL="457200" indent="-457200" eaLnBrk="0" hangingPunct="0">
              <a:spcAft>
                <a:spcPts val="1200"/>
              </a:spcAft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	</a:t>
            </a:r>
          </a:p>
          <a:p>
            <a:pPr marL="457200" indent="-457200" eaLnBrk="0" hangingPunct="0">
              <a:spcAft>
                <a:spcPts val="1200"/>
              </a:spcAft>
            </a:pPr>
            <a:endParaRPr lang="en-US" dirty="0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81000" y="1600200"/>
            <a:ext cx="8382000" cy="4648200"/>
          </a:xfrm>
          <a:prstGeom prst="rect">
            <a:avLst/>
          </a:prstGeom>
          <a:solidFill>
            <a:srgbClr val="B8D3F9"/>
          </a:solidFill>
          <a:ln w="9525">
            <a:solidFill>
              <a:srgbClr val="B8D3F9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 eaLnBrk="0" hangingPunct="0">
              <a:spcAft>
                <a:spcPts val="1200"/>
              </a:spcAft>
            </a:pPr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762000" y="609600"/>
            <a:ext cx="7620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 algn="ctr" eaLnBrk="0" hangingPunct="0">
              <a:spcAft>
                <a:spcPts val="1200"/>
              </a:spcAft>
            </a:pPr>
            <a:r>
              <a:rPr lang="en-US" sz="4000" u="sng" dirty="0">
                <a:latin typeface="Verdana" charset="0"/>
                <a:ea typeface="Verdana" charset="0"/>
                <a:cs typeface="Verdana" charset="0"/>
              </a:rPr>
              <a:t>About a My NCBI Account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5410200"/>
            <a:ext cx="85344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Aft>
                <a:spcPts val="600"/>
              </a:spcAft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This account is for databases from the</a:t>
            </a:r>
          </a:p>
          <a:p>
            <a:pPr eaLnBrk="0" hangingPunct="0">
              <a:spcAft>
                <a:spcPts val="600"/>
              </a:spcAft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	 National Library of Medicine including PubMed.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4191000"/>
            <a:ext cx="85344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Aft>
                <a:spcPts val="600"/>
              </a:spcAft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NOTE: you will NOT receive any spam as a result of</a:t>
            </a:r>
          </a:p>
          <a:p>
            <a:pPr eaLnBrk="0" hangingPunct="0">
              <a:spcAft>
                <a:spcPts val="600"/>
              </a:spcAft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	 this account.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04800" y="1752600"/>
            <a:ext cx="8534400" cy="213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Aft>
                <a:spcPts val="1200"/>
              </a:spcAft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A My NCBI account will allow you to:</a:t>
            </a:r>
          </a:p>
          <a:p>
            <a:pPr eaLnBrk="0" hangingPunct="0">
              <a:spcAft>
                <a:spcPts val="1200"/>
              </a:spcAft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	* Save search strategies</a:t>
            </a:r>
          </a:p>
          <a:p>
            <a:pPr eaLnBrk="0" hangingPunct="0">
              <a:spcAft>
                <a:spcPts val="1200"/>
              </a:spcAft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	* Receive automatic search updates via email</a:t>
            </a:r>
          </a:p>
          <a:p>
            <a:pPr eaLnBrk="0" hangingPunct="0">
              <a:spcAft>
                <a:spcPts val="1200"/>
              </a:spcAft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	* Create “search filters”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2-11-09 at 2.00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762000"/>
            <a:ext cx="8394192" cy="3854196"/>
          </a:xfrm>
          <a:prstGeom prst="rect">
            <a:avLst/>
          </a:prstGeom>
          <a:ln w="19050" cmpd="sng">
            <a:solidFill>
              <a:srgbClr val="33CCFF"/>
            </a:solidFill>
          </a:ln>
        </p:spPr>
      </p:pic>
      <p:grpSp>
        <p:nvGrpSpPr>
          <p:cNvPr id="4" name="Group 8"/>
          <p:cNvGrpSpPr>
            <a:grpSpLocks noChangeAspect="1"/>
          </p:cNvGrpSpPr>
          <p:nvPr/>
        </p:nvGrpSpPr>
        <p:grpSpPr bwMode="auto">
          <a:xfrm>
            <a:off x="1828800" y="4910328"/>
            <a:ext cx="5486400" cy="1356360"/>
            <a:chOff x="2743199" y="1295400"/>
            <a:chExt cx="4495801" cy="1411287"/>
          </a:xfrm>
          <a:effectLst/>
        </p:grpSpPr>
        <p:sp>
          <p:nvSpPr>
            <p:cNvPr id="5" name="Rounded Rectangle 4"/>
            <p:cNvSpPr/>
            <p:nvPr/>
          </p:nvSpPr>
          <p:spPr bwMode="auto">
            <a:xfrm>
              <a:off x="2743199" y="1295400"/>
              <a:ext cx="4495801" cy="1411287"/>
            </a:xfrm>
            <a:prstGeom prst="roundRect">
              <a:avLst/>
            </a:prstGeom>
            <a:solidFill>
              <a:srgbClr val="FFFFFF"/>
            </a:solidFill>
            <a:ln w="57150" cap="flat" cmpd="sng" algn="ctr">
              <a:solidFill>
                <a:srgbClr val="285D9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2895401" y="1447629"/>
              <a:ext cx="4214813" cy="1078287"/>
            </a:xfrm>
            <a:prstGeom prst="roundRect">
              <a:avLst/>
            </a:prstGeom>
            <a:noFill/>
            <a:ln w="28575" cap="flat" cmpd="sng" algn="ctr">
              <a:solidFill>
                <a:srgbClr val="6DD6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7" name="Rectangle 33"/>
            <p:cNvSpPr>
              <a:spLocks noChangeArrowheads="1"/>
            </p:cNvSpPr>
            <p:nvPr/>
          </p:nvSpPr>
          <p:spPr bwMode="auto">
            <a:xfrm>
              <a:off x="3200400" y="1676400"/>
              <a:ext cx="3621503" cy="584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3200" dirty="0">
                  <a:solidFill>
                    <a:srgbClr val="FF8411"/>
                  </a:solidFill>
                  <a:latin typeface="Verdana" charset="0"/>
                  <a:ea typeface="Verdana" charset="0"/>
                  <a:cs typeface="Verdana" charset="0"/>
                </a:rPr>
                <a:t>PubMed Home Page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5450716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2-11-09 at 2.00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2362200"/>
            <a:ext cx="8394192" cy="3854196"/>
          </a:xfrm>
          <a:prstGeom prst="rect">
            <a:avLst/>
          </a:prstGeom>
          <a:ln w="19050" cmpd="sng">
            <a:solidFill>
              <a:srgbClr val="33CCFF"/>
            </a:solidFill>
          </a:ln>
        </p:spPr>
      </p:pic>
      <p:grpSp>
        <p:nvGrpSpPr>
          <p:cNvPr id="3" name="Group 2"/>
          <p:cNvGrpSpPr/>
          <p:nvPr/>
        </p:nvGrpSpPr>
        <p:grpSpPr>
          <a:xfrm>
            <a:off x="2362200" y="533400"/>
            <a:ext cx="4724400" cy="1411288"/>
            <a:chOff x="2362200" y="685800"/>
            <a:chExt cx="4724400" cy="1411288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2362200" y="685800"/>
              <a:ext cx="4724400" cy="1411288"/>
            </a:xfrm>
            <a:prstGeom prst="roundRect">
              <a:avLst/>
            </a:prstGeom>
            <a:solidFill>
              <a:srgbClr val="FFFFFF"/>
            </a:solidFill>
            <a:ln w="57150" cap="flat" cmpd="sng" algn="ctr">
              <a:solidFill>
                <a:srgbClr val="285D9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2514600" y="838200"/>
              <a:ext cx="4443413" cy="1077913"/>
            </a:xfrm>
            <a:prstGeom prst="roundRect">
              <a:avLst/>
            </a:prstGeom>
            <a:noFill/>
            <a:ln w="28575" cap="flat" cmpd="sng" algn="ctr">
              <a:solidFill>
                <a:srgbClr val="6DD6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1" name="Rectangle 33"/>
            <p:cNvSpPr>
              <a:spLocks noChangeArrowheads="1"/>
            </p:cNvSpPr>
            <p:nvPr/>
          </p:nvSpPr>
          <p:spPr bwMode="auto">
            <a:xfrm>
              <a:off x="2743200" y="1066800"/>
              <a:ext cx="3926303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3200" dirty="0" smtClean="0">
                  <a:solidFill>
                    <a:srgbClr val="FF8411"/>
                  </a:solidFill>
                  <a:latin typeface="Verdana" charset="0"/>
                  <a:ea typeface="Verdana" charset="0"/>
                  <a:cs typeface="Verdana" charset="0"/>
                </a:rPr>
                <a:t>Sign into NCBI</a:t>
              </a:r>
              <a:endParaRPr lang="en-US" sz="3200" dirty="0">
                <a:solidFill>
                  <a:srgbClr val="FF8411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sp>
        <p:nvSpPr>
          <p:cNvPr id="12" name="AutoShape 10"/>
          <p:cNvSpPr>
            <a:spLocks noChangeArrowheads="1"/>
          </p:cNvSpPr>
          <p:nvPr/>
        </p:nvSpPr>
        <p:spPr bwMode="auto">
          <a:xfrm rot="7482357">
            <a:off x="6934055" y="1143255"/>
            <a:ext cx="304800" cy="1642369"/>
          </a:xfrm>
          <a:prstGeom prst="upArrow">
            <a:avLst>
              <a:gd name="adj1" fmla="val 50000"/>
              <a:gd name="adj2" fmla="val 103539"/>
            </a:avLst>
          </a:prstGeom>
          <a:gradFill rotWithShape="0">
            <a:gsLst>
              <a:gs pos="0">
                <a:srgbClr val="A5E895"/>
              </a:gs>
              <a:gs pos="100000">
                <a:srgbClr val="FFE57B"/>
              </a:gs>
              <a:gs pos="50000">
                <a:schemeClr val="bg1"/>
              </a:gs>
            </a:gsLst>
            <a:path path="rect">
              <a:fillToRect l="50000" t="50000" r="50000" b="50000"/>
            </a:path>
          </a:gradFill>
          <a:ln w="19050" cap="flat" cmpd="sng" algn="ctr">
            <a:solidFill>
              <a:srgbClr val="3366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9153213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2-11-13 at 5.28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" y="990600"/>
            <a:ext cx="8069580" cy="550164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133600" y="304800"/>
            <a:ext cx="4876800" cy="1066800"/>
            <a:chOff x="2133600" y="304800"/>
            <a:chExt cx="4876800" cy="1066800"/>
          </a:xfrm>
        </p:grpSpPr>
        <p:grpSp>
          <p:nvGrpSpPr>
            <p:cNvPr id="3" name="Group 2"/>
            <p:cNvGrpSpPr/>
            <p:nvPr/>
          </p:nvGrpSpPr>
          <p:grpSpPr>
            <a:xfrm>
              <a:off x="2133600" y="304800"/>
              <a:ext cx="4876800" cy="1066800"/>
              <a:chOff x="1828800" y="304800"/>
              <a:chExt cx="4876800" cy="1066800"/>
            </a:xfrm>
          </p:grpSpPr>
          <p:sp>
            <p:nvSpPr>
              <p:cNvPr id="5" name="Rounded Rectangle 4"/>
              <p:cNvSpPr/>
              <p:nvPr/>
            </p:nvSpPr>
            <p:spPr bwMode="auto">
              <a:xfrm>
                <a:off x="1828800" y="304800"/>
                <a:ext cx="4876800" cy="1066800"/>
              </a:xfrm>
              <a:prstGeom prst="roundRect">
                <a:avLst/>
              </a:prstGeom>
              <a:solidFill>
                <a:srgbClr val="FFFFFF"/>
              </a:solidFill>
              <a:ln w="57150" cap="flat" cmpd="sng" algn="ctr">
                <a:solidFill>
                  <a:srgbClr val="285D9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6" name="Rounded Rectangle 5"/>
              <p:cNvSpPr/>
              <p:nvPr/>
            </p:nvSpPr>
            <p:spPr bwMode="auto">
              <a:xfrm>
                <a:off x="1981200" y="443006"/>
                <a:ext cx="4628220" cy="776194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6DD6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</p:grpSp>
        <p:sp>
          <p:nvSpPr>
            <p:cNvPr id="7" name="Rectangle 33"/>
            <p:cNvSpPr>
              <a:spLocks noChangeArrowheads="1"/>
            </p:cNvSpPr>
            <p:nvPr/>
          </p:nvSpPr>
          <p:spPr bwMode="auto">
            <a:xfrm>
              <a:off x="2496247" y="609600"/>
              <a:ext cx="4151506" cy="45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600" dirty="0" smtClean="0">
                  <a:solidFill>
                    <a:srgbClr val="FF8411"/>
                  </a:solidFill>
                  <a:latin typeface="Verdana" charset="0"/>
                  <a:ea typeface="Verdana" charset="0"/>
                  <a:cs typeface="Verdana" charset="0"/>
                </a:rPr>
                <a:t>Register for an account</a:t>
              </a:r>
              <a:endParaRPr lang="en-US" sz="2600" dirty="0">
                <a:solidFill>
                  <a:srgbClr val="FF8411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876800" y="5486400"/>
            <a:ext cx="3048000" cy="838200"/>
            <a:chOff x="5334000" y="4229100"/>
            <a:chExt cx="3048000" cy="838200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5334000" y="4229100"/>
              <a:ext cx="3048000" cy="838200"/>
            </a:xfrm>
            <a:prstGeom prst="roundRect">
              <a:avLst/>
            </a:prstGeom>
            <a:solidFill>
              <a:srgbClr val="FFFFFF"/>
            </a:solidFill>
            <a:ln w="57150" cap="flat" cmpd="sng" algn="ctr">
              <a:solidFill>
                <a:srgbClr val="285D9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5448300" y="4322233"/>
              <a:ext cx="2819400" cy="651933"/>
            </a:xfrm>
            <a:prstGeom prst="roundRect">
              <a:avLst/>
            </a:prstGeom>
            <a:noFill/>
            <a:ln w="28575" cap="flat" cmpd="sng" algn="ctr">
              <a:solidFill>
                <a:srgbClr val="6DD6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1" name="Rectangle 33"/>
            <p:cNvSpPr>
              <a:spLocks noChangeArrowheads="1"/>
            </p:cNvSpPr>
            <p:nvPr/>
          </p:nvSpPr>
          <p:spPr bwMode="auto">
            <a:xfrm>
              <a:off x="5562600" y="4417367"/>
              <a:ext cx="2590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dirty="0" smtClean="0">
                  <a:solidFill>
                    <a:srgbClr val="FF8411"/>
                  </a:solidFill>
                  <a:latin typeface="Verdana" charset="0"/>
                  <a:ea typeface="Verdana" charset="0"/>
                  <a:cs typeface="Verdana" charset="0"/>
                </a:rPr>
                <a:t>Create account</a:t>
              </a:r>
              <a:endParaRPr lang="en-US" dirty="0">
                <a:solidFill>
                  <a:srgbClr val="FF8411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sp>
        <p:nvSpPr>
          <p:cNvPr id="12" name="AutoShape 10"/>
          <p:cNvSpPr>
            <a:spLocks noChangeArrowheads="1"/>
          </p:cNvSpPr>
          <p:nvPr/>
        </p:nvSpPr>
        <p:spPr bwMode="auto">
          <a:xfrm rot="16200000">
            <a:off x="4366743" y="5310657"/>
            <a:ext cx="336533" cy="1297618"/>
          </a:xfrm>
          <a:prstGeom prst="upArrow">
            <a:avLst>
              <a:gd name="adj1" fmla="val 50000"/>
              <a:gd name="adj2" fmla="val 108765"/>
            </a:avLst>
          </a:prstGeom>
          <a:gradFill rotWithShape="0">
            <a:gsLst>
              <a:gs pos="0">
                <a:srgbClr val="A5E895"/>
              </a:gs>
              <a:gs pos="100000">
                <a:srgbClr val="FFE57B"/>
              </a:gs>
              <a:gs pos="50000">
                <a:schemeClr val="bg1"/>
              </a:gs>
            </a:gsLst>
            <a:path path="rect">
              <a:fillToRect l="50000" t="50000" r="50000" b="50000"/>
            </a:path>
          </a:gradFill>
          <a:ln w="19050" cap="flat" cmpd="sng" algn="ctr">
            <a:solidFill>
              <a:srgbClr val="3366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5167122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5400" dirty="0">
                <a:solidFill>
                  <a:schemeClr val="bg1"/>
                </a:solidFill>
                <a:latin typeface="Verdana" charset="0"/>
              </a:rPr>
              <a:t>Verifying Your </a:t>
            </a:r>
          </a:p>
          <a:p>
            <a:pPr algn="ctr" eaLnBrk="0" hangingPunct="0"/>
            <a:r>
              <a:rPr lang="en-US" sz="5400" dirty="0">
                <a:solidFill>
                  <a:schemeClr val="bg1"/>
                </a:solidFill>
                <a:latin typeface="Verdana" charset="0"/>
              </a:rPr>
              <a:t>My NCBI Account</a:t>
            </a:r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57150" cmpd="thickThin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964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	 </a:t>
            </a: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B8D3F9"/>
          </a:solidFill>
          <a:ln w="114300">
            <a:solidFill>
              <a:srgbClr val="366593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 eaLnBrk="0" hangingPunct="0">
              <a:spcAft>
                <a:spcPts val="1200"/>
              </a:spcAft>
            </a:pPr>
            <a:endParaRPr lang="en-US" dirty="0">
              <a:latin typeface="Verdana" charset="0"/>
              <a:ea typeface="Verdana" charset="0"/>
              <a:cs typeface="Verdana" charset="0"/>
            </a:endParaRPr>
          </a:p>
          <a:p>
            <a:pPr marL="457200" indent="-457200" eaLnBrk="0" hangingPunct="0">
              <a:spcAft>
                <a:spcPts val="1200"/>
              </a:spcAft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	</a:t>
            </a:r>
          </a:p>
          <a:p>
            <a:pPr marL="457200" indent="-457200" eaLnBrk="0" hangingPunct="0">
              <a:spcAft>
                <a:spcPts val="1200"/>
              </a:spcAft>
            </a:pPr>
            <a:endParaRPr lang="en-US" dirty="0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609600" y="2209800"/>
            <a:ext cx="7924800" cy="4267200"/>
          </a:xfrm>
          <a:prstGeom prst="rect">
            <a:avLst/>
          </a:prstGeom>
          <a:solidFill>
            <a:srgbClr val="B8D3F9"/>
          </a:solidFill>
          <a:ln w="9525">
            <a:solidFill>
              <a:srgbClr val="B8D3F9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 eaLnBrk="0" hangingPunct="0">
              <a:spcAft>
                <a:spcPts val="1200"/>
              </a:spcAft>
              <a:buFontTx/>
              <a:buAutoNum type="arabicParenR"/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Open </a:t>
            </a:r>
            <a:r>
              <a:rPr lang="en-US" dirty="0" smtClean="0">
                <a:latin typeface="Verdana" charset="0"/>
                <a:ea typeface="Verdana" charset="0"/>
                <a:cs typeface="Verdana" charset="0"/>
              </a:rPr>
              <a:t>the email address you put in the contact information.  </a:t>
            </a:r>
            <a:endParaRPr lang="en-US" dirty="0">
              <a:latin typeface="Verdana" charset="0"/>
              <a:ea typeface="Verdana" charset="0"/>
              <a:cs typeface="Verdana" charset="0"/>
            </a:endParaRPr>
          </a:p>
          <a:p>
            <a:pPr marL="457200" indent="-457200" eaLnBrk="0" hangingPunct="0">
              <a:spcAft>
                <a:spcPts val="1200"/>
              </a:spcAft>
              <a:buFontTx/>
              <a:buAutoNum type="arabicParenR"/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There will be message from </a:t>
            </a:r>
            <a:r>
              <a:rPr lang="en-US" i="1" dirty="0">
                <a:latin typeface="Verdana" charset="0"/>
                <a:ea typeface="Verdana" charset="0"/>
                <a:cs typeface="Verdana" charset="0"/>
              </a:rPr>
              <a:t>NCBI</a:t>
            </a:r>
            <a:r>
              <a:rPr lang="en-US" dirty="0">
                <a:latin typeface="Verdana" charset="0"/>
                <a:ea typeface="Verdana" charset="0"/>
                <a:cs typeface="Verdana" charset="0"/>
              </a:rPr>
              <a:t>.</a:t>
            </a:r>
          </a:p>
          <a:p>
            <a:pPr marL="457200" indent="-457200" eaLnBrk="0" hangingPunct="0">
              <a:spcAft>
                <a:spcPts val="1200"/>
              </a:spcAft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3) </a:t>
            </a:r>
            <a:r>
              <a:rPr lang="en-US" dirty="0" smtClean="0">
                <a:latin typeface="Verdana" charset="0"/>
                <a:ea typeface="Verdana" charset="0"/>
                <a:cs typeface="Verdana" charset="0"/>
              </a:rPr>
              <a:t>Click the link or copy </a:t>
            </a:r>
            <a:r>
              <a:rPr lang="en-US" dirty="0">
                <a:latin typeface="Verdana" charset="0"/>
                <a:ea typeface="Verdana" charset="0"/>
                <a:cs typeface="Verdana" charset="0"/>
              </a:rPr>
              <a:t>and paste the verification URL </a:t>
            </a:r>
            <a:r>
              <a:rPr lang="en-US" dirty="0" smtClean="0">
                <a:latin typeface="Verdana" charset="0"/>
                <a:ea typeface="Verdana" charset="0"/>
                <a:cs typeface="Verdana" charset="0"/>
              </a:rPr>
              <a:t>into the </a:t>
            </a:r>
            <a:r>
              <a:rPr lang="en-US" dirty="0">
                <a:latin typeface="Verdana" charset="0"/>
                <a:ea typeface="Verdana" charset="0"/>
                <a:cs typeface="Verdana" charset="0"/>
              </a:rPr>
              <a:t>web address bar and </a:t>
            </a:r>
            <a:r>
              <a:rPr lang="en-US" dirty="0" smtClean="0">
                <a:latin typeface="Verdana" charset="0"/>
                <a:ea typeface="Verdana" charset="0"/>
                <a:cs typeface="Verdana" charset="0"/>
              </a:rPr>
              <a:t>enter.</a:t>
            </a:r>
            <a:endParaRPr lang="en-US" dirty="0">
              <a:latin typeface="Verdana" charset="0"/>
              <a:ea typeface="Verdana" charset="0"/>
              <a:cs typeface="Verdana" charset="0"/>
            </a:endParaRPr>
          </a:p>
          <a:p>
            <a:pPr marL="457200" indent="-457200" eaLnBrk="0" hangingPunct="0">
              <a:spcAft>
                <a:spcPts val="1200"/>
              </a:spcAft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4) Your account will be verified by the</a:t>
            </a:r>
          </a:p>
          <a:p>
            <a:pPr marL="457200" indent="-457200" eaLnBrk="0" hangingPunct="0">
              <a:spcAft>
                <a:spcPts val="1200"/>
              </a:spcAft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		National Library of Medicine</a:t>
            </a:r>
            <a:r>
              <a:rPr lang="en-US" dirty="0" smtClean="0">
                <a:latin typeface="Verdana" charset="0"/>
                <a:ea typeface="Verdana" charset="0"/>
                <a:cs typeface="Verdana" charset="0"/>
              </a:rPr>
              <a:t>.</a:t>
            </a:r>
          </a:p>
          <a:p>
            <a:pPr marL="457200" indent="-457200" eaLnBrk="0" hangingPunct="0">
              <a:spcAft>
                <a:spcPts val="1200"/>
              </a:spcAft>
            </a:pPr>
            <a:r>
              <a:rPr lang="en-US" dirty="0" smtClean="0">
                <a:latin typeface="Verdana" charset="0"/>
                <a:ea typeface="Verdana" charset="0"/>
                <a:cs typeface="Verdana" charset="0"/>
              </a:rPr>
              <a:t>5) </a:t>
            </a:r>
            <a:r>
              <a:rPr lang="en-US" b="1" i="1" dirty="0" smtClean="0">
                <a:latin typeface="Verdana" charset="0"/>
                <a:ea typeface="Verdana" charset="0"/>
                <a:cs typeface="Verdana" charset="0"/>
              </a:rPr>
              <a:t>NOTE:</a:t>
            </a:r>
            <a:r>
              <a:rPr lang="en-US" dirty="0" smtClean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i="1" dirty="0" smtClean="0">
                <a:latin typeface="Verdana" charset="0"/>
                <a:ea typeface="Verdana" charset="0"/>
                <a:cs typeface="Verdana" charset="0"/>
              </a:rPr>
              <a:t>You will not receive any spam as a result of this account.</a:t>
            </a:r>
            <a:endParaRPr lang="en-US" b="1" i="1" dirty="0" smtClean="0">
              <a:latin typeface="Verdana" charset="0"/>
              <a:ea typeface="Verdana" charset="0"/>
              <a:cs typeface="Verdana" charset="0"/>
            </a:endParaRPr>
          </a:p>
          <a:p>
            <a:pPr marL="457200" indent="-457200" eaLnBrk="0" hangingPunct="0">
              <a:spcAft>
                <a:spcPts val="1200"/>
              </a:spcAft>
            </a:pPr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381000" y="304800"/>
            <a:ext cx="83820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 algn="ctr" eaLnBrk="0" hangingPunct="0">
              <a:spcAft>
                <a:spcPts val="1800"/>
              </a:spcAft>
            </a:pPr>
            <a:r>
              <a:rPr lang="en-US" sz="4000" u="sng" dirty="0">
                <a:latin typeface="Verdana" charset="0"/>
                <a:ea typeface="Verdana" charset="0"/>
                <a:cs typeface="Verdana" charset="0"/>
              </a:rPr>
              <a:t>Verifying Your </a:t>
            </a:r>
          </a:p>
          <a:p>
            <a:pPr marL="457200" indent="-457200" algn="ctr" eaLnBrk="0" hangingPunct="0">
              <a:spcAft>
                <a:spcPts val="1800"/>
              </a:spcAft>
            </a:pPr>
            <a:r>
              <a:rPr lang="en-US" sz="4000" u="sng" dirty="0">
                <a:latin typeface="Verdana" charset="0"/>
                <a:ea typeface="Verdana" charset="0"/>
                <a:cs typeface="Verdana" charset="0"/>
              </a:rPr>
              <a:t>My NCBI Account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>
              <a:lnSpc>
                <a:spcPct val="130000"/>
              </a:lnSpc>
              <a:spcAft>
                <a:spcPts val="600"/>
              </a:spcAft>
            </a:pPr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	</a:t>
            </a:r>
            <a:endParaRPr lang="en-US" sz="1000" u="sng" dirty="0" smtClean="0">
              <a:solidFill>
                <a:srgbClr val="000000"/>
              </a:solidFill>
              <a:latin typeface="Verdana" charset="0"/>
              <a:ea typeface="Verdana" charset="0"/>
              <a:cs typeface="Verdana" charset="0"/>
            </a:endParaRPr>
          </a:p>
          <a:p>
            <a:pPr eaLnBrk="0" hangingPunct="0">
              <a:lnSpc>
                <a:spcPct val="130000"/>
              </a:lnSpc>
              <a:spcAft>
                <a:spcPts val="600"/>
              </a:spcAft>
            </a:pPr>
            <a:r>
              <a:rPr lang="en-US" sz="1000" u="sng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A</a:t>
            </a:r>
            <a:endParaRPr lang="en-US" sz="1000" u="sng" dirty="0" smtClean="0">
              <a:solidFill>
                <a:srgbClr val="000000"/>
              </a:solidFill>
              <a:latin typeface="Verdana" charset="0"/>
              <a:ea typeface="Verdana" charset="0"/>
              <a:cs typeface="Verdana" charset="0"/>
            </a:endParaRPr>
          </a:p>
          <a:p>
            <a:pPr lvl="2"/>
            <a:endParaRPr lang="en-US" sz="2800" dirty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endParaRPr lang="en-US" sz="28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r>
              <a:rPr lang="en-US" sz="44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endParaRPr lang="en-US" sz="7200" dirty="0">
              <a:solidFill>
                <a:srgbClr val="00FFFF"/>
              </a:solidFill>
              <a:latin typeface="Verdana"/>
              <a:cs typeface="Verdana"/>
            </a:endParaRPr>
          </a:p>
          <a:p>
            <a:pPr algn="ctr"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53212" y="533400"/>
            <a:ext cx="8037576" cy="4814316"/>
            <a:chOff x="553212" y="533400"/>
            <a:chExt cx="8037576" cy="4814316"/>
          </a:xfrm>
        </p:grpSpPr>
        <p:pic>
          <p:nvPicPr>
            <p:cNvPr id="4" name="Picture 3" descr="my ncbi email confirmation.tif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3212" y="533400"/>
              <a:ext cx="8037576" cy="4814316"/>
            </a:xfrm>
            <a:prstGeom prst="rect">
              <a:avLst/>
            </a:prstGeom>
            <a:ln w="57150" cap="flat" cmpd="sng" algn="ctr">
              <a:solidFill>
                <a:srgbClr val="6289B5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5" name="Rectangle 4"/>
            <p:cNvSpPr/>
            <p:nvPr/>
          </p:nvSpPr>
          <p:spPr bwMode="auto">
            <a:xfrm>
              <a:off x="1066800" y="838200"/>
              <a:ext cx="1752600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pitchFamily="-111" charset="0"/>
              </a:endParaRPr>
            </a:p>
          </p:txBody>
        </p:sp>
      </p:grpSp>
      <p:sp>
        <p:nvSpPr>
          <p:cNvPr id="6" name="Rectangle 5"/>
          <p:cNvSpPr/>
          <p:nvPr/>
        </p:nvSpPr>
        <p:spPr bwMode="auto">
          <a:xfrm>
            <a:off x="533400" y="2286000"/>
            <a:ext cx="7620000" cy="381000"/>
          </a:xfrm>
          <a:prstGeom prst="rect">
            <a:avLst/>
          </a:pr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pitchFamily="-111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24000" y="4800600"/>
            <a:ext cx="6096000" cy="1716088"/>
            <a:chOff x="1524000" y="4800600"/>
            <a:chExt cx="6096000" cy="1716088"/>
          </a:xfrm>
        </p:grpSpPr>
        <p:grpSp>
          <p:nvGrpSpPr>
            <p:cNvPr id="8" name="Group 7"/>
            <p:cNvGrpSpPr/>
            <p:nvPr/>
          </p:nvGrpSpPr>
          <p:grpSpPr>
            <a:xfrm>
              <a:off x="1524000" y="4800600"/>
              <a:ext cx="6096000" cy="1716088"/>
              <a:chOff x="914400" y="4800600"/>
              <a:chExt cx="7315200" cy="1716088"/>
            </a:xfrm>
          </p:grpSpPr>
          <p:sp>
            <p:nvSpPr>
              <p:cNvPr id="10" name="Rounded Rectangle 9"/>
              <p:cNvSpPr/>
              <p:nvPr/>
            </p:nvSpPr>
            <p:spPr bwMode="auto">
              <a:xfrm>
                <a:off x="914400" y="4800600"/>
                <a:ext cx="7315200" cy="1716088"/>
              </a:xfrm>
              <a:prstGeom prst="roundRect">
                <a:avLst/>
              </a:prstGeom>
              <a:solidFill>
                <a:srgbClr val="FFFFFF"/>
              </a:solidFill>
              <a:ln w="57150" cap="flat" cmpd="sng" algn="ctr">
                <a:solidFill>
                  <a:srgbClr val="285D9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 bwMode="auto">
              <a:xfrm>
                <a:off x="1066800" y="4953000"/>
                <a:ext cx="7010400" cy="1382713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6DD6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</p:grpSp>
        <p:sp>
          <p:nvSpPr>
            <p:cNvPr id="9" name="Rectangle 33"/>
            <p:cNvSpPr>
              <a:spLocks noChangeArrowheads="1"/>
            </p:cNvSpPr>
            <p:nvPr/>
          </p:nvSpPr>
          <p:spPr bwMode="auto">
            <a:xfrm>
              <a:off x="1981200" y="5181600"/>
              <a:ext cx="51816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800" dirty="0" smtClean="0">
                  <a:solidFill>
                    <a:srgbClr val="FF8411"/>
                  </a:solidFill>
                  <a:latin typeface="Verdana" charset="0"/>
                  <a:ea typeface="Verdana" charset="0"/>
                  <a:cs typeface="Verdana" charset="0"/>
                </a:rPr>
                <a:t>Visit this web site to verify</a:t>
              </a:r>
            </a:p>
            <a:p>
              <a:pPr algn="ctr" eaLnBrk="0" hangingPunct="0"/>
              <a:r>
                <a:rPr lang="en-US" sz="2800" dirty="0" smtClean="0">
                  <a:solidFill>
                    <a:srgbClr val="FF8411"/>
                  </a:solidFill>
                  <a:latin typeface="Verdana" charset="0"/>
                  <a:ea typeface="Verdana" charset="0"/>
                  <a:cs typeface="Verdana" charset="0"/>
                </a:rPr>
                <a:t>you’re My NCBI account.</a:t>
              </a:r>
              <a:endParaRPr lang="en-US" sz="2800" dirty="0">
                <a:solidFill>
                  <a:srgbClr val="FF8411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sp>
        <p:nvSpPr>
          <p:cNvPr id="12" name="AutoShape 19"/>
          <p:cNvSpPr>
            <a:spLocks noChangeArrowheads="1"/>
          </p:cNvSpPr>
          <p:nvPr/>
        </p:nvSpPr>
        <p:spPr bwMode="auto">
          <a:xfrm rot="4195447">
            <a:off x="4210802" y="3808485"/>
            <a:ext cx="2498174" cy="328612"/>
          </a:xfrm>
          <a:prstGeom prst="leftArrow">
            <a:avLst>
              <a:gd name="adj1" fmla="val 50000"/>
              <a:gd name="adj2" fmla="val 87539"/>
            </a:avLst>
          </a:prstGeom>
          <a:gradFill rotWithShape="0">
            <a:gsLst>
              <a:gs pos="0">
                <a:srgbClr val="0047DF"/>
              </a:gs>
              <a:gs pos="100000">
                <a:srgbClr val="43E141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47D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4033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5400" dirty="0">
                <a:solidFill>
                  <a:schemeClr val="bg1"/>
                </a:solidFill>
                <a:latin typeface="Verdana" charset="0"/>
              </a:rPr>
              <a:t>Search Filters</a:t>
            </a:r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57150" cmpd="thickThin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38328" y="914400"/>
            <a:ext cx="8467344" cy="5029200"/>
            <a:chOff x="338328" y="1066800"/>
            <a:chExt cx="8467344" cy="5029200"/>
          </a:xfrm>
        </p:grpSpPr>
        <p:pic>
          <p:nvPicPr>
            <p:cNvPr id="5" name="Picture 4" descr="Screen Shot 2012-11-13 at 5.45.51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328" y="1066800"/>
              <a:ext cx="8467344" cy="50292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 bwMode="auto">
            <a:xfrm>
              <a:off x="6705600" y="1143000"/>
              <a:ext cx="762000" cy="152400"/>
            </a:xfrm>
            <a:prstGeom prst="rect">
              <a:avLst/>
            </a:prstGeom>
            <a:solidFill>
              <a:srgbClr val="1D518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pitchFamily="-111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048000" y="2209800"/>
            <a:ext cx="4343400" cy="1411288"/>
            <a:chOff x="2362200" y="685800"/>
            <a:chExt cx="4724400" cy="1411288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2362200" y="685800"/>
              <a:ext cx="4724400" cy="1411288"/>
            </a:xfrm>
            <a:prstGeom prst="roundRect">
              <a:avLst/>
            </a:prstGeom>
            <a:solidFill>
              <a:srgbClr val="FFFFFF"/>
            </a:solidFill>
            <a:ln w="57150" cap="flat" cmpd="sng" algn="ctr">
              <a:solidFill>
                <a:srgbClr val="285D9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2514600" y="838200"/>
              <a:ext cx="4443413" cy="1077913"/>
            </a:xfrm>
            <a:prstGeom prst="roundRect">
              <a:avLst/>
            </a:prstGeom>
            <a:noFill/>
            <a:ln w="28575" cap="flat" cmpd="sng" algn="ctr">
              <a:solidFill>
                <a:srgbClr val="6DD6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1" name="Rectangle 33"/>
            <p:cNvSpPr>
              <a:spLocks noChangeArrowheads="1"/>
            </p:cNvSpPr>
            <p:nvPr/>
          </p:nvSpPr>
          <p:spPr bwMode="auto">
            <a:xfrm>
              <a:off x="2743200" y="1066800"/>
              <a:ext cx="3926303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3200" dirty="0" smtClean="0">
                  <a:solidFill>
                    <a:srgbClr val="FF8411"/>
                  </a:solidFill>
                  <a:latin typeface="Verdana" charset="0"/>
                  <a:ea typeface="Verdana" charset="0"/>
                  <a:cs typeface="Verdana" charset="0"/>
                </a:rPr>
                <a:t>Click </a:t>
              </a:r>
              <a:r>
                <a:rPr lang="en-US" sz="3200" u="sng" dirty="0" smtClean="0">
                  <a:solidFill>
                    <a:srgbClr val="FF8411"/>
                  </a:solidFill>
                  <a:latin typeface="Verdana" charset="0"/>
                  <a:ea typeface="Verdana" charset="0"/>
                  <a:cs typeface="Verdana" charset="0"/>
                </a:rPr>
                <a:t>My NCBI</a:t>
              </a:r>
              <a:endParaRPr lang="en-US" sz="3200" u="sng" dirty="0">
                <a:solidFill>
                  <a:srgbClr val="FF8411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sp>
        <p:nvSpPr>
          <p:cNvPr id="22" name="AutoShape 10"/>
          <p:cNvSpPr>
            <a:spLocks noChangeArrowheads="1"/>
          </p:cNvSpPr>
          <p:nvPr/>
        </p:nvSpPr>
        <p:spPr bwMode="auto">
          <a:xfrm rot="2144922">
            <a:off x="7027870" y="1069697"/>
            <a:ext cx="304800" cy="1723238"/>
          </a:xfrm>
          <a:prstGeom prst="upArrow">
            <a:avLst>
              <a:gd name="adj1" fmla="val 50000"/>
              <a:gd name="adj2" fmla="val 103539"/>
            </a:avLst>
          </a:prstGeom>
          <a:gradFill rotWithShape="0">
            <a:gsLst>
              <a:gs pos="0">
                <a:srgbClr val="A5E895"/>
              </a:gs>
              <a:gs pos="100000">
                <a:srgbClr val="FFE57B"/>
              </a:gs>
              <a:gs pos="50000">
                <a:schemeClr val="bg1"/>
              </a:gs>
            </a:gsLst>
            <a:path path="rect">
              <a:fillToRect l="50000" t="50000" r="50000" b="50000"/>
            </a:path>
          </a:gradFill>
          <a:ln w="19050" cap="flat" cmpd="sng" algn="ctr">
            <a:solidFill>
              <a:srgbClr val="3366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9088265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0" y="228600"/>
            <a:ext cx="5847842" cy="6245098"/>
            <a:chOff x="1648079" y="306451"/>
            <a:chExt cx="5847842" cy="6245098"/>
          </a:xfrm>
        </p:grpSpPr>
        <p:grpSp>
          <p:nvGrpSpPr>
            <p:cNvPr id="5" name="Group 4"/>
            <p:cNvGrpSpPr/>
            <p:nvPr/>
          </p:nvGrpSpPr>
          <p:grpSpPr>
            <a:xfrm>
              <a:off x="1648079" y="306451"/>
              <a:ext cx="5847842" cy="6245098"/>
              <a:chOff x="1648079" y="306451"/>
              <a:chExt cx="5847842" cy="6245098"/>
            </a:xfrm>
          </p:grpSpPr>
          <p:pic>
            <p:nvPicPr>
              <p:cNvPr id="3" name="Picture 2" descr="Screen Shot 2012-11-13 at 6.00.42 PM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8079" y="306451"/>
                <a:ext cx="5847842" cy="6245098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 bwMode="auto">
              <a:xfrm>
                <a:off x="4724400" y="44196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eneva" pitchFamily="-111" charset="0"/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 bwMode="auto">
            <a:xfrm>
              <a:off x="6096000" y="381000"/>
              <a:ext cx="533400" cy="76200"/>
            </a:xfrm>
            <a:prstGeom prst="rect">
              <a:avLst/>
            </a:prstGeom>
            <a:solidFill>
              <a:srgbClr val="1D5185"/>
            </a:solidFill>
            <a:ln w="28575" cap="flat" cmpd="sng" algn="ctr">
              <a:solidFill>
                <a:srgbClr val="1D518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pitchFamily="-111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076700" y="3810000"/>
            <a:ext cx="4343400" cy="1411288"/>
            <a:chOff x="4076700" y="3886200"/>
            <a:chExt cx="4343400" cy="1411288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4076700" y="3886200"/>
              <a:ext cx="4343400" cy="1411288"/>
            </a:xfrm>
            <a:prstGeom prst="roundRect">
              <a:avLst/>
            </a:prstGeom>
            <a:solidFill>
              <a:srgbClr val="FFFFFF"/>
            </a:solidFill>
            <a:ln w="57150" cap="flat" cmpd="sng" algn="ctr">
              <a:solidFill>
                <a:srgbClr val="285D9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4205863" y="4038600"/>
              <a:ext cx="4085073" cy="1077913"/>
            </a:xfrm>
            <a:prstGeom prst="roundRect">
              <a:avLst/>
            </a:prstGeom>
            <a:noFill/>
            <a:ln w="28575" cap="flat" cmpd="sng" algn="ctr">
              <a:solidFill>
                <a:srgbClr val="6DD6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2" name="Rectangle 33"/>
            <p:cNvSpPr>
              <a:spLocks noChangeArrowheads="1"/>
            </p:cNvSpPr>
            <p:nvPr/>
          </p:nvSpPr>
          <p:spPr bwMode="auto">
            <a:xfrm>
              <a:off x="4366137" y="4267200"/>
              <a:ext cx="376452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800" dirty="0" smtClean="0">
                  <a:solidFill>
                    <a:srgbClr val="FF8411"/>
                  </a:solidFill>
                  <a:latin typeface="Verdana" charset="0"/>
                  <a:ea typeface="Verdana" charset="0"/>
                  <a:cs typeface="Verdana" charset="0"/>
                </a:rPr>
                <a:t>Click Manage Filters</a:t>
              </a:r>
              <a:endParaRPr lang="en-US" sz="2800" dirty="0">
                <a:solidFill>
                  <a:srgbClr val="FF8411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sp>
        <p:nvSpPr>
          <p:cNvPr id="13" name="AutoShape 10"/>
          <p:cNvSpPr>
            <a:spLocks noChangeArrowheads="1"/>
          </p:cNvSpPr>
          <p:nvPr/>
        </p:nvSpPr>
        <p:spPr bwMode="auto">
          <a:xfrm rot="10800000">
            <a:off x="5334000" y="4724400"/>
            <a:ext cx="304800" cy="1494638"/>
          </a:xfrm>
          <a:prstGeom prst="upArrow">
            <a:avLst>
              <a:gd name="adj1" fmla="val 50000"/>
              <a:gd name="adj2" fmla="val 103539"/>
            </a:avLst>
          </a:prstGeom>
          <a:gradFill rotWithShape="0">
            <a:gsLst>
              <a:gs pos="0">
                <a:srgbClr val="A5E895"/>
              </a:gs>
              <a:gs pos="100000">
                <a:srgbClr val="FFE57B"/>
              </a:gs>
              <a:gs pos="50000">
                <a:schemeClr val="bg1"/>
              </a:gs>
            </a:gsLst>
            <a:path path="rect">
              <a:fillToRect l="50000" t="50000" r="50000" b="50000"/>
            </a:path>
          </a:gradFill>
          <a:ln w="19050" cap="flat" cmpd="sng" algn="ctr">
            <a:solidFill>
              <a:srgbClr val="3366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7701394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100937" y="341985"/>
            <a:ext cx="6942125" cy="6174029"/>
            <a:chOff x="956310" y="213360"/>
            <a:chExt cx="7231380" cy="6431280"/>
          </a:xfrm>
        </p:grpSpPr>
        <p:pic>
          <p:nvPicPr>
            <p:cNvPr id="2" name="Picture 1" descr="Screen Shot 2012-11-13 at 5.55.32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310" y="213360"/>
              <a:ext cx="7231380" cy="643128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 bwMode="auto">
            <a:xfrm>
              <a:off x="1143000" y="2057400"/>
              <a:ext cx="3429000" cy="2438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pitchFamily="-111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28600" y="4267200"/>
            <a:ext cx="4572000" cy="1066800"/>
            <a:chOff x="228600" y="2667000"/>
            <a:chExt cx="4572000" cy="1066800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228600" y="2667000"/>
              <a:ext cx="4572000" cy="1066800"/>
            </a:xfrm>
            <a:prstGeom prst="roundRect">
              <a:avLst/>
            </a:prstGeom>
            <a:solidFill>
              <a:srgbClr val="FFFFFF"/>
            </a:solidFill>
            <a:ln w="57150" cap="flat" cmpd="sng" algn="ctr">
              <a:solidFill>
                <a:srgbClr val="285D9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364561" y="2793000"/>
              <a:ext cx="4300077" cy="814800"/>
            </a:xfrm>
            <a:prstGeom prst="roundRect">
              <a:avLst/>
            </a:prstGeom>
            <a:noFill/>
            <a:ln w="28575" cap="flat" cmpd="sng" algn="ctr">
              <a:solidFill>
                <a:srgbClr val="6DD6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9" name="Rectangle 33"/>
            <p:cNvSpPr>
              <a:spLocks noChangeArrowheads="1"/>
            </p:cNvSpPr>
            <p:nvPr/>
          </p:nvSpPr>
          <p:spPr bwMode="auto">
            <a:xfrm>
              <a:off x="495300" y="2969567"/>
              <a:ext cx="403859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dirty="0" smtClean="0">
                  <a:solidFill>
                    <a:srgbClr val="FF8411"/>
                  </a:solidFill>
                  <a:latin typeface="Verdana" charset="0"/>
                  <a:ea typeface="Verdana" charset="0"/>
                  <a:cs typeface="Verdana" charset="0"/>
                </a:rPr>
                <a:t>Select English &amp; Humans</a:t>
              </a:r>
              <a:endParaRPr lang="en-US" dirty="0">
                <a:solidFill>
                  <a:srgbClr val="FF8411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sp>
        <p:nvSpPr>
          <p:cNvPr id="10" name="AutoShape 10"/>
          <p:cNvSpPr>
            <a:spLocks noChangeArrowheads="1"/>
          </p:cNvSpPr>
          <p:nvPr/>
        </p:nvSpPr>
        <p:spPr bwMode="auto">
          <a:xfrm rot="2973073">
            <a:off x="4082062" y="3557909"/>
            <a:ext cx="304800" cy="1228053"/>
          </a:xfrm>
          <a:prstGeom prst="upArrow">
            <a:avLst>
              <a:gd name="adj1" fmla="val 50000"/>
              <a:gd name="adj2" fmla="val 103539"/>
            </a:avLst>
          </a:prstGeom>
          <a:gradFill rotWithShape="0">
            <a:gsLst>
              <a:gs pos="0">
                <a:srgbClr val="A5E895"/>
              </a:gs>
              <a:gs pos="100000">
                <a:srgbClr val="FFE57B"/>
              </a:gs>
              <a:gs pos="50000">
                <a:schemeClr val="bg1"/>
              </a:gs>
            </a:gsLst>
            <a:path path="rect">
              <a:fillToRect l="50000" t="50000" r="50000" b="50000"/>
            </a:path>
          </a:gradFill>
          <a:ln w="19050" cap="flat" cmpd="sng" algn="ctr">
            <a:solidFill>
              <a:srgbClr val="3366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800600" y="2286000"/>
            <a:ext cx="762000" cy="304800"/>
          </a:xfrm>
          <a:prstGeom prst="rect">
            <a:avLst/>
          </a:prstGeom>
          <a:noFill/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solidFill>
                  <a:srgbClr val="FF6600"/>
                </a:solidFill>
              </a:ln>
              <a:solidFill>
                <a:schemeClr val="tx1"/>
              </a:solidFill>
              <a:effectLst/>
              <a:latin typeface="Geneva" pitchFamily="-111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486400" y="762000"/>
            <a:ext cx="3276600" cy="1828800"/>
            <a:chOff x="5486400" y="762000"/>
            <a:chExt cx="3276600" cy="18288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6248400" y="2286000"/>
              <a:ext cx="762000" cy="304800"/>
            </a:xfrm>
            <a:prstGeom prst="rect">
              <a:avLst/>
            </a:prstGeom>
            <a:noFill/>
            <a:ln w="571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solidFill>
                    <a:srgbClr val="FF6600"/>
                  </a:solidFill>
                </a:ln>
                <a:solidFill>
                  <a:schemeClr val="tx1"/>
                </a:solidFill>
                <a:effectLst/>
                <a:latin typeface="Geneva" pitchFamily="-111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486400" y="762000"/>
              <a:ext cx="3276600" cy="1066800"/>
              <a:chOff x="4000500" y="4953000"/>
              <a:chExt cx="3276600" cy="1066800"/>
            </a:xfrm>
          </p:grpSpPr>
          <p:sp>
            <p:nvSpPr>
              <p:cNvPr id="15" name="Rounded Rectangle 14"/>
              <p:cNvSpPr/>
              <p:nvPr/>
            </p:nvSpPr>
            <p:spPr bwMode="auto">
              <a:xfrm>
                <a:off x="4000500" y="4953000"/>
                <a:ext cx="3276600" cy="1066800"/>
              </a:xfrm>
              <a:prstGeom prst="roundRect">
                <a:avLst/>
              </a:prstGeom>
              <a:solidFill>
                <a:srgbClr val="FFFFFF"/>
              </a:solidFill>
              <a:ln w="57150" cap="flat" cmpd="sng" algn="ctr">
                <a:solidFill>
                  <a:srgbClr val="285D9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 bwMode="auto">
              <a:xfrm>
                <a:off x="4144680" y="5128800"/>
                <a:ext cx="2988239" cy="738600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6DD6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17" name="Rectangle 33"/>
              <p:cNvSpPr>
                <a:spLocks noChangeArrowheads="1"/>
              </p:cNvSpPr>
              <p:nvPr/>
            </p:nvSpPr>
            <p:spPr bwMode="auto">
              <a:xfrm>
                <a:off x="4248150" y="5257800"/>
                <a:ext cx="278129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dirty="0" smtClean="0">
                    <a:solidFill>
                      <a:srgbClr val="FF8411"/>
                    </a:solidFill>
                    <a:latin typeface="Verdana" charset="0"/>
                    <a:ea typeface="Verdana" charset="0"/>
                    <a:cs typeface="Verdana" charset="0"/>
                  </a:rPr>
                  <a:t>Select Properties</a:t>
                </a:r>
                <a:endParaRPr lang="en-US" dirty="0">
                  <a:solidFill>
                    <a:srgbClr val="FF8411"/>
                  </a:solidFill>
                  <a:latin typeface="Verdana" charset="0"/>
                  <a:ea typeface="Verdana" charset="0"/>
                  <a:cs typeface="Verdana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6899446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1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685800" y="304800"/>
            <a:ext cx="8124749" cy="6153302"/>
            <a:chOff x="340360" y="224155"/>
            <a:chExt cx="8463280" cy="6409690"/>
          </a:xfrm>
        </p:grpSpPr>
        <p:pic>
          <p:nvPicPr>
            <p:cNvPr id="3" name="Picture 2" descr="Screen Shot 2012-11-13 at 5.56.03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360" y="224155"/>
              <a:ext cx="8463280" cy="640969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 bwMode="auto">
            <a:xfrm>
              <a:off x="609600" y="2438400"/>
              <a:ext cx="3886200" cy="28194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pitchFamily="-111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28600" y="1447800"/>
            <a:ext cx="5562600" cy="1143000"/>
            <a:chOff x="266700" y="2476500"/>
            <a:chExt cx="5562600" cy="1143000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266700" y="2476500"/>
              <a:ext cx="5562600" cy="1143000"/>
            </a:xfrm>
            <a:prstGeom prst="roundRect">
              <a:avLst/>
            </a:prstGeom>
            <a:solidFill>
              <a:srgbClr val="FFFFFF"/>
            </a:solidFill>
            <a:ln w="57150" cap="flat" cmpd="sng" algn="ctr">
              <a:solidFill>
                <a:srgbClr val="285D9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396286" y="2640600"/>
              <a:ext cx="5303428" cy="814800"/>
            </a:xfrm>
            <a:prstGeom prst="roundRect">
              <a:avLst/>
            </a:prstGeom>
            <a:noFill/>
            <a:ln w="28575" cap="flat" cmpd="sng" algn="ctr">
              <a:solidFill>
                <a:srgbClr val="6DD6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0" name="Rectangle 33"/>
            <p:cNvSpPr>
              <a:spLocks noChangeArrowheads="1"/>
            </p:cNvSpPr>
            <p:nvPr/>
          </p:nvSpPr>
          <p:spPr bwMode="auto">
            <a:xfrm>
              <a:off x="552450" y="2817167"/>
              <a:ext cx="4991100" cy="4616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dirty="0" smtClean="0">
                  <a:solidFill>
                    <a:srgbClr val="FF8411"/>
                  </a:solidFill>
                  <a:latin typeface="Verdana" charset="0"/>
                  <a:ea typeface="Verdana" charset="0"/>
                  <a:cs typeface="Verdana" charset="0"/>
                </a:rPr>
                <a:t>Under Publication Types select</a:t>
              </a:r>
              <a:endParaRPr lang="en-US" dirty="0">
                <a:solidFill>
                  <a:srgbClr val="FF8411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sp>
        <p:nvSpPr>
          <p:cNvPr id="11" name="AutoShape 10"/>
          <p:cNvSpPr>
            <a:spLocks noChangeArrowheads="1"/>
          </p:cNvSpPr>
          <p:nvPr/>
        </p:nvSpPr>
        <p:spPr bwMode="auto">
          <a:xfrm rot="16200000">
            <a:off x="6710027" y="5481973"/>
            <a:ext cx="304800" cy="1228053"/>
          </a:xfrm>
          <a:prstGeom prst="upArrow">
            <a:avLst>
              <a:gd name="adj1" fmla="val 50000"/>
              <a:gd name="adj2" fmla="val 103539"/>
            </a:avLst>
          </a:prstGeom>
          <a:gradFill rotWithShape="0">
            <a:gsLst>
              <a:gs pos="0">
                <a:srgbClr val="A5E895"/>
              </a:gs>
              <a:gs pos="100000">
                <a:srgbClr val="FFE57B"/>
              </a:gs>
              <a:gs pos="50000">
                <a:schemeClr val="bg1"/>
              </a:gs>
            </a:gsLst>
            <a:path path="rect">
              <a:fillToRect l="50000" t="50000" r="50000" b="50000"/>
            </a:path>
          </a:gradFill>
          <a:ln w="19050" cap="flat" cmpd="sng" algn="ctr">
            <a:solidFill>
              <a:srgbClr val="3366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05257" y="2743200"/>
            <a:ext cx="3666378" cy="2779776"/>
            <a:chOff x="905256" y="2743200"/>
            <a:chExt cx="3819144" cy="2895600"/>
          </a:xfrm>
        </p:grpSpPr>
        <p:pic>
          <p:nvPicPr>
            <p:cNvPr id="14" name="Picture 13" descr="Screen Shot 2012-11-13 at 6.25.44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2743200"/>
              <a:ext cx="3511804" cy="2566924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/>
          </p:nvGrpSpPr>
          <p:grpSpPr>
            <a:xfrm>
              <a:off x="905256" y="5181600"/>
              <a:ext cx="3819144" cy="457200"/>
              <a:chOff x="914400" y="5638800"/>
              <a:chExt cx="3819144" cy="457200"/>
            </a:xfrm>
          </p:grpSpPr>
          <p:sp>
            <p:nvSpPr>
              <p:cNvPr id="21" name="Rectangle 20"/>
              <p:cNvSpPr/>
              <p:nvPr/>
            </p:nvSpPr>
            <p:spPr bwMode="auto">
              <a:xfrm>
                <a:off x="1143000" y="5791200"/>
                <a:ext cx="3505200" cy="228600"/>
              </a:xfrm>
              <a:prstGeom prst="rect">
                <a:avLst/>
              </a:prstGeom>
              <a:solidFill>
                <a:srgbClr val="FFFFFF"/>
              </a:solidFill>
              <a:ln w="28575" cap="flat" cmpd="sng" algn="ctr">
                <a:solidFill>
                  <a:srgbClr val="8294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eneva" pitchFamily="-111" charset="0"/>
                </a:endParaRPr>
              </a:p>
            </p:txBody>
          </p:sp>
          <p:pic>
            <p:nvPicPr>
              <p:cNvPr id="22" name="Picture 21" descr="Screen Shot 2012-11-13 at 6.26.33 PM.png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046" b="1046"/>
              <a:stretch/>
            </p:blipFill>
            <p:spPr>
              <a:xfrm>
                <a:off x="1143000" y="5728462"/>
                <a:ext cx="3590544" cy="291338"/>
              </a:xfrm>
              <a:prstGeom prst="rect">
                <a:avLst/>
              </a:prstGeom>
              <a:ln w="28575" cmpd="sng">
                <a:noFill/>
              </a:ln>
            </p:spPr>
          </p:pic>
          <p:sp>
            <p:nvSpPr>
              <p:cNvPr id="23" name="Rectangle 22"/>
              <p:cNvSpPr/>
              <p:nvPr/>
            </p:nvSpPr>
            <p:spPr bwMode="auto">
              <a:xfrm>
                <a:off x="914400" y="5638800"/>
                <a:ext cx="228600" cy="457200"/>
              </a:xfrm>
              <a:prstGeom prst="rect">
                <a:avLst/>
              </a:prstGeom>
              <a:solidFill>
                <a:srgbClr val="FFFFFF"/>
              </a:solidFill>
              <a:ln w="571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eneva" pitchFamily="-111" charset="0"/>
                </a:endParaRPr>
              </a:p>
            </p:txBody>
          </p:sp>
        </p:grpSp>
      </p:grpSp>
      <p:sp>
        <p:nvSpPr>
          <p:cNvPr id="25" name="Rectangle 24"/>
          <p:cNvSpPr/>
          <p:nvPr/>
        </p:nvSpPr>
        <p:spPr bwMode="auto">
          <a:xfrm>
            <a:off x="1143000" y="2971800"/>
            <a:ext cx="1371600" cy="304800"/>
          </a:xfrm>
          <a:prstGeom prst="rect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solidFill>
                  <a:srgbClr val="FF6600"/>
                </a:solidFill>
              </a:ln>
              <a:solidFill>
                <a:schemeClr val="tx1"/>
              </a:solidFill>
              <a:effectLst/>
              <a:latin typeface="Geneva" pitchFamily="-111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143000" y="4724400"/>
            <a:ext cx="1524000" cy="304800"/>
          </a:xfrm>
          <a:prstGeom prst="rect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solidFill>
                  <a:srgbClr val="FF6600"/>
                </a:solidFill>
              </a:ln>
              <a:solidFill>
                <a:schemeClr val="tx1"/>
              </a:solidFill>
              <a:effectLst/>
              <a:latin typeface="Geneva" pitchFamily="-111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143000" y="5181600"/>
            <a:ext cx="2057400" cy="304800"/>
          </a:xfrm>
          <a:prstGeom prst="rect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solidFill>
                  <a:srgbClr val="FF6600"/>
                </a:solidFill>
              </a:ln>
              <a:solidFill>
                <a:schemeClr val="tx1"/>
              </a:solidFill>
              <a:effectLst/>
              <a:latin typeface="Geneva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360949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5400" dirty="0">
                <a:solidFill>
                  <a:schemeClr val="bg1"/>
                </a:solidFill>
                <a:latin typeface="Verdana" charset="0"/>
              </a:rPr>
              <a:t>Searching PubMed</a:t>
            </a:r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57150" cmpd="thickThin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72618" y="419862"/>
            <a:ext cx="8398764" cy="6018276"/>
            <a:chOff x="372618" y="419862"/>
            <a:chExt cx="8398764" cy="6018276"/>
          </a:xfrm>
        </p:grpSpPr>
        <p:grpSp>
          <p:nvGrpSpPr>
            <p:cNvPr id="7" name="Group 6"/>
            <p:cNvGrpSpPr/>
            <p:nvPr/>
          </p:nvGrpSpPr>
          <p:grpSpPr>
            <a:xfrm>
              <a:off x="372618" y="419862"/>
              <a:ext cx="8398764" cy="6018276"/>
              <a:chOff x="372618" y="419862"/>
              <a:chExt cx="8398764" cy="6018276"/>
            </a:xfrm>
          </p:grpSpPr>
          <p:pic>
            <p:nvPicPr>
              <p:cNvPr id="3" name="Picture 2" descr="Screen Shot 2012-11-13 at 6.55.43 PM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618" y="419862"/>
                <a:ext cx="8398764" cy="6018276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 bwMode="auto">
              <a:xfrm>
                <a:off x="4800600" y="4572000"/>
                <a:ext cx="3505200" cy="1524000"/>
              </a:xfrm>
              <a:prstGeom prst="rect">
                <a:avLst/>
              </a:prstGeom>
              <a:solidFill>
                <a:srgbClr val="FFFFFF"/>
              </a:solidFill>
              <a:ln w="889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eneva" pitchFamily="-111" charset="0"/>
                </a:endParaRPr>
              </a:p>
            </p:txBody>
          </p:sp>
          <p:pic>
            <p:nvPicPr>
              <p:cNvPr id="8" name="Picture 7" descr="Screen Shot 2012-11-13 at 6.51.48 PM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0600" y="4572000"/>
                <a:ext cx="3048000" cy="373888"/>
              </a:xfrm>
              <a:prstGeom prst="rect">
                <a:avLst/>
              </a:prstGeom>
            </p:spPr>
          </p:pic>
          <p:pic>
            <p:nvPicPr>
              <p:cNvPr id="9" name="Picture 8" descr="Screen Shot 2012-11-13 at 6.52.01 PM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0600" y="5181600"/>
                <a:ext cx="3516630" cy="734695"/>
              </a:xfrm>
              <a:prstGeom prst="rect">
                <a:avLst/>
              </a:prstGeom>
            </p:spPr>
          </p:pic>
        </p:grpSp>
        <p:sp>
          <p:nvSpPr>
            <p:cNvPr id="10" name="Rectangle 9"/>
            <p:cNvSpPr/>
            <p:nvPr/>
          </p:nvSpPr>
          <p:spPr bwMode="auto">
            <a:xfrm>
              <a:off x="609600" y="2514600"/>
              <a:ext cx="3886200" cy="26670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pitchFamily="-111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3400" y="3124200"/>
            <a:ext cx="3962400" cy="1066800"/>
            <a:chOff x="228600" y="1828800"/>
            <a:chExt cx="3962400" cy="1066800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228600" y="1828800"/>
              <a:ext cx="3962400" cy="1066800"/>
            </a:xfrm>
            <a:prstGeom prst="roundRect">
              <a:avLst/>
            </a:prstGeom>
            <a:solidFill>
              <a:srgbClr val="FFFFFF"/>
            </a:solidFill>
            <a:ln w="57150" cap="flat" cmpd="sng" algn="ctr">
              <a:solidFill>
                <a:srgbClr val="285D9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369593" y="1954800"/>
              <a:ext cx="3680414" cy="814800"/>
            </a:xfrm>
            <a:prstGeom prst="roundRect">
              <a:avLst/>
            </a:prstGeom>
            <a:noFill/>
            <a:ln w="28575" cap="flat" cmpd="sng" algn="ctr">
              <a:solidFill>
                <a:srgbClr val="6DD6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6" name="Rectangle 33"/>
            <p:cNvSpPr>
              <a:spLocks noChangeArrowheads="1"/>
            </p:cNvSpPr>
            <p:nvPr/>
          </p:nvSpPr>
          <p:spPr bwMode="auto">
            <a:xfrm>
              <a:off x="485775" y="2133600"/>
              <a:ext cx="3448050" cy="4616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dirty="0" smtClean="0">
                  <a:solidFill>
                    <a:srgbClr val="FF8411"/>
                  </a:solidFill>
                  <a:latin typeface="Verdana" charset="0"/>
                  <a:ea typeface="Verdana" charset="0"/>
                  <a:cs typeface="Verdana" charset="0"/>
                </a:rPr>
                <a:t>Under Subsets select</a:t>
              </a:r>
              <a:endParaRPr lang="en-US" dirty="0">
                <a:solidFill>
                  <a:srgbClr val="FF8411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sp>
        <p:nvSpPr>
          <p:cNvPr id="17" name="Rectangle 16"/>
          <p:cNvSpPr/>
          <p:nvPr/>
        </p:nvSpPr>
        <p:spPr bwMode="auto">
          <a:xfrm>
            <a:off x="4800600" y="4495800"/>
            <a:ext cx="3124200" cy="533400"/>
          </a:xfrm>
          <a:prstGeom prst="rect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solidFill>
                  <a:srgbClr val="FF6600"/>
                </a:solidFill>
              </a:ln>
              <a:solidFill>
                <a:schemeClr val="tx1"/>
              </a:solidFill>
              <a:effectLst/>
              <a:latin typeface="Geneva" pitchFamily="-111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800600" y="5105400"/>
            <a:ext cx="3505200" cy="914400"/>
          </a:xfrm>
          <a:prstGeom prst="rect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solidFill>
                  <a:srgbClr val="FF6600"/>
                </a:solidFill>
              </a:ln>
              <a:solidFill>
                <a:schemeClr val="tx1"/>
              </a:solidFill>
              <a:effectLst/>
              <a:latin typeface="Geneva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592321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785837" y="381000"/>
            <a:ext cx="7572326" cy="5426078"/>
            <a:chOff x="372618" y="419862"/>
            <a:chExt cx="8398764" cy="6018276"/>
          </a:xfrm>
        </p:grpSpPr>
        <p:grpSp>
          <p:nvGrpSpPr>
            <p:cNvPr id="7" name="Group 6"/>
            <p:cNvGrpSpPr/>
            <p:nvPr/>
          </p:nvGrpSpPr>
          <p:grpSpPr>
            <a:xfrm>
              <a:off x="372618" y="419862"/>
              <a:ext cx="8398764" cy="6018276"/>
              <a:chOff x="372618" y="419862"/>
              <a:chExt cx="8398764" cy="6018276"/>
            </a:xfrm>
          </p:grpSpPr>
          <p:pic>
            <p:nvPicPr>
              <p:cNvPr id="3" name="Picture 2" descr="Screen Shot 2012-11-13 at 6.55.43 PM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618" y="419862"/>
                <a:ext cx="8398764" cy="6018276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 bwMode="auto">
              <a:xfrm>
                <a:off x="4800600" y="4572000"/>
                <a:ext cx="3505200" cy="1524000"/>
              </a:xfrm>
              <a:prstGeom prst="rect">
                <a:avLst/>
              </a:prstGeom>
              <a:solidFill>
                <a:srgbClr val="FFFFFF"/>
              </a:solidFill>
              <a:ln w="889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eneva" pitchFamily="-111" charset="0"/>
                </a:endParaRPr>
              </a:p>
            </p:txBody>
          </p:sp>
          <p:pic>
            <p:nvPicPr>
              <p:cNvPr id="8" name="Picture 7" descr="Screen Shot 2012-11-13 at 6.51.48 PM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0600" y="4572000"/>
                <a:ext cx="3048000" cy="373888"/>
              </a:xfrm>
              <a:prstGeom prst="rect">
                <a:avLst/>
              </a:prstGeom>
            </p:spPr>
          </p:pic>
          <p:pic>
            <p:nvPicPr>
              <p:cNvPr id="9" name="Picture 8" descr="Screen Shot 2012-11-13 at 6.52.01 PM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0600" y="5181600"/>
                <a:ext cx="3516630" cy="734695"/>
              </a:xfrm>
              <a:prstGeom prst="rect">
                <a:avLst/>
              </a:prstGeom>
            </p:spPr>
          </p:pic>
        </p:grpSp>
        <p:sp>
          <p:nvSpPr>
            <p:cNvPr id="2" name="Rectangle 1"/>
            <p:cNvSpPr/>
            <p:nvPr/>
          </p:nvSpPr>
          <p:spPr bwMode="auto">
            <a:xfrm>
              <a:off x="4648200" y="3429000"/>
              <a:ext cx="3962400" cy="28956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pitchFamily="-111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04900" y="4876800"/>
            <a:ext cx="6934200" cy="1676400"/>
            <a:chOff x="1104900" y="5029200"/>
            <a:chExt cx="6934200" cy="1676400"/>
          </a:xfrm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104900" y="5029200"/>
              <a:ext cx="6934200" cy="1676400"/>
            </a:xfrm>
            <a:prstGeom prst="rect">
              <a:avLst/>
            </a:prstGeom>
            <a:solidFill>
              <a:srgbClr val="FFFFFF"/>
            </a:solidFill>
            <a:ln w="57150" cmpd="sng">
              <a:solidFill>
                <a:srgbClr val="2B5D8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90000"/>
                </a:lnSpc>
                <a:spcAft>
                  <a:spcPts val="1800"/>
                </a:spcAft>
              </a:pPr>
              <a:r>
                <a:rPr lang="en-US" sz="1600" dirty="0" smtClean="0">
                  <a:solidFill>
                    <a:srgbClr val="FF6600"/>
                  </a:solidFill>
                  <a:latin typeface="Verdana" charset="0"/>
                </a:rPr>
                <a:t>You may select up to 15 filters.  These selections override the</a:t>
              </a:r>
            </a:p>
            <a:p>
              <a:pPr algn="ctr" eaLnBrk="0" hangingPunct="0">
                <a:lnSpc>
                  <a:spcPct val="90000"/>
                </a:lnSpc>
                <a:spcAft>
                  <a:spcPts val="1800"/>
                </a:spcAft>
              </a:pPr>
              <a:r>
                <a:rPr lang="en-US" sz="1600" dirty="0" smtClean="0">
                  <a:solidFill>
                    <a:srgbClr val="FF6600"/>
                  </a:solidFill>
                  <a:latin typeface="Verdana" charset="0"/>
                </a:rPr>
                <a:t>default filters of Review and Free </a:t>
              </a:r>
              <a:r>
                <a:rPr lang="en-US" sz="1600" dirty="0">
                  <a:solidFill>
                    <a:srgbClr val="FF6600"/>
                  </a:solidFill>
                  <a:latin typeface="Verdana" charset="0"/>
                </a:rPr>
                <a:t>F</a:t>
              </a:r>
              <a:r>
                <a:rPr lang="en-US" sz="1600" dirty="0" smtClean="0">
                  <a:solidFill>
                    <a:srgbClr val="FF6600"/>
                  </a:solidFill>
                  <a:latin typeface="Verdana" charset="0"/>
                </a:rPr>
                <a:t>ull Text.  These filters apply</a:t>
              </a:r>
            </a:p>
            <a:p>
              <a:pPr algn="ctr" eaLnBrk="0" hangingPunct="0">
                <a:lnSpc>
                  <a:spcPct val="90000"/>
                </a:lnSpc>
                <a:spcAft>
                  <a:spcPts val="1800"/>
                </a:spcAft>
              </a:pPr>
              <a:r>
                <a:rPr lang="en-US" sz="1600" dirty="0" smtClean="0">
                  <a:solidFill>
                    <a:srgbClr val="FF6600"/>
                  </a:solidFill>
                  <a:latin typeface="Verdana" charset="0"/>
                </a:rPr>
                <a:t>to searches run </a:t>
              </a:r>
              <a:r>
                <a:rPr lang="en-US" sz="1600" dirty="0">
                  <a:solidFill>
                    <a:srgbClr val="FF6600"/>
                  </a:solidFill>
                  <a:latin typeface="Verdana" charset="0"/>
                </a:rPr>
                <a:t>while signed into </a:t>
              </a:r>
              <a:r>
                <a:rPr lang="en-US" sz="1600" dirty="0" smtClean="0">
                  <a:solidFill>
                    <a:srgbClr val="FF6600"/>
                  </a:solidFill>
                  <a:latin typeface="Verdana" charset="0"/>
                </a:rPr>
                <a:t>you’re My NCBI account</a:t>
              </a:r>
              <a:r>
                <a:rPr lang="en-US" sz="1600" dirty="0">
                  <a:solidFill>
                    <a:srgbClr val="FF6600"/>
                  </a:solidFill>
                  <a:latin typeface="Verdana" charset="0"/>
                </a:rPr>
                <a:t>.</a:t>
              </a:r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1233311" y="5153130"/>
              <a:ext cx="6677378" cy="1400070"/>
            </a:xfrm>
            <a:prstGeom prst="rect">
              <a:avLst/>
            </a:prstGeom>
            <a:noFill/>
            <a:ln w="28575" cmpd="sng">
              <a:solidFill>
                <a:srgbClr val="5CC26A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08707176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2-11-13 at 7.19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4" y="1447800"/>
            <a:ext cx="8434832" cy="507796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267200" y="381000"/>
            <a:ext cx="4419600" cy="1600200"/>
            <a:chOff x="1143000" y="2133600"/>
            <a:chExt cx="4419600" cy="1600200"/>
          </a:xfrm>
        </p:grpSpPr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1143000" y="2133600"/>
              <a:ext cx="4419600" cy="1600200"/>
            </a:xfrm>
            <a:prstGeom prst="rect">
              <a:avLst/>
            </a:prstGeom>
            <a:solidFill>
              <a:schemeClr val="bg1"/>
            </a:solidFill>
            <a:ln w="76200" cmpd="sng">
              <a:solidFill>
                <a:srgbClr val="1A569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1295400" y="2286000"/>
              <a:ext cx="4114800" cy="1295400"/>
            </a:xfrm>
            <a:prstGeom prst="rect">
              <a:avLst/>
            </a:prstGeom>
            <a:noFill/>
            <a:ln w="38100" cmpd="sng">
              <a:solidFill>
                <a:srgbClr val="5DC268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485900" y="2438400"/>
              <a:ext cx="3733800" cy="990600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rgbClr val="FF6600"/>
                  </a:solidFill>
                  <a:latin typeface="Verdana"/>
                  <a:cs typeface="Verdana"/>
                </a:rPr>
                <a:t>Exampl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Verdana"/>
                  <a:cs typeface="Verdana"/>
                </a:rPr>
                <a:t>e of results with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Verdana"/>
                  <a:cs typeface="Verdana"/>
                </a:rPr>
                <a:t> </a:t>
              </a:r>
              <a:r>
                <a:rPr lang="en-US" dirty="0" smtClean="0">
                  <a:solidFill>
                    <a:srgbClr val="FF6600"/>
                  </a:solidFill>
                  <a:latin typeface="Verdana"/>
                  <a:cs typeface="Verdana"/>
                </a:rPr>
                <a:t>customized filters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Verdana"/>
                <a:cs typeface="Verdana"/>
              </a:endParaRPr>
            </a:p>
          </p:txBody>
        </p:sp>
      </p:grpSp>
      <p:sp>
        <p:nvSpPr>
          <p:cNvPr id="8" name="AutoShape 19"/>
          <p:cNvSpPr>
            <a:spLocks noChangeArrowheads="1"/>
          </p:cNvSpPr>
          <p:nvPr/>
        </p:nvSpPr>
        <p:spPr bwMode="auto">
          <a:xfrm rot="14073444">
            <a:off x="5179637" y="2147865"/>
            <a:ext cx="1688704" cy="304800"/>
          </a:xfrm>
          <a:prstGeom prst="leftArrow">
            <a:avLst>
              <a:gd name="adj1" fmla="val 50000"/>
              <a:gd name="adj2" fmla="val 97809"/>
            </a:avLst>
          </a:prstGeom>
          <a:gradFill rotWithShape="0">
            <a:gsLst>
              <a:gs pos="0">
                <a:srgbClr val="0047DF"/>
              </a:gs>
              <a:gs pos="100000">
                <a:srgbClr val="43E141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47D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310328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14400" y="1143000"/>
            <a:ext cx="7825740" cy="5091684"/>
            <a:chOff x="914400" y="1143000"/>
            <a:chExt cx="7825740" cy="5091684"/>
          </a:xfrm>
        </p:grpSpPr>
        <p:pic>
          <p:nvPicPr>
            <p:cNvPr id="2" name="Picture 1" descr="Screen Shot 2012-11-13 at 7.19.42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1143000"/>
              <a:ext cx="7825740" cy="509168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 bwMode="auto">
            <a:xfrm>
              <a:off x="6858000" y="1143000"/>
              <a:ext cx="914400" cy="152400"/>
            </a:xfrm>
            <a:prstGeom prst="rect">
              <a:avLst/>
            </a:prstGeom>
            <a:solidFill>
              <a:srgbClr val="1D518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pitchFamily="-111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81000" y="457200"/>
            <a:ext cx="4419600" cy="1600200"/>
            <a:chOff x="1143000" y="2133600"/>
            <a:chExt cx="4419600" cy="1600200"/>
          </a:xfrm>
        </p:grpSpPr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143000" y="2133600"/>
              <a:ext cx="4419600" cy="1600200"/>
            </a:xfrm>
            <a:prstGeom prst="rect">
              <a:avLst/>
            </a:prstGeom>
            <a:solidFill>
              <a:schemeClr val="bg1"/>
            </a:solidFill>
            <a:ln w="76200" cmpd="sng">
              <a:solidFill>
                <a:srgbClr val="1A569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295400" y="2286000"/>
              <a:ext cx="4114800" cy="1295400"/>
            </a:xfrm>
            <a:prstGeom prst="rect">
              <a:avLst/>
            </a:prstGeom>
            <a:noFill/>
            <a:ln w="38100" cmpd="sng">
              <a:solidFill>
                <a:srgbClr val="5DC268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485900" y="2438400"/>
              <a:ext cx="3733800" cy="990600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rgbClr val="FF6600"/>
                  </a:solidFill>
                  <a:latin typeface="Verdana"/>
                  <a:cs typeface="Verdana"/>
                </a:rPr>
                <a:t>Exampl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Verdana"/>
                  <a:cs typeface="Verdana"/>
                </a:rPr>
                <a:t>e of results with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Verdana"/>
                  <a:cs typeface="Verdana"/>
                </a:rPr>
                <a:t> </a:t>
              </a:r>
              <a:r>
                <a:rPr lang="en-US" dirty="0" smtClean="0">
                  <a:solidFill>
                    <a:srgbClr val="FF6600"/>
                  </a:solidFill>
                  <a:latin typeface="Verdana"/>
                  <a:cs typeface="Verdana"/>
                </a:rPr>
                <a:t>standard filters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Verdana"/>
                <a:cs typeface="Verdana"/>
              </a:endParaRPr>
            </a:p>
          </p:txBody>
        </p:sp>
      </p:grpSp>
      <p:sp>
        <p:nvSpPr>
          <p:cNvPr id="16" name="AutoShape 19"/>
          <p:cNvSpPr>
            <a:spLocks noChangeArrowheads="1"/>
          </p:cNvSpPr>
          <p:nvPr/>
        </p:nvSpPr>
        <p:spPr bwMode="auto">
          <a:xfrm rot="17079797">
            <a:off x="495978" y="2855459"/>
            <a:ext cx="2617306" cy="304800"/>
          </a:xfrm>
          <a:prstGeom prst="leftArrow">
            <a:avLst>
              <a:gd name="adj1" fmla="val 50000"/>
              <a:gd name="adj2" fmla="val 97809"/>
            </a:avLst>
          </a:prstGeom>
          <a:gradFill rotWithShape="0">
            <a:gsLst>
              <a:gs pos="0">
                <a:srgbClr val="0047DF"/>
              </a:gs>
              <a:gs pos="100000">
                <a:srgbClr val="43E141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47D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914400" y="4343400"/>
            <a:ext cx="838200" cy="533400"/>
          </a:xfrm>
          <a:prstGeom prst="rect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solidFill>
                  <a:srgbClr val="FF6600"/>
                </a:solidFill>
              </a:ln>
              <a:solidFill>
                <a:schemeClr val="tx1"/>
              </a:solidFill>
              <a:effectLst/>
              <a:latin typeface="Geneva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890529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5400" dirty="0">
                <a:solidFill>
                  <a:schemeClr val="bg1"/>
                </a:solidFill>
                <a:latin typeface="Verdana" charset="0"/>
              </a:rPr>
              <a:t>Save Search</a:t>
            </a:r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57150" cmpd="thickThin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403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90600" y="1828800"/>
            <a:ext cx="7759700" cy="4715912"/>
            <a:chOff x="990600" y="1905000"/>
            <a:chExt cx="7759700" cy="4715912"/>
          </a:xfrm>
        </p:grpSpPr>
        <p:pic>
          <p:nvPicPr>
            <p:cNvPr id="2" name="Picture 1" descr="Screen Shot 2012-11-09 at 2.04.20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944"/>
            <a:stretch/>
          </p:blipFill>
          <p:spPr>
            <a:xfrm>
              <a:off x="990600" y="1905000"/>
              <a:ext cx="7759700" cy="4715912"/>
            </a:xfrm>
            <a:prstGeom prst="rect">
              <a:avLst/>
            </a:prstGeom>
          </p:spPr>
        </p:pic>
        <p:sp>
          <p:nvSpPr>
            <p:cNvPr id="4" name="Rectangle 3"/>
            <p:cNvSpPr>
              <a:spLocks noChangeAspect="1"/>
            </p:cNvSpPr>
            <p:nvPr/>
          </p:nvSpPr>
          <p:spPr bwMode="auto">
            <a:xfrm rot="16200000">
              <a:off x="2389632" y="3731302"/>
              <a:ext cx="127467" cy="127467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99000">
                  <a:schemeClr val="bg1"/>
                </a:gs>
              </a:gsLst>
              <a:lin ang="0" scaled="1"/>
              <a:tileRect/>
            </a:gra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pitchFamily="-111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1000" y="304800"/>
            <a:ext cx="4572000" cy="1219200"/>
            <a:chOff x="381000" y="381000"/>
            <a:chExt cx="4572000" cy="1219200"/>
          </a:xfrm>
        </p:grpSpPr>
        <p:grpSp>
          <p:nvGrpSpPr>
            <p:cNvPr id="7" name="Group 6"/>
            <p:cNvGrpSpPr/>
            <p:nvPr/>
          </p:nvGrpSpPr>
          <p:grpSpPr>
            <a:xfrm>
              <a:off x="381000" y="381000"/>
              <a:ext cx="4572000" cy="1219200"/>
              <a:chOff x="381000" y="304800"/>
              <a:chExt cx="5029200" cy="1295400"/>
            </a:xfrm>
          </p:grpSpPr>
          <p:sp>
            <p:nvSpPr>
              <p:cNvPr id="15" name="Rectangle 10"/>
              <p:cNvSpPr>
                <a:spLocks noChangeArrowheads="1"/>
              </p:cNvSpPr>
              <p:nvPr/>
            </p:nvSpPr>
            <p:spPr bwMode="auto">
              <a:xfrm>
                <a:off x="381000" y="304800"/>
                <a:ext cx="5029200" cy="1295400"/>
              </a:xfrm>
              <a:prstGeom prst="rect">
                <a:avLst/>
              </a:prstGeom>
              <a:solidFill>
                <a:schemeClr val="bg1"/>
              </a:solidFill>
              <a:ln w="88900">
                <a:solidFill>
                  <a:srgbClr val="2B5D8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en-US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Verdana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16" name="Rectangle 11"/>
              <p:cNvSpPr>
                <a:spLocks noChangeArrowheads="1"/>
              </p:cNvSpPr>
              <p:nvPr/>
            </p:nvSpPr>
            <p:spPr bwMode="auto">
              <a:xfrm>
                <a:off x="522667" y="407068"/>
                <a:ext cx="4736786" cy="1090864"/>
              </a:xfrm>
              <a:prstGeom prst="rect">
                <a:avLst/>
              </a:prstGeom>
              <a:noFill/>
              <a:ln w="28575">
                <a:solidFill>
                  <a:srgbClr val="5DC268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dirty="0"/>
              </a:p>
            </p:txBody>
          </p:sp>
        </p:grp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723899" y="718730"/>
              <a:ext cx="3886201" cy="543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lnSpc>
                  <a:spcPct val="90000"/>
                </a:lnSpc>
                <a:spcAft>
                  <a:spcPts val="600"/>
                </a:spcAft>
              </a:pPr>
              <a:r>
                <a:rPr lang="en-US" sz="3200" dirty="0">
                  <a:solidFill>
                    <a:srgbClr val="FF6600"/>
                  </a:solidFill>
                  <a:latin typeface="Verdana" charset="0"/>
                </a:rPr>
                <a:t>Click Save </a:t>
              </a:r>
              <a:r>
                <a:rPr lang="en-US" sz="3200" dirty="0" smtClean="0">
                  <a:solidFill>
                    <a:srgbClr val="FF6600"/>
                  </a:solidFill>
                  <a:latin typeface="Verdana" charset="0"/>
                </a:rPr>
                <a:t>Search</a:t>
              </a:r>
              <a:endParaRPr lang="en-US" sz="400" dirty="0">
                <a:solidFill>
                  <a:srgbClr val="FF6600"/>
                </a:solidFill>
                <a:latin typeface="Verdana" charset="0"/>
              </a:endParaRPr>
            </a:p>
          </p:txBody>
        </p:sp>
      </p:grpSp>
      <p:sp>
        <p:nvSpPr>
          <p:cNvPr id="20" name="AutoShape 10"/>
          <p:cNvSpPr>
            <a:spLocks noChangeArrowheads="1"/>
          </p:cNvSpPr>
          <p:nvPr/>
        </p:nvSpPr>
        <p:spPr bwMode="auto">
          <a:xfrm rot="9386367">
            <a:off x="3471184" y="1068595"/>
            <a:ext cx="304800" cy="1418438"/>
          </a:xfrm>
          <a:prstGeom prst="upArrow">
            <a:avLst>
              <a:gd name="adj1" fmla="val 62821"/>
              <a:gd name="adj2" fmla="val 103539"/>
            </a:avLst>
          </a:prstGeom>
          <a:gradFill rotWithShape="0">
            <a:gsLst>
              <a:gs pos="0">
                <a:srgbClr val="A5E895"/>
              </a:gs>
              <a:gs pos="100000">
                <a:srgbClr val="FFE57B"/>
              </a:gs>
              <a:gs pos="50000">
                <a:schemeClr val="bg1"/>
              </a:gs>
            </a:gsLst>
            <a:path path="rect">
              <a:fillToRect l="50000" t="50000" r="50000" b="50000"/>
            </a:path>
          </a:gradFill>
          <a:ln w="19050" cap="flat" cmpd="sng" algn="ctr">
            <a:solidFill>
              <a:srgbClr val="3366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9645038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2-11-14 at 5.51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94" y="457200"/>
            <a:ext cx="8503412" cy="3194812"/>
          </a:xfrm>
          <a:prstGeom prst="rect">
            <a:avLst/>
          </a:prstGeom>
        </p:spPr>
      </p:pic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457200" y="1524000"/>
            <a:ext cx="8077200" cy="1371600"/>
            <a:chOff x="4724400" y="990600"/>
            <a:chExt cx="457200" cy="304800"/>
          </a:xfrm>
        </p:grpSpPr>
        <p:sp>
          <p:nvSpPr>
            <p:cNvPr id="5" name="AutoShape 17"/>
            <p:cNvSpPr>
              <a:spLocks noChangeArrowheads="1"/>
            </p:cNvSpPr>
            <p:nvPr/>
          </p:nvSpPr>
          <p:spPr bwMode="auto">
            <a:xfrm>
              <a:off x="4724400" y="990600"/>
              <a:ext cx="457200" cy="304800"/>
            </a:xfrm>
            <a:prstGeom prst="roundRect">
              <a:avLst>
                <a:gd name="adj" fmla="val 16667"/>
              </a:avLst>
            </a:prstGeom>
            <a:noFill/>
            <a:ln w="111125">
              <a:solidFill>
                <a:srgbClr val="FFB37D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6" name="AutoShape 18"/>
            <p:cNvSpPr>
              <a:spLocks noChangeArrowheads="1"/>
            </p:cNvSpPr>
            <p:nvPr/>
          </p:nvSpPr>
          <p:spPr bwMode="auto">
            <a:xfrm>
              <a:off x="4724400" y="990600"/>
              <a:ext cx="457200" cy="30480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143000" y="4191000"/>
            <a:ext cx="6858000" cy="2209800"/>
            <a:chOff x="1143000" y="4267200"/>
            <a:chExt cx="6858000" cy="2209800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1143000" y="4267200"/>
              <a:ext cx="6858000" cy="2209800"/>
            </a:xfrm>
            <a:prstGeom prst="roundRect">
              <a:avLst/>
            </a:prstGeom>
            <a:solidFill>
              <a:srgbClr val="FFFFFF"/>
            </a:solidFill>
            <a:ln w="57150" cap="flat" cmpd="sng" algn="ctr">
              <a:solidFill>
                <a:srgbClr val="285D9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1300655" y="4419600"/>
              <a:ext cx="6542690" cy="1905000"/>
            </a:xfrm>
            <a:prstGeom prst="roundRect">
              <a:avLst/>
            </a:prstGeom>
            <a:noFill/>
            <a:ln w="28575" cap="flat" cmpd="sng" algn="ctr">
              <a:solidFill>
                <a:srgbClr val="6DD6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0" name="Rectangle 33"/>
            <p:cNvSpPr>
              <a:spLocks noChangeArrowheads="1"/>
            </p:cNvSpPr>
            <p:nvPr/>
          </p:nvSpPr>
          <p:spPr bwMode="auto">
            <a:xfrm>
              <a:off x="1614237" y="4725397"/>
              <a:ext cx="5915525" cy="1369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Aft>
                  <a:spcPts val="600"/>
                </a:spcAft>
              </a:pPr>
              <a:r>
                <a:rPr lang="en-US" sz="2600" dirty="0">
                  <a:solidFill>
                    <a:srgbClr val="FF8411"/>
                  </a:solidFill>
                  <a:latin typeface="Verdana" charset="0"/>
                  <a:ea typeface="Verdana" charset="0"/>
                  <a:cs typeface="Verdana" charset="0"/>
                </a:rPr>
                <a:t>Click </a:t>
              </a:r>
              <a:r>
                <a:rPr lang="en-US" sz="2600" dirty="0" smtClean="0">
                  <a:solidFill>
                    <a:srgbClr val="01A63A"/>
                  </a:solidFill>
                  <a:latin typeface="Verdana" charset="0"/>
                  <a:ea typeface="Verdana" charset="0"/>
                  <a:cs typeface="Verdana" charset="0"/>
                </a:rPr>
                <a:t>Save</a:t>
              </a:r>
              <a:r>
                <a:rPr lang="en-US" sz="2600" dirty="0" smtClean="0">
                  <a:solidFill>
                    <a:srgbClr val="FF8411"/>
                  </a:solidFill>
                  <a:latin typeface="Verdana" charset="0"/>
                  <a:ea typeface="Verdana" charset="0"/>
                  <a:cs typeface="Verdana" charset="0"/>
                </a:rPr>
                <a:t> to receive automatic email updates of newly</a:t>
              </a:r>
            </a:p>
            <a:p>
              <a:pPr algn="ctr" eaLnBrk="0" hangingPunct="0">
                <a:spcAft>
                  <a:spcPts val="600"/>
                </a:spcAft>
              </a:pPr>
              <a:r>
                <a:rPr lang="en-US" sz="2600" dirty="0">
                  <a:solidFill>
                    <a:srgbClr val="FF8411"/>
                  </a:solidFill>
                  <a:latin typeface="Verdana" charset="0"/>
                  <a:ea typeface="Verdana" charset="0"/>
                  <a:cs typeface="Verdana" charset="0"/>
                </a:rPr>
                <a:t>p</a:t>
              </a:r>
              <a:r>
                <a:rPr lang="en-US" sz="2600" dirty="0" smtClean="0">
                  <a:solidFill>
                    <a:srgbClr val="FF8411"/>
                  </a:solidFill>
                  <a:latin typeface="Verdana" charset="0"/>
                  <a:ea typeface="Verdana" charset="0"/>
                  <a:cs typeface="Verdana" charset="0"/>
                </a:rPr>
                <a:t>ublished articles on this topic.</a:t>
              </a:r>
              <a:endParaRPr lang="en-US" sz="2600" dirty="0">
                <a:solidFill>
                  <a:srgbClr val="FF8411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sp>
        <p:nvSpPr>
          <p:cNvPr id="11" name="AutoShape 10"/>
          <p:cNvSpPr>
            <a:spLocks noChangeArrowheads="1"/>
          </p:cNvSpPr>
          <p:nvPr/>
        </p:nvSpPr>
        <p:spPr bwMode="auto">
          <a:xfrm rot="18610567">
            <a:off x="1915691" y="2800727"/>
            <a:ext cx="304800" cy="2238681"/>
          </a:xfrm>
          <a:prstGeom prst="upArrow">
            <a:avLst>
              <a:gd name="adj1" fmla="val 50000"/>
              <a:gd name="adj2" fmla="val 106150"/>
            </a:avLst>
          </a:prstGeom>
          <a:gradFill rotWithShape="0">
            <a:gsLst>
              <a:gs pos="0">
                <a:srgbClr val="A5E895"/>
              </a:gs>
              <a:gs pos="100000">
                <a:srgbClr val="FFE57B"/>
              </a:gs>
              <a:gs pos="50000">
                <a:schemeClr val="bg1"/>
              </a:gs>
            </a:gsLst>
            <a:path path="rect">
              <a:fillToRect l="50000" t="50000" r="50000" b="50000"/>
            </a:path>
          </a:gradFill>
          <a:ln w="19050" cap="flat" cmpd="sng" algn="ctr">
            <a:solidFill>
              <a:srgbClr val="3366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4804815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-23446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4800" y="152400"/>
            <a:ext cx="7743190" cy="6427470"/>
            <a:chOff x="304800" y="152400"/>
            <a:chExt cx="7743190" cy="6427470"/>
          </a:xfrm>
        </p:grpSpPr>
        <p:pic>
          <p:nvPicPr>
            <p:cNvPr id="2" name="Picture 1" descr="Screen Shot 2012-11-14 at 5.52.25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2400"/>
              <a:ext cx="7743190" cy="6427470"/>
            </a:xfrm>
            <a:prstGeom prst="rect">
              <a:avLst/>
            </a:prstGeom>
          </p:spPr>
        </p:pic>
        <p:sp>
          <p:nvSpPr>
            <p:cNvPr id="1160193" name="Rectangle 1160192"/>
            <p:cNvSpPr/>
            <p:nvPr/>
          </p:nvSpPr>
          <p:spPr bwMode="auto">
            <a:xfrm>
              <a:off x="1219200" y="2362200"/>
              <a:ext cx="1752600" cy="152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pitchFamily="-111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33400" y="457200"/>
            <a:ext cx="8243277" cy="4495800"/>
            <a:chOff x="533400" y="457200"/>
            <a:chExt cx="8243277" cy="44958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533400" y="2514600"/>
              <a:ext cx="4876800" cy="2438400"/>
            </a:xfrm>
            <a:prstGeom prst="rect">
              <a:avLst/>
            </a:prstGeom>
            <a:noFill/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pitchFamily="-111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4585677" y="457200"/>
              <a:ext cx="4191000" cy="1905000"/>
              <a:chOff x="4585677" y="457200"/>
              <a:chExt cx="4191000" cy="1905000"/>
            </a:xfrm>
          </p:grpSpPr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4585677" y="457200"/>
                <a:ext cx="4191000" cy="1905000"/>
              </a:xfrm>
              <a:prstGeom prst="rect">
                <a:avLst/>
              </a:prstGeom>
              <a:solidFill>
                <a:srgbClr val="FFFFFF"/>
              </a:solidFill>
              <a:ln w="76200">
                <a:solidFill>
                  <a:srgbClr val="2B5D8F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90000"/>
                  </a:lnSpc>
                  <a:spcAft>
                    <a:spcPts val="1200"/>
                  </a:spcAft>
                </a:pPr>
                <a:r>
                  <a:rPr lang="en-US" sz="1800" dirty="0" smtClean="0">
                    <a:solidFill>
                      <a:srgbClr val="FF6600"/>
                    </a:solidFill>
                    <a:latin typeface="Verdana" charset="0"/>
                  </a:rPr>
                  <a:t>Select when and how often</a:t>
                </a:r>
              </a:p>
              <a:p>
                <a:pPr algn="ctr" eaLnBrk="0" hangingPunct="0">
                  <a:lnSpc>
                    <a:spcPct val="90000"/>
                  </a:lnSpc>
                  <a:spcAft>
                    <a:spcPts val="1200"/>
                  </a:spcAft>
                </a:pPr>
                <a:r>
                  <a:rPr lang="en-US" sz="1800" dirty="0">
                    <a:solidFill>
                      <a:srgbClr val="FF6600"/>
                    </a:solidFill>
                    <a:latin typeface="Verdana" charset="0"/>
                  </a:rPr>
                  <a:t>y</a:t>
                </a:r>
                <a:r>
                  <a:rPr lang="en-US" sz="1800" dirty="0" smtClean="0">
                    <a:solidFill>
                      <a:srgbClr val="FF6600"/>
                    </a:solidFill>
                    <a:latin typeface="Verdana" charset="0"/>
                  </a:rPr>
                  <a:t>ou wish to receive updates,</a:t>
                </a:r>
              </a:p>
              <a:p>
                <a:pPr algn="ctr" eaLnBrk="0" hangingPunct="0">
                  <a:lnSpc>
                    <a:spcPct val="90000"/>
                  </a:lnSpc>
                  <a:spcAft>
                    <a:spcPts val="1200"/>
                  </a:spcAft>
                </a:pPr>
                <a:r>
                  <a:rPr lang="en-US" sz="1800" dirty="0">
                    <a:solidFill>
                      <a:srgbClr val="FF6600"/>
                    </a:solidFill>
                    <a:latin typeface="Verdana" charset="0"/>
                  </a:rPr>
                  <a:t>r</a:t>
                </a:r>
                <a:r>
                  <a:rPr lang="en-US" sz="1800" dirty="0" smtClean="0">
                    <a:solidFill>
                      <a:srgbClr val="FF6600"/>
                    </a:solidFill>
                    <a:latin typeface="Verdana" charset="0"/>
                  </a:rPr>
                  <a:t>eport format,</a:t>
                </a:r>
              </a:p>
              <a:p>
                <a:pPr algn="ctr" eaLnBrk="0" hangingPunct="0">
                  <a:lnSpc>
                    <a:spcPct val="90000"/>
                  </a:lnSpc>
                  <a:spcAft>
                    <a:spcPts val="1200"/>
                  </a:spcAft>
                </a:pPr>
                <a:r>
                  <a:rPr lang="en-US" sz="1800" dirty="0" smtClean="0">
                    <a:solidFill>
                      <a:srgbClr val="FF6600"/>
                    </a:solidFill>
                    <a:latin typeface="Verdana" charset="0"/>
                  </a:rPr>
                  <a:t>and number of results.</a:t>
                </a:r>
                <a:endParaRPr lang="en-US" sz="1800" dirty="0">
                  <a:solidFill>
                    <a:schemeClr val="bg1"/>
                  </a:solidFill>
                  <a:latin typeface="Verdana" charset="0"/>
                </a:endParaRPr>
              </a:p>
            </p:txBody>
          </p:sp>
          <p:sp>
            <p:nvSpPr>
              <p:cNvPr id="32" name="Rectangle 31"/>
              <p:cNvSpPr>
                <a:spLocks noChangeArrowheads="1"/>
              </p:cNvSpPr>
              <p:nvPr/>
            </p:nvSpPr>
            <p:spPr bwMode="auto">
              <a:xfrm>
                <a:off x="4723086" y="576263"/>
                <a:ext cx="3916181" cy="1658805"/>
              </a:xfrm>
              <a:prstGeom prst="rect">
                <a:avLst/>
              </a:prstGeom>
              <a:noFill/>
              <a:ln w="38100">
                <a:solidFill>
                  <a:srgbClr val="5CC26A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dirty="0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1142999" y="5486400"/>
            <a:ext cx="3657602" cy="942472"/>
            <a:chOff x="1142999" y="5638800"/>
            <a:chExt cx="3657602" cy="942472"/>
          </a:xfrm>
        </p:grpSpPr>
        <p:grpSp>
          <p:nvGrpSpPr>
            <p:cNvPr id="34" name="Group 33"/>
            <p:cNvGrpSpPr/>
            <p:nvPr/>
          </p:nvGrpSpPr>
          <p:grpSpPr>
            <a:xfrm>
              <a:off x="2133601" y="5638800"/>
              <a:ext cx="2667000" cy="942472"/>
              <a:chOff x="1714500" y="5562600"/>
              <a:chExt cx="2667000" cy="942472"/>
            </a:xfrm>
          </p:grpSpPr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1714500" y="5562600"/>
                <a:ext cx="2667000" cy="942472"/>
              </a:xfrm>
              <a:prstGeom prst="rect">
                <a:avLst/>
              </a:prstGeom>
              <a:solidFill>
                <a:schemeClr val="bg1"/>
              </a:solidFill>
              <a:ln w="76200" cap="flat" cmpd="sng" algn="ctr">
                <a:solidFill>
                  <a:srgbClr val="2B5D8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en-US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Verdana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1846384" y="5715000"/>
                <a:ext cx="2403231" cy="64007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5DC268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dirty="0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2009356" y="5776143"/>
                <a:ext cx="2077288" cy="4873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2800" dirty="0" smtClean="0">
                    <a:solidFill>
                      <a:srgbClr val="FF6600"/>
                    </a:solidFill>
                    <a:latin typeface="Verdana" charset="0"/>
                  </a:rPr>
                  <a:t>Click </a:t>
                </a:r>
                <a:r>
                  <a:rPr lang="en-US" sz="2800" dirty="0" smtClean="0">
                    <a:solidFill>
                      <a:srgbClr val="26AF00"/>
                    </a:solidFill>
                    <a:latin typeface="Verdana" charset="0"/>
                  </a:rPr>
                  <a:t>Save</a:t>
                </a:r>
                <a:endParaRPr lang="en-US" sz="2800" dirty="0">
                  <a:solidFill>
                    <a:srgbClr val="26AF00"/>
                  </a:solidFill>
                  <a:latin typeface="Verdana" charset="0"/>
                </a:endParaRPr>
              </a:p>
            </p:txBody>
          </p:sp>
        </p:grpSp>
        <p:sp>
          <p:nvSpPr>
            <p:cNvPr id="35" name="AutoShape 10"/>
            <p:cNvSpPr>
              <a:spLocks noChangeArrowheads="1"/>
            </p:cNvSpPr>
            <p:nvPr/>
          </p:nvSpPr>
          <p:spPr bwMode="auto">
            <a:xfrm rot="16200000">
              <a:off x="1638300" y="5448299"/>
              <a:ext cx="304800" cy="1295401"/>
            </a:xfrm>
            <a:prstGeom prst="upArrow">
              <a:avLst>
                <a:gd name="adj1" fmla="val 50000"/>
                <a:gd name="adj2" fmla="val 106150"/>
              </a:avLst>
            </a:prstGeom>
            <a:gradFill rotWithShape="0">
              <a:gsLst>
                <a:gs pos="0">
                  <a:srgbClr val="A5E895"/>
                </a:gs>
                <a:gs pos="100000">
                  <a:srgbClr val="FFE57B"/>
                </a:gs>
                <a:gs pos="50000">
                  <a:schemeClr val="bg1"/>
                </a:gs>
              </a:gsLst>
              <a:path path="rect">
                <a:fillToRect l="50000" t="50000" r="50000" b="50000"/>
              </a:path>
            </a:gradFill>
            <a:ln w="19050" cap="flat" cmpd="sng" algn="ctr">
              <a:solidFill>
                <a:srgbClr val="336699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 dirty="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096000" y="4267200"/>
            <a:ext cx="1460345" cy="1728535"/>
            <a:chOff x="6172200" y="4253164"/>
            <a:chExt cx="1460345" cy="1728535"/>
          </a:xfrm>
        </p:grpSpPr>
        <p:grpSp>
          <p:nvGrpSpPr>
            <p:cNvPr id="40" name="Group 39"/>
            <p:cNvGrpSpPr/>
            <p:nvPr/>
          </p:nvGrpSpPr>
          <p:grpSpPr>
            <a:xfrm>
              <a:off x="6172200" y="4253164"/>
              <a:ext cx="1460345" cy="852236"/>
              <a:chOff x="3841827" y="3002882"/>
              <a:chExt cx="1460345" cy="852236"/>
            </a:xfrm>
          </p:grpSpPr>
          <p:sp>
            <p:nvSpPr>
              <p:cNvPr id="42" name="Rectangle 41"/>
              <p:cNvSpPr>
                <a:spLocks noChangeArrowheads="1"/>
              </p:cNvSpPr>
              <p:nvPr/>
            </p:nvSpPr>
            <p:spPr bwMode="auto">
              <a:xfrm>
                <a:off x="3841827" y="3002882"/>
                <a:ext cx="1460345" cy="852236"/>
              </a:xfrm>
              <a:prstGeom prst="rect">
                <a:avLst/>
              </a:prstGeom>
              <a:solidFill>
                <a:schemeClr val="bg1"/>
              </a:solidFill>
              <a:ln w="76200" cap="flat" cmpd="sng" algn="ctr">
                <a:solidFill>
                  <a:srgbClr val="2B5D8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en-US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Verdana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43" name="Rectangle 42"/>
              <p:cNvSpPr>
                <a:spLocks noChangeArrowheads="1"/>
              </p:cNvSpPr>
              <p:nvPr/>
            </p:nvSpPr>
            <p:spPr bwMode="auto">
              <a:xfrm>
                <a:off x="3941885" y="3110164"/>
                <a:ext cx="1239715" cy="64007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5DC268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dirty="0"/>
              </a:p>
            </p:txBody>
          </p:sp>
          <p:sp>
            <p:nvSpPr>
              <p:cNvPr id="44" name="Rectangle 43"/>
              <p:cNvSpPr>
                <a:spLocks noChangeArrowheads="1"/>
              </p:cNvSpPr>
              <p:nvPr/>
            </p:nvSpPr>
            <p:spPr bwMode="auto">
              <a:xfrm>
                <a:off x="4033629" y="3185343"/>
                <a:ext cx="1076742" cy="4873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2800" dirty="0" smtClean="0">
                    <a:solidFill>
                      <a:srgbClr val="FF6600"/>
                    </a:solidFill>
                    <a:latin typeface="Verdana" charset="0"/>
                  </a:rPr>
                  <a:t>Click</a:t>
                </a:r>
                <a:endParaRPr lang="en-US" sz="2800" dirty="0">
                  <a:solidFill>
                    <a:srgbClr val="26AF00"/>
                  </a:solidFill>
                  <a:latin typeface="Verdana" charset="0"/>
                </a:endParaRPr>
              </a:p>
            </p:txBody>
          </p:sp>
        </p:grpSp>
        <p:sp>
          <p:nvSpPr>
            <p:cNvPr id="41" name="AutoShape 10"/>
            <p:cNvSpPr>
              <a:spLocks noChangeArrowheads="1"/>
            </p:cNvSpPr>
            <p:nvPr/>
          </p:nvSpPr>
          <p:spPr bwMode="auto">
            <a:xfrm rot="10800000">
              <a:off x="6819901" y="4876800"/>
              <a:ext cx="304800" cy="1104899"/>
            </a:xfrm>
            <a:prstGeom prst="upArrow">
              <a:avLst>
                <a:gd name="adj1" fmla="val 50000"/>
                <a:gd name="adj2" fmla="val 80509"/>
              </a:avLst>
            </a:prstGeom>
            <a:gradFill rotWithShape="0">
              <a:gsLst>
                <a:gs pos="0">
                  <a:srgbClr val="A5E895"/>
                </a:gs>
                <a:gs pos="100000">
                  <a:srgbClr val="FFE57B"/>
                </a:gs>
                <a:gs pos="50000">
                  <a:schemeClr val="bg1"/>
                </a:gs>
              </a:gsLst>
              <a:path path="rect">
                <a:fillToRect l="50000" t="50000" r="50000" b="50000"/>
              </a:path>
            </a:gradFill>
            <a:ln w="19050" cap="flat" cmpd="sng" algn="ctr">
              <a:solidFill>
                <a:srgbClr val="336699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 dirty="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1912400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4104" y="416941"/>
            <a:ext cx="8495792" cy="6024118"/>
            <a:chOff x="324104" y="416941"/>
            <a:chExt cx="8495792" cy="6024118"/>
          </a:xfrm>
        </p:grpSpPr>
        <p:pic>
          <p:nvPicPr>
            <p:cNvPr id="2" name="Picture 1" descr="Screen Shot 2012-11-14 at 5.53.05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104" y="416941"/>
              <a:ext cx="8495792" cy="602411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 bwMode="auto">
            <a:xfrm>
              <a:off x="4876800" y="3505200"/>
              <a:ext cx="3581400" cy="3810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pitchFamily="-111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553200" y="4191000"/>
            <a:ext cx="1460345" cy="1690436"/>
            <a:chOff x="6553200" y="4191000"/>
            <a:chExt cx="1460345" cy="1690436"/>
          </a:xfrm>
        </p:grpSpPr>
        <p:grpSp>
          <p:nvGrpSpPr>
            <p:cNvPr id="7" name="Group 6"/>
            <p:cNvGrpSpPr/>
            <p:nvPr/>
          </p:nvGrpSpPr>
          <p:grpSpPr>
            <a:xfrm>
              <a:off x="6553200" y="5029200"/>
              <a:ext cx="1460345" cy="852236"/>
              <a:chOff x="3841827" y="3002882"/>
              <a:chExt cx="1460345" cy="852236"/>
            </a:xfrm>
          </p:grpSpPr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3841827" y="3002882"/>
                <a:ext cx="1460345" cy="852236"/>
              </a:xfrm>
              <a:prstGeom prst="rect">
                <a:avLst/>
              </a:prstGeom>
              <a:solidFill>
                <a:schemeClr val="bg1"/>
              </a:solidFill>
              <a:ln w="76200" cap="flat" cmpd="sng" algn="ctr">
                <a:solidFill>
                  <a:srgbClr val="2B5D8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en-US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Verdana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3941885" y="3110164"/>
                <a:ext cx="1239715" cy="64007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5DC268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dirty="0"/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4033629" y="3185343"/>
                <a:ext cx="1076742" cy="4873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2800" dirty="0" smtClean="0">
                    <a:solidFill>
                      <a:srgbClr val="FF6600"/>
                    </a:solidFill>
                    <a:latin typeface="Verdana" charset="0"/>
                  </a:rPr>
                  <a:t>Click</a:t>
                </a:r>
                <a:endParaRPr lang="en-US" sz="2800" dirty="0">
                  <a:solidFill>
                    <a:srgbClr val="26AF00"/>
                  </a:solidFill>
                  <a:latin typeface="Verdana" charset="0"/>
                </a:endParaRPr>
              </a:p>
            </p:txBody>
          </p:sp>
        </p:grpSp>
        <p:sp>
          <p:nvSpPr>
            <p:cNvPr id="8" name="AutoShape 10"/>
            <p:cNvSpPr>
              <a:spLocks noChangeArrowheads="1"/>
            </p:cNvSpPr>
            <p:nvPr/>
          </p:nvSpPr>
          <p:spPr bwMode="auto">
            <a:xfrm>
              <a:off x="7543800" y="4191000"/>
              <a:ext cx="304800" cy="1104899"/>
            </a:xfrm>
            <a:prstGeom prst="upArrow">
              <a:avLst>
                <a:gd name="adj1" fmla="val 50000"/>
                <a:gd name="adj2" fmla="val 80509"/>
              </a:avLst>
            </a:prstGeom>
            <a:gradFill rotWithShape="0">
              <a:gsLst>
                <a:gs pos="0">
                  <a:srgbClr val="A5E895"/>
                </a:gs>
                <a:gs pos="100000">
                  <a:srgbClr val="FFE57B"/>
                </a:gs>
                <a:gs pos="50000">
                  <a:schemeClr val="bg1"/>
                </a:gs>
              </a:gsLst>
              <a:path path="rect">
                <a:fillToRect l="50000" t="50000" r="50000" b="50000"/>
              </a:path>
            </a:gradFill>
            <a:ln w="19050" cap="flat" cmpd="sng" algn="ctr">
              <a:solidFill>
                <a:srgbClr val="336699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 dirty="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9265681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5400" dirty="0">
                <a:solidFill>
                  <a:schemeClr val="bg1"/>
                </a:solidFill>
                <a:latin typeface="Verdana" charset="0"/>
              </a:rPr>
              <a:t>Online Tutorial</a:t>
            </a:r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57150" cmpd="thickThin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2-11-09 at 2.00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685800"/>
            <a:ext cx="8394192" cy="3854196"/>
          </a:xfrm>
          <a:prstGeom prst="rect">
            <a:avLst/>
          </a:prstGeom>
          <a:ln w="19050" cmpd="sng">
            <a:solidFill>
              <a:srgbClr val="33CCFF"/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1676400" y="4899585"/>
            <a:ext cx="5527675" cy="1524000"/>
            <a:chOff x="1676400" y="4837113"/>
            <a:chExt cx="5527675" cy="1411287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1676400" y="4837113"/>
              <a:ext cx="5527675" cy="1411287"/>
            </a:xfrm>
            <a:prstGeom prst="roundRect">
              <a:avLst/>
            </a:prstGeom>
            <a:solidFill>
              <a:srgbClr val="FFFFFF"/>
            </a:solidFill>
            <a:ln w="57150" cap="flat" cmpd="sng" algn="ctr">
              <a:solidFill>
                <a:srgbClr val="285D9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1849438" y="5018088"/>
              <a:ext cx="5181600" cy="1077912"/>
            </a:xfrm>
            <a:prstGeom prst="roundRect">
              <a:avLst/>
            </a:prstGeom>
            <a:noFill/>
            <a:ln w="28575" cap="flat" cmpd="sng" algn="ctr">
              <a:solidFill>
                <a:srgbClr val="6DD6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1" name="Rectangle 33"/>
            <p:cNvSpPr>
              <a:spLocks noChangeArrowheads="1"/>
            </p:cNvSpPr>
            <p:nvPr/>
          </p:nvSpPr>
          <p:spPr bwMode="auto">
            <a:xfrm>
              <a:off x="2001658" y="5257800"/>
              <a:ext cx="4876967" cy="541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3200" dirty="0">
                  <a:solidFill>
                    <a:srgbClr val="FF8411"/>
                  </a:solidFill>
                  <a:latin typeface="Verdana" charset="0"/>
                  <a:ea typeface="Verdana" charset="0"/>
                  <a:cs typeface="Verdana" charset="0"/>
                </a:rPr>
                <a:t>Click MeSH Database</a:t>
              </a:r>
            </a:p>
          </p:txBody>
        </p:sp>
      </p:grpSp>
      <p:sp>
        <p:nvSpPr>
          <p:cNvPr id="12" name="AutoShape 10"/>
          <p:cNvSpPr>
            <a:spLocks noChangeArrowheads="1"/>
          </p:cNvSpPr>
          <p:nvPr/>
        </p:nvSpPr>
        <p:spPr bwMode="auto">
          <a:xfrm rot="1925807">
            <a:off x="5223569" y="3203550"/>
            <a:ext cx="379413" cy="2274824"/>
          </a:xfrm>
          <a:prstGeom prst="upArrow">
            <a:avLst>
              <a:gd name="adj1" fmla="val 50000"/>
              <a:gd name="adj2" fmla="val 108595"/>
            </a:avLst>
          </a:prstGeom>
          <a:gradFill rotWithShape="0">
            <a:gsLst>
              <a:gs pos="0">
                <a:srgbClr val="A5E895"/>
              </a:gs>
              <a:gs pos="100000">
                <a:srgbClr val="FFE57B"/>
              </a:gs>
              <a:gs pos="50000">
                <a:schemeClr val="bg1"/>
              </a:gs>
            </a:gsLst>
            <a:path path="rect">
              <a:fillToRect l="50000" t="50000" r="50000" b="50000"/>
            </a:path>
          </a:gradFill>
          <a:ln w="19050" cap="flat" cmpd="sng" algn="ctr">
            <a:solidFill>
              <a:srgbClr val="3366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0192450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2-11-14 at 10.31.0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5384"/>
            <a:ext cx="7156704" cy="6047232"/>
          </a:xfrm>
          <a:prstGeom prst="rect">
            <a:avLst/>
          </a:prstGeom>
        </p:spPr>
      </p:pic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81000" y="4648200"/>
            <a:ext cx="990600" cy="228600"/>
            <a:chOff x="192" y="1728"/>
            <a:chExt cx="384" cy="144"/>
          </a:xfrm>
        </p:grpSpPr>
        <p:sp>
          <p:nvSpPr>
            <p:cNvPr id="5" name="AutoShape 13"/>
            <p:cNvSpPr>
              <a:spLocks noChangeArrowheads="1"/>
            </p:cNvSpPr>
            <p:nvPr/>
          </p:nvSpPr>
          <p:spPr bwMode="auto">
            <a:xfrm>
              <a:off x="192" y="1728"/>
              <a:ext cx="384" cy="144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6" name="AutoShape 14"/>
            <p:cNvSpPr>
              <a:spLocks noChangeArrowheads="1"/>
            </p:cNvSpPr>
            <p:nvPr/>
          </p:nvSpPr>
          <p:spPr bwMode="auto">
            <a:xfrm>
              <a:off x="192" y="1728"/>
              <a:ext cx="384" cy="144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38200" y="1600200"/>
            <a:ext cx="8077200" cy="1682496"/>
            <a:chOff x="838200" y="1898904"/>
            <a:chExt cx="8077200" cy="1682496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838200" y="1898904"/>
              <a:ext cx="8077200" cy="1682496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2B5D8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dirty="0">
                  <a:solidFill>
                    <a:srgbClr val="2B5D8F"/>
                  </a:solidFill>
                  <a:latin typeface="Verdana" charset="0"/>
                </a:rPr>
                <a:t>Click</a:t>
              </a:r>
              <a:r>
                <a:rPr lang="en-US" dirty="0">
                  <a:solidFill>
                    <a:srgbClr val="002A80"/>
                  </a:solidFill>
                  <a:latin typeface="Verdana" charset="0"/>
                </a:rPr>
                <a:t> </a:t>
              </a:r>
              <a:r>
                <a:rPr lang="en-US" dirty="0">
                  <a:solidFill>
                    <a:srgbClr val="FF6600"/>
                  </a:solidFill>
                  <a:latin typeface="Verdana" charset="0"/>
                </a:rPr>
                <a:t>Training &amp; Tutorials</a:t>
              </a:r>
              <a:r>
                <a:rPr lang="en-US" sz="3100" dirty="0">
                  <a:solidFill>
                    <a:srgbClr val="FF6600"/>
                  </a:solidFill>
                  <a:latin typeface="Verdana" charset="0"/>
                </a:rPr>
                <a:t> </a:t>
              </a:r>
              <a:r>
                <a:rPr lang="en-US" dirty="0">
                  <a:solidFill>
                    <a:srgbClr val="2B5D8F"/>
                  </a:solidFill>
                  <a:latin typeface="Verdana" charset="0"/>
                </a:rPr>
                <a:t>for hands-on learning.</a:t>
              </a:r>
              <a:endParaRPr lang="en-US" sz="2000" dirty="0">
                <a:solidFill>
                  <a:srgbClr val="2B5D8F"/>
                </a:solidFill>
                <a:latin typeface="Verdana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990600" y="2067154"/>
              <a:ext cx="7772399" cy="1345997"/>
            </a:xfrm>
            <a:prstGeom prst="rect">
              <a:avLst/>
            </a:prstGeom>
            <a:noFill/>
            <a:ln w="38100">
              <a:solidFill>
                <a:srgbClr val="5CC26A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</p:grpSp>
      <p:sp>
        <p:nvSpPr>
          <p:cNvPr id="10" name="AutoShape 10"/>
          <p:cNvSpPr>
            <a:spLocks noChangeArrowheads="1"/>
          </p:cNvSpPr>
          <p:nvPr/>
        </p:nvSpPr>
        <p:spPr bwMode="auto">
          <a:xfrm rot="12887879">
            <a:off x="1786149" y="2585433"/>
            <a:ext cx="379412" cy="2191157"/>
          </a:xfrm>
          <a:prstGeom prst="upArrow">
            <a:avLst>
              <a:gd name="adj1" fmla="val 50000"/>
              <a:gd name="adj2" fmla="val 108595"/>
            </a:avLst>
          </a:prstGeom>
          <a:gradFill rotWithShape="0">
            <a:gsLst>
              <a:gs pos="0">
                <a:srgbClr val="A5E895"/>
              </a:gs>
              <a:gs pos="100000">
                <a:srgbClr val="FFE57B"/>
              </a:gs>
              <a:gs pos="50000">
                <a:schemeClr val="bg1"/>
              </a:gs>
            </a:gsLst>
            <a:path path="rect">
              <a:fillToRect l="50000" t="50000" r="50000" b="50000"/>
            </a:path>
          </a:gradFill>
          <a:ln w="19050" cap="flat" cmpd="sng" algn="ctr">
            <a:solidFill>
              <a:srgbClr val="3366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0183072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828800" y="457200"/>
            <a:ext cx="5486400" cy="76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4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/>
                <a:ea typeface="蘋果儷中黑"/>
                <a:cs typeface="Geneva"/>
              </a:rPr>
              <a:t>Please contact us at</a:t>
            </a:r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/>
                <a:ea typeface="蘋果儷中黑"/>
                <a:cs typeface="Geneva"/>
              </a:rPr>
              <a:t>:</a:t>
            </a:r>
            <a:endParaRPr lang="en-US" sz="4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eva"/>
              <a:ea typeface="蘋果儷中黑"/>
              <a:cs typeface="Geneva"/>
            </a:endParaRPr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457200" y="2209800"/>
            <a:ext cx="3429000" cy="381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r>
              <a:rPr lang="en-US" i="1" dirty="0">
                <a:solidFill>
                  <a:srgbClr val="FFFFFF"/>
                </a:solidFill>
                <a:ea typeface="蘋果儷中黑" charset="0"/>
                <a:cs typeface="蘋果儷中黑" charset="0"/>
              </a:rPr>
              <a:t>Lubbock</a:t>
            </a:r>
          </a:p>
          <a:p>
            <a:pPr eaLnBrk="0" hangingPunct="0"/>
            <a:r>
              <a:rPr lang="en-US" sz="2000" i="1" dirty="0">
                <a:solidFill>
                  <a:srgbClr val="FFFFFF"/>
                </a:solidFill>
                <a:ea typeface="蘋果儷中黑" charset="0"/>
                <a:cs typeface="蘋果儷中黑" charset="0"/>
              </a:rPr>
              <a:t>	(806) 743-2200</a:t>
            </a:r>
          </a:p>
          <a:p>
            <a:pPr eaLnBrk="0" hangingPunct="0"/>
            <a:endParaRPr lang="en-US" sz="2000" i="1" dirty="0">
              <a:solidFill>
                <a:srgbClr val="FFFFFF"/>
              </a:solidFill>
              <a:ea typeface="蘋果儷中黑" charset="0"/>
              <a:cs typeface="蘋果儷中黑" charset="0"/>
            </a:endParaRPr>
          </a:p>
          <a:p>
            <a:pPr eaLnBrk="0" hangingPunct="0"/>
            <a:r>
              <a:rPr lang="en-US" i="1" dirty="0">
                <a:solidFill>
                  <a:srgbClr val="FFFFFF"/>
                </a:solidFill>
                <a:ea typeface="蘋果儷中黑" charset="0"/>
                <a:cs typeface="蘋果儷中黑" charset="0"/>
              </a:rPr>
              <a:t>Amarillo</a:t>
            </a:r>
          </a:p>
          <a:p>
            <a:pPr eaLnBrk="0" hangingPunct="0"/>
            <a:r>
              <a:rPr lang="en-US" i="1" dirty="0">
                <a:solidFill>
                  <a:srgbClr val="FFFFFF"/>
                </a:solidFill>
                <a:ea typeface="蘋果儷中黑" charset="0"/>
                <a:cs typeface="蘋果儷中黑" charset="0"/>
              </a:rPr>
              <a:t>	</a:t>
            </a:r>
            <a:r>
              <a:rPr lang="en-US" sz="2000" i="1" dirty="0">
                <a:solidFill>
                  <a:srgbClr val="FFFFFF"/>
                </a:solidFill>
                <a:ea typeface="蘋果儷中黑" charset="0"/>
                <a:cs typeface="蘋果儷中黑" charset="0"/>
              </a:rPr>
              <a:t>(806) 354-5448</a:t>
            </a:r>
          </a:p>
          <a:p>
            <a:pPr eaLnBrk="0" hangingPunct="0"/>
            <a:endParaRPr lang="en-US" sz="2000" i="1" dirty="0">
              <a:solidFill>
                <a:srgbClr val="FFFFFF"/>
              </a:solidFill>
              <a:ea typeface="蘋果儷中黑" charset="0"/>
              <a:cs typeface="蘋果儷中黑" charset="0"/>
            </a:endParaRPr>
          </a:p>
          <a:p>
            <a:pPr eaLnBrk="0" hangingPunct="0"/>
            <a:r>
              <a:rPr lang="en-US" i="1" dirty="0">
                <a:solidFill>
                  <a:srgbClr val="FFFFFF"/>
                </a:solidFill>
                <a:ea typeface="蘋果儷中黑" charset="0"/>
                <a:cs typeface="蘋果儷中黑" charset="0"/>
              </a:rPr>
              <a:t>El Paso</a:t>
            </a:r>
            <a:endParaRPr lang="en-US" sz="2000" i="1" dirty="0">
              <a:solidFill>
                <a:srgbClr val="FFFFFF"/>
              </a:solidFill>
              <a:ea typeface="蘋果儷中黑" charset="0"/>
              <a:cs typeface="蘋果儷中黑" charset="0"/>
            </a:endParaRPr>
          </a:p>
          <a:p>
            <a:pPr eaLnBrk="0" hangingPunct="0"/>
            <a:r>
              <a:rPr lang="en-US" sz="2000" i="1" dirty="0">
                <a:solidFill>
                  <a:srgbClr val="FFFFFF"/>
                </a:solidFill>
                <a:ea typeface="蘋果儷中黑" charset="0"/>
                <a:cs typeface="蘋果儷中黑" charset="0"/>
              </a:rPr>
              <a:t>	(915) 545-6652</a:t>
            </a:r>
          </a:p>
          <a:p>
            <a:pPr eaLnBrk="0" hangingPunct="0"/>
            <a:endParaRPr lang="en-US" sz="2000" i="1" dirty="0">
              <a:solidFill>
                <a:srgbClr val="FFFFFF"/>
              </a:solidFill>
              <a:ea typeface="蘋果儷中黑" charset="0"/>
              <a:cs typeface="蘋果儷中黑" charset="0"/>
            </a:endParaRPr>
          </a:p>
          <a:p>
            <a:pPr eaLnBrk="0" hangingPunct="0"/>
            <a:r>
              <a:rPr lang="en-US" i="1" dirty="0">
                <a:solidFill>
                  <a:srgbClr val="FFFFFF"/>
                </a:solidFill>
                <a:ea typeface="蘋果儷中黑" charset="0"/>
                <a:cs typeface="蘋果儷中黑" charset="0"/>
              </a:rPr>
              <a:t>Odessa</a:t>
            </a:r>
            <a:endParaRPr lang="en-US" sz="2000" i="1" dirty="0">
              <a:solidFill>
                <a:srgbClr val="FFFFFF"/>
              </a:solidFill>
              <a:ea typeface="蘋果儷中黑" charset="0"/>
              <a:cs typeface="蘋果儷中黑" charset="0"/>
            </a:endParaRPr>
          </a:p>
          <a:p>
            <a:pPr eaLnBrk="0" hangingPunct="0"/>
            <a:r>
              <a:rPr lang="en-US" sz="2000" i="1" dirty="0">
                <a:solidFill>
                  <a:srgbClr val="FFFFFF"/>
                </a:solidFill>
                <a:ea typeface="蘋果儷中黑" charset="0"/>
                <a:cs typeface="蘋果儷中黑" charset="0"/>
              </a:rPr>
              <a:t>	(432) 335-5171</a:t>
            </a:r>
            <a:endParaRPr lang="en-US" i="1" dirty="0">
              <a:solidFill>
                <a:srgbClr val="FFFFFF"/>
              </a:solidFill>
              <a:ea typeface="蘋果儷中黑" charset="0"/>
              <a:cs typeface="蘋果儷中黑" charset="0"/>
            </a:endParaRPr>
          </a:p>
          <a:p>
            <a:pPr eaLnBrk="0" hangingPunct="0"/>
            <a:endParaRPr lang="en-US" i="1" dirty="0">
              <a:solidFill>
                <a:srgbClr val="000000"/>
              </a:solidFill>
              <a:ea typeface="蘋果儷中黑" charset="0"/>
              <a:cs typeface="蘋果儷中黑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787900" y="1798638"/>
            <a:ext cx="3916363" cy="4449762"/>
            <a:chOff x="4787900" y="1798638"/>
            <a:chExt cx="3916363" cy="4449762"/>
          </a:xfrm>
        </p:grpSpPr>
        <p:pic>
          <p:nvPicPr>
            <p:cNvPr id="123910" name="Picture 2" descr="l@s #1.tiff"/>
            <p:cNvPicPr>
              <a:picLocks noChangeAspect="1"/>
            </p:cNvPicPr>
            <p:nvPr/>
          </p:nvPicPr>
          <p:blipFill>
            <a:blip r:embed="rId2"/>
            <a:srcRect l="6990" t="10651" r="6990"/>
            <a:stretch>
              <a:fillRect/>
            </a:stretch>
          </p:blipFill>
          <p:spPr bwMode="auto">
            <a:xfrm>
              <a:off x="4787900" y="1798638"/>
              <a:ext cx="3916363" cy="4449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3911" name="Straight Connector 7"/>
            <p:cNvCxnSpPr>
              <a:cxnSpLocks noChangeShapeType="1"/>
            </p:cNvCxnSpPr>
            <p:nvPr/>
          </p:nvCxnSpPr>
          <p:spPr bwMode="auto">
            <a:xfrm>
              <a:off x="4953000" y="6065838"/>
              <a:ext cx="3581400" cy="158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3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8800" dirty="0">
                <a:solidFill>
                  <a:schemeClr val="bg1"/>
                </a:solidFill>
                <a:latin typeface="Brush Script MT" pitchFamily="-111" charset="0"/>
                <a:ea typeface="Brush Script MT" pitchFamily="-111" charset="0"/>
                <a:cs typeface="Brush Script MT" pitchFamily="-111" charset="0"/>
              </a:rPr>
              <a:t>The End</a:t>
            </a:r>
            <a:endParaRPr lang="en-US" dirty="0">
              <a:solidFill>
                <a:srgbClr val="6600CC"/>
              </a:solidFill>
              <a:latin typeface="Brush Script MT" pitchFamily="-111" charset="0"/>
              <a:ea typeface="Brush Script MT" pitchFamily="-111" charset="0"/>
              <a:cs typeface="Brush Script MT" pitchFamily="-111" charset="0"/>
            </a:endParaRP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57150" cmpd="thickThin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2209800" y="609600"/>
            <a:ext cx="472440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5000" u="sng" dirty="0">
                <a:solidFill>
                  <a:srgbClr val="CC0000"/>
                </a:solidFill>
                <a:latin typeface="Book Antiqua" charset="0"/>
              </a:rPr>
              <a:t>MeSH Database</a:t>
            </a:r>
            <a:endParaRPr lang="en-US" sz="4800" b="1" dirty="0">
              <a:solidFill>
                <a:srgbClr val="CC0000"/>
              </a:solidFill>
              <a:latin typeface="Book Antiqua" charset="0"/>
            </a:endParaRPr>
          </a:p>
        </p:txBody>
      </p:sp>
      <p:sp>
        <p:nvSpPr>
          <p:cNvPr id="1144839" name="Rectangle 7"/>
          <p:cNvSpPr>
            <a:spLocks noChangeArrowheads="1"/>
          </p:cNvSpPr>
          <p:nvPr/>
        </p:nvSpPr>
        <p:spPr bwMode="auto">
          <a:xfrm>
            <a:off x="1066800" y="1828800"/>
            <a:ext cx="7162800" cy="914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  <a:latin typeface="Verdana" charset="0"/>
              </a:rPr>
              <a:t>Terms in the database are called</a:t>
            </a:r>
          </a:p>
          <a:p>
            <a:pPr eaLnBrk="0" hangingPunct="0"/>
            <a:r>
              <a:rPr lang="en-US" sz="3200" b="1" i="1" dirty="0">
                <a:solidFill>
                  <a:srgbClr val="000000"/>
                </a:solidFill>
                <a:latin typeface="Book Antiqua" charset="0"/>
              </a:rPr>
              <a:t>	</a:t>
            </a:r>
            <a:r>
              <a:rPr lang="en-US" sz="3200" b="1" i="1" dirty="0">
                <a:solidFill>
                  <a:srgbClr val="CC0000"/>
                </a:solidFill>
                <a:latin typeface="Book Antiqua" charset="0"/>
              </a:rPr>
              <a:t>M</a:t>
            </a:r>
            <a:r>
              <a:rPr lang="en-US" dirty="0">
                <a:solidFill>
                  <a:srgbClr val="000000"/>
                </a:solidFill>
                <a:latin typeface="Verdana" charset="0"/>
              </a:rPr>
              <a:t>edical </a:t>
            </a:r>
            <a:r>
              <a:rPr lang="en-US" sz="3200" b="1" i="1" dirty="0">
                <a:solidFill>
                  <a:srgbClr val="CC0000"/>
                </a:solidFill>
                <a:latin typeface="Book Antiqua" charset="0"/>
              </a:rPr>
              <a:t>S</a:t>
            </a:r>
            <a:r>
              <a:rPr lang="en-US" dirty="0">
                <a:solidFill>
                  <a:srgbClr val="000000"/>
                </a:solidFill>
                <a:latin typeface="Verdana" charset="0"/>
              </a:rPr>
              <a:t>ubject </a:t>
            </a:r>
            <a:r>
              <a:rPr lang="en-US" sz="3200" b="1" i="1" dirty="0">
                <a:solidFill>
                  <a:srgbClr val="CC0000"/>
                </a:solidFill>
                <a:latin typeface="Book Antiqua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Verdana" charset="0"/>
              </a:rPr>
              <a:t>eadings or </a:t>
            </a:r>
            <a:r>
              <a:rPr lang="en-US" sz="3200" b="1" i="1" dirty="0">
                <a:solidFill>
                  <a:srgbClr val="CC0000"/>
                </a:solidFill>
                <a:latin typeface="Book Antiqua" charset="0"/>
              </a:rPr>
              <a:t>MeSH</a:t>
            </a:r>
            <a:r>
              <a:rPr lang="en-US" sz="3200" b="1" i="1" dirty="0">
                <a:solidFill>
                  <a:srgbClr val="000000"/>
                </a:solidFill>
                <a:latin typeface="Book Antiqua" charset="0"/>
              </a:rPr>
              <a:t>.</a:t>
            </a:r>
          </a:p>
        </p:txBody>
      </p:sp>
      <p:sp>
        <p:nvSpPr>
          <p:cNvPr id="1144840" name="Rectangle 8"/>
          <p:cNvSpPr>
            <a:spLocks noChangeArrowheads="1"/>
          </p:cNvSpPr>
          <p:nvPr/>
        </p:nvSpPr>
        <p:spPr bwMode="auto">
          <a:xfrm>
            <a:off x="1066800" y="2819400"/>
            <a:ext cx="716280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  <a:latin typeface="Verdana" charset="0"/>
              </a:rPr>
              <a:t>is a “controlled vocabulary list” of more than</a:t>
            </a:r>
          </a:p>
          <a:p>
            <a:pPr eaLnBrk="0" hangingPunct="0"/>
            <a:r>
              <a:rPr lang="en-US" dirty="0">
                <a:solidFill>
                  <a:srgbClr val="000000"/>
                </a:solidFill>
                <a:latin typeface="Verdana" charset="0"/>
              </a:rPr>
              <a:t>	</a:t>
            </a:r>
            <a:r>
              <a:rPr lang="en-US" u="sng" dirty="0">
                <a:solidFill>
                  <a:srgbClr val="CC0000"/>
                </a:solidFill>
                <a:latin typeface="Textile" charset="0"/>
              </a:rPr>
              <a:t>25,000</a:t>
            </a:r>
            <a:r>
              <a:rPr lang="en-US" dirty="0">
                <a:solidFill>
                  <a:srgbClr val="000000"/>
                </a:solidFill>
                <a:latin typeface="Book Antiqu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Verdana" charset="0"/>
              </a:rPr>
              <a:t>subject headings.</a:t>
            </a:r>
          </a:p>
        </p:txBody>
      </p:sp>
      <p:sp>
        <p:nvSpPr>
          <p:cNvPr id="1144841" name="Rectangle 9"/>
          <p:cNvSpPr>
            <a:spLocks noChangeArrowheads="1"/>
          </p:cNvSpPr>
          <p:nvPr/>
        </p:nvSpPr>
        <p:spPr bwMode="auto">
          <a:xfrm>
            <a:off x="1066800" y="3810000"/>
            <a:ext cx="7162800" cy="914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000000"/>
                </a:solidFill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rPr>
              <a:t>10-15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sz="3200" b="1" i="1" dirty="0">
                <a:solidFill>
                  <a:srgbClr val="CC0000"/>
                </a:solidFill>
                <a:latin typeface="Book Antiqua" pitchFamily="-106" charset="0"/>
                <a:ea typeface="ＭＳ Ｐゴシック" pitchFamily="-106" charset="-128"/>
                <a:cs typeface="ＭＳ Ｐゴシック" pitchFamily="-106" charset="-128"/>
              </a:rPr>
              <a:t>MeSH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rPr>
              <a:t>are assigned to each article</a:t>
            </a:r>
          </a:p>
          <a:p>
            <a:pPr eaLnBrk="0" hangingPunct="0">
              <a:defRPr/>
            </a:pPr>
            <a:r>
              <a:rPr lang="en-US" dirty="0">
                <a:solidFill>
                  <a:srgbClr val="000000"/>
                </a:solidFill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rPr>
              <a:t>	in </a:t>
            </a:r>
            <a:r>
              <a:rPr lang="en-US" i="1" dirty="0">
                <a:solidFill>
                  <a:srgbClr val="000000"/>
                </a:solidFill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rPr>
              <a:t>PubMed</a:t>
            </a:r>
            <a:r>
              <a:rPr lang="en-US" dirty="0">
                <a:solidFill>
                  <a:srgbClr val="000000"/>
                </a:solidFill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rPr>
              <a:t>.</a:t>
            </a:r>
          </a:p>
        </p:txBody>
      </p:sp>
      <p:sp>
        <p:nvSpPr>
          <p:cNvPr id="1144842" name="Rectangle 10"/>
          <p:cNvSpPr>
            <a:spLocks noChangeArrowheads="1"/>
          </p:cNvSpPr>
          <p:nvPr/>
        </p:nvSpPr>
        <p:spPr bwMode="auto">
          <a:xfrm>
            <a:off x="1066800" y="4800600"/>
            <a:ext cx="7162800" cy="914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000000"/>
                </a:solidFill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rPr>
              <a:t>The </a:t>
            </a:r>
            <a:r>
              <a:rPr lang="en-US" sz="3200" b="1" i="1" dirty="0">
                <a:solidFill>
                  <a:srgbClr val="CC0000"/>
                </a:solidFill>
                <a:latin typeface="Book Antiqua" pitchFamily="-106" charset="0"/>
                <a:ea typeface="ＭＳ Ｐゴシック" pitchFamily="-106" charset="-128"/>
                <a:cs typeface="ＭＳ Ｐゴシック" pitchFamily="-106" charset="-128"/>
              </a:rPr>
              <a:t>MeSH</a:t>
            </a:r>
            <a:r>
              <a:rPr lang="en-US" dirty="0">
                <a:solidFill>
                  <a:srgbClr val="000000"/>
                </a:solidFill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rPr>
              <a:t> index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rPr>
              <a:t>of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rPr>
              <a:t>10-15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rPr>
              <a:t>subject headings</a:t>
            </a:r>
            <a:endParaRPr lang="en-US" i="1" dirty="0">
              <a:solidFill>
                <a:srgbClr val="000000"/>
              </a:solidFill>
              <a:latin typeface="Book Antiqua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eaLnBrk="0" hangingPunct="0">
              <a:defRPr/>
            </a:pPr>
            <a:r>
              <a:rPr lang="en-US" dirty="0">
                <a:solidFill>
                  <a:srgbClr val="000000"/>
                </a:solidFill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rPr>
              <a:t>	is like a keyword abstract of the article.</a:t>
            </a:r>
          </a:p>
        </p:txBody>
      </p:sp>
      <p:sp>
        <p:nvSpPr>
          <p:cNvPr id="1144843" name="Rectangle 11"/>
          <p:cNvSpPr>
            <a:spLocks noChangeArrowheads="1"/>
          </p:cNvSpPr>
          <p:nvPr/>
        </p:nvSpPr>
        <p:spPr bwMode="auto">
          <a:xfrm>
            <a:off x="1066800" y="5791200"/>
            <a:ext cx="7162800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sz="3200" b="1" i="1" dirty="0">
                <a:solidFill>
                  <a:srgbClr val="CC0000"/>
                </a:solidFill>
                <a:latin typeface="Book Antiqua" charset="0"/>
              </a:rPr>
              <a:t>MeSH</a:t>
            </a:r>
            <a:r>
              <a:rPr lang="en-US" dirty="0">
                <a:solidFill>
                  <a:srgbClr val="CC0000"/>
                </a:solidFill>
                <a:latin typeface="Verdan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 charset="0"/>
              </a:rPr>
              <a:t>are updated annually in December.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48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448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4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4484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448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448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4839" grpId="0" autoUpdateAnimBg="0"/>
      <p:bldP spid="1144840" grpId="0" autoUpdateAnimBg="0"/>
      <p:bldP spid="1144841" grpId="0" autoUpdateAnimBg="0"/>
      <p:bldP spid="1144842" grpId="0" autoUpdateAnimBg="0"/>
      <p:bldP spid="1144843" grpId="0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neva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neva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HD:Desktop Folder:New Hard Disk:Microsoft Office:Msoft Office 98:Templates:Blank Presentation</Template>
  <TotalTime>11604</TotalTime>
  <Words>1309</Words>
  <Application>Microsoft Macintosh PowerPoint</Application>
  <PresentationFormat>On-screen Show (4:3)</PresentationFormat>
  <Paragraphs>507</Paragraphs>
  <Slides>82</Slides>
  <Notes>78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3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뿿콰뿿컐뿿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Peggy Edwards</dc:creator>
  <cp:lastModifiedBy>TTUHSCPSL</cp:lastModifiedBy>
  <cp:revision>1696</cp:revision>
  <dcterms:created xsi:type="dcterms:W3CDTF">2010-01-21T01:54:01Z</dcterms:created>
  <dcterms:modified xsi:type="dcterms:W3CDTF">2012-11-15T23:52:25Z</dcterms:modified>
</cp:coreProperties>
</file>