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112"/>
  </p:notesMasterIdLst>
  <p:sldIdLst>
    <p:sldId id="325" r:id="rId4"/>
    <p:sldId id="823" r:id="rId5"/>
    <p:sldId id="625" r:id="rId6"/>
    <p:sldId id="824" r:id="rId7"/>
    <p:sldId id="825" r:id="rId8"/>
    <p:sldId id="628" r:id="rId9"/>
    <p:sldId id="826" r:id="rId10"/>
    <p:sldId id="630" r:id="rId11"/>
    <p:sldId id="631" r:id="rId12"/>
    <p:sldId id="632" r:id="rId13"/>
    <p:sldId id="846" r:id="rId14"/>
    <p:sldId id="828" r:id="rId15"/>
    <p:sldId id="829" r:id="rId16"/>
    <p:sldId id="1159" r:id="rId17"/>
    <p:sldId id="1113" r:id="rId18"/>
    <p:sldId id="1160" r:id="rId19"/>
    <p:sldId id="1093" r:id="rId20"/>
    <p:sldId id="1114" r:id="rId21"/>
    <p:sldId id="1094" r:id="rId22"/>
    <p:sldId id="1161" r:id="rId23"/>
    <p:sldId id="1162" r:id="rId24"/>
    <p:sldId id="1115" r:id="rId25"/>
    <p:sldId id="1120" r:id="rId26"/>
    <p:sldId id="1163" r:id="rId27"/>
    <p:sldId id="1123" r:id="rId28"/>
    <p:sldId id="1121" r:id="rId29"/>
    <p:sldId id="1164" r:id="rId30"/>
    <p:sldId id="1124" r:id="rId31"/>
    <p:sldId id="843" r:id="rId32"/>
    <p:sldId id="1125" r:id="rId33"/>
    <p:sldId id="1126" r:id="rId34"/>
    <p:sldId id="764" r:id="rId35"/>
    <p:sldId id="902" r:id="rId36"/>
    <p:sldId id="1140" r:id="rId37"/>
    <p:sldId id="904" r:id="rId38"/>
    <p:sldId id="782" r:id="rId39"/>
    <p:sldId id="905" r:id="rId40"/>
    <p:sldId id="906" r:id="rId41"/>
    <p:sldId id="778" r:id="rId42"/>
    <p:sldId id="783" r:id="rId43"/>
    <p:sldId id="1022" r:id="rId44"/>
    <p:sldId id="1134" r:id="rId45"/>
    <p:sldId id="1101" r:id="rId46"/>
    <p:sldId id="1132" r:id="rId47"/>
    <p:sldId id="1024" r:id="rId48"/>
    <p:sldId id="1135" r:id="rId49"/>
    <p:sldId id="1026" r:id="rId50"/>
    <p:sldId id="1027" r:id="rId51"/>
    <p:sldId id="1028" r:id="rId52"/>
    <p:sldId id="1029" r:id="rId53"/>
    <p:sldId id="1030" r:id="rId54"/>
    <p:sldId id="1031" r:id="rId55"/>
    <p:sldId id="1032" r:id="rId56"/>
    <p:sldId id="869" r:id="rId57"/>
    <p:sldId id="1034" r:id="rId58"/>
    <p:sldId id="1106" r:id="rId59"/>
    <p:sldId id="1039" r:id="rId60"/>
    <p:sldId id="1130" r:id="rId61"/>
    <p:sldId id="1136" r:id="rId62"/>
    <p:sldId id="1041" r:id="rId63"/>
    <p:sldId id="1043" r:id="rId64"/>
    <p:sldId id="1074" r:id="rId65"/>
    <p:sldId id="1045" r:id="rId66"/>
    <p:sldId id="1075" r:id="rId67"/>
    <p:sldId id="1107" r:id="rId68"/>
    <p:sldId id="983" r:id="rId69"/>
    <p:sldId id="1139" r:id="rId70"/>
    <p:sldId id="1137" r:id="rId71"/>
    <p:sldId id="987" r:id="rId72"/>
    <p:sldId id="988" r:id="rId73"/>
    <p:sldId id="985" r:id="rId74"/>
    <p:sldId id="989" r:id="rId75"/>
    <p:sldId id="1076" r:id="rId76"/>
    <p:sldId id="990" r:id="rId77"/>
    <p:sldId id="991" r:id="rId78"/>
    <p:sldId id="993" r:id="rId79"/>
    <p:sldId id="1078" r:id="rId80"/>
    <p:sldId id="1102" r:id="rId81"/>
    <p:sldId id="1079" r:id="rId82"/>
    <p:sldId id="1008" r:id="rId83"/>
    <p:sldId id="992" r:id="rId84"/>
    <p:sldId id="1080" r:id="rId85"/>
    <p:sldId id="762" r:id="rId86"/>
    <p:sldId id="918" r:id="rId87"/>
    <p:sldId id="1142" r:id="rId88"/>
    <p:sldId id="1144" r:id="rId89"/>
    <p:sldId id="1165" r:id="rId90"/>
    <p:sldId id="1166" r:id="rId91"/>
    <p:sldId id="1167" r:id="rId92"/>
    <p:sldId id="1168" r:id="rId93"/>
    <p:sldId id="1169" r:id="rId94"/>
    <p:sldId id="434" r:id="rId95"/>
    <p:sldId id="1109" r:id="rId96"/>
    <p:sldId id="910" r:id="rId97"/>
    <p:sldId id="919" r:id="rId98"/>
    <p:sldId id="920" r:id="rId99"/>
    <p:sldId id="1158" r:id="rId100"/>
    <p:sldId id="1098" r:id="rId101"/>
    <p:sldId id="1145" r:id="rId102"/>
    <p:sldId id="916" r:id="rId103"/>
    <p:sldId id="1170" r:id="rId104"/>
    <p:sldId id="873" r:id="rId105"/>
    <p:sldId id="1148" r:id="rId106"/>
    <p:sldId id="1149" r:id="rId107"/>
    <p:sldId id="1150" r:id="rId108"/>
    <p:sldId id="1151" r:id="rId109"/>
    <p:sldId id="1157" r:id="rId110"/>
    <p:sldId id="624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62B2DE"/>
    <a:srgbClr val="0080FF"/>
    <a:srgbClr val="929292"/>
    <a:srgbClr val="FF2F92"/>
    <a:srgbClr val="D883FF"/>
    <a:srgbClr val="7154A2"/>
    <a:srgbClr val="B689C1"/>
    <a:srgbClr val="285D90"/>
    <a:srgbClr val="FF6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 autoAdjust="0"/>
    <p:restoredTop sz="96272" autoAdjust="0"/>
  </p:normalViewPr>
  <p:slideViewPr>
    <p:cSldViewPr snapToGrid="0" snapToObjects="1" showGuides="1">
      <p:cViewPr>
        <p:scale>
          <a:sx n="117" d="100"/>
          <a:sy n="117" d="100"/>
        </p:scale>
        <p:origin x="1752" y="368"/>
      </p:cViewPr>
      <p:guideLst>
        <p:guide orient="horz" pos="2150"/>
        <p:guide pos="2904"/>
      </p:guideLst>
    </p:cSldViewPr>
  </p:slideViewPr>
  <p:outlineViewPr>
    <p:cViewPr>
      <p:scale>
        <a:sx n="33" d="100"/>
        <a:sy n="33" d="100"/>
      </p:scale>
      <p:origin x="0" y="-1133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slide" Target="slides/slide107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slide" Target="slides/slide108.xml"/><Relationship Id="rId112" Type="http://schemas.openxmlformats.org/officeDocument/2006/relationships/notesMaster" Target="notesMasters/notesMaster1.xml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63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91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8A1AC5-0E64-F54C-A3B8-EB80FF098201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45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377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48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63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6/2/16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Relationship Id="rId3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Relationship Id="rId3" Type="http://schemas.openxmlformats.org/officeDocument/2006/relationships/image" Target="../media/image9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69938" y="2382838"/>
            <a:ext cx="75946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Nursing Information Resources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7551506" y="6475413"/>
            <a:ext cx="15162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DNP June 2016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9400" y="2539869"/>
            <a:ext cx="7287425" cy="17978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Guides &amp; Tutorials</a:t>
            </a:r>
            <a:endParaRPr lang="en-US" sz="6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7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59" y="471413"/>
            <a:ext cx="4795266" cy="616610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610100" y="244303"/>
            <a:ext cx="3635375" cy="595313"/>
          </a:xfrm>
          <a:prstGeom prst="wedgeRoundRectCallout">
            <a:avLst>
              <a:gd name="adj1" fmla="val -39711"/>
              <a:gd name="adj2" fmla="val 3680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5766" y="2139077"/>
            <a:ext cx="4577250" cy="3081320"/>
            <a:chOff x="245766" y="2139077"/>
            <a:chExt cx="4577250" cy="3081320"/>
          </a:xfrm>
        </p:grpSpPr>
        <p:grpSp>
          <p:nvGrpSpPr>
            <p:cNvPr id="14" name="Group 13"/>
            <p:cNvGrpSpPr/>
            <p:nvPr/>
          </p:nvGrpSpPr>
          <p:grpSpPr>
            <a:xfrm>
              <a:off x="245766" y="2139077"/>
              <a:ext cx="4484077" cy="2373924"/>
              <a:chOff x="332158" y="2835519"/>
              <a:chExt cx="4484077" cy="2373924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332158" y="2835519"/>
                <a:ext cx="4484077" cy="2373924"/>
              </a:xfrm>
              <a:prstGeom prst="wedgeRoundRectCallout">
                <a:avLst>
                  <a:gd name="adj1" fmla="val 37838"/>
                  <a:gd name="adj2" fmla="val 65535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B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80000"/>
                  </a:lnSpc>
                </a:pP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68192" y="4075484"/>
                <a:ext cx="3468077" cy="825499"/>
              </a:xfrm>
              <a:prstGeom prst="rect">
                <a:avLst/>
              </a:prstGeom>
              <a:solidFill>
                <a:srgbClr val="C1C1C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CB0000"/>
                    </a:solidFill>
                  </a:rPr>
                  <a:t>Guides &amp; Tutorials</a:t>
                </a:r>
                <a:endParaRPr lang="en-US" sz="3200" dirty="0">
                  <a:solidFill>
                    <a:srgbClr val="CB000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15466" y="3173290"/>
                <a:ext cx="1611923" cy="6740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</a:pPr>
                <a:r>
                  <a:rPr lang="en-US" sz="6000" dirty="0">
                    <a:solidFill>
                      <a:prstClr val="black"/>
                    </a:solidFill>
                  </a:rPr>
                  <a:t>Click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908616" y="5025013"/>
              <a:ext cx="914400" cy="195384"/>
            </a:xfrm>
            <a:prstGeom prst="rect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72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5-09-18 at 12.5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7" y="312616"/>
            <a:ext cx="3433572" cy="623163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269155" y="3819768"/>
            <a:ext cx="4239846" cy="1563077"/>
          </a:xfrm>
          <a:prstGeom prst="wedgeRoundRectCallout">
            <a:avLst>
              <a:gd name="adj1" fmla="val -107365"/>
              <a:gd name="adj2" fmla="val 90027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Database Guides &amp; Tutorials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3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50720" y="1097276"/>
            <a:ext cx="3652109" cy="612648"/>
          </a:xfrm>
          <a:prstGeom prst="wedgeRoundRectCallout">
            <a:avLst>
              <a:gd name="adj1" fmla="val -75738"/>
              <a:gd name="adj2" fmla="val 264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www.ttuhsc.edu</a:t>
            </a:r>
            <a:r>
              <a:rPr lang="en-US" sz="2400" dirty="0" smtClean="0">
                <a:solidFill>
                  <a:schemeClr val="tx1"/>
                </a:solidFill>
              </a:rPr>
              <a:t>/libraries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7120" y="202471"/>
            <a:ext cx="4962023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>
                <a:solidFill>
                  <a:prstClr val="white"/>
                </a:solidFill>
                <a:latin typeface="Times New Roman"/>
                <a:cs typeface="Times New Roman"/>
              </a:rPr>
              <a:t>Today’s PowerPoint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7" y="1076832"/>
            <a:ext cx="4367530" cy="55209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34606" y="2776458"/>
            <a:ext cx="3500553" cy="2792004"/>
            <a:chOff x="5234606" y="2776458"/>
            <a:chExt cx="3500553" cy="2792004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5234606" y="2776458"/>
              <a:ext cx="3500553" cy="2792004"/>
            </a:xfrm>
            <a:prstGeom prst="wedgeRoundRectCallout">
              <a:avLst>
                <a:gd name="adj1" fmla="val -137646"/>
                <a:gd name="adj2" fmla="val -17119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Popular</a:t>
              </a:r>
            </a:p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</a:t>
              </a:r>
            </a:p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by </a:t>
              </a: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School</a:t>
              </a:r>
            </a:p>
          </p:txBody>
        </p:sp>
        <p:pic>
          <p:nvPicPr>
            <p:cNvPr id="13" name="Picture 12" descr="Screen Shot 2015-09-18 at 2.59.5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310" y="3876432"/>
              <a:ext cx="1155700" cy="13716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86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29" y="255587"/>
            <a:ext cx="4462653" cy="63150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82028" y="5453462"/>
            <a:ext cx="1090885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465172" y="3620742"/>
            <a:ext cx="3577339" cy="1848993"/>
            <a:chOff x="2821430" y="2488628"/>
            <a:chExt cx="3577339" cy="1848993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2821430" y="2488628"/>
              <a:ext cx="3577339" cy="1848993"/>
            </a:xfrm>
            <a:prstGeom prst="wedgeRoundRectCallout">
              <a:avLst>
                <a:gd name="adj1" fmla="val -60693"/>
                <a:gd name="adj2" fmla="val 71057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43999" y="2783255"/>
              <a:ext cx="2932201" cy="125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en-US" sz="3200" dirty="0">
                  <a:solidFill>
                    <a:prstClr val="black"/>
                  </a:solidFill>
                </a:rPr>
                <a:t>PowerPoint for </a:t>
              </a:r>
            </a:p>
            <a:p>
              <a:pPr lvl="0" algn="ctr">
                <a:lnSpc>
                  <a:spcPct val="120000"/>
                </a:lnSpc>
              </a:pPr>
              <a:r>
                <a:rPr lang="en-US" sz="3200" i="1" dirty="0" smtClean="0">
                  <a:solidFill>
                    <a:prstClr val="black"/>
                  </a:solidFill>
                </a:rPr>
                <a:t>DNP June 2016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57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02" y="438277"/>
            <a:ext cx="4827270" cy="6102096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96333" y="877143"/>
            <a:ext cx="3434962" cy="612648"/>
          </a:xfrm>
          <a:prstGeom prst="wedgeRoundRectCallout">
            <a:avLst>
              <a:gd name="adj1" fmla="val 62471"/>
              <a:gd name="adj2" fmla="val -3329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www.ttuhsc.edu</a:t>
            </a:r>
            <a:r>
              <a:rPr lang="en-US" sz="2400" dirty="0" smtClean="0">
                <a:solidFill>
                  <a:schemeClr val="tx1"/>
                </a:solidFill>
              </a:rPr>
              <a:t>/libraries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806" y="3250592"/>
            <a:ext cx="5391061" cy="2693008"/>
            <a:chOff x="230806" y="3250592"/>
            <a:chExt cx="5391061" cy="2693008"/>
          </a:xfrm>
        </p:grpSpPr>
        <p:grpSp>
          <p:nvGrpSpPr>
            <p:cNvPr id="4" name="Group 3"/>
            <p:cNvGrpSpPr/>
            <p:nvPr/>
          </p:nvGrpSpPr>
          <p:grpSpPr>
            <a:xfrm>
              <a:off x="230806" y="3250592"/>
              <a:ext cx="3500553" cy="2693008"/>
              <a:chOff x="230806" y="3250592"/>
              <a:chExt cx="3500553" cy="2693008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30806" y="3250592"/>
                <a:ext cx="3500553" cy="2693008"/>
              </a:xfrm>
              <a:prstGeom prst="wedgeRoundRectCallout">
                <a:avLst>
                  <a:gd name="adj1" fmla="val 87531"/>
                  <a:gd name="adj2" fmla="val 24448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4091B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</a:t>
                </a:r>
                <a:endPara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" r="7384"/>
              <a:stretch/>
            </p:blipFill>
            <p:spPr>
              <a:xfrm>
                <a:off x="1696719" y="3616326"/>
                <a:ext cx="1645920" cy="197739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164667" y="5096933"/>
              <a:ext cx="457200" cy="533400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4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2" y="267589"/>
            <a:ext cx="4652772" cy="62910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50524" y="1551061"/>
            <a:ext cx="3102707" cy="1750939"/>
            <a:chOff x="5650524" y="1551061"/>
            <a:chExt cx="3102707" cy="175093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650524" y="1551061"/>
              <a:ext cx="3102707" cy="1750939"/>
            </a:xfrm>
            <a:prstGeom prst="wedgeRoundRectCallout">
              <a:avLst>
                <a:gd name="adj1" fmla="val -76682"/>
                <a:gd name="adj2" fmla="val 1433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57B1D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3893" y="1740214"/>
              <a:ext cx="2891646" cy="136639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the form to email us a question!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4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9400" y="2539869"/>
            <a:ext cx="7287425" cy="17978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7200" i="1" dirty="0" smtClean="0">
                <a:latin typeface="Times New Roman"/>
                <a:cs typeface="Times New Roman"/>
              </a:rPr>
              <a:t>Evaluation</a:t>
            </a:r>
            <a:endParaRPr lang="en-US" sz="7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7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1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  <a:endParaRPr lang="en-US" sz="11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5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91975" y="2047298"/>
            <a:ext cx="6978669" cy="3045692"/>
            <a:chOff x="1291975" y="2047298"/>
            <a:chExt cx="6978669" cy="304569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1291975" y="3668257"/>
              <a:ext cx="457176" cy="45740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145336" y="2047298"/>
              <a:ext cx="4125308" cy="3045692"/>
              <a:chOff x="2556682" y="1899515"/>
              <a:chExt cx="4125308" cy="3045692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800" smtClean="0">
                  <a:latin typeface="Verdana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Verdana" charset="0"/>
                  </a:rPr>
                  <a:t>Click </a:t>
                </a:r>
                <a:r>
                  <a:rPr lang="en-US" altLang="en-US" dirty="0" smtClean="0">
                    <a:latin typeface="Verdana" charset="0"/>
                  </a:rPr>
                  <a:t>PubMed</a:t>
                </a:r>
                <a:endParaRPr lang="en-US" altLang="en-US" sz="1700" dirty="0">
                  <a:latin typeface="Verdana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5400000" flipV="1">
              <a:off x="3307358" y="2261619"/>
              <a:ext cx="411813" cy="3204544"/>
            </a:xfrm>
            <a:prstGeom prst="upArrow">
              <a:avLst>
                <a:gd name="adj1" fmla="val 50370"/>
                <a:gd name="adj2" fmla="val 98947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73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8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440238" cy="1214438"/>
          </a:xfrm>
          <a:prstGeom prst="wedgeRoundRectCallout">
            <a:avLst>
              <a:gd name="adj1" fmla="val -52611"/>
              <a:gd name="adj2" fmla="val -1104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763" y="1398588"/>
            <a:ext cx="1276350" cy="581025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62810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60418" name="Picture 2" descr="Screen Shot 2014-08-05 at 6.4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2363"/>
            <a:ext cx="83216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60650" y="474663"/>
            <a:ext cx="3251200" cy="981075"/>
          </a:xfrm>
          <a:prstGeom prst="wedgeRoundRectCallout">
            <a:avLst>
              <a:gd name="adj1" fmla="val -98628"/>
              <a:gd name="adj2" fmla="val 125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3975" y="3851275"/>
            <a:ext cx="3692525" cy="1441450"/>
            <a:chOff x="5133975" y="3851275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133975" y="3851275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699250" y="4262438"/>
              <a:ext cx="1828800" cy="584200"/>
            </a:xfrm>
            <a:prstGeom prst="roundRect">
              <a:avLst/>
            </a:prstGeom>
            <a:solidFill>
              <a:srgbClr val="275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FFFFFF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64175" y="4279900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119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019"/>
            <a:ext cx="8229600" cy="62682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2600" y="1049655"/>
            <a:ext cx="7531100" cy="1420495"/>
            <a:chOff x="482600" y="1049655"/>
            <a:chExt cx="7531100" cy="142049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717800" y="1049655"/>
              <a:ext cx="5295900" cy="1395413"/>
            </a:xfrm>
            <a:prstGeom prst="wedgeRoundRectCallout">
              <a:avLst>
                <a:gd name="adj1" fmla="val -70066"/>
                <a:gd name="adj2" fmla="val 4265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for Therapy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and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Broad Scope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2600" y="2266950"/>
              <a:ext cx="1054100" cy="2032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7675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019"/>
            <a:ext cx="8229600" cy="62682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14213" y="702903"/>
            <a:ext cx="7677574" cy="2806002"/>
            <a:chOff x="1063413" y="474303"/>
            <a:chExt cx="7677574" cy="2806002"/>
          </a:xfrm>
        </p:grpSpPr>
        <p:pic>
          <p:nvPicPr>
            <p:cNvPr id="5" name="Picture 4" descr="Screen Shot 2015-07-31 at 12.17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413" y="1584855"/>
              <a:ext cx="3276600" cy="1695450"/>
            </a:xfrm>
            <a:prstGeom prst="rect">
              <a:avLst/>
            </a:prstGeom>
            <a:ln w="57150" cmpd="sng">
              <a:solidFill>
                <a:srgbClr val="3366FF"/>
              </a:solidFill>
            </a:ln>
          </p:spPr>
        </p:pic>
        <p:sp>
          <p:nvSpPr>
            <p:cNvPr id="6" name="Rounded Rectangular Callout 5"/>
            <p:cNvSpPr/>
            <p:nvPr/>
          </p:nvSpPr>
          <p:spPr>
            <a:xfrm>
              <a:off x="4071620" y="474303"/>
              <a:ext cx="4669367" cy="1395413"/>
            </a:xfrm>
            <a:prstGeom prst="wedgeRoundRectCallout">
              <a:avLst>
                <a:gd name="adj1" fmla="val -66621"/>
                <a:gd name="adj2" fmla="val 5357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on the Therapy drop-down menu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32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019"/>
            <a:ext cx="8229600" cy="62682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1712" y="1870075"/>
            <a:ext cx="7216775" cy="2549525"/>
            <a:chOff x="1117600" y="1622425"/>
            <a:chExt cx="7216775" cy="2549525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117600" y="1622425"/>
              <a:ext cx="1686560" cy="216535"/>
            </a:xfrm>
            <a:prstGeom prst="roundRect">
              <a:avLst/>
            </a:prstGeom>
            <a:noFill/>
            <a:ln w="381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3240088" y="3130550"/>
              <a:ext cx="5094287" cy="1041400"/>
            </a:xfrm>
            <a:prstGeom prst="wedgeRoundRectCallout">
              <a:avLst>
                <a:gd name="adj1" fmla="val -57275"/>
                <a:gd name="adj2" fmla="val -18076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Change to 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" y="282448"/>
            <a:ext cx="8202168" cy="62613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536576" y="1508760"/>
            <a:ext cx="1715769" cy="609600"/>
          </a:xfrm>
          <a:prstGeom prst="roundRect">
            <a:avLst/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161" y="1090993"/>
            <a:ext cx="8274684" cy="1404556"/>
            <a:chOff x="518161" y="1090993"/>
            <a:chExt cx="8274684" cy="1404556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3496945" y="1090993"/>
              <a:ext cx="5295900" cy="1395413"/>
            </a:xfrm>
            <a:prstGeom prst="wedgeRoundRectCallout">
              <a:avLst>
                <a:gd name="adj1" fmla="val -84544"/>
                <a:gd name="adj2" fmla="val 4424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18161" y="2273680"/>
              <a:ext cx="977264" cy="221869"/>
            </a:xfrm>
            <a:prstGeom prst="roundRect">
              <a:avLst/>
            </a:prstGeom>
            <a:noFill/>
            <a:ln w="47625" cap="flat" cmpd="sng" algn="ctr">
              <a:solidFill>
                <a:srgbClr val="4CC5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4175125" y="4076383"/>
            <a:ext cx="4292600" cy="1030287"/>
          </a:xfrm>
          <a:prstGeom prst="wedgeRoundRectCallout">
            <a:avLst>
              <a:gd name="adj1" fmla="val -77293"/>
              <a:gd name="adj2" fmla="val 76091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</a:t>
            </a:r>
            <a:r>
              <a:rPr lang="en-US" sz="2800">
                <a:solidFill>
                  <a:srgbClr val="000000"/>
                </a:solidFill>
                <a:latin typeface="Verdana"/>
                <a:cs typeface="Verdana"/>
              </a:rPr>
              <a:t>(</a:t>
            </a:r>
            <a:r>
              <a:rPr lang="en-US" sz="2800" smtClean="0">
                <a:solidFill>
                  <a:srgbClr val="000000"/>
                </a:solidFill>
                <a:latin typeface="Verdana"/>
                <a:cs typeface="Verdana"/>
              </a:rPr>
              <a:t>8959)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33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6" y="615442"/>
            <a:ext cx="8257032" cy="584301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63513" y="307975"/>
            <a:ext cx="2865437" cy="1046163"/>
          </a:xfrm>
          <a:prstGeom prst="wedgeRoundRectCallout">
            <a:avLst>
              <a:gd name="adj1" fmla="val -9718"/>
              <a:gd name="adj2" fmla="val 17437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5317" y="3413125"/>
            <a:ext cx="822325" cy="319405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6272" y="2808764"/>
            <a:ext cx="896778" cy="396081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21417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" y="329057"/>
            <a:ext cx="7931404" cy="616813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2240" y="2508250"/>
            <a:ext cx="900810" cy="501904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451014" y="3267075"/>
            <a:ext cx="6947924" cy="2438399"/>
            <a:chOff x="1451014" y="3267075"/>
            <a:chExt cx="6947924" cy="2438399"/>
          </a:xfrm>
        </p:grpSpPr>
        <p:grpSp>
          <p:nvGrpSpPr>
            <p:cNvPr id="7" name="Group 6"/>
            <p:cNvGrpSpPr/>
            <p:nvPr/>
          </p:nvGrpSpPr>
          <p:grpSpPr>
            <a:xfrm>
              <a:off x="1451014" y="4038903"/>
              <a:ext cx="6947924" cy="1666571"/>
              <a:chOff x="1777585" y="4038903"/>
              <a:chExt cx="6947924" cy="1666571"/>
            </a:xfrm>
          </p:grpSpPr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77585" y="4038903"/>
                <a:ext cx="6947924" cy="166657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961706" y="4191304"/>
                <a:ext cx="6573599" cy="1276046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2100803" y="4448479"/>
                <a:ext cx="6315969" cy="7616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600" dirty="0" smtClean="0">
                    <a:latin typeface="Verdana" charset="0"/>
                  </a:rPr>
                  <a:t>Selections will turn blue: </a:t>
                </a:r>
                <a:r>
                  <a:rPr lang="en-US" sz="2600" dirty="0">
                    <a:solidFill>
                      <a:srgbClr val="285D9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✓ </a:t>
                </a:r>
                <a:r>
                  <a:rPr lang="en-US" sz="2600" dirty="0" smtClean="0">
                    <a:solidFill>
                      <a:srgbClr val="285D90"/>
                    </a:solidFill>
                    <a:latin typeface="Verdana" charset="0"/>
                  </a:rPr>
                  <a:t>5 years</a:t>
                </a:r>
              </a:p>
              <a:p>
                <a:pPr eaLnBrk="0" hangingPunct="0"/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	</a:t>
                </a:r>
                <a:r>
                  <a:rPr lang="en-US" sz="2600" dirty="0" smtClean="0">
                    <a:latin typeface="Verdana" charset="0"/>
                  </a:rPr>
                  <a:t>and</a:t>
                </a:r>
                <a:r>
                  <a:rPr lang="en-US" sz="2600" dirty="0" smtClean="0">
                    <a:solidFill>
                      <a:srgbClr val="285D90"/>
                    </a:solidFill>
                    <a:latin typeface="Verdana" charset="0"/>
                  </a:rPr>
                  <a:t> </a:t>
                </a:r>
                <a:r>
                  <a:rPr lang="en-US" sz="2600" dirty="0">
                    <a:solidFill>
                      <a:srgbClr val="285D9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✓ </a:t>
                </a:r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Humans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 flipV="1">
              <a:off x="1638301" y="3267075"/>
              <a:ext cx="1762124" cy="1095375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1911517" y="1265316"/>
            <a:ext cx="1279358" cy="524113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2237" y="3012854"/>
            <a:ext cx="883667" cy="501904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1143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0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0550" y="1777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searching library applications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,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 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use</a:t>
            </a:r>
            <a:endParaRPr lang="en-US" sz="3600" dirty="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6551" y="1342189"/>
            <a:ext cx="6738197" cy="1477213"/>
            <a:chOff x="1196551" y="1342189"/>
            <a:chExt cx="6738197" cy="1477213"/>
          </a:xfrm>
        </p:grpSpPr>
        <p:pic>
          <p:nvPicPr>
            <p:cNvPr id="3" name="Picture 2" descr="firefox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1342189"/>
              <a:ext cx="1563624" cy="1477213"/>
            </a:xfrm>
            <a:prstGeom prst="rect">
              <a:avLst/>
            </a:prstGeom>
            <a:solidFill>
              <a:srgbClr val="004080"/>
            </a:solidFill>
            <a:ln w="57150" cmpd="sng">
              <a:solidFill>
                <a:srgbClr val="FFFFFF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3261148" y="1566335"/>
              <a:ext cx="4673600" cy="1024465"/>
            </a:xfrm>
            <a:prstGeom prst="rect">
              <a:avLst/>
            </a:prstGeom>
            <a:solidFill>
              <a:srgbClr val="D3D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4800" dirty="0" smtClean="0">
                  <a:solidFill>
                    <a:srgbClr val="3D3E42"/>
                  </a:solidFill>
                  <a:latin typeface="Kohinoor Devanagari Book"/>
                  <a:cs typeface="Kohinoor Devanagari Book"/>
                </a:rPr>
                <a:t>Mozilla Firefox</a:t>
              </a:r>
              <a:endParaRPr lang="en-US" sz="4800" dirty="0">
                <a:solidFill>
                  <a:srgbClr val="3D3E42"/>
                </a:solidFill>
                <a:latin typeface="Kohinoor Devanagari Book"/>
                <a:cs typeface="Kohinoor Devanagari Book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485" y="5020732"/>
            <a:ext cx="6015028" cy="1690624"/>
            <a:chOff x="1086485" y="5020732"/>
            <a:chExt cx="6015028" cy="1690624"/>
          </a:xfrm>
        </p:grpSpPr>
        <p:pic>
          <p:nvPicPr>
            <p:cNvPr id="6" name="Picture 5" descr="safar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85" y="5020732"/>
              <a:ext cx="1690624" cy="16906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4133100" y="5356795"/>
              <a:ext cx="2968413" cy="103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6000" dirty="0" smtClean="0">
                  <a:solidFill>
                    <a:srgbClr val="3D3E42"/>
                  </a:solidFill>
                  <a:latin typeface="Seravek ExtraLight"/>
                  <a:cs typeface="Seravek ExtraLight"/>
                </a:rPr>
                <a:t>Safari</a:t>
              </a:r>
              <a:endParaRPr lang="en-US" sz="6000" dirty="0">
                <a:solidFill>
                  <a:srgbClr val="3D3E42"/>
                </a:solidFill>
                <a:latin typeface="Seravek ExtraLight"/>
                <a:cs typeface="Seravek Extra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551" y="317447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1703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" y="329057"/>
            <a:ext cx="7931404" cy="61681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67412" y="431152"/>
            <a:ext cx="4480934" cy="1672693"/>
            <a:chOff x="1967412" y="431152"/>
            <a:chExt cx="4480934" cy="1672693"/>
          </a:xfrm>
        </p:grpSpPr>
        <p:sp>
          <p:nvSpPr>
            <p:cNvPr id="20" name="Rounded Rectangle 19"/>
            <p:cNvSpPr/>
            <p:nvPr/>
          </p:nvSpPr>
          <p:spPr>
            <a:xfrm>
              <a:off x="1967412" y="1714273"/>
              <a:ext cx="2452188" cy="389572"/>
            </a:xfrm>
            <a:prstGeom prst="roundRect">
              <a:avLst/>
            </a:prstGeom>
            <a:noFill/>
            <a:ln w="57150" cap="flat" cmpd="sng" algn="ctr">
              <a:solidFill>
                <a:srgbClr val="E166E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21" name="Rounded Rectangular Callout 20"/>
            <p:cNvSpPr/>
            <p:nvPr/>
          </p:nvSpPr>
          <p:spPr>
            <a:xfrm>
              <a:off x="2771854" y="431152"/>
              <a:ext cx="3676492" cy="870479"/>
            </a:xfrm>
            <a:prstGeom prst="wedgeRoundRectCallout">
              <a:avLst>
                <a:gd name="adj1" fmla="val -42516"/>
                <a:gd name="adj2" fmla="val 8602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ctivated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F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ilters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4614" y="3603171"/>
            <a:ext cx="5185474" cy="1869440"/>
            <a:chOff x="213614" y="4572000"/>
            <a:chExt cx="5185474" cy="1869440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530225" y="5259451"/>
              <a:ext cx="4868863" cy="1181989"/>
            </a:xfrm>
            <a:prstGeom prst="wedgeRoundRectCallout">
              <a:avLst>
                <a:gd name="adj1" fmla="val -31352"/>
                <a:gd name="adj2" fmla="val -6699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24" name="Rounded Rectangular Callout 23"/>
            <p:cNvSpPr/>
            <p:nvPr/>
          </p:nvSpPr>
          <p:spPr>
            <a:xfrm>
              <a:off x="213614" y="4572000"/>
              <a:ext cx="1198626" cy="384302"/>
            </a:xfrm>
            <a:prstGeom prst="wedgeRoundRectCallout">
              <a:avLst>
                <a:gd name="adj1" fmla="val 2976"/>
                <a:gd name="adj2" fmla="val -14521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3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" y="329057"/>
            <a:ext cx="7931404" cy="6168136"/>
          </a:xfrm>
          <a:prstGeom prst="rect">
            <a:avLst/>
          </a:prstGeom>
        </p:spPr>
      </p:pic>
      <p:pic>
        <p:nvPicPr>
          <p:cNvPr id="10" name="Picture 9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1635778" y="3413125"/>
            <a:ext cx="1785937" cy="29321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4006359" y="3302000"/>
            <a:ext cx="3560763" cy="1609725"/>
          </a:xfrm>
          <a:prstGeom prst="wedgeRoundRectCallout">
            <a:avLst>
              <a:gd name="adj1" fmla="val -78563"/>
              <a:gd name="adj2" fmla="val 4131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Languages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124853" y="5888990"/>
            <a:ext cx="3151187" cy="703263"/>
          </a:xfrm>
          <a:prstGeom prst="wedgeRoundRectCallout">
            <a:avLst>
              <a:gd name="adj1" fmla="val -75235"/>
              <a:gd name="adj2" fmla="val -128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469090" y="4540250"/>
            <a:ext cx="1390650" cy="457200"/>
            <a:chOff x="1611135" y="3731815"/>
            <a:chExt cx="1391925" cy="456700"/>
          </a:xfrm>
        </p:grpSpPr>
        <p:sp>
          <p:nvSpPr>
            <p:cNvPr id="14" name="Rounded Rectangle 13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5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9" y="337820"/>
            <a:ext cx="8006842" cy="61506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9682" y="3117714"/>
            <a:ext cx="4338195" cy="1440498"/>
            <a:chOff x="541992" y="4015422"/>
            <a:chExt cx="4338195" cy="1440498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061845" y="4015422"/>
              <a:ext cx="2818342" cy="979488"/>
            </a:xfrm>
            <a:prstGeom prst="wedgeRoundRectCallout">
              <a:avLst>
                <a:gd name="adj1" fmla="val -64854"/>
                <a:gd name="adj2" fmla="val 4489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E166E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dirty="0" smtClean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24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541992" y="4851400"/>
              <a:ext cx="992168" cy="604520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E166E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8165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25" y="336550"/>
            <a:ext cx="6889750" cy="61531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36099" y="4060441"/>
            <a:ext cx="6654942" cy="889952"/>
            <a:chOff x="613585" y="5725955"/>
            <a:chExt cx="6654942" cy="88995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399664" y="5725955"/>
              <a:ext cx="4868863" cy="889952"/>
            </a:xfrm>
            <a:prstGeom prst="wedgeRoundRectCallout">
              <a:avLst>
                <a:gd name="adj1" fmla="val -58271"/>
                <a:gd name="adj2" fmla="val -3160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4CC5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613585" y="5746529"/>
              <a:ext cx="1288558" cy="384302"/>
            </a:xfrm>
            <a:prstGeom prst="wedgeRoundRectCallout">
              <a:avLst>
                <a:gd name="adj1" fmla="val 2976"/>
                <a:gd name="adj2" fmla="val -14521"/>
                <a:gd name="adj3" fmla="val 16667"/>
              </a:avLst>
            </a:prstGeom>
            <a:noFill/>
            <a:ln w="76200" cap="flat" cmpd="sng" algn="ctr">
              <a:solidFill>
                <a:srgbClr val="4CC5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89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9" y="336550"/>
            <a:ext cx="6889750" cy="6153150"/>
          </a:xfrm>
          <a:prstGeom prst="rect">
            <a:avLst/>
          </a:prstGeom>
        </p:spPr>
      </p:pic>
      <p:pic>
        <p:nvPicPr>
          <p:cNvPr id="7" name="Picture 6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2017159" y="3413125"/>
            <a:ext cx="1785937" cy="29321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556653" y="5984240"/>
            <a:ext cx="3151187" cy="703263"/>
          </a:xfrm>
          <a:prstGeom prst="wedgeRoundRectCallout">
            <a:avLst>
              <a:gd name="adj1" fmla="val -76525"/>
              <a:gd name="adj2" fmla="val -2588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40655" y="3726950"/>
            <a:ext cx="6752749" cy="1841818"/>
            <a:chOff x="1644713" y="3764597"/>
            <a:chExt cx="6752749" cy="1841818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644713" y="5149215"/>
              <a:ext cx="1390650" cy="457200"/>
              <a:chOff x="1611135" y="3731815"/>
              <a:chExt cx="1391925" cy="4567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611135" y="3731815"/>
                <a:ext cx="1391925" cy="4567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677871" y="3838062"/>
                <a:ext cx="286012" cy="2648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Zapf Dingbats" charset="0"/>
                    <a:ea typeface="ＭＳ Ｐゴシック" charset="0"/>
                    <a:cs typeface="Zapf Dingbats" charset="0"/>
                    <a:sym typeface="Zapf Dingbats" charset="0"/>
                  </a:rPr>
                  <a:t>✔</a:t>
                </a:r>
                <a:endParaRPr lang="en-US" sz="120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11187" y="3764597"/>
              <a:ext cx="4486275" cy="1024467"/>
            </a:xfrm>
            <a:prstGeom prst="wedgeRoundRectCallout">
              <a:avLst>
                <a:gd name="adj1" fmla="val -66845"/>
                <a:gd name="adj2" fmla="val 10367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Select Journal categories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9718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1" y="323088"/>
            <a:ext cx="7977378" cy="61800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1273" y="3566401"/>
            <a:ext cx="7568819" cy="1840441"/>
            <a:chOff x="579501" y="4654973"/>
            <a:chExt cx="7568819" cy="1840441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073612" y="4654973"/>
              <a:ext cx="5074708" cy="1413934"/>
            </a:xfrm>
            <a:prstGeom prst="wedgeRoundRectCallout">
              <a:avLst>
                <a:gd name="adj1" fmla="val -75514"/>
                <a:gd name="adj2" fmla="val 5467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Nursing journals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79501" y="6156960"/>
              <a:ext cx="1015619" cy="338454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6990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" y="334391"/>
            <a:ext cx="8551164" cy="61574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68807" y="797983"/>
            <a:ext cx="6829411" cy="1609725"/>
            <a:chOff x="1768807" y="797983"/>
            <a:chExt cx="6829411" cy="16097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899218" y="797983"/>
              <a:ext cx="4699000" cy="1609725"/>
            </a:xfrm>
            <a:prstGeom prst="wedgeRoundRectCallout">
              <a:avLst>
                <a:gd name="adj1" fmla="val -69760"/>
                <a:gd name="adj2" fmla="val 976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have narrowed </a:t>
              </a:r>
              <a:r>
                <a:rPr lang="en-US" sz="2800">
                  <a:solidFill>
                    <a:srgbClr val="000000"/>
                  </a:solidFill>
                  <a:latin typeface="Verdana"/>
                  <a:cs typeface="Verdana"/>
                </a:rPr>
                <a:t>to </a:t>
              </a:r>
              <a:r>
                <a:rPr lang="en-US" sz="2800" smtClean="0">
                  <a:solidFill>
                    <a:srgbClr val="000000"/>
                  </a:solidFill>
                  <a:latin typeface="Verdana"/>
                  <a:cs typeface="Verdana"/>
                </a:rPr>
                <a:t>18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articles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768807" y="1520597"/>
              <a:ext cx="1094136" cy="461328"/>
            </a:xfrm>
            <a:prstGeom prst="roundRect">
              <a:avLst/>
            </a:prstGeom>
            <a:noFill/>
            <a:ln w="571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82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" y="334391"/>
            <a:ext cx="8551164" cy="61574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68463" y="1229861"/>
            <a:ext cx="6580982" cy="3385682"/>
            <a:chOff x="1768463" y="1229861"/>
            <a:chExt cx="6580982" cy="3385682"/>
          </a:xfrm>
        </p:grpSpPr>
        <p:sp>
          <p:nvSpPr>
            <p:cNvPr id="9" name="Rounded Rectangle 8"/>
            <p:cNvSpPr/>
            <p:nvPr/>
          </p:nvSpPr>
          <p:spPr>
            <a:xfrm>
              <a:off x="1768463" y="3339011"/>
              <a:ext cx="4904480" cy="1276532"/>
            </a:xfrm>
            <a:prstGeom prst="roundRect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3901270" y="1229861"/>
              <a:ext cx="4448175" cy="1343025"/>
              <a:chOff x="331788" y="360761"/>
              <a:chExt cx="4448855" cy="1341874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331788" y="360761"/>
                <a:ext cx="4448855" cy="1341874"/>
              </a:xfrm>
              <a:prstGeom prst="wedgeRoundRectCallout">
                <a:avLst>
                  <a:gd name="adj1" fmla="val -42763"/>
                  <a:gd name="adj2" fmla="val 96492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598529" y="543167"/>
                <a:ext cx="3882031" cy="9659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659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3" y="310515"/>
            <a:ext cx="5787390" cy="6205220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17096" y="3296784"/>
            <a:ext cx="7986713" cy="1087437"/>
            <a:chOff x="566615" y="208642"/>
            <a:chExt cx="7987019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66615" y="208642"/>
              <a:ext cx="7987019" cy="1088572"/>
            </a:xfrm>
            <a:prstGeom prst="wedgeRoundRectCallout">
              <a:avLst>
                <a:gd name="adj1" fmla="val -15158"/>
                <a:gd name="adj2" fmla="val 16832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3211" y="391395"/>
              <a:ext cx="2852846" cy="673803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424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FF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7270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04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8804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1" y="261747"/>
            <a:ext cx="5289296" cy="6302756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982380" y="1161295"/>
            <a:ext cx="2925762" cy="1087438"/>
            <a:chOff x="903413" y="260972"/>
            <a:chExt cx="2926126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903413" y="260972"/>
              <a:ext cx="2926126" cy="1088572"/>
            </a:xfrm>
            <a:prstGeom prst="wedgeRoundRectCallout">
              <a:avLst>
                <a:gd name="adj1" fmla="val -81558"/>
                <a:gd name="adj2" fmla="val 4465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140928" y="433757"/>
              <a:ext cx="1358411" cy="762000"/>
              <a:chOff x="5255847" y="468924"/>
              <a:chExt cx="1358411" cy="762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55148" y="469357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pic>
            <p:nvPicPr>
              <p:cNvPr id="8" name="Picture 7" descr="Screen Shot 2012-07-24 at 3.05.56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6620" y="521679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01663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5" y="273685"/>
            <a:ext cx="4777740" cy="62788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83742" y="2322514"/>
            <a:ext cx="3421592" cy="1068387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D883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2021565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36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41513"/>
            <a:ext cx="7920038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8000" i="1" dirty="0">
                <a:latin typeface="Times New Roman"/>
                <a:cs typeface="Times New Roman"/>
              </a:rPr>
              <a:t>Finding e-journals in Gold Rush</a:t>
            </a:r>
          </a:p>
        </p:txBody>
      </p:sp>
    </p:spTree>
    <p:extLst>
      <p:ext uri="{BB962C8B-B14F-4D97-AF65-F5344CB8AC3E}">
        <p14:creationId xmlns:p14="http://schemas.microsoft.com/office/powerpoint/2010/main" val="22220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83731" y="2512292"/>
            <a:ext cx="7002304" cy="3318934"/>
            <a:chOff x="1794564" y="2540000"/>
            <a:chExt cx="7002304" cy="3318934"/>
          </a:xfrm>
        </p:grpSpPr>
        <p:sp>
          <p:nvSpPr>
            <p:cNvPr id="24" name="Rectangle 23"/>
            <p:cNvSpPr/>
            <p:nvPr/>
          </p:nvSpPr>
          <p:spPr>
            <a:xfrm>
              <a:off x="1794564" y="3681158"/>
              <a:ext cx="432169" cy="5168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70054"/>
                  <a:gd name="adj2" fmla="val -903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tx1"/>
                    </a:solidFill>
                  </a:rPr>
                  <a:t>Click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200" y="3738033"/>
                <a:ext cx="1778000" cy="1803400"/>
              </a:xfrm>
              <a:prstGeom prst="rect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048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10-05 at 8.3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2" y="375984"/>
            <a:ext cx="3352800" cy="6096508"/>
          </a:xfrm>
          <a:prstGeom prst="rect">
            <a:avLst/>
          </a:prstGeom>
          <a:ln w="127000" cmpd="sng">
            <a:solidFill>
              <a:schemeClr val="bg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947287" y="2598614"/>
            <a:ext cx="7791901" cy="3873877"/>
            <a:chOff x="947287" y="2598614"/>
            <a:chExt cx="7791901" cy="3873877"/>
          </a:xfrm>
        </p:grpSpPr>
        <p:sp>
          <p:nvSpPr>
            <p:cNvPr id="9" name="Rectangle 8"/>
            <p:cNvSpPr/>
            <p:nvPr/>
          </p:nvSpPr>
          <p:spPr>
            <a:xfrm>
              <a:off x="947287" y="2598614"/>
              <a:ext cx="3401645" cy="3873877"/>
            </a:xfrm>
            <a:prstGeom prst="rect">
              <a:avLst/>
            </a:prstGeom>
            <a:noFill/>
            <a:ln w="57150" cmpd="sng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4902200" y="3376613"/>
              <a:ext cx="3836988" cy="1139825"/>
            </a:xfrm>
            <a:prstGeom prst="wedgeRoundRectCallout">
              <a:avLst>
                <a:gd name="adj1" fmla="val -68064"/>
                <a:gd name="adj2" fmla="val -1943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Instructions for using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6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5-09-18 at 6.5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" y="190246"/>
            <a:ext cx="8449056" cy="6464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83755" y="296277"/>
            <a:ext cx="5805487" cy="1012825"/>
            <a:chOff x="2883755" y="296277"/>
            <a:chExt cx="5805487" cy="1012825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2883755" y="296277"/>
              <a:ext cx="5805487" cy="1012825"/>
            </a:xfrm>
            <a:prstGeom prst="wedgeRoundRectCallout">
              <a:avLst>
                <a:gd name="adj1" fmla="val -53287"/>
                <a:gd name="adj2" fmla="val 15681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 </a:t>
              </a: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Enter journal title, click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039218" y="560632"/>
              <a:ext cx="1431925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1464" y="2528061"/>
            <a:ext cx="2522292" cy="66430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 nursing research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9-18 at 6.54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403"/>
          <a:stretch/>
        </p:blipFill>
        <p:spPr>
          <a:xfrm>
            <a:off x="313702" y="332626"/>
            <a:ext cx="5957824" cy="618004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225721" y="5191501"/>
            <a:ext cx="6570126" cy="1167253"/>
          </a:xfrm>
          <a:prstGeom prst="wedgeRoundRectCallout">
            <a:avLst>
              <a:gd name="adj1" fmla="val -31233"/>
              <a:gd name="adj2" fmla="val -6916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5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Nursing Research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44" y="1652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5-09-18 at 6.5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3" y="329311"/>
            <a:ext cx="4276344" cy="61866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03800" y="2401344"/>
            <a:ext cx="3827665" cy="2063196"/>
            <a:chOff x="5003800" y="2401344"/>
            <a:chExt cx="3827665" cy="2063196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5218315" y="2401344"/>
              <a:ext cx="3613150" cy="941387"/>
            </a:xfrm>
            <a:prstGeom prst="wedgeRoundRectCallout">
              <a:avLst>
                <a:gd name="adj1" fmla="val -33513"/>
                <a:gd name="adj2" fmla="val 11074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1) Check Dates Available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3800" y="4024948"/>
              <a:ext cx="1023815" cy="439592"/>
            </a:xfrm>
            <a:prstGeom prst="round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395" y="4024947"/>
            <a:ext cx="4706405" cy="1116922"/>
            <a:chOff x="297395" y="4024947"/>
            <a:chExt cx="4706405" cy="1116922"/>
          </a:xfrm>
        </p:grpSpPr>
        <p:sp>
          <p:nvSpPr>
            <p:cNvPr id="10" name="Rounded Rectangle 9"/>
            <p:cNvSpPr/>
            <p:nvPr/>
          </p:nvSpPr>
          <p:spPr>
            <a:xfrm>
              <a:off x="3126154" y="4024947"/>
              <a:ext cx="1877646" cy="439592"/>
            </a:xfrm>
            <a:prstGeom prst="roundRect">
              <a:avLst/>
            </a:prstGeom>
            <a:noFill/>
            <a:ln w="38100" cmpd="sng">
              <a:solidFill>
                <a:srgbClr val="A7000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97395" y="4412434"/>
              <a:ext cx="2614524" cy="729435"/>
            </a:xfrm>
            <a:prstGeom prst="wedgeRoundRectCallout">
              <a:avLst>
                <a:gd name="adj1" fmla="val 57293"/>
                <a:gd name="adj2" fmla="val -8032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7000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2) 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Publisher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1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5-09-18 at 7.0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81" y="234696"/>
            <a:ext cx="5593588" cy="637590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67380" y="1426553"/>
            <a:ext cx="2323774" cy="882408"/>
          </a:xfrm>
          <a:prstGeom prst="wedgeRoundRectCallout">
            <a:avLst>
              <a:gd name="adj1" fmla="val 22263"/>
              <a:gd name="adj2" fmla="val 8000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Year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6989" y="3366111"/>
            <a:ext cx="3848100" cy="882408"/>
          </a:xfrm>
          <a:prstGeom prst="wedgeRoundRectCallout">
            <a:avLst>
              <a:gd name="adj1" fmla="val 9421"/>
              <a:gd name="adj2" fmla="val -683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Volume, Issue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990361" y="5655041"/>
            <a:ext cx="5969000" cy="882408"/>
          </a:xfrm>
          <a:prstGeom prst="wedgeRoundRectCallout">
            <a:avLst>
              <a:gd name="adj1" fmla="val -9754"/>
              <a:gd name="adj2" fmla="val -10643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article and click full text link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1113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1509713"/>
            <a:ext cx="7340600" cy="1497012"/>
            <a:chOff x="381000" y="1510283"/>
            <a:chExt cx="73406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422"/>
              <a:ext cx="5334000" cy="991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1212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81000" y="2895600"/>
            <a:ext cx="5410200" cy="1377950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438"/>
              <a:ext cx="3810000" cy="4986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51210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51207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56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5-09-18 at 7.0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3" y="272923"/>
            <a:ext cx="4418076" cy="62804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157501" y="2856971"/>
            <a:ext cx="3563165" cy="882408"/>
          </a:xfrm>
          <a:prstGeom prst="wedgeRoundRectCallout">
            <a:avLst>
              <a:gd name="adj1" fmla="val 40951"/>
              <a:gd name="adj2" fmla="val -4916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9632" y="616853"/>
            <a:ext cx="6703785" cy="16872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Joanna Briggs Institute’s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JBI </a:t>
            </a:r>
            <a:r>
              <a:rPr lang="en-US" sz="4800" i="1" dirty="0" err="1">
                <a:latin typeface="Times New Roman"/>
                <a:cs typeface="Times New Roman"/>
              </a:rPr>
              <a:t>COnNECT</a:t>
            </a:r>
            <a:r>
              <a:rPr lang="en-US" sz="4800" i="1" dirty="0"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0568" y="2784930"/>
            <a:ext cx="8128000" cy="30570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latin typeface="News Gothic MT"/>
                <a:cs typeface="News Gothic MT"/>
              </a:rPr>
              <a:t>	Evidence-based practice information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latin typeface="News Gothic MT"/>
                <a:cs typeface="News Gothic MT"/>
              </a:rPr>
              <a:t>	Developmental tools: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800" dirty="0" smtClean="0">
                <a:latin typeface="News Gothic MT"/>
                <a:cs typeface="News Gothic MT"/>
              </a:rPr>
              <a:t>	Practice manuals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800" dirty="0" smtClean="0">
                <a:latin typeface="News Gothic MT"/>
                <a:cs typeface="News Gothic MT"/>
              </a:rPr>
              <a:t>	Patient education pamphlets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549" y="3242809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813" y="3984824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2220" y="4663339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2220" y="5296496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*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1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59709" y="2692689"/>
            <a:ext cx="6535882" cy="2955636"/>
            <a:chOff x="2059709" y="2692689"/>
            <a:chExt cx="6535882" cy="2955636"/>
          </a:xfrm>
        </p:grpSpPr>
        <p:sp>
          <p:nvSpPr>
            <p:cNvPr id="17" name="Rectangle 16"/>
            <p:cNvSpPr/>
            <p:nvPr/>
          </p:nvSpPr>
          <p:spPr>
            <a:xfrm>
              <a:off x="2059709" y="4207632"/>
              <a:ext cx="508000" cy="56756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037118" y="2692689"/>
              <a:ext cx="2558473" cy="2955636"/>
              <a:chOff x="3330863" y="1935307"/>
              <a:chExt cx="2558473" cy="2955636"/>
            </a:xfrm>
          </p:grpSpPr>
          <p:sp>
            <p:nvSpPr>
              <p:cNvPr id="22" name="Rounded Rectangular Callout 21"/>
              <p:cNvSpPr/>
              <p:nvPr/>
            </p:nvSpPr>
            <p:spPr>
              <a:xfrm>
                <a:off x="3330863" y="1935307"/>
                <a:ext cx="2558473" cy="2955636"/>
              </a:xfrm>
              <a:prstGeom prst="wedgeRoundRectCallout">
                <a:avLst>
                  <a:gd name="adj1" fmla="val -182689"/>
                  <a:gd name="adj2" fmla="val 9718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3DAAD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962399" y="221499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400" dirty="0" smtClean="0">
                    <a:solidFill>
                      <a:schemeClr val="tx1"/>
                    </a:solidFill>
                  </a:rPr>
                  <a:t>Click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7650" y="3189141"/>
                <a:ext cx="1104900" cy="1320800"/>
              </a:xfrm>
              <a:prstGeom prst="rect">
                <a:avLst/>
              </a:prstGeom>
              <a:ln w="28575">
                <a:solidFill>
                  <a:srgbClr val="4F5D73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008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00578" y="596555"/>
            <a:ext cx="8619043" cy="51541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94125" y="3972587"/>
            <a:ext cx="3254375" cy="1476903"/>
            <a:chOff x="4994125" y="3972587"/>
            <a:chExt cx="3254375" cy="147690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94125" y="3972587"/>
              <a:ext cx="3254375" cy="1476903"/>
            </a:xfrm>
            <a:prstGeom prst="wedgeRoundRectCallout">
              <a:avLst>
                <a:gd name="adj1" fmla="val -26247"/>
                <a:gd name="adj2" fmla="val -9496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42293" y="4264463"/>
              <a:ext cx="295275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</a:t>
              </a:r>
              <a:r>
                <a:rPr lang="en-US" sz="2800" dirty="0" err="1" smtClean="0">
                  <a:solidFill>
                    <a:srgbClr val="FF0000"/>
                  </a:solidFill>
                  <a:latin typeface="Verdana"/>
                  <a:cs typeface="Verdana"/>
                </a:rPr>
                <a:t>LibGuides</a:t>
              </a:r>
              <a:endParaRPr lang="en-US" sz="2800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6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8" y="228727"/>
            <a:ext cx="6432804" cy="6368796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227889" y="4114102"/>
            <a:ext cx="2876248" cy="1476903"/>
            <a:chOff x="3171976" y="4048787"/>
            <a:chExt cx="2876248" cy="147690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71976" y="4048787"/>
              <a:ext cx="2876248" cy="1476903"/>
            </a:xfrm>
            <a:prstGeom prst="wedgeRoundRectCallout">
              <a:avLst>
                <a:gd name="adj1" fmla="val -67438"/>
                <a:gd name="adj2" fmla="val -8759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82131" y="4329777"/>
              <a:ext cx="245593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“J”</a:t>
              </a:r>
              <a:endParaRPr lang="en-US" sz="36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05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2" y="242633"/>
            <a:ext cx="5233416" cy="6340983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720495" y="4266501"/>
            <a:ext cx="3254375" cy="1476903"/>
            <a:chOff x="4366078" y="3993773"/>
            <a:chExt cx="3254375" cy="1476903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366078" y="3993773"/>
              <a:ext cx="3254375" cy="1476903"/>
            </a:xfrm>
            <a:prstGeom prst="wedgeRoundRectCallout">
              <a:avLst>
                <a:gd name="adj1" fmla="val -72407"/>
                <a:gd name="adj2" fmla="val -5295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25132" y="4285649"/>
              <a:ext cx="295275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Joanna Briggs Institute</a:t>
              </a:r>
              <a:endParaRPr lang="en-US" sz="24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3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" y="429785"/>
            <a:ext cx="6929120" cy="61518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238020" y="3542866"/>
            <a:ext cx="4921578" cy="1058335"/>
          </a:xfrm>
          <a:prstGeom prst="wedgeRoundRectCallout">
            <a:avLst>
              <a:gd name="adj1" fmla="val 1788"/>
              <a:gd name="adj2" fmla="val -13229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Advanced Search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885018" y="233151"/>
            <a:ext cx="3450164" cy="1006476"/>
          </a:xfrm>
          <a:prstGeom prst="wedgeRoundRectCallout">
            <a:avLst>
              <a:gd name="adj1" fmla="val -50155"/>
              <a:gd name="adj2" fmla="val 559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Home Page</a:t>
            </a:r>
          </a:p>
        </p:txBody>
      </p:sp>
    </p:spTree>
    <p:extLst>
      <p:ext uri="{BB962C8B-B14F-4D97-AF65-F5344CB8AC3E}">
        <p14:creationId xmlns:p14="http://schemas.microsoft.com/office/powerpoint/2010/main" val="1444006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10 at 6.0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" y="641985"/>
            <a:ext cx="8486140" cy="5580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1099" y="2074306"/>
            <a:ext cx="1635251" cy="1076131"/>
          </a:xfrm>
          <a:prstGeom prst="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47964" y="3635761"/>
            <a:ext cx="5947416" cy="1614967"/>
            <a:chOff x="1147964" y="3892192"/>
            <a:chExt cx="5947416" cy="161496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147964" y="3892192"/>
              <a:ext cx="5947416" cy="1614967"/>
            </a:xfrm>
            <a:prstGeom prst="wedgeRoundRectCallout">
              <a:avLst>
                <a:gd name="adj1" fmla="val -16288"/>
                <a:gd name="adj2" fmla="val -12925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06721" y="4054050"/>
              <a:ext cx="5629895" cy="13065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Enter pneumonia as a</a:t>
              </a:r>
            </a:p>
            <a:p>
              <a:pPr lvl="0"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Title, Abstract or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Keyword search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10 at 6.0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41" y="813809"/>
            <a:ext cx="7833360" cy="51511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66353" y="3137647"/>
            <a:ext cx="3972579" cy="1434561"/>
            <a:chOff x="3466353" y="3137647"/>
            <a:chExt cx="3972579" cy="1434561"/>
          </a:xfrm>
        </p:grpSpPr>
        <p:pic>
          <p:nvPicPr>
            <p:cNvPr id="5" name="Picture 4" descr="Screen Shot 2013-09-10 at 11.15.5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532" y="3206958"/>
              <a:ext cx="2692400" cy="13652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66353" y="3137647"/>
              <a:ext cx="1115826" cy="265579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034" y="3200792"/>
            <a:ext cx="4572729" cy="2490861"/>
            <a:chOff x="377034" y="3200792"/>
            <a:chExt cx="4572729" cy="2490861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77034" y="4572208"/>
              <a:ext cx="4190204" cy="1119445"/>
            </a:xfrm>
            <a:prstGeom prst="wedgeRoundRectCallout">
              <a:avLst>
                <a:gd name="adj1" fmla="val 51311"/>
                <a:gd name="adj2" fmla="val -14427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Keep All as the default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20744" y="3200792"/>
              <a:ext cx="229019" cy="177429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9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 descr="Screen Shot 2013-09-10 at 6.0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9" y="726344"/>
            <a:ext cx="7833360" cy="51511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31883" y="3272116"/>
            <a:ext cx="3864882" cy="2523052"/>
            <a:chOff x="3331883" y="3272116"/>
            <a:chExt cx="3864882" cy="2523052"/>
          </a:xfrm>
        </p:grpSpPr>
        <p:pic>
          <p:nvPicPr>
            <p:cNvPr id="3" name="Picture 2" descr="Screen Shot 2013-09-10 at 11.18.0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061" y="3301904"/>
              <a:ext cx="2584704" cy="249326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31883" y="3272116"/>
              <a:ext cx="854996" cy="265579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236328" y="4366701"/>
            <a:ext cx="4570941" cy="1270002"/>
          </a:xfrm>
          <a:prstGeom prst="wedgeRoundRectCallout">
            <a:avLst>
              <a:gd name="adj1" fmla="val 47788"/>
              <a:gd name="adj2" fmla="val -10185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Aged Care</a:t>
            </a:r>
          </a:p>
        </p:txBody>
      </p:sp>
    </p:spTree>
    <p:extLst>
      <p:ext uri="{BB962C8B-B14F-4D97-AF65-F5344CB8AC3E}">
        <p14:creationId xmlns:p14="http://schemas.microsoft.com/office/powerpoint/2010/main" val="5785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rgbClr val="FFFFFF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solidFill>
                    <a:srgbClr val="FFFFFF"/>
                  </a:solidFill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solidFill>
                    <a:srgbClr val="FFFFFF"/>
                  </a:solidFill>
                  <a:latin typeface="News Gothic MT"/>
                  <a:cs typeface="News Gothic MT"/>
                </a:rPr>
                <a:t>www.pubmed.gov</a:t>
              </a:r>
              <a:endParaRPr lang="en-US" sz="2400" dirty="0">
                <a:solidFill>
                  <a:srgbClr val="FFFFFF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4813" y="4479925"/>
            <a:ext cx="8201025" cy="1762125"/>
            <a:chOff x="404813" y="4479925"/>
            <a:chExt cx="8201025" cy="176199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09"/>
              <a:ext cx="6323012" cy="6540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05 at 6.22.4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50" y="4479925"/>
              <a:ext cx="1601788" cy="1761998"/>
            </a:xfrm>
            <a:prstGeom prst="rect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26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11 at 12.0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" y="278871"/>
            <a:ext cx="6145784" cy="570763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62189" y="3488336"/>
            <a:ext cx="5370590" cy="3117293"/>
            <a:chOff x="3162189" y="3488336"/>
            <a:chExt cx="5370590" cy="3117293"/>
          </a:xfrm>
        </p:grpSpPr>
        <p:grpSp>
          <p:nvGrpSpPr>
            <p:cNvPr id="12" name="Group 11"/>
            <p:cNvGrpSpPr/>
            <p:nvPr/>
          </p:nvGrpSpPr>
          <p:grpSpPr>
            <a:xfrm>
              <a:off x="4079938" y="3593189"/>
              <a:ext cx="4452841" cy="3012440"/>
              <a:chOff x="3893664" y="3576255"/>
              <a:chExt cx="4452841" cy="3012440"/>
            </a:xfrm>
          </p:grpSpPr>
          <p:pic>
            <p:nvPicPr>
              <p:cNvPr id="6" name="Picture 5" descr="Screen Shot 2013-09-10 at 6.06.1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7665" y="4267135"/>
                <a:ext cx="2148840" cy="2321560"/>
              </a:xfrm>
              <a:prstGeom prst="rect">
                <a:avLst/>
              </a:prstGeom>
            </p:spPr>
          </p:pic>
          <p:pic>
            <p:nvPicPr>
              <p:cNvPr id="7" name="Picture 6" descr="Screen Shot 2013-09-10 at 6.05.2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3664" y="3576255"/>
                <a:ext cx="2153920" cy="301244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162189" y="3488336"/>
              <a:ext cx="838016" cy="563725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82648" y="3680971"/>
            <a:ext cx="3420017" cy="2612203"/>
            <a:chOff x="982648" y="3680971"/>
            <a:chExt cx="3420017" cy="2612203"/>
          </a:xfrm>
        </p:grpSpPr>
        <p:sp>
          <p:nvSpPr>
            <p:cNvPr id="11" name="Rectangle 10"/>
            <p:cNvSpPr/>
            <p:nvPr/>
          </p:nvSpPr>
          <p:spPr>
            <a:xfrm>
              <a:off x="4071470" y="3680971"/>
              <a:ext cx="331195" cy="159686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982648" y="5285674"/>
              <a:ext cx="3097290" cy="1007500"/>
            </a:xfrm>
            <a:prstGeom prst="wedgeRoundRectCallout">
              <a:avLst>
                <a:gd name="adj1" fmla="val 54248"/>
                <a:gd name="adj2" fmla="val -18727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Keep All as the default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5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11 at 12.0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96" y="338135"/>
            <a:ext cx="6145784" cy="57076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34266" y="4079774"/>
            <a:ext cx="5658247" cy="1354184"/>
            <a:chOff x="3234266" y="4079774"/>
            <a:chExt cx="5658247" cy="1354184"/>
          </a:xfrm>
        </p:grpSpPr>
        <p:pic>
          <p:nvPicPr>
            <p:cNvPr id="5" name="Picture 4" descr="Screen Shot 2013-09-10 at 6.06.3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889" y="4104014"/>
              <a:ext cx="4738624" cy="13299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34266" y="4079774"/>
              <a:ext cx="880533" cy="593825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1052" y="4333064"/>
            <a:ext cx="4354881" cy="2118538"/>
            <a:chOff x="361052" y="4333064"/>
            <a:chExt cx="4354881" cy="2118538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61052" y="5444830"/>
              <a:ext cx="3550553" cy="1006772"/>
            </a:xfrm>
            <a:prstGeom prst="wedgeRoundRectCallout">
              <a:avLst>
                <a:gd name="adj1" fmla="val 60267"/>
                <a:gd name="adj2" fmla="val -12501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Keep All as the default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84511" y="4333064"/>
              <a:ext cx="531422" cy="289736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4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11 at 12.0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05" y="355076"/>
            <a:ext cx="5744972" cy="53353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35866" y="4372204"/>
            <a:ext cx="5560293" cy="2149619"/>
            <a:chOff x="3335866" y="4372204"/>
            <a:chExt cx="5560293" cy="2149619"/>
          </a:xfrm>
        </p:grpSpPr>
        <p:pic>
          <p:nvPicPr>
            <p:cNvPr id="5" name="Picture 4" descr="Screen Shot 2013-09-10 at 6.06.5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887" y="4409559"/>
              <a:ext cx="4716272" cy="211226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35866" y="4372204"/>
              <a:ext cx="771762" cy="386061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2384" y="4635685"/>
            <a:ext cx="4103887" cy="1811434"/>
            <a:chOff x="862384" y="4635685"/>
            <a:chExt cx="4103887" cy="1811434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862384" y="5327674"/>
              <a:ext cx="2654751" cy="1119445"/>
            </a:xfrm>
            <a:prstGeom prst="wedgeRoundRectCallout">
              <a:avLst>
                <a:gd name="adj1" fmla="val 71050"/>
                <a:gd name="adj2" fmla="val -9735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Keep None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72708" y="4635685"/>
              <a:ext cx="793563" cy="252958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8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 descr="Screen Shot 2013-09-11 at 12.0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5" y="431276"/>
            <a:ext cx="5744972" cy="53353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27847" y="5080471"/>
            <a:ext cx="4060553" cy="1372403"/>
            <a:chOff x="4791347" y="5087384"/>
            <a:chExt cx="4060553" cy="137240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6078422" y="5340342"/>
              <a:ext cx="2773478" cy="1119445"/>
            </a:xfrm>
            <a:prstGeom prst="wedgeRoundRectCallout">
              <a:avLst>
                <a:gd name="adj1" fmla="val -75795"/>
                <a:gd name="adj2" fmla="val -5992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Search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91347" y="5087384"/>
              <a:ext cx="479154" cy="252958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7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59080"/>
            <a:ext cx="8636000" cy="37048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7094" y="389568"/>
            <a:ext cx="7610165" cy="5222621"/>
            <a:chOff x="1377094" y="389568"/>
            <a:chExt cx="7610165" cy="5222621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1839433" y="389568"/>
              <a:ext cx="7147826" cy="1679944"/>
            </a:xfrm>
            <a:prstGeom prst="wedgeRoundRectCallout">
              <a:avLst>
                <a:gd name="adj1" fmla="val -41125"/>
                <a:gd name="adj2" fmla="val 18415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en-US" sz="30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Search Results for Evidence Based Recommended Practices (1)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77094" y="4224085"/>
              <a:ext cx="7214014" cy="1388104"/>
            </a:xfrm>
            <a:prstGeom prst="rect">
              <a:avLst/>
            </a:prstGeom>
            <a:noFill/>
            <a:ln w="762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69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9" y="260731"/>
            <a:ext cx="4859274" cy="6304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09690" y="2322514"/>
            <a:ext cx="3195644" cy="1068387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18230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1832356"/>
            <a:ext cx="8636000" cy="370484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81957" y="1106380"/>
            <a:ext cx="2944129" cy="1116419"/>
          </a:xfrm>
          <a:prstGeom prst="wedgeRoundRectCallout">
            <a:avLst>
              <a:gd name="adj1" fmla="val -33801"/>
              <a:gd name="adj2" fmla="val 7926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Home</a:t>
            </a:r>
            <a:endParaRPr lang="en-US" sz="28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6613" y="2706643"/>
            <a:ext cx="6772999" cy="14383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Practice Manuals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30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8" y="429782"/>
            <a:ext cx="6929120" cy="6151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42419" y="767280"/>
            <a:ext cx="7779140" cy="2284264"/>
            <a:chOff x="842419" y="767280"/>
            <a:chExt cx="7779140" cy="2284264"/>
          </a:xfrm>
        </p:grpSpPr>
        <p:sp>
          <p:nvSpPr>
            <p:cNvPr id="4" name="Rectangle 3"/>
            <p:cNvSpPr/>
            <p:nvPr/>
          </p:nvSpPr>
          <p:spPr>
            <a:xfrm>
              <a:off x="842419" y="1886673"/>
              <a:ext cx="2734156" cy="1164871"/>
            </a:xfrm>
            <a:prstGeom prst="rect">
              <a:avLst/>
            </a:prstGeom>
            <a:noFill/>
            <a:ln w="38100" cmpd="sng">
              <a:solidFill>
                <a:srgbClr val="CC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3339947" y="767280"/>
              <a:ext cx="5281612" cy="827088"/>
            </a:xfrm>
            <a:prstGeom prst="wedgeRoundRectCallout">
              <a:avLst>
                <a:gd name="adj1" fmla="val -43098"/>
                <a:gd name="adj2" fmla="val 11846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933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Official JBI Practice Manuals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433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1" y="337185"/>
            <a:ext cx="6929120" cy="61518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02224" y="1010214"/>
            <a:ext cx="4265083" cy="1492250"/>
          </a:xfrm>
          <a:prstGeom prst="wedgeRoundRectCallout">
            <a:avLst>
              <a:gd name="adj1" fmla="val -112808"/>
              <a:gd name="adj2" fmla="val 5521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Aged Care Nursing Manual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06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65" y="209550"/>
            <a:ext cx="6187948" cy="64389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593365" y="112306"/>
            <a:ext cx="4233621" cy="1291166"/>
          </a:xfrm>
          <a:prstGeom prst="wedgeRoundRectCallout">
            <a:avLst>
              <a:gd name="adj1" fmla="val -39237"/>
              <a:gd name="adj2" fmla="val 4779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Table of Contents for    Aged Care Nursing Manual</a:t>
            </a:r>
            <a:endParaRPr lang="en-US" sz="2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69633" y="2353980"/>
            <a:ext cx="4282849" cy="1719840"/>
          </a:xfrm>
          <a:prstGeom prst="wedgeRoundRectCallout">
            <a:avLst>
              <a:gd name="adj1" fmla="val 27509"/>
              <a:gd name="adj2" fmla="val -935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Influenza Outbreaks in Aged Care Facilities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7636" y="838745"/>
            <a:ext cx="1053880" cy="660446"/>
          </a:xfrm>
          <a:prstGeom prst="rect">
            <a:avLst/>
          </a:prstGeom>
          <a:noFill/>
          <a:ln w="76200" cmpd="sng">
            <a:solidFill>
              <a:srgbClr val="D88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9-10 at 10.4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1" y="317500"/>
            <a:ext cx="4806950" cy="622935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457301" y="3676733"/>
            <a:ext cx="4286251" cy="973666"/>
          </a:xfrm>
          <a:prstGeom prst="wedgeRoundRectCallout">
            <a:avLst>
              <a:gd name="adj1" fmla="val -13408"/>
              <a:gd name="adj2" fmla="val -4991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 Document</a:t>
            </a:r>
          </a:p>
        </p:txBody>
      </p:sp>
    </p:spTree>
    <p:extLst>
      <p:ext uri="{BB962C8B-B14F-4D97-AF65-F5344CB8AC3E}">
        <p14:creationId xmlns:p14="http://schemas.microsoft.com/office/powerpoint/2010/main" val="20020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270129"/>
            <a:ext cx="7933436" cy="6285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4903" y="3083174"/>
            <a:ext cx="3039194" cy="1733375"/>
          </a:xfrm>
          <a:prstGeom prst="rect">
            <a:avLst/>
          </a:prstGeom>
          <a:noFill/>
          <a:ln w="38100" cmpd="sng">
            <a:solidFill>
              <a:srgbClr val="CC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815209" y="1422517"/>
            <a:ext cx="6026150" cy="908050"/>
          </a:xfrm>
          <a:prstGeom prst="wedgeRoundRectCallout">
            <a:avLst>
              <a:gd name="adj1" fmla="val -38756"/>
              <a:gd name="adj2" fmla="val 12623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33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JBI Practice Consumer Pamphlets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70522" y="4365715"/>
            <a:ext cx="3901715" cy="1492250"/>
          </a:xfrm>
          <a:prstGeom prst="wedgeRoundRectCallout">
            <a:avLst>
              <a:gd name="adj1" fmla="val -112199"/>
              <a:gd name="adj2" fmla="val -6949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Breastfeeding Best Practice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058" name="Picture 3" descr="Screen Shot 2012-05-11 at 12.5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041400"/>
            <a:ext cx="795655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994025" y="198438"/>
            <a:ext cx="3165475" cy="952500"/>
          </a:xfrm>
          <a:prstGeom prst="wedgeRoundRectCallout">
            <a:avLst>
              <a:gd name="adj1" fmla="val -50155"/>
              <a:gd name="adj2" fmla="val 559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7188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270129"/>
            <a:ext cx="7933436" cy="628599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441106" y="223258"/>
            <a:ext cx="3057725" cy="931863"/>
          </a:xfrm>
          <a:prstGeom prst="wedgeRoundRectCallout">
            <a:avLst>
              <a:gd name="adj1" fmla="val 47820"/>
              <a:gd name="adj2" fmla="val 12994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33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Tools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9117" y="1106608"/>
            <a:ext cx="814082" cy="5174672"/>
          </a:xfrm>
          <a:prstGeom prst="rect">
            <a:avLst/>
          </a:prstGeom>
          <a:noFill/>
          <a:ln w="38100" cmpd="sng">
            <a:solidFill>
              <a:srgbClr val="CC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499191" y="3228012"/>
            <a:ext cx="4384590" cy="931863"/>
          </a:xfrm>
          <a:prstGeom prst="wedgeRoundRectCallout">
            <a:avLst>
              <a:gd name="adj1" fmla="val 27779"/>
              <a:gd name="adj2" fmla="val 4771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33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 Specialty Areas 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181259" y="3596037"/>
            <a:ext cx="424792" cy="1667933"/>
          </a:xfrm>
          <a:prstGeom prst="downArrow">
            <a:avLst>
              <a:gd name="adj1" fmla="val 50000"/>
              <a:gd name="adj2" fmla="val 77953"/>
            </a:avLst>
          </a:prstGeom>
          <a:gradFill>
            <a:gsLst>
              <a:gs pos="0">
                <a:srgbClr val="5A009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4925">
            <a:solidFill>
              <a:srgbClr val="5100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32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3588" y="2087563"/>
            <a:ext cx="7620000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8800" i="1" dirty="0" smtClean="0">
                <a:latin typeface="Times New Roman"/>
                <a:cs typeface="Times New Roman"/>
              </a:rPr>
              <a:t>PEPID</a:t>
            </a:r>
            <a:endParaRPr lang="en-US" sz="8800" i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1054" y="6248400"/>
            <a:ext cx="745067" cy="3132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US" sz="1000" dirty="0">
                <a:latin typeface="+mj-lt"/>
                <a:cs typeface="Times New Roman"/>
              </a:rPr>
              <a:t>6</a:t>
            </a:r>
            <a:r>
              <a:rPr lang="en-US" sz="1000" dirty="0" smtClean="0">
                <a:latin typeface="+mj-lt"/>
                <a:cs typeface="Times New Roman"/>
              </a:rPr>
              <a:t>/2/2015</a:t>
            </a:r>
            <a:endParaRPr lang="en-US" sz="10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87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75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37836" y="354958"/>
            <a:ext cx="4805680" cy="6116333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415636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1624" y="2017123"/>
            <a:ext cx="3500553" cy="2792004"/>
            <a:chOff x="5391624" y="2017123"/>
            <a:chExt cx="3500553" cy="2792004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5391624" y="2017123"/>
              <a:ext cx="3500553" cy="2792004"/>
            </a:xfrm>
            <a:prstGeom prst="wedgeRoundRectCallout">
              <a:avLst>
                <a:gd name="adj1" fmla="val -138878"/>
                <a:gd name="adj2" fmla="val -10144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Popular</a:t>
              </a:r>
            </a:p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</a:t>
              </a:r>
            </a:p>
            <a:p>
              <a:pPr>
                <a:lnSpc>
                  <a:spcPct val="70000"/>
                </a:lnSpc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by </a:t>
              </a: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School</a:t>
              </a:r>
            </a:p>
          </p:txBody>
        </p:sp>
        <p:pic>
          <p:nvPicPr>
            <p:cNvPr id="17" name="Picture 16" descr="Screen Shot 2015-09-18 at 2.59.5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566" y="3117097"/>
              <a:ext cx="1155700" cy="13716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675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1" y="261493"/>
            <a:ext cx="5390007" cy="6303264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592855" y="3061386"/>
            <a:ext cx="5784400" cy="1333392"/>
            <a:chOff x="2592855" y="3061386"/>
            <a:chExt cx="5784400" cy="133339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592855" y="3061386"/>
              <a:ext cx="5784400" cy="1333392"/>
            </a:xfrm>
            <a:prstGeom prst="wedgeRoundRectCallout">
              <a:avLst>
                <a:gd name="adj1" fmla="val -26206"/>
                <a:gd name="adj2" fmla="val -8998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4400" dirty="0" smtClean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PEPID</a:t>
              </a:r>
              <a:endParaRPr lang="en-US" sz="44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10355" y="3464748"/>
              <a:ext cx="914400" cy="571500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878655" y="3782248"/>
              <a:ext cx="1092200" cy="0"/>
            </a:xfrm>
            <a:prstGeom prst="straightConnector1">
              <a:avLst/>
            </a:prstGeom>
            <a:ln w="57150" cmpd="sng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1395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F24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5-05-27 at 8.2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9" y="303784"/>
            <a:ext cx="7957312" cy="625043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693899" y="4054520"/>
            <a:ext cx="4715315" cy="1778000"/>
          </a:xfrm>
          <a:prstGeom prst="wedgeRoundRectCallout">
            <a:avLst>
              <a:gd name="adj1" fmla="val -65581"/>
              <a:gd name="adj2" fmla="val -2217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6633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32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RN Student Clinical Companion</a:t>
            </a:r>
          </a:p>
        </p:txBody>
      </p:sp>
    </p:spTree>
    <p:extLst>
      <p:ext uri="{BB962C8B-B14F-4D97-AF65-F5344CB8AC3E}">
        <p14:creationId xmlns:p14="http://schemas.microsoft.com/office/powerpoint/2010/main" val="2568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5-05-27 at 8.2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5" y="303790"/>
            <a:ext cx="6465316" cy="5078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1406979" y="4969403"/>
            <a:ext cx="7078662" cy="1617664"/>
          </a:xfrm>
          <a:prstGeom prst="wedgeRoundRectCallout">
            <a:avLst>
              <a:gd name="adj1" fmla="val -49714"/>
              <a:gd name="adj2" fmla="val -3101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lnSpc>
                <a:spcPct val="9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Comprehensive point-of care resource</a:t>
            </a:r>
          </a:p>
          <a:p>
            <a:pPr marL="457200" indent="-457200">
              <a:lnSpc>
                <a:spcPct val="9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Formatted for smart phones and tablets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87357" y="1415143"/>
            <a:ext cx="1168134" cy="1732643"/>
          </a:xfrm>
          <a:prstGeom prst="roundRect">
            <a:avLst/>
          </a:prstGeom>
          <a:noFill/>
          <a:ln w="76200" cmpd="sng">
            <a:solidFill>
              <a:srgbClr val="00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0175" y="303790"/>
            <a:ext cx="1712758" cy="542877"/>
          </a:xfrm>
          <a:prstGeom prst="rect">
            <a:avLst/>
          </a:prstGeom>
          <a:noFill/>
          <a:ln w="57150" cmpd="sng">
            <a:solidFill>
              <a:srgbClr val="1DA9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15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-3266" y="0"/>
            <a:ext cx="9144000" cy="6858000"/>
          </a:xfrm>
          <a:prstGeom prst="rect">
            <a:avLst/>
          </a:prstGeom>
          <a:solidFill>
            <a:srgbClr val="0F243F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8" y="283845"/>
            <a:ext cx="5974080" cy="625856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5524892" y="209414"/>
            <a:ext cx="3345923" cy="947208"/>
          </a:xfrm>
          <a:prstGeom prst="wedgeRoundRectCallout">
            <a:avLst>
              <a:gd name="adj1" fmla="val -67001"/>
              <a:gd name="adj2" fmla="val -1796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Home Page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72506" y="2048357"/>
            <a:ext cx="6335891" cy="4411246"/>
            <a:chOff x="2172506" y="2048357"/>
            <a:chExt cx="6335891" cy="4411246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4695222" y="2048357"/>
              <a:ext cx="3813175" cy="928688"/>
            </a:xfrm>
            <a:prstGeom prst="wedgeRoundRectCallout">
              <a:avLst>
                <a:gd name="adj1" fmla="val -49776"/>
                <a:gd name="adj2" fmla="val -583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Table of Contents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72506" y="2048357"/>
              <a:ext cx="2016721" cy="4411246"/>
              <a:chOff x="2172506" y="2048357"/>
              <a:chExt cx="2016721" cy="441124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193772" y="2048357"/>
                <a:ext cx="1400034" cy="1434185"/>
              </a:xfrm>
              <a:prstGeom prst="roundRect">
                <a:avLst/>
              </a:prstGeom>
              <a:noFill/>
              <a:ln w="76200" cmpd="sng">
                <a:solidFill>
                  <a:srgbClr val="1DA90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183139" y="3482542"/>
                <a:ext cx="2006088" cy="1542876"/>
              </a:xfrm>
              <a:prstGeom prst="roundRect">
                <a:avLst/>
              </a:prstGeom>
              <a:noFill/>
              <a:ln w="76200" cmpd="sng">
                <a:solidFill>
                  <a:srgbClr val="1DA90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2172506" y="5025418"/>
                <a:ext cx="1719010" cy="1434185"/>
              </a:xfrm>
              <a:prstGeom prst="roundRect">
                <a:avLst/>
              </a:prstGeom>
              <a:noFill/>
              <a:ln w="76200" cmpd="sng">
                <a:solidFill>
                  <a:srgbClr val="1DA90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25" name="Rounded Rectangular Callout 24"/>
          <p:cNvSpPr/>
          <p:nvPr/>
        </p:nvSpPr>
        <p:spPr>
          <a:xfrm>
            <a:off x="5069560" y="3918161"/>
            <a:ext cx="3559017" cy="1087072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Screen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5566061" y="4788204"/>
            <a:ext cx="424792" cy="1536937"/>
          </a:xfrm>
          <a:prstGeom prst="downArrow">
            <a:avLst>
              <a:gd name="adj1" fmla="val 50000"/>
              <a:gd name="adj2" fmla="val 77953"/>
            </a:avLst>
          </a:prstGeom>
          <a:gradFill>
            <a:gsLst>
              <a:gs pos="0">
                <a:srgbClr val="1D457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492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259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1" y="249809"/>
            <a:ext cx="5534152" cy="63266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8091" y="249809"/>
            <a:ext cx="3861069" cy="1009867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3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82078" y="2470418"/>
            <a:ext cx="5056486" cy="2739535"/>
            <a:chOff x="3782078" y="2470418"/>
            <a:chExt cx="5056486" cy="2739535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3782078" y="2470418"/>
              <a:ext cx="1656043" cy="6968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ular Callout 11"/>
            <p:cNvSpPr/>
            <p:nvPr/>
          </p:nvSpPr>
          <p:spPr>
            <a:xfrm>
              <a:off x="4179160" y="3012390"/>
              <a:ext cx="4659404" cy="2197563"/>
            </a:xfrm>
            <a:prstGeom prst="wedgeRoundRectCallout">
              <a:avLst>
                <a:gd name="adj1" fmla="val -49894"/>
                <a:gd name="adj2" fmla="val -190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Information for different nursing specialties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3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1" y="249809"/>
            <a:ext cx="5534152" cy="63266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8091" y="249809"/>
            <a:ext cx="3861069" cy="1009867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3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610100" y="4437154"/>
            <a:ext cx="3976012" cy="1208736"/>
          </a:xfrm>
          <a:prstGeom prst="wedgeRoundRectCallout">
            <a:avLst>
              <a:gd name="adj1" fmla="val -99099"/>
              <a:gd name="adj2" fmla="val 864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Pediatrics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4" y="255524"/>
            <a:ext cx="5059172" cy="631520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55193" y="818876"/>
            <a:ext cx="6882407" cy="1280217"/>
            <a:chOff x="1855193" y="818876"/>
            <a:chExt cx="6882407" cy="1280217"/>
          </a:xfrm>
        </p:grpSpPr>
        <p:grpSp>
          <p:nvGrpSpPr>
            <p:cNvPr id="5" name="Group 4"/>
            <p:cNvGrpSpPr/>
            <p:nvPr/>
          </p:nvGrpSpPr>
          <p:grpSpPr>
            <a:xfrm>
              <a:off x="1855193" y="1853805"/>
              <a:ext cx="1716848" cy="245288"/>
              <a:chOff x="1855193" y="1853805"/>
              <a:chExt cx="1716848" cy="24528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55193" y="1853805"/>
                <a:ext cx="1716848" cy="245287"/>
              </a:xfrm>
              <a:prstGeom prst="roundRect">
                <a:avLst/>
              </a:prstGeom>
              <a:noFill/>
              <a:ln w="17462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1935039" y="1853805"/>
                <a:ext cx="1204088" cy="245288"/>
              </a:xfrm>
              <a:prstGeom prst="roundRect">
                <a:avLst/>
              </a:prstGeom>
              <a:noFill/>
              <a:ln w="76200" cmpd="sng">
                <a:solidFill>
                  <a:srgbClr val="CC00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572041" y="818876"/>
              <a:ext cx="5165559" cy="907167"/>
              <a:chOff x="3572041" y="818876"/>
              <a:chExt cx="5165559" cy="907167"/>
            </a:xfrm>
          </p:grpSpPr>
          <p:sp>
            <p:nvSpPr>
              <p:cNvPr id="25" name="Rounded Rectangular Callout 24"/>
              <p:cNvSpPr/>
              <p:nvPr/>
            </p:nvSpPr>
            <p:spPr>
              <a:xfrm>
                <a:off x="3572041" y="818876"/>
                <a:ext cx="5165559" cy="907167"/>
              </a:xfrm>
              <a:prstGeom prst="wedgeRoundRectCallout">
                <a:avLst>
                  <a:gd name="adj1" fmla="val -54913"/>
                  <a:gd name="adj2" fmla="val 80101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776508" y="1035776"/>
                <a:ext cx="1097270" cy="473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6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748444" y="1044243"/>
                <a:ext cx="3785377" cy="4868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r>
                  <a:rPr lang="en-US" sz="2400" u="sng" dirty="0" smtClean="0">
                    <a:solidFill>
                      <a:srgbClr val="0000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Life Support &amp; Trauma</a:t>
                </a: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4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7937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" y="813407"/>
            <a:ext cx="8588502" cy="37642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90596" y="3047935"/>
            <a:ext cx="5503334" cy="2833696"/>
            <a:chOff x="2790596" y="3047935"/>
            <a:chExt cx="5503334" cy="2833696"/>
          </a:xfrm>
        </p:grpSpPr>
        <p:grpSp>
          <p:nvGrpSpPr>
            <p:cNvPr id="22" name="Group 21"/>
            <p:cNvGrpSpPr/>
            <p:nvPr/>
          </p:nvGrpSpPr>
          <p:grpSpPr>
            <a:xfrm>
              <a:off x="2790596" y="4916431"/>
              <a:ext cx="5503334" cy="965200"/>
              <a:chOff x="3120534" y="3064935"/>
              <a:chExt cx="5503334" cy="965200"/>
            </a:xfrm>
          </p:grpSpPr>
          <p:sp>
            <p:nvSpPr>
              <p:cNvPr id="23" name="Rounded Rectangular Callout 22"/>
              <p:cNvSpPr/>
              <p:nvPr/>
            </p:nvSpPr>
            <p:spPr>
              <a:xfrm>
                <a:off x="3120534" y="3064935"/>
                <a:ext cx="5503334" cy="965200"/>
              </a:xfrm>
              <a:prstGeom prst="wedgeRoundRectCallout">
                <a:avLst>
                  <a:gd name="adj1" fmla="val -31135"/>
                  <a:gd name="adj2" fmla="val -188363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FF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3229141" y="3207180"/>
                <a:ext cx="5186725" cy="680747"/>
                <a:chOff x="3195273" y="3164845"/>
                <a:chExt cx="5186725" cy="680747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4446564" y="3307053"/>
                  <a:ext cx="3935434" cy="486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>
                    <a:lnSpc>
                      <a:spcPct val="80000"/>
                    </a:lnSpc>
                    <a:spcAft>
                      <a:spcPts val="3000"/>
                    </a:spcAft>
                    <a:defRPr/>
                  </a:pPr>
                  <a:r>
                    <a:rPr lang="en-US" sz="3200" u="sng" dirty="0" smtClean="0">
                      <a:solidFill>
                        <a:srgbClr val="2194CA"/>
                      </a:solidFill>
                      <a:latin typeface="Verdana" charset="0"/>
                      <a:ea typeface="ＭＳ Ｐゴシック" charset="0"/>
                      <a:cs typeface="Verdana" charset="0"/>
                    </a:rPr>
                    <a:t>Respiratory Arrest</a:t>
                  </a:r>
                  <a:endParaRPr lang="en-US" sz="3200" u="sng" dirty="0">
                    <a:solidFill>
                      <a:srgbClr val="2194CA"/>
                    </a:solidFill>
                    <a:latin typeface="Verdana" charset="0"/>
                    <a:ea typeface="ＭＳ Ｐゴシック" charset="0"/>
                    <a:cs typeface="Verdana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195273" y="3164845"/>
                  <a:ext cx="1297176" cy="6807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prstClr val="black"/>
                      </a:solidFill>
                      <a:latin typeface="Verdana" charset="0"/>
                      <a:ea typeface="ＭＳ Ｐゴシック" charset="0"/>
                      <a:cs typeface="Verdana" charset="0"/>
                    </a:rPr>
                    <a:t>Click</a:t>
                  </a:r>
                  <a:endParaRPr lang="en-US" sz="3200" dirty="0"/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2984045" y="3047935"/>
              <a:ext cx="2251026" cy="401409"/>
              <a:chOff x="3037411" y="3906640"/>
              <a:chExt cx="2251026" cy="401409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3073137" y="3941687"/>
                <a:ext cx="2215300" cy="319228"/>
              </a:xfrm>
              <a:prstGeom prst="roundRect">
                <a:avLst/>
              </a:prstGeom>
              <a:noFill/>
              <a:ln w="11112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037411" y="3906640"/>
                <a:ext cx="1468601" cy="401409"/>
              </a:xfrm>
              <a:prstGeom prst="roundRect">
                <a:avLst/>
              </a:prstGeom>
              <a:noFill/>
              <a:ln w="114300" cmpd="sng">
                <a:solidFill>
                  <a:srgbClr val="CC00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0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2949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9" y="334137"/>
            <a:ext cx="6378956" cy="615797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581318" y="1282150"/>
            <a:ext cx="3194050" cy="1116013"/>
          </a:xfrm>
          <a:prstGeom prst="wedgeRoundRectCallout">
            <a:avLst>
              <a:gd name="adj1" fmla="val -85518"/>
              <a:gd name="adj2" fmla="val 3387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0878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7937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9"/>
          <a:stretch/>
        </p:blipFill>
        <p:spPr>
          <a:xfrm>
            <a:off x="1401767" y="455516"/>
            <a:ext cx="7258812" cy="5931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7054" y="1451079"/>
            <a:ext cx="4990041" cy="2176988"/>
            <a:chOff x="427054" y="1451079"/>
            <a:chExt cx="4990041" cy="2176988"/>
          </a:xfrm>
        </p:grpSpPr>
        <p:sp>
          <p:nvSpPr>
            <p:cNvPr id="6" name="Rounded Rectangle 5"/>
            <p:cNvSpPr/>
            <p:nvPr/>
          </p:nvSpPr>
          <p:spPr>
            <a:xfrm flipH="1">
              <a:off x="2040553" y="1451079"/>
              <a:ext cx="391561" cy="347134"/>
            </a:xfrm>
            <a:prstGeom prst="roundRect">
              <a:avLst/>
            </a:prstGeom>
            <a:noFill/>
            <a:ln w="104775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427054" y="2699379"/>
              <a:ext cx="4990041" cy="928688"/>
            </a:xfrm>
            <a:prstGeom prst="wedgeRoundRectCallout">
              <a:avLst>
                <a:gd name="adj1" fmla="val -14004"/>
                <a:gd name="adj2" fmla="val -1357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Table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of 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6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-3266" y="0"/>
            <a:ext cx="9144000" cy="6858000"/>
          </a:xfrm>
          <a:prstGeom prst="rect">
            <a:avLst/>
          </a:prstGeom>
          <a:solidFill>
            <a:srgbClr val="0F243F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8" y="283845"/>
            <a:ext cx="5974080" cy="625856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87175" y="1124261"/>
            <a:ext cx="3789583" cy="1087072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Screen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659418" y="2561599"/>
            <a:ext cx="424792" cy="1667933"/>
          </a:xfrm>
          <a:prstGeom prst="downArrow">
            <a:avLst>
              <a:gd name="adj1" fmla="val 50000"/>
              <a:gd name="adj2" fmla="val 77953"/>
            </a:avLst>
          </a:prstGeom>
          <a:gradFill>
            <a:gsLst>
              <a:gs pos="0">
                <a:srgbClr val="5A009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4925">
            <a:solidFill>
              <a:srgbClr val="5100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302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2" y="624989"/>
            <a:ext cx="4833620" cy="588975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32614" y="279943"/>
            <a:ext cx="3861069" cy="1009867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3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242976" y="1437356"/>
            <a:ext cx="4562172" cy="1210735"/>
          </a:xfrm>
          <a:prstGeom prst="wedgeRoundRectCallout">
            <a:avLst>
              <a:gd name="adj1" fmla="val -83161"/>
              <a:gd name="adj2" fmla="val -1125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Drug 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Information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8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540" y="-1163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2" y="624989"/>
            <a:ext cx="4833620" cy="5889752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94591" y="424643"/>
            <a:ext cx="3428999" cy="889000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997162" y="2697766"/>
            <a:ext cx="4826326" cy="1210735"/>
          </a:xfrm>
          <a:prstGeom prst="wedgeRoundRectCallout">
            <a:avLst>
              <a:gd name="adj1" fmla="val -70012"/>
              <a:gd name="adj2" fmla="val -580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Medical Calculators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4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763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2" y="624989"/>
            <a:ext cx="4833620" cy="5889752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4194209" y="3266170"/>
            <a:ext cx="4276983" cy="1210735"/>
          </a:xfrm>
          <a:prstGeom prst="wedgeRoundRectCallout">
            <a:avLst>
              <a:gd name="adj1" fmla="val -87584"/>
              <a:gd name="adj2" fmla="val -112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CC5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4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Lab Manual</a:t>
            </a:r>
            <a:endParaRPr lang="en-US" sz="4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94591" y="424643"/>
            <a:ext cx="3428999" cy="889000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2" y="624989"/>
            <a:ext cx="4833620" cy="588975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250558" y="4020429"/>
            <a:ext cx="4412675" cy="1210735"/>
          </a:xfrm>
          <a:prstGeom prst="wedgeRoundRectCallout">
            <a:avLst>
              <a:gd name="adj1" fmla="val -78372"/>
              <a:gd name="adj2" fmla="val -1903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E166E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4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Illustrations</a:t>
            </a:r>
            <a:endParaRPr lang="en-US" sz="4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94591" y="424643"/>
            <a:ext cx="3428999" cy="889000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43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209" y="2664209"/>
            <a:ext cx="7259782" cy="14978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67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3" y="1209499"/>
            <a:ext cx="4309618" cy="532307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042701" y="1173330"/>
            <a:ext cx="3694900" cy="612648"/>
          </a:xfrm>
          <a:prstGeom prst="wedgeRoundRectCallout">
            <a:avLst>
              <a:gd name="adj1" fmla="val -68938"/>
              <a:gd name="adj2" fmla="val 9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www.ttuhsc.edu</a:t>
            </a:r>
            <a:r>
              <a:rPr lang="en-US" sz="2400" dirty="0" smtClean="0">
                <a:solidFill>
                  <a:schemeClr val="tx1"/>
                </a:solidFill>
              </a:rPr>
              <a:t>/libraries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9763" y="207809"/>
            <a:ext cx="5334000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06800" y="2421466"/>
            <a:ext cx="5101166" cy="3818467"/>
            <a:chOff x="3606800" y="2421466"/>
            <a:chExt cx="5101166" cy="3818467"/>
          </a:xfrm>
        </p:grpSpPr>
        <p:sp>
          <p:nvSpPr>
            <p:cNvPr id="4" name="Rectangle 3"/>
            <p:cNvSpPr/>
            <p:nvPr/>
          </p:nvSpPr>
          <p:spPr>
            <a:xfrm>
              <a:off x="3606800" y="4588933"/>
              <a:ext cx="601133" cy="474134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43500" y="2421466"/>
              <a:ext cx="3564466" cy="3818467"/>
              <a:chOff x="2738967" y="2472266"/>
              <a:chExt cx="3564466" cy="381846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2738967" y="2472266"/>
                <a:ext cx="3564466" cy="3818467"/>
              </a:xfrm>
              <a:prstGeom prst="wedgeRoundRectCallout">
                <a:avLst>
                  <a:gd name="adj1" fmla="val -74036"/>
                  <a:gd name="adj2" fmla="val 1215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31167" y="2827864"/>
                <a:ext cx="1380066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dirty="0" smtClean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4400" dirty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900" y="3860799"/>
                <a:ext cx="2006600" cy="2019300"/>
              </a:xfrm>
              <a:prstGeom prst="rect">
                <a:avLst/>
              </a:prstGeom>
              <a:ln w="38100">
                <a:solidFill>
                  <a:srgbClr val="0C2545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806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1" y="289306"/>
            <a:ext cx="6185916" cy="624763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706462" y="457558"/>
            <a:ext cx="4161692" cy="986691"/>
          </a:xfrm>
          <a:prstGeom prst="wedgeRoundRectCallout">
            <a:avLst>
              <a:gd name="adj1" fmla="val -41518"/>
              <a:gd name="adj2" fmla="val 4859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Free subscriptions to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59095" y="5375563"/>
            <a:ext cx="4995815" cy="842559"/>
          </a:xfrm>
          <a:prstGeom prst="wedgeRoundRectCallout">
            <a:avLst>
              <a:gd name="adj1" fmla="val -34156"/>
              <a:gd name="adj2" fmla="val -8229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Link to 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Basics of APA Style</a:t>
            </a:r>
            <a:endParaRPr lang="en-US" sz="24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31059" y="3551670"/>
            <a:ext cx="4480432" cy="1158875"/>
            <a:chOff x="756586" y="3413125"/>
            <a:chExt cx="4480432" cy="1158875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56586" y="3413125"/>
              <a:ext cx="4480432" cy="1158875"/>
            </a:xfrm>
            <a:prstGeom prst="wedgeRoundRectCallout">
              <a:avLst>
                <a:gd name="adj1" fmla="val -36424"/>
                <a:gd name="adj2" fmla="val -10062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FF650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15" name="Picture 14" descr="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726" y="3630549"/>
              <a:ext cx="2438400" cy="798576"/>
            </a:xfrm>
            <a:prstGeom prst="rect">
              <a:avLst/>
            </a:prstGeom>
            <a:ln w="76200" cmpd="sng">
              <a:solidFill>
                <a:schemeClr val="bg1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528292" y="3759198"/>
              <a:ext cx="1413164" cy="591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3 login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02691" y="1325707"/>
            <a:ext cx="2355274" cy="1029566"/>
            <a:chOff x="1902691" y="1325707"/>
            <a:chExt cx="2355274" cy="1029566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1902691" y="1325707"/>
              <a:ext cx="2355274" cy="1029566"/>
            </a:xfrm>
            <a:prstGeom prst="wedgeRoundRectCallout">
              <a:avLst>
                <a:gd name="adj1" fmla="val -34795"/>
                <a:gd name="adj2" fmla="val 8597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9292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22" name="Picture 21" descr="ENlogoSB.gif 149×67 pixel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3" t="2670" r="38688" b="91270"/>
            <a:stretch/>
          </p:blipFill>
          <p:spPr>
            <a:xfrm>
              <a:off x="1979583" y="1486279"/>
              <a:ext cx="2194560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613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229" y="304800"/>
            <a:ext cx="8501741" cy="627017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386" y="1807029"/>
            <a:ext cx="8055427" cy="3439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RefWorks</a:t>
            </a:r>
            <a:r>
              <a:rPr lang="en-US" sz="4000" dirty="0" smtClean="0">
                <a:solidFill>
                  <a:schemeClr val="tx1"/>
                </a:solidFill>
              </a:rPr>
              <a:t> or EndNote accounts:</a:t>
            </a:r>
            <a:r>
              <a:rPr lang="en-US" sz="4000" dirty="0" smtClean="0">
                <a:solidFill>
                  <a:srgbClr val="0080FF"/>
                </a:solidFill>
              </a:rPr>
              <a:t>	</a:t>
            </a:r>
          </a:p>
          <a:p>
            <a:pPr algn="ctr"/>
            <a:r>
              <a:rPr lang="en-US" sz="4000" dirty="0" smtClean="0">
                <a:solidFill>
                  <a:srgbClr val="0080FF"/>
                </a:solidFill>
              </a:rPr>
              <a:t>	</a:t>
            </a:r>
            <a:r>
              <a:rPr lang="en-US" sz="4000" i="1" dirty="0" smtClean="0">
                <a:solidFill>
                  <a:srgbClr val="FF0000"/>
                </a:solidFill>
              </a:rPr>
              <a:t>create while within TTUHSC</a:t>
            </a:r>
          </a:p>
          <a:p>
            <a:pPr algn="ctr"/>
            <a:endParaRPr lang="en-US" sz="4000" dirty="0">
              <a:solidFill>
                <a:srgbClr val="0080FF"/>
              </a:solidFill>
            </a:endParaRP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Use online tutorials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	</a:t>
            </a:r>
            <a:r>
              <a:rPr lang="en-US" sz="3200" dirty="0" smtClean="0">
                <a:solidFill>
                  <a:schemeClr val="tx1"/>
                </a:solidFill>
              </a:rPr>
              <a:t>(see following slides)</a:t>
            </a:r>
          </a:p>
        </p:txBody>
      </p:sp>
    </p:spTree>
    <p:extLst>
      <p:ext uri="{BB962C8B-B14F-4D97-AF65-F5344CB8AC3E}">
        <p14:creationId xmlns:p14="http://schemas.microsoft.com/office/powerpoint/2010/main" val="1439052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1051"/>
          <a:stretch/>
        </p:blipFill>
        <p:spPr>
          <a:xfrm>
            <a:off x="367937" y="441325"/>
            <a:ext cx="7330440" cy="59436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4906353" y="4058390"/>
            <a:ext cx="3791334" cy="1275610"/>
          </a:xfrm>
          <a:prstGeom prst="wedgeRoundRectCallout">
            <a:avLst>
              <a:gd name="adj1" fmla="val -63442"/>
              <a:gd name="adj2" fmla="val -6778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62B2D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Create account</a:t>
            </a:r>
            <a:endParaRPr lang="en-US" sz="32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140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250825"/>
            <a:ext cx="5670550" cy="63246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610099" y="5103419"/>
            <a:ext cx="4054929" cy="1275610"/>
          </a:xfrm>
          <a:prstGeom prst="wedgeRoundRectCallout">
            <a:avLst>
              <a:gd name="adj1" fmla="val -73585"/>
              <a:gd name="adj2" fmla="val 133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62B2D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RefWorks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LibGuide</a:t>
            </a:r>
            <a:endParaRPr lang="en-US" sz="28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018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1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221297"/>
            <a:ext cx="5286375" cy="63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8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5397"/>
            <a:ext cx="5526024" cy="63154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175658" y="770904"/>
            <a:ext cx="6291942" cy="785753"/>
          </a:xfrm>
          <a:prstGeom prst="wedgeRoundRectCallout">
            <a:avLst>
              <a:gd name="adj1" fmla="val -17822"/>
              <a:gd name="adj2" fmla="val -8190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FFD57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Endnote.com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/training/guide/windows</a:t>
            </a:r>
            <a:endParaRPr lang="en-US" sz="24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547257" y="1717961"/>
            <a:ext cx="5954485" cy="785753"/>
          </a:xfrm>
          <a:prstGeom prst="wedgeRoundRectCallout">
            <a:avLst>
              <a:gd name="adj1" fmla="val -17822"/>
              <a:gd name="adj2" fmla="val -8190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FFD57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Endnote.com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/training/guide/mac</a:t>
            </a:r>
            <a:endParaRPr lang="en-US" sz="24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84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9-18 at 2.5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895563"/>
            <a:ext cx="8614410" cy="5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32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7545" y="2641825"/>
            <a:ext cx="6747310" cy="1542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Mobile Resources</a:t>
            </a:r>
            <a:endParaRPr lang="en-US" sz="7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48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975" y="762000"/>
            <a:ext cx="7783513" cy="889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Many Information Resources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6313" y="2892425"/>
            <a:ext cx="7069137" cy="2308225"/>
            <a:chOff x="976533" y="2865663"/>
            <a:chExt cx="7068464" cy="2308098"/>
          </a:xfrm>
        </p:grpSpPr>
        <p:pic>
          <p:nvPicPr>
            <p:cNvPr id="14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97" y="2865663"/>
              <a:ext cx="3467100" cy="230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76533" y="3670482"/>
              <a:ext cx="3395339" cy="8889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4800" i="1" dirty="0">
                  <a:latin typeface="Times New Roman"/>
                  <a:cs typeface="Times New Roman"/>
                </a:rPr>
                <a:t>are Mobile!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7" y="452184"/>
            <a:ext cx="4699254" cy="593140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236296" y="213295"/>
            <a:ext cx="3635375" cy="595313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802313" y="4313766"/>
            <a:ext cx="2978150" cy="1289050"/>
          </a:xfrm>
          <a:prstGeom prst="wedgeRoundRectCallout">
            <a:avLst>
              <a:gd name="adj1" fmla="val -79952"/>
              <a:gd name="adj2" fmla="val -6364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Mobile Resources</a:t>
            </a:r>
          </a:p>
        </p:txBody>
      </p:sp>
    </p:spTree>
    <p:extLst>
      <p:ext uri="{BB962C8B-B14F-4D97-AF65-F5344CB8AC3E}">
        <p14:creationId xmlns:p14="http://schemas.microsoft.com/office/powerpoint/2010/main" val="8457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0" y="395213"/>
            <a:ext cx="4795266" cy="616610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376659" y="222531"/>
            <a:ext cx="3635375" cy="595313"/>
          </a:xfrm>
          <a:prstGeom prst="wedgeRoundRectCallout">
            <a:avLst>
              <a:gd name="adj1" fmla="val -77141"/>
              <a:gd name="adj2" fmla="val 4045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51926" y="2927927"/>
            <a:ext cx="4307322" cy="3454401"/>
            <a:chOff x="4451926" y="2927927"/>
            <a:chExt cx="4307322" cy="3454401"/>
          </a:xfrm>
        </p:grpSpPr>
        <p:grpSp>
          <p:nvGrpSpPr>
            <p:cNvPr id="10" name="Group 9"/>
            <p:cNvGrpSpPr/>
            <p:nvPr/>
          </p:nvGrpSpPr>
          <p:grpSpPr>
            <a:xfrm>
              <a:off x="5781098" y="2927927"/>
              <a:ext cx="2978150" cy="3454401"/>
              <a:chOff x="3121025" y="2623127"/>
              <a:chExt cx="2978150" cy="3454401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3121025" y="2623127"/>
                <a:ext cx="2978150" cy="3454401"/>
              </a:xfrm>
              <a:prstGeom prst="wedgeRoundRectCallout">
                <a:avLst>
                  <a:gd name="adj1" fmla="val -76230"/>
                  <a:gd name="adj2" fmla="val -8993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18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372427" y="4618182"/>
                <a:ext cx="2475346" cy="1182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1800"/>
                  </a:spcAft>
                  <a:defRPr/>
                </a:pPr>
                <a:r>
                  <a:rPr lang="en-US" sz="26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Mobile Resources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6050" y="2907146"/>
                <a:ext cx="1308100" cy="1524000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4451926" y="4100946"/>
              <a:ext cx="498763" cy="591127"/>
            </a:xfrm>
            <a:prstGeom prst="rect">
              <a:avLst/>
            </a:prstGeom>
            <a:noFill/>
            <a:ln w="57150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99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394" name="Picture 2" descr="Screen Shot 2011-12-12 at 3.4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01"/>
          <a:stretch/>
        </p:blipFill>
        <p:spPr bwMode="auto">
          <a:xfrm>
            <a:off x="376238" y="325438"/>
            <a:ext cx="3298825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729163" y="249363"/>
            <a:ext cx="4024312" cy="815487"/>
          </a:xfrm>
          <a:prstGeom prst="wedgeRoundRectCallout">
            <a:avLst>
              <a:gd name="adj1" fmla="val -81157"/>
              <a:gd name="adj2" fmla="val 66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resource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1721312"/>
            <a:ext cx="3646170" cy="278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04" y="4074795"/>
            <a:ext cx="3646170" cy="2297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65" y="1466026"/>
            <a:ext cx="3646170" cy="230886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43997" y="5170488"/>
            <a:ext cx="3709987" cy="1201737"/>
          </a:xfrm>
          <a:prstGeom prst="wedgeRoundRectCallout">
            <a:avLst>
              <a:gd name="adj1" fmla="val 121717"/>
              <a:gd name="adj2" fmla="val -11482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appropriate  icon for your device </a:t>
            </a:r>
          </a:p>
        </p:txBody>
      </p:sp>
    </p:spTree>
    <p:extLst>
      <p:ext uri="{BB962C8B-B14F-4D97-AF65-F5344CB8AC3E}">
        <p14:creationId xmlns:p14="http://schemas.microsoft.com/office/powerpoint/2010/main" val="995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14843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5540</TotalTime>
  <Words>638</Words>
  <Application>Microsoft Macintosh PowerPoint</Application>
  <PresentationFormat>On-screen Show (4:3)</PresentationFormat>
  <Paragraphs>227</Paragraphs>
  <Slides>108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108</vt:i4>
      </vt:variant>
    </vt:vector>
  </HeadingPairs>
  <TitlesOfParts>
    <vt:vector size="127" baseType="lpstr">
      <vt:lpstr>Book Antiqua</vt:lpstr>
      <vt:lpstr>Brush Script MT</vt:lpstr>
      <vt:lpstr>Calibri</vt:lpstr>
      <vt:lpstr>Courier New</vt:lpstr>
      <vt:lpstr>Helvetica Neue</vt:lpstr>
      <vt:lpstr>Kohinoor Devanagari Book</vt:lpstr>
      <vt:lpstr>ＭＳ Ｐゴシック</vt:lpstr>
      <vt:lpstr>News Gothic MT</vt:lpstr>
      <vt:lpstr>Noteworthy Bold</vt:lpstr>
      <vt:lpstr>Seravek ExtraLight</vt:lpstr>
      <vt:lpstr>Textile</vt:lpstr>
      <vt:lpstr>Times</vt:lpstr>
      <vt:lpstr>Times New Roman</vt:lpstr>
      <vt:lpstr>Verdana</vt:lpstr>
      <vt:lpstr>Zapf Dingbats</vt:lpstr>
      <vt:lpstr>Arial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Microsoft Office User</cp:lastModifiedBy>
  <cp:revision>795</cp:revision>
  <dcterms:created xsi:type="dcterms:W3CDTF">2011-08-29T19:51:01Z</dcterms:created>
  <dcterms:modified xsi:type="dcterms:W3CDTF">2016-06-02T20:55:45Z</dcterms:modified>
</cp:coreProperties>
</file>