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89" r:id="rId2"/>
    <p:sldMasterId id="2147484314" r:id="rId3"/>
    <p:sldMasterId id="2147484747" r:id="rId4"/>
    <p:sldMasterId id="2147484771" r:id="rId5"/>
    <p:sldMasterId id="2147484783" r:id="rId6"/>
  </p:sldMasterIdLst>
  <p:notesMasterIdLst>
    <p:notesMasterId r:id="rId78"/>
  </p:notesMasterIdLst>
  <p:sldIdLst>
    <p:sldId id="649" r:id="rId7"/>
    <p:sldId id="1015" r:id="rId8"/>
    <p:sldId id="1029" r:id="rId9"/>
    <p:sldId id="1016" r:id="rId10"/>
    <p:sldId id="1025" r:id="rId11"/>
    <p:sldId id="1026" r:id="rId12"/>
    <p:sldId id="1040" r:id="rId13"/>
    <p:sldId id="1039" r:id="rId14"/>
    <p:sldId id="1041" r:id="rId15"/>
    <p:sldId id="1017" r:id="rId16"/>
    <p:sldId id="1018" r:id="rId17"/>
    <p:sldId id="923" r:id="rId18"/>
    <p:sldId id="948" r:id="rId19"/>
    <p:sldId id="997" r:id="rId20"/>
    <p:sldId id="1027" r:id="rId21"/>
    <p:sldId id="953" r:id="rId22"/>
    <p:sldId id="954" r:id="rId23"/>
    <p:sldId id="949" r:id="rId24"/>
    <p:sldId id="956" r:id="rId25"/>
    <p:sldId id="922" r:id="rId26"/>
    <p:sldId id="957" r:id="rId27"/>
    <p:sldId id="947" r:id="rId28"/>
    <p:sldId id="1030" r:id="rId29"/>
    <p:sldId id="848" r:id="rId30"/>
    <p:sldId id="958" r:id="rId31"/>
    <p:sldId id="1031" r:id="rId32"/>
    <p:sldId id="959" r:id="rId33"/>
    <p:sldId id="961" r:id="rId34"/>
    <p:sldId id="899" r:id="rId35"/>
    <p:sldId id="960" r:id="rId36"/>
    <p:sldId id="847" r:id="rId37"/>
    <p:sldId id="1002" r:id="rId38"/>
    <p:sldId id="908" r:id="rId39"/>
    <p:sldId id="906" r:id="rId40"/>
    <p:sldId id="913" r:id="rId41"/>
    <p:sldId id="849" r:id="rId42"/>
    <p:sldId id="1033" r:id="rId43"/>
    <p:sldId id="898" r:id="rId44"/>
    <p:sldId id="1020" r:id="rId45"/>
    <p:sldId id="1032" r:id="rId46"/>
    <p:sldId id="993" r:id="rId47"/>
    <p:sldId id="966" r:id="rId48"/>
    <p:sldId id="1003" r:id="rId49"/>
    <p:sldId id="1004" r:id="rId50"/>
    <p:sldId id="988" r:id="rId51"/>
    <p:sldId id="1034" r:id="rId52"/>
    <p:sldId id="1035" r:id="rId53"/>
    <p:sldId id="1005" r:id="rId54"/>
    <p:sldId id="1022" r:id="rId55"/>
    <p:sldId id="978" r:id="rId56"/>
    <p:sldId id="867" r:id="rId57"/>
    <p:sldId id="979" r:id="rId58"/>
    <p:sldId id="1036" r:id="rId59"/>
    <p:sldId id="1008" r:id="rId60"/>
    <p:sldId id="1023" r:id="rId61"/>
    <p:sldId id="919" r:id="rId62"/>
    <p:sldId id="869" r:id="rId63"/>
    <p:sldId id="1010" r:id="rId64"/>
    <p:sldId id="980" r:id="rId65"/>
    <p:sldId id="1011" r:id="rId66"/>
    <p:sldId id="1012" r:id="rId67"/>
    <p:sldId id="874" r:id="rId68"/>
    <p:sldId id="875" r:id="rId69"/>
    <p:sldId id="882" r:id="rId70"/>
    <p:sldId id="740" r:id="rId71"/>
    <p:sldId id="738" r:id="rId72"/>
    <p:sldId id="939" r:id="rId73"/>
    <p:sldId id="1013" r:id="rId74"/>
    <p:sldId id="1021" r:id="rId75"/>
    <p:sldId id="1037" r:id="rId76"/>
    <p:sldId id="417" r:id="rId7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959"/>
    <a:srgbClr val="52565A"/>
    <a:srgbClr val="53A3CC"/>
    <a:srgbClr val="95D2F6"/>
    <a:srgbClr val="00A8AA"/>
    <a:srgbClr val="D834D6"/>
    <a:srgbClr val="AC27AA"/>
    <a:srgbClr val="FB3CEF"/>
    <a:srgbClr val="424242"/>
    <a:srgbClr val="000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3990"/>
    <p:restoredTop sz="96393" autoAdjust="0"/>
  </p:normalViewPr>
  <p:slideViewPr>
    <p:cSldViewPr snapToGrid="0" snapToObjects="1" showGuides="1">
      <p:cViewPr>
        <p:scale>
          <a:sx n="125" d="100"/>
          <a:sy n="125" d="100"/>
        </p:scale>
        <p:origin x="280" y="1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79" Type="http://schemas.openxmlformats.org/officeDocument/2006/relationships/presProps" Target="presProps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EC3F8F95-5405-0441-89E6-4EBE42B9D423}" type="datetime1">
              <a:rPr lang="en-US"/>
              <a:pPr>
                <a:defRPr/>
              </a:pPr>
              <a:t>7/25/16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B8AD0CF4-D9B8-3042-96AA-EC3F308AC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78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72179BB-7E7C-EF40-B5A4-6B034D6C1419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20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F1BB5FB-2AC0-6C4C-891C-EF74F3928C60}" type="slidenum">
              <a:rPr lang="en-US" sz="1200">
                <a:solidFill>
                  <a:prstClr val="black"/>
                </a:solidFill>
              </a:rPr>
              <a:pPr/>
              <a:t>17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86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29C43-0C51-4847-8DC8-D438D1B0CBEA}" type="datetime1">
              <a:rPr lang="en-US"/>
              <a:pPr>
                <a:defRPr/>
              </a:pPr>
              <a:t>7/25/16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5041B-2471-7F4B-A8EB-5003215D4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12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5B5DD-E05C-3A47-9F4B-A4DEAF96173E}" type="datetime1">
              <a:rPr lang="en-US"/>
              <a:pPr>
                <a:defRPr/>
              </a:pPr>
              <a:t>7/25/16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C7EF5-B24D-E942-A687-741A8C554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30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03E7D-175A-F043-BEBE-564DEAADC361}" type="datetime1">
              <a:rPr lang="en-US"/>
              <a:pPr>
                <a:defRPr/>
              </a:pPr>
              <a:t>7/25/16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AF317-C632-EC49-9C19-6BDB64771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19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1569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746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347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397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1186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8946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986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825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0661C-6B90-2043-A4FF-A83DA1E4C115}" type="datetime1">
              <a:rPr lang="en-US"/>
              <a:pPr>
                <a:defRPr/>
              </a:pPr>
              <a:t>7/25/16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49498-B7F0-2A43-80B5-16568F255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46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41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746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1220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9518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3979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2666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06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2920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25499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840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BE2C1-BAF9-064F-851D-C9EDE95D99D9}" type="datetime1">
              <a:rPr lang="en-US"/>
              <a:pPr>
                <a:defRPr/>
              </a:pPr>
              <a:t>7/25/16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B5B74-4277-6649-A1B8-3DF5B2FE7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25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778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27419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1725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4680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1608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89282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6858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27401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5346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884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D6B1F-FD9B-D74E-90BB-BC2A6713EDC3}" type="datetime1">
              <a:rPr lang="en-US"/>
              <a:pPr>
                <a:defRPr/>
              </a:pPr>
              <a:t>7/25/16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4A329-3277-E541-8679-F7A97ECB9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471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2264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5717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8929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40707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1918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1527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3226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D82BD-7586-2A41-B3D7-E58A3FAB11E3}" type="datetime1">
              <a:rPr lang="en-US"/>
              <a:pPr>
                <a:defRPr/>
              </a:pPr>
              <a:t>7/25/16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F9D16-1BA1-094D-8A9C-04E3264A0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54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28148-AEA7-124C-876F-7B27E1A75CD4}" type="datetime1">
              <a:rPr lang="en-US"/>
              <a:pPr>
                <a:defRPr/>
              </a:pPr>
              <a:t>7/25/16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EF937-BB7D-C242-9E38-9604A5B7D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26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92061-5C1D-B94D-842F-4F2AD05E3B19}" type="datetime1">
              <a:rPr lang="en-US"/>
              <a:pPr>
                <a:defRPr/>
              </a:pPr>
              <a:t>7/25/16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9DC77-1E04-184B-884E-8D9A171E9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38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920EB-71C8-1144-9995-1F781402A2FF}" type="datetime1">
              <a:rPr lang="en-US"/>
              <a:pPr>
                <a:defRPr/>
              </a:pPr>
              <a:t>7/25/16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CE8FE-EB26-5447-94B1-BADC05628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1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7F5A5-5F35-1748-8D80-61F4ACE69D15}" type="datetime1">
              <a:rPr lang="en-US"/>
              <a:pPr>
                <a:defRPr/>
              </a:pPr>
              <a:t>7/25/16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C44E7-BDD5-B44F-AB87-77C3D9121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7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Relationship Id="rId3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Relationship Id="rId3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0F35BDC8-ADE3-5147-AEE2-705A9D5AC467}" type="datetime1">
              <a:rPr lang="en-US"/>
              <a:pPr>
                <a:defRPr/>
              </a:pPr>
              <a:t>7/25/16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D641790-73E7-E545-821E-9E580720A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4" r:id="rId1"/>
    <p:sldLayoutId id="2147484735" r:id="rId2"/>
    <p:sldLayoutId id="2147484736" r:id="rId3"/>
    <p:sldLayoutId id="2147484737" r:id="rId4"/>
    <p:sldLayoutId id="2147484738" r:id="rId5"/>
    <p:sldLayoutId id="2147484739" r:id="rId6"/>
    <p:sldLayoutId id="2147484740" r:id="rId7"/>
    <p:sldLayoutId id="2147484741" r:id="rId8"/>
    <p:sldLayoutId id="2147484742" r:id="rId9"/>
    <p:sldLayoutId id="2147484743" r:id="rId10"/>
    <p:sldLayoutId id="214748474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7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13318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46" r:id="rId1"/>
  </p:sldLayoutIdLst>
  <p:transition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536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5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15366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45" r:id="rId1"/>
  </p:sldLayoutIdLst>
  <p:transition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16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8" r:id="rId1"/>
    <p:sldLayoutId id="2147484749" r:id="rId2"/>
    <p:sldLayoutId id="2147484750" r:id="rId3"/>
    <p:sldLayoutId id="2147484751" r:id="rId4"/>
    <p:sldLayoutId id="2147484752" r:id="rId5"/>
    <p:sldLayoutId id="2147484753" r:id="rId6"/>
    <p:sldLayoutId id="2147484754" r:id="rId7"/>
    <p:sldLayoutId id="2147484755" r:id="rId8"/>
    <p:sldLayoutId id="2147484756" r:id="rId9"/>
    <p:sldLayoutId id="2147484757" r:id="rId10"/>
    <p:sldLayoutId id="214748475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5A7AA2D-9FA0-604D-B60E-C6CD20800F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AACC4E3-CD46-1E43-AD02-B6EFAE9059F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00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2" r:id="rId1"/>
    <p:sldLayoutId id="2147484773" r:id="rId2"/>
    <p:sldLayoutId id="2147484774" r:id="rId3"/>
    <p:sldLayoutId id="2147484775" r:id="rId4"/>
    <p:sldLayoutId id="2147484776" r:id="rId5"/>
    <p:sldLayoutId id="2147484777" r:id="rId6"/>
    <p:sldLayoutId id="2147484778" r:id="rId7"/>
    <p:sldLayoutId id="2147484779" r:id="rId8"/>
    <p:sldLayoutId id="2147484780" r:id="rId9"/>
    <p:sldLayoutId id="2147484781" r:id="rId10"/>
    <p:sldLayoutId id="214748478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7/25/16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6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4" r:id="rId1"/>
    <p:sldLayoutId id="2147484785" r:id="rId2"/>
    <p:sldLayoutId id="2147484786" r:id="rId3"/>
    <p:sldLayoutId id="2147484787" r:id="rId4"/>
    <p:sldLayoutId id="2147484788" r:id="rId5"/>
    <p:sldLayoutId id="2147484789" r:id="rId6"/>
    <p:sldLayoutId id="2147484790" r:id="rId7"/>
    <p:sldLayoutId id="2147484791" r:id="rId8"/>
    <p:sldLayoutId id="2147484792" r:id="rId9"/>
    <p:sldLayoutId id="2147484793" r:id="rId10"/>
    <p:sldLayoutId id="214748479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3"/>
          <p:cNvSpPr txBox="1">
            <a:spLocks noChangeArrowheads="1"/>
          </p:cNvSpPr>
          <p:nvPr/>
        </p:nvSpPr>
        <p:spPr bwMode="auto">
          <a:xfrm>
            <a:off x="384979" y="2069572"/>
            <a:ext cx="8389918" cy="267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+mj-lt"/>
                <a:cs typeface="Verdana"/>
              </a:rPr>
              <a:t>Surgery Clerkship </a:t>
            </a:r>
          </a:p>
          <a:p>
            <a:pPr algn="ctr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+mj-lt"/>
                <a:cs typeface="Verdana"/>
              </a:rPr>
              <a:t>Introductory Orientation</a:t>
            </a:r>
          </a:p>
          <a:p>
            <a:pPr algn="ctr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+mj-lt"/>
                <a:cs typeface="Verdana"/>
              </a:rPr>
              <a:t>EBM Resources Course</a:t>
            </a:r>
            <a:endParaRPr lang="en-US" sz="4800" b="1" dirty="0">
              <a:solidFill>
                <a:srgbClr val="000000"/>
              </a:solidFill>
              <a:latin typeface="+mj-lt"/>
              <a:cs typeface="Verdana"/>
            </a:endParaRPr>
          </a:p>
        </p:txBody>
      </p:sp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3200400" y="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FFFF"/>
                </a:solidFill>
                <a:latin typeface="Helvetica Neue" charset="0"/>
                <a:cs typeface="Helvetica Neue" charset="0"/>
              </a:rPr>
              <a:t>Welcome</a:t>
            </a: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8128000" y="6446838"/>
            <a:ext cx="939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cs typeface="Helvetica Neue"/>
              </a:rPr>
              <a:t>7/2016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5364163" y="5570538"/>
            <a:ext cx="3187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Peggy Edwards, AMLS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TTUHSC - Preston Smith Library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Lubbock, Texas 79430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58686" y="18281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91003" y="1635687"/>
            <a:ext cx="7565169" cy="316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40000"/>
              </a:lnSpc>
            </a:pPr>
            <a:r>
              <a:rPr lang="en-US" sz="60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Two Classes:</a:t>
            </a:r>
          </a:p>
          <a:p>
            <a:pPr>
              <a:lnSpc>
                <a:spcPct val="140000"/>
              </a:lnSpc>
            </a:pPr>
            <a:r>
              <a:rPr lang="en-US" sz="4000" dirty="0" smtClean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			</a:t>
            </a:r>
            <a:r>
              <a:rPr lang="en-US" sz="40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1. EBM Database Searching</a:t>
            </a:r>
          </a:p>
          <a:p>
            <a:pPr>
              <a:lnSpc>
                <a:spcPct val="140000"/>
              </a:lnSpc>
            </a:pPr>
            <a:r>
              <a:rPr lang="en-US" sz="40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			2. Group Discussion</a:t>
            </a:r>
            <a:endParaRPr lang="en-US" sz="40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80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65250" y="2078269"/>
            <a:ext cx="6400800" cy="269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EBM Database</a:t>
            </a:r>
          </a:p>
          <a:p>
            <a:pPr algn="ctr">
              <a:lnSpc>
                <a:spcPct val="120000"/>
              </a:lnSpc>
            </a:pPr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Searching Class</a:t>
            </a:r>
            <a:endParaRPr lang="en-US" sz="66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1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 descr="CRW_2730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" b="3833"/>
          <a:stretch/>
        </p:blipFill>
        <p:spPr bwMode="auto">
          <a:xfrm>
            <a:off x="3892143" y="3518318"/>
            <a:ext cx="4915814" cy="311338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2910" y="305759"/>
            <a:ext cx="8910983" cy="29623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400" dirty="0" smtClean="0"/>
              <a:t>	</a:t>
            </a:r>
            <a:r>
              <a:rPr lang="en-US" sz="2600" dirty="0" smtClean="0"/>
              <a:t>1) EBM Database Searching Class - </a:t>
            </a:r>
            <a:r>
              <a:rPr lang="en-US" sz="2600" i="1" dirty="0" smtClean="0"/>
              <a:t>Mandatory Attendance </a:t>
            </a:r>
            <a:r>
              <a:rPr lang="en-US" sz="2400" dirty="0" smtClean="0">
                <a:latin typeface="Wingdings" charset="2"/>
                <a:cs typeface="Wingdings" charset="2"/>
              </a:rPr>
              <a:t>J</a:t>
            </a:r>
            <a:r>
              <a:rPr lang="en-US" sz="2400" i="1" dirty="0" smtClean="0"/>
              <a:t> </a:t>
            </a:r>
            <a:endParaRPr lang="en-US" i="1" dirty="0" smtClean="0"/>
          </a:p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r>
              <a:rPr lang="en-US" dirty="0"/>
              <a:t>1 Session for Group 1 </a:t>
            </a:r>
            <a:r>
              <a:rPr lang="en-US" dirty="0" smtClean="0"/>
              <a:t>and </a:t>
            </a:r>
            <a:r>
              <a:rPr lang="en-US" dirty="0"/>
              <a:t>1 Session for Group </a:t>
            </a:r>
            <a:r>
              <a:rPr lang="en-US" dirty="0" smtClean="0"/>
              <a:t>2 (on separate weeks) </a:t>
            </a:r>
            <a:endParaRPr lang="en-US" dirty="0"/>
          </a:p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in the Learning Resources Center</a:t>
            </a:r>
          </a:p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how to search the Cochrane EBM Databases &amp; NLM’s Comparative Effectiveness</a:t>
            </a:r>
          </a:p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PowerPoint lecture and hands-on follow along</a:t>
            </a:r>
          </a:p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search for article(s) that answer your PICO question </a:t>
            </a:r>
          </a:p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searching guidance from assigned librarian</a:t>
            </a:r>
          </a:p>
        </p:txBody>
      </p:sp>
    </p:spTree>
    <p:extLst>
      <p:ext uri="{BB962C8B-B14F-4D97-AF65-F5344CB8AC3E}">
        <p14:creationId xmlns:p14="http://schemas.microsoft.com/office/powerpoint/2010/main" val="382150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6959" y="377980"/>
            <a:ext cx="8793875" cy="1131722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66CC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5575" y="488431"/>
            <a:ext cx="6819900" cy="528404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In adult male patients with recent myocardial infarction, does a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7500" y="942970"/>
            <a:ext cx="6388100" cy="523952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single daily dose of 300 mg of aspirin prevent re-infarction?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72273" y="3174805"/>
            <a:ext cx="438598" cy="38962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CCCC"/>
                </a:solidFill>
                <a:latin typeface="Bookman Old Style"/>
                <a:cs typeface="Bookman Old Style"/>
              </a:rPr>
              <a:t>P</a:t>
            </a:r>
            <a:endParaRPr lang="en-US" sz="3200" dirty="0">
              <a:solidFill>
                <a:srgbClr val="00CCCC"/>
              </a:solidFill>
              <a:latin typeface="Bookman Old Style"/>
              <a:cs typeface="Bookman Old Style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875618" y="3134862"/>
            <a:ext cx="3595282" cy="452194"/>
            <a:chOff x="4875618" y="3134862"/>
            <a:chExt cx="4085216" cy="452194"/>
          </a:xfrm>
        </p:grpSpPr>
        <p:sp>
          <p:nvSpPr>
            <p:cNvPr id="13" name="Rectangle 12"/>
            <p:cNvSpPr/>
            <p:nvPr/>
          </p:nvSpPr>
          <p:spPr>
            <a:xfrm>
              <a:off x="4875618" y="3134862"/>
              <a:ext cx="4085216" cy="452194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66CC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5664" y="3170789"/>
              <a:ext cx="4009646" cy="380743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adult male patients with recent MI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270267" y="3697614"/>
            <a:ext cx="437175" cy="38962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CCCC"/>
                </a:solidFill>
                <a:latin typeface="Bookman Old Style"/>
                <a:cs typeface="Bookman Old Style"/>
              </a:rPr>
              <a:t>I</a:t>
            </a:r>
            <a:endParaRPr lang="en-US" sz="3200" dirty="0">
              <a:solidFill>
                <a:srgbClr val="00CCCC"/>
              </a:solidFill>
              <a:latin typeface="Bookman Old Style"/>
              <a:cs typeface="Bookman Old Styl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63231" y="4224928"/>
            <a:ext cx="435752" cy="38962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CCCC"/>
                </a:solidFill>
                <a:latin typeface="Bookman Old Style"/>
                <a:cs typeface="Bookman Old Style"/>
              </a:rPr>
              <a:t>C</a:t>
            </a:r>
            <a:endParaRPr lang="en-US" sz="3200" dirty="0">
              <a:solidFill>
                <a:srgbClr val="00CCCC"/>
              </a:solidFill>
              <a:latin typeface="Bookman Old Style"/>
              <a:cs typeface="Bookman Old Style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64232" y="4749600"/>
            <a:ext cx="434329" cy="389625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CCCC"/>
                </a:solidFill>
                <a:latin typeface="Bookman Old Style"/>
                <a:cs typeface="Bookman Old Style"/>
              </a:rPr>
              <a:t>O</a:t>
            </a:r>
            <a:endParaRPr lang="en-US" sz="3200" dirty="0">
              <a:solidFill>
                <a:srgbClr val="00CCCC"/>
              </a:solidFill>
              <a:latin typeface="Bookman Old Style"/>
              <a:cs typeface="Bookman Old Style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4868159" y="3669145"/>
            <a:ext cx="3310641" cy="452194"/>
            <a:chOff x="4868160" y="3669145"/>
            <a:chExt cx="1419522" cy="452194"/>
          </a:xfrm>
        </p:grpSpPr>
        <p:sp>
          <p:nvSpPr>
            <p:cNvPr id="26" name="Rectangle 25"/>
            <p:cNvSpPr/>
            <p:nvPr/>
          </p:nvSpPr>
          <p:spPr>
            <a:xfrm>
              <a:off x="4868160" y="3669145"/>
              <a:ext cx="1419522" cy="452194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66CC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90444" y="3705072"/>
              <a:ext cx="1379476" cy="380743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daily dose of 300 mg of aspirin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78465" y="4194547"/>
            <a:ext cx="1328531" cy="452194"/>
            <a:chOff x="4878465" y="4194547"/>
            <a:chExt cx="1178314" cy="452194"/>
          </a:xfrm>
        </p:grpSpPr>
        <p:sp>
          <p:nvSpPr>
            <p:cNvPr id="28" name="Rectangle 27"/>
            <p:cNvSpPr/>
            <p:nvPr/>
          </p:nvSpPr>
          <p:spPr>
            <a:xfrm>
              <a:off x="4878465" y="4194547"/>
              <a:ext cx="1178314" cy="452194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66CC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927391" y="4230474"/>
              <a:ext cx="1076102" cy="380743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placebo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85931" y="4724877"/>
            <a:ext cx="2251470" cy="452194"/>
            <a:chOff x="4734953" y="5257737"/>
            <a:chExt cx="3160171" cy="452194"/>
          </a:xfrm>
        </p:grpSpPr>
        <p:sp>
          <p:nvSpPr>
            <p:cNvPr id="30" name="Rectangle 29"/>
            <p:cNvSpPr/>
            <p:nvPr/>
          </p:nvSpPr>
          <p:spPr>
            <a:xfrm>
              <a:off x="4734953" y="5257737"/>
              <a:ext cx="3160171" cy="452194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66CC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757238" y="5284783"/>
              <a:ext cx="3137886" cy="380743"/>
            </a:xfrm>
            <a:prstGeom prst="rect">
              <a:avLst/>
            </a:prstGeom>
            <a:noFill/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prevent re-infarction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4" descr="Screen Shot 2015-07-02 at 12.37.2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" b="3721"/>
          <a:stretch/>
        </p:blipFill>
        <p:spPr>
          <a:xfrm>
            <a:off x="304803" y="1961218"/>
            <a:ext cx="3802253" cy="463600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96270" y="6064248"/>
            <a:ext cx="933565" cy="285752"/>
          </a:xfrm>
          <a:prstGeom prst="rect">
            <a:avLst/>
          </a:prstGeom>
          <a:noFill/>
          <a:ln w="57150" cap="flat" cmpd="sng" algn="ctr">
            <a:solidFill>
              <a:srgbClr val="FF8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33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3" y="247777"/>
            <a:ext cx="5526532" cy="634022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631266" y="2650064"/>
            <a:ext cx="4114800" cy="1219200"/>
            <a:chOff x="4631266" y="2650064"/>
            <a:chExt cx="4114800" cy="1219200"/>
          </a:xfrm>
        </p:grpSpPr>
        <p:sp>
          <p:nvSpPr>
            <p:cNvPr id="7" name="Rectangle 6"/>
            <p:cNvSpPr/>
            <p:nvPr/>
          </p:nvSpPr>
          <p:spPr bwMode="auto">
            <a:xfrm>
              <a:off x="4631266" y="2650064"/>
              <a:ext cx="4114800" cy="1219200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solidFill>
                <a:srgbClr val="CC66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/>
                <a:cs typeface="Verdana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930775" y="3005664"/>
              <a:ext cx="3505200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2800" dirty="0" err="1">
                  <a:latin typeface="Verdana"/>
                  <a:cs typeface="Verdana"/>
                </a:rPr>
                <a:t>www.cochrane.org</a:t>
              </a:r>
              <a:endParaRPr lang="en-US" sz="2800" dirty="0"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540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80344" y="217489"/>
            <a:ext cx="4693920" cy="5974093"/>
            <a:chOff x="280344" y="217489"/>
            <a:chExt cx="4693920" cy="597409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" r="-112" b="709"/>
            <a:stretch/>
          </p:blipFill>
          <p:spPr>
            <a:xfrm>
              <a:off x="280344" y="217489"/>
              <a:ext cx="4693920" cy="5974093"/>
            </a:xfrm>
            <a:prstGeom prst="rect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3" name="Rounded Rectangular Callout 12"/>
            <p:cNvSpPr/>
            <p:nvPr/>
          </p:nvSpPr>
          <p:spPr>
            <a:xfrm>
              <a:off x="1874016" y="217489"/>
              <a:ext cx="3065079" cy="497619"/>
            </a:xfrm>
            <a:prstGeom prst="wedgeRoundRectCallout">
              <a:avLst>
                <a:gd name="adj1" fmla="val -50089"/>
                <a:gd name="adj2" fmla="val 2498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 err="1">
                  <a:solidFill>
                    <a:schemeClr val="tx1"/>
                  </a:solidFill>
                </a:rPr>
                <a:t>www.ttuhsc.edu</a:t>
              </a:r>
              <a:r>
                <a:rPr lang="en-US" sz="2000" dirty="0">
                  <a:solidFill>
                    <a:schemeClr val="tx1"/>
                  </a:solidFill>
                </a:rPr>
                <a:t>/libraries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66919" y="3299179"/>
            <a:ext cx="4174066" cy="3354492"/>
            <a:chOff x="4766919" y="3299179"/>
            <a:chExt cx="4174066" cy="3354492"/>
          </a:xfrm>
        </p:grpSpPr>
        <p:pic>
          <p:nvPicPr>
            <p:cNvPr id="14" name="Picture 13" descr="Screen Shot 2015-07-02 at 12.51.1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951" y="3858274"/>
              <a:ext cx="4082034" cy="2795397"/>
            </a:xfrm>
            <a:prstGeom prst="rect">
              <a:avLst/>
            </a:prstGeom>
          </p:spPr>
        </p:pic>
        <p:sp>
          <p:nvSpPr>
            <p:cNvPr id="15" name="Left-Up Arrow 14"/>
            <p:cNvSpPr/>
            <p:nvPr/>
          </p:nvSpPr>
          <p:spPr>
            <a:xfrm rot="16200000">
              <a:off x="4206567" y="3859531"/>
              <a:ext cx="2363066" cy="1242361"/>
            </a:xfrm>
            <a:prstGeom prst="leftUpArrow">
              <a:avLst/>
            </a:prstGeom>
            <a:solidFill>
              <a:srgbClr val="99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576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371600" y="2971800"/>
            <a:ext cx="640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Critical Appraisal</a:t>
            </a:r>
            <a:endParaRPr lang="en-US" sz="66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33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02 at 12.48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66078"/>
            <a:ext cx="6057900" cy="6103620"/>
          </a:xfrm>
          <a:prstGeom prst="rect">
            <a:avLst/>
          </a:prstGeom>
        </p:spPr>
      </p:pic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608676" y="3877751"/>
            <a:ext cx="6934200" cy="1676400"/>
            <a:chOff x="768" y="624"/>
            <a:chExt cx="4224" cy="1056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768" y="624"/>
              <a:ext cx="4224" cy="1056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600">
                  <a:solidFill>
                    <a:prstClr val="black"/>
                  </a:solidFill>
                  <a:latin typeface="Verdana" charset="0"/>
                  <a:ea typeface="+mn-ea"/>
                  <a:cs typeface="+mn-cs"/>
                </a:rPr>
                <a:t>http://www.ebm.med.ualberta.ca/</a:t>
              </a:r>
              <a:endParaRPr lang="en-US" sz="2600">
                <a:solidFill>
                  <a:prstClr val="black"/>
                </a:solidFill>
                <a:latin typeface="Textile" charset="0"/>
                <a:ea typeface="+mn-ea"/>
                <a:cs typeface="+mn-cs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869" y="730"/>
              <a:ext cx="4023" cy="844"/>
            </a:xfrm>
            <a:prstGeom prst="rect">
              <a:avLst/>
            </a:prstGeom>
            <a:noFill/>
            <a:ln w="38100" cmpd="dbl">
              <a:solidFill>
                <a:srgbClr val="C9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32460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7-08 at 3.07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73" y="1036578"/>
            <a:ext cx="4983480" cy="5598160"/>
          </a:xfrm>
          <a:prstGeom prst="rect">
            <a:avLst/>
          </a:prstGeom>
          <a:ln w="38100" cmpd="sng">
            <a:solidFill>
              <a:srgbClr val="00CCFF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84994" y="261127"/>
            <a:ext cx="8605006" cy="6291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600" dirty="0" smtClean="0"/>
              <a:t>Critical Appraisal Worksheet:   </a:t>
            </a:r>
            <a:r>
              <a:rPr lang="en-US" sz="2600" dirty="0" err="1" smtClean="0"/>
              <a:t>www.ebm.med.ualberta.ca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31431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365250" y="2078269"/>
            <a:ext cx="6400800" cy="269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Group Discussion</a:t>
            </a:r>
          </a:p>
          <a:p>
            <a:pPr algn="ctr">
              <a:lnSpc>
                <a:spcPct val="120000"/>
              </a:lnSpc>
            </a:pPr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Class</a:t>
            </a:r>
            <a:endParaRPr lang="en-US" sz="66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61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3377" y="1559821"/>
            <a:ext cx="7993121" cy="33366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4800" i="1" dirty="0" smtClean="0">
                <a:latin typeface="Times New Roman"/>
                <a:cs typeface="Times New Roman"/>
              </a:rPr>
              <a:t>Welcome to the</a:t>
            </a:r>
          </a:p>
          <a:p>
            <a:pPr algn="ctr">
              <a:lnSpc>
                <a:spcPct val="130000"/>
              </a:lnSpc>
            </a:pPr>
            <a:r>
              <a:rPr lang="en-US" sz="4800" i="1" dirty="0" smtClean="0">
                <a:latin typeface="Times New Roman"/>
                <a:cs typeface="Times New Roman"/>
              </a:rPr>
              <a:t>Surgery Clerkship Orientation</a:t>
            </a:r>
          </a:p>
          <a:p>
            <a:pPr algn="ctr">
              <a:lnSpc>
                <a:spcPct val="130000"/>
              </a:lnSpc>
            </a:pPr>
            <a:r>
              <a:rPr lang="en-US" sz="4800" i="1" dirty="0" smtClean="0">
                <a:latin typeface="Times New Roman"/>
                <a:cs typeface="Times New Roman"/>
              </a:rPr>
              <a:t>EBM Searching Course!</a:t>
            </a:r>
            <a:endParaRPr lang="en-US" sz="4800" i="1" dirty="0"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8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7-08 at 1.13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37" y="4020569"/>
            <a:ext cx="6010656" cy="26370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868" y="233026"/>
            <a:ext cx="7812591" cy="37875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400" dirty="0" smtClean="0"/>
              <a:t>	2) Group Discussion “EBM Journal Club” with Dr. Griswold</a:t>
            </a:r>
            <a:endParaRPr lang="en-US" dirty="0" smtClean="0"/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in the Library’s Rare Books Conference Room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state your focused, well-articulated PICO question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describe databases searched and search strategy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state author, article title, journal, and date published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discuss study design, validity and reliability, research findings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commentary and q &amp; a from Dr. Griswold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turn in  your EBM report including PICO question worksheet, critical appraisal worksheet, copy of the article, and cover sheet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casual atmosphere and </a:t>
            </a:r>
            <a:r>
              <a:rPr lang="en-US" dirty="0" smtClean="0"/>
              <a:t>bring your own lunch!</a:t>
            </a:r>
            <a:endParaRPr lang="en-US" dirty="0" smtClean="0"/>
          </a:p>
          <a:p>
            <a:r>
              <a:rPr lang="en-US" sz="2400" dirty="0" smtClean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14471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371600" y="2971800"/>
            <a:ext cx="640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EBM Report</a:t>
            </a:r>
            <a:endParaRPr lang="en-US" sz="72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95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56113" y="261110"/>
            <a:ext cx="4419846" cy="6291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200" dirty="0" smtClean="0"/>
              <a:t>EBM Report Cover </a:t>
            </a:r>
            <a:r>
              <a:rPr lang="en-US" sz="3200" dirty="0"/>
              <a:t>S</a:t>
            </a:r>
            <a:r>
              <a:rPr lang="en-US" sz="3200" dirty="0" smtClean="0"/>
              <a:t>heet</a:t>
            </a:r>
            <a:endParaRPr lang="en-US" sz="3200" dirty="0"/>
          </a:p>
        </p:txBody>
      </p:sp>
      <p:pic>
        <p:nvPicPr>
          <p:cNvPr id="4" name="Picture 3" descr="Screen Shot 2014-07-01 at 6.34.5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0" r="2082" b="6351"/>
          <a:stretch/>
        </p:blipFill>
        <p:spPr>
          <a:xfrm>
            <a:off x="2306448" y="1190621"/>
            <a:ext cx="4521579" cy="525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371600" y="2971800"/>
            <a:ext cx="640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Questions?</a:t>
            </a:r>
            <a:endParaRPr lang="en-US" sz="72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371600" y="2971800"/>
            <a:ext cx="640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Surgery Resources</a:t>
            </a:r>
            <a:endParaRPr lang="en-US" sz="66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371600" y="2971800"/>
            <a:ext cx="640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Access Surgery</a:t>
            </a:r>
          </a:p>
        </p:txBody>
      </p:sp>
    </p:spTree>
    <p:extLst>
      <p:ext uri="{BB962C8B-B14F-4D97-AF65-F5344CB8AC3E}">
        <p14:creationId xmlns:p14="http://schemas.microsoft.com/office/powerpoint/2010/main" val="28970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3844159" y="228600"/>
            <a:ext cx="5029200" cy="6400800"/>
            <a:chOff x="3844159" y="228600"/>
            <a:chExt cx="5029200" cy="64008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" r="-112" b="709"/>
            <a:stretch/>
          </p:blipFill>
          <p:spPr>
            <a:xfrm>
              <a:off x="3844159" y="228600"/>
              <a:ext cx="5029200" cy="6400800"/>
            </a:xfrm>
            <a:prstGeom prst="rect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13" name="Rounded Rectangular Callout 12"/>
            <p:cNvSpPr/>
            <p:nvPr/>
          </p:nvSpPr>
          <p:spPr>
            <a:xfrm>
              <a:off x="5726219" y="339969"/>
              <a:ext cx="3065079" cy="339970"/>
            </a:xfrm>
            <a:prstGeom prst="wedgeRoundRectCallout">
              <a:avLst>
                <a:gd name="adj1" fmla="val -50089"/>
                <a:gd name="adj2" fmla="val 24985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C61A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 err="1">
                  <a:solidFill>
                    <a:schemeClr val="tx1"/>
                  </a:solidFill>
                </a:rPr>
                <a:t>www.ttuhsc.edu</a:t>
              </a:r>
              <a:r>
                <a:rPr lang="en-US" sz="2000" dirty="0">
                  <a:solidFill>
                    <a:schemeClr val="tx1"/>
                  </a:solidFill>
                </a:rPr>
                <a:t>/libraries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25475" y="3925727"/>
            <a:ext cx="6218187" cy="2238540"/>
            <a:chOff x="225475" y="3925727"/>
            <a:chExt cx="6218187" cy="2238540"/>
          </a:xfrm>
        </p:grpSpPr>
        <p:sp>
          <p:nvSpPr>
            <p:cNvPr id="22" name="Rounded Rectangular Callout 21"/>
            <p:cNvSpPr/>
            <p:nvPr/>
          </p:nvSpPr>
          <p:spPr bwMode="auto">
            <a:xfrm>
              <a:off x="225475" y="3925727"/>
              <a:ext cx="6218187" cy="2238540"/>
            </a:xfrm>
            <a:prstGeom prst="wedgeRoundRectCallout">
              <a:avLst>
                <a:gd name="adj1" fmla="val 33402"/>
                <a:gd name="adj2" fmla="val -73750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5B64E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37969" y="5301964"/>
              <a:ext cx="5593197" cy="691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u</a:t>
              </a: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nder Popular </a:t>
              </a: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Resources by School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739389" y="4178014"/>
              <a:ext cx="1965682" cy="1123950"/>
              <a:chOff x="586871" y="813077"/>
              <a:chExt cx="1965682" cy="1123950"/>
            </a:xfrm>
          </p:grpSpPr>
          <p:sp>
            <p:nvSpPr>
              <p:cNvPr id="25" name="Rectangle 24"/>
              <p:cNvSpPr/>
              <p:nvPr/>
            </p:nvSpPr>
            <p:spPr bwMode="auto">
              <a:xfrm>
                <a:off x="586871" y="1190590"/>
                <a:ext cx="1039813" cy="36762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</a:t>
                </a:r>
                <a:endParaRPr lang="en-US" sz="2400" dirty="0"/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8407" y="813077"/>
                <a:ext cx="914146" cy="112395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10715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02 at 12.55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17" y="231712"/>
            <a:ext cx="6279896" cy="6372352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3058968" y="2521912"/>
            <a:ext cx="5414963" cy="1063625"/>
          </a:xfrm>
          <a:prstGeom prst="wedgeRoundRectCallout">
            <a:avLst>
              <a:gd name="adj1" fmla="val -53554"/>
              <a:gd name="adj2" fmla="val 154361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Access Surgery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4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7-02 at 3.49.4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41" b="2902"/>
          <a:stretch/>
        </p:blipFill>
        <p:spPr>
          <a:xfrm>
            <a:off x="179828" y="352870"/>
            <a:ext cx="4389120" cy="6117336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95721" y="893751"/>
            <a:ext cx="4157746" cy="841139"/>
          </a:xfrm>
          <a:prstGeom prst="wedgeRoundRectCallout">
            <a:avLst>
              <a:gd name="adj1" fmla="val -29503"/>
              <a:gd name="adj2" fmla="val 69262"/>
              <a:gd name="adj3" fmla="val 16667"/>
            </a:avLst>
          </a:prstGeom>
          <a:solidFill>
            <a:schemeClr val="bg1"/>
          </a:solidFill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Major Surgical Electronic Textbooks- </a:t>
            </a:r>
            <a:r>
              <a:rPr lang="en-US" sz="2000" dirty="0" smtClean="0">
                <a:solidFill>
                  <a:srgbClr val="FF0000"/>
                </a:solidFill>
                <a:latin typeface="CalligraphyFLF"/>
                <a:cs typeface="CalligraphyFLF"/>
              </a:rPr>
              <a:t>free!</a:t>
            </a:r>
            <a:endParaRPr lang="en-US" sz="2000" dirty="0">
              <a:solidFill>
                <a:schemeClr val="bg1"/>
              </a:solidFill>
              <a:latin typeface="CalligraphyFLF"/>
              <a:cs typeface="CalligraphyFLF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77794" y="2078357"/>
            <a:ext cx="4741996" cy="3679698"/>
            <a:chOff x="4177794" y="2078357"/>
            <a:chExt cx="4741996" cy="3679698"/>
          </a:xfrm>
        </p:grpSpPr>
        <p:pic>
          <p:nvPicPr>
            <p:cNvPr id="7" name="Picture 6" descr="Screen Shot 2015-07-02 at 12.57.57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" r="1711"/>
            <a:stretch/>
          </p:blipFill>
          <p:spPr>
            <a:xfrm>
              <a:off x="4177794" y="2078357"/>
              <a:ext cx="4741996" cy="3679698"/>
            </a:xfrm>
            <a:prstGeom prst="rect">
              <a:avLst/>
            </a:prstGeom>
            <a:ln w="28575" cmpd="sng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5787560" y="2131454"/>
              <a:ext cx="2398941" cy="674236"/>
            </a:xfrm>
            <a:prstGeom prst="rect">
              <a:avLst/>
            </a:prstGeom>
            <a:noFill/>
            <a:ln w="57150" cmpd="sng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492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7-02 at 3.49.4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41" b="2902"/>
          <a:stretch/>
        </p:blipFill>
        <p:spPr>
          <a:xfrm>
            <a:off x="293802" y="304024"/>
            <a:ext cx="4389120" cy="6117336"/>
          </a:xfrm>
          <a:prstGeom prst="rect">
            <a:avLst/>
          </a:prstGeom>
        </p:spPr>
      </p:pic>
      <p:sp>
        <p:nvSpPr>
          <p:cNvPr id="10" name="Left Arrow 9"/>
          <p:cNvSpPr/>
          <p:nvPr/>
        </p:nvSpPr>
        <p:spPr>
          <a:xfrm>
            <a:off x="1943192" y="2711045"/>
            <a:ext cx="1952728" cy="1441005"/>
          </a:xfrm>
          <a:prstGeom prst="leftArrow">
            <a:avLst>
              <a:gd name="adj1" fmla="val 50000"/>
              <a:gd name="adj2" fmla="val 45741"/>
            </a:avLst>
          </a:prstGeom>
          <a:solidFill>
            <a:srgbClr val="008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dirty="0" smtClean="0"/>
              <a:t> Click</a:t>
            </a:r>
            <a:endParaRPr lang="en-US" sz="2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3895920" y="1457780"/>
            <a:ext cx="4916204" cy="4596364"/>
            <a:chOff x="3895920" y="1457780"/>
            <a:chExt cx="4916204" cy="4596364"/>
          </a:xfrm>
        </p:grpSpPr>
        <p:pic>
          <p:nvPicPr>
            <p:cNvPr id="11" name="Picture 10" descr="Screen Shot 2014-07-02 at 4.25.48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1" t="1" r="1650" b="1833"/>
            <a:stretch/>
          </p:blipFill>
          <p:spPr>
            <a:xfrm>
              <a:off x="3895920" y="1457780"/>
              <a:ext cx="4916204" cy="4596364"/>
            </a:xfrm>
            <a:prstGeom prst="rect">
              <a:avLst/>
            </a:prstGeom>
            <a:ln w="38100" cmpd="sng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6317155" y="3289072"/>
              <a:ext cx="1221099" cy="317510"/>
            </a:xfrm>
            <a:prstGeom prst="rect">
              <a:avLst/>
            </a:prstGeom>
            <a:noFill/>
            <a:ln w="571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-112" b="709"/>
          <a:stretch/>
        </p:blipFill>
        <p:spPr>
          <a:xfrm>
            <a:off x="3844159" y="228600"/>
            <a:ext cx="5029200" cy="64008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13" name="Rounded Rectangular Callout 12"/>
          <p:cNvSpPr/>
          <p:nvPr/>
        </p:nvSpPr>
        <p:spPr>
          <a:xfrm>
            <a:off x="5808280" y="228600"/>
            <a:ext cx="3065079" cy="559676"/>
          </a:xfrm>
          <a:prstGeom prst="wedgeRoundRectCallout">
            <a:avLst>
              <a:gd name="adj1" fmla="val -50089"/>
              <a:gd name="adj2" fmla="val 2498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chemeClr val="tx1"/>
                </a:solidFill>
              </a:rPr>
              <a:t>www.ttuhsc.edu</a:t>
            </a:r>
            <a:r>
              <a:rPr lang="en-US" sz="2000" dirty="0">
                <a:solidFill>
                  <a:schemeClr val="tx1"/>
                </a:solidFill>
              </a:rPr>
              <a:t>/libraries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06269" y="3991729"/>
            <a:ext cx="3431622" cy="1282700"/>
            <a:chOff x="206269" y="3991729"/>
            <a:chExt cx="3431622" cy="1282700"/>
          </a:xfrm>
        </p:grpSpPr>
        <p:sp>
          <p:nvSpPr>
            <p:cNvPr id="17" name="Rounded Rectangular Callout 16"/>
            <p:cNvSpPr/>
            <p:nvPr/>
          </p:nvSpPr>
          <p:spPr bwMode="auto">
            <a:xfrm>
              <a:off x="206269" y="3991729"/>
              <a:ext cx="3431622" cy="1282700"/>
            </a:xfrm>
            <a:prstGeom prst="wedgeRoundRectCallout">
              <a:avLst>
                <a:gd name="adj1" fmla="val 52820"/>
                <a:gd name="adj2" fmla="val 75861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61A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11443" y="4178460"/>
              <a:ext cx="2621275" cy="965201"/>
              <a:chOff x="3247074" y="1761081"/>
              <a:chExt cx="2621275" cy="965201"/>
            </a:xfrm>
          </p:grpSpPr>
          <p:sp>
            <p:nvSpPr>
              <p:cNvPr id="19" name="Rectangle 18"/>
              <p:cNvSpPr/>
              <p:nvPr/>
            </p:nvSpPr>
            <p:spPr bwMode="auto">
              <a:xfrm>
                <a:off x="4037806" y="1761081"/>
                <a:ext cx="1039813" cy="46513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</a:t>
                </a:r>
                <a:endParaRPr lang="en-US" sz="2400" dirty="0"/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3247074" y="2159544"/>
                <a:ext cx="2621275" cy="56673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Aft>
                    <a:spcPts val="3000"/>
                  </a:spcAft>
                  <a:defRPr/>
                </a:pPr>
                <a:r>
                  <a:rPr lang="en-US" sz="2400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Library Courses</a:t>
                </a: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763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2 at 1.02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21" y="308928"/>
            <a:ext cx="5401056" cy="62179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37469" y="3298834"/>
            <a:ext cx="1603210" cy="1239299"/>
          </a:xfrm>
          <a:prstGeom prst="rect">
            <a:avLst/>
          </a:prstGeom>
          <a:noFill/>
          <a:ln w="5715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00465" y="3307301"/>
            <a:ext cx="1515014" cy="1230832"/>
          </a:xfrm>
          <a:prstGeom prst="rect">
            <a:avLst/>
          </a:prstGeom>
          <a:noFill/>
          <a:ln w="57150" cmpd="sng">
            <a:solidFill>
              <a:srgbClr val="663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37470" y="1324425"/>
            <a:ext cx="654942" cy="199576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40283" y="1324425"/>
            <a:ext cx="466241" cy="199576"/>
          </a:xfrm>
          <a:prstGeom prst="rect">
            <a:avLst/>
          </a:prstGeom>
          <a:noFill/>
          <a:ln w="57150" cmpd="sng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7" name="Rectangle 4"/>
          <p:cNvSpPr>
            <a:spLocks noChangeArrowheads="1"/>
          </p:cNvSpPr>
          <p:nvPr/>
        </p:nvSpPr>
        <p:spPr bwMode="auto">
          <a:xfrm>
            <a:off x="964812" y="2926772"/>
            <a:ext cx="7201676" cy="100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Medline Plus Videos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8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02 at 1.08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6" y="323215"/>
            <a:ext cx="5503545" cy="618934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5622885" y="197909"/>
            <a:ext cx="3241675" cy="595313"/>
          </a:xfrm>
          <a:prstGeom prst="wedgeRoundRectCallout">
            <a:avLst>
              <a:gd name="adj1" fmla="val -67945"/>
              <a:gd name="adj2" fmla="val 23392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www.medlineplus.gov</a:t>
            </a:r>
            <a:endParaRPr lang="en-US" sz="19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2778126" y="2940051"/>
            <a:ext cx="1789112" cy="477837"/>
          </a:xfrm>
          <a:prstGeom prst="leftArrow">
            <a:avLst>
              <a:gd name="adj1" fmla="val 50000"/>
              <a:gd name="adj2" fmla="val 98684"/>
            </a:avLst>
          </a:prstGeom>
          <a:gradFill flip="none" rotWithShape="1">
            <a:gsLst>
              <a:gs pos="0">
                <a:srgbClr val="FFCC66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22225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1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8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2 at 1.09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88" y="627063"/>
            <a:ext cx="6210300" cy="5581650"/>
          </a:xfrm>
          <a:prstGeom prst="rect">
            <a:avLst/>
          </a:prstGeom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 rot="19117410">
            <a:off x="4179437" y="3035871"/>
            <a:ext cx="1789113" cy="479425"/>
          </a:xfrm>
          <a:prstGeom prst="leftArrow">
            <a:avLst>
              <a:gd name="adj1" fmla="val 50000"/>
              <a:gd name="adj2" fmla="val 81495"/>
            </a:avLst>
          </a:prstGeom>
          <a:gradFill flip="none" rotWithShape="1">
            <a:gsLst>
              <a:gs pos="0">
                <a:srgbClr val="00CC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 w="222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 rot="19117410">
            <a:off x="6270703" y="4805404"/>
            <a:ext cx="1789113" cy="479425"/>
          </a:xfrm>
          <a:prstGeom prst="leftArrow">
            <a:avLst>
              <a:gd name="adj1" fmla="val 50000"/>
              <a:gd name="adj2" fmla="val 81495"/>
            </a:avLst>
          </a:prstGeom>
          <a:gradFill flip="none" rotWithShape="1">
            <a:gsLst>
              <a:gs pos="0">
                <a:srgbClr val="00CC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 w="222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8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7-02 at 1.11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21" y="345504"/>
            <a:ext cx="6870192" cy="6144768"/>
          </a:xfrm>
          <a:prstGeom prst="rect">
            <a:avLst/>
          </a:prstGeom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 rot="16200000">
            <a:off x="7011460" y="3925358"/>
            <a:ext cx="2184400" cy="479425"/>
          </a:xfrm>
          <a:prstGeom prst="leftArrow">
            <a:avLst>
              <a:gd name="adj1" fmla="val 50000"/>
              <a:gd name="adj2" fmla="val 81549"/>
            </a:avLst>
          </a:prstGeom>
          <a:gradFill rotWithShape="0">
            <a:gsLst>
              <a:gs pos="0">
                <a:schemeClr val="bg1"/>
              </a:gs>
              <a:gs pos="100000">
                <a:srgbClr val="00CC33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3366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8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7-08 at 12.07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08000"/>
            <a:ext cx="860425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1" name="Rectangle 4"/>
          <p:cNvSpPr>
            <a:spLocks noChangeArrowheads="1"/>
          </p:cNvSpPr>
          <p:nvPr/>
        </p:nvSpPr>
        <p:spPr bwMode="auto">
          <a:xfrm>
            <a:off x="874713" y="2346325"/>
            <a:ext cx="74009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40000"/>
              </a:lnSpc>
            </a:pPr>
            <a:r>
              <a:rPr lang="en-US" sz="54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Northwestern University</a:t>
            </a:r>
          </a:p>
          <a:p>
            <a:pPr algn="ctr">
              <a:lnSpc>
                <a:spcPct val="140000"/>
              </a:lnSpc>
            </a:pPr>
            <a:r>
              <a:rPr lang="en-US" sz="54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Surgical Video Collection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912640" y="193548"/>
            <a:ext cx="5045964" cy="6470904"/>
            <a:chOff x="2212794" y="193548"/>
            <a:chExt cx="5045964" cy="647090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2794" y="193548"/>
              <a:ext cx="5045964" cy="6470904"/>
            </a:xfrm>
            <a:prstGeom prst="rect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14" name="Rounded Rectangular Callout 13"/>
            <p:cNvSpPr/>
            <p:nvPr/>
          </p:nvSpPr>
          <p:spPr>
            <a:xfrm>
              <a:off x="4108433" y="304800"/>
              <a:ext cx="3065079" cy="339970"/>
            </a:xfrm>
            <a:prstGeom prst="wedgeRoundRectCallout">
              <a:avLst>
                <a:gd name="adj1" fmla="val -50089"/>
                <a:gd name="adj2" fmla="val 24985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C61A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 err="1">
                  <a:solidFill>
                    <a:schemeClr val="tx1"/>
                  </a:solidFill>
                </a:rPr>
                <a:t>www.ttuhsc.edu</a:t>
              </a:r>
              <a:r>
                <a:rPr lang="en-US" sz="2000" dirty="0">
                  <a:solidFill>
                    <a:schemeClr val="tx1"/>
                  </a:solidFill>
                </a:rPr>
                <a:t>/libraries</a:t>
              </a: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815386" y="2859087"/>
            <a:ext cx="2024063" cy="1139825"/>
            <a:chOff x="2980896" y="3277708"/>
            <a:chExt cx="2024150" cy="1140649"/>
          </a:xfrm>
        </p:grpSpPr>
        <p:sp>
          <p:nvSpPr>
            <p:cNvPr id="16" name="Rounded Rectangular Callout 15"/>
            <p:cNvSpPr/>
            <p:nvPr/>
          </p:nvSpPr>
          <p:spPr bwMode="auto">
            <a:xfrm>
              <a:off x="2980896" y="3277708"/>
              <a:ext cx="2024150" cy="1140649"/>
            </a:xfrm>
            <a:prstGeom prst="wedgeRoundRectCallout">
              <a:avLst>
                <a:gd name="adj1" fmla="val 152324"/>
                <a:gd name="adj2" fmla="val -41269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3234906" y="3595438"/>
              <a:ext cx="1478027" cy="52266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143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7-08 at 12.12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862013"/>
            <a:ext cx="84709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1" y="781978"/>
            <a:ext cx="5494867" cy="6291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000" i="1" dirty="0" smtClean="0">
                <a:latin typeface="Times New Roman"/>
                <a:cs typeface="Times New Roman"/>
              </a:rPr>
              <a:t>EBM Point of Care Tools</a:t>
            </a:r>
            <a:endParaRPr lang="en-US" sz="3600" dirty="0"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8422" y="1625599"/>
            <a:ext cx="8200805" cy="4538133"/>
          </a:xfrm>
          <a:prstGeom prst="rect">
            <a:avLst/>
          </a:prstGeom>
          <a:solidFill>
            <a:schemeClr val="tx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dirty="0" smtClean="0">
                <a:latin typeface="Calibri"/>
                <a:cs typeface="Calibri"/>
              </a:rPr>
              <a:t>decision support information accessible at the patient’s bedside or the “point of care”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data that is evaluated and rated with levels of evidence</a:t>
            </a:r>
          </a:p>
          <a:p>
            <a:endParaRPr lang="en-US" dirty="0"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/>
                <a:cs typeface="Calibri"/>
              </a:rPr>
              <a:t>clinical information including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history and physical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signs and symptoms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differential diagnosis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diagnosis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therapy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follow-up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guidelines</a:t>
            </a:r>
            <a:endParaRPr lang="en-US" dirty="0" smtClean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4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1" y="274384"/>
            <a:ext cx="6415024" cy="62870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97383" y="430119"/>
            <a:ext cx="3866645" cy="991058"/>
            <a:chOff x="4997383" y="430119"/>
            <a:chExt cx="3866645" cy="991058"/>
          </a:xfrm>
        </p:grpSpPr>
        <p:sp>
          <p:nvSpPr>
            <p:cNvPr id="4" name="Rounded Rectangular Callout 3"/>
            <p:cNvSpPr/>
            <p:nvPr/>
          </p:nvSpPr>
          <p:spPr bwMode="auto">
            <a:xfrm>
              <a:off x="4997383" y="430119"/>
              <a:ext cx="3866645" cy="991058"/>
            </a:xfrm>
            <a:prstGeom prst="wedgeRoundRectCallout">
              <a:avLst>
                <a:gd name="adj1" fmla="val -63928"/>
                <a:gd name="adj2" fmla="val 51430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5147346" y="593706"/>
              <a:ext cx="3570318" cy="67378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Course Materials</a:t>
              </a: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562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-112" b="709"/>
          <a:stretch/>
        </p:blipFill>
        <p:spPr>
          <a:xfrm>
            <a:off x="3844159" y="228600"/>
            <a:ext cx="5029200" cy="64008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14" name="Rounded Rectangular Callout 13"/>
          <p:cNvSpPr/>
          <p:nvPr/>
        </p:nvSpPr>
        <p:spPr>
          <a:xfrm>
            <a:off x="5808280" y="228600"/>
            <a:ext cx="3065079" cy="559676"/>
          </a:xfrm>
          <a:prstGeom prst="wedgeRoundRectCallout">
            <a:avLst>
              <a:gd name="adj1" fmla="val -50089"/>
              <a:gd name="adj2" fmla="val 2498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chemeClr val="tx1"/>
                </a:solidFill>
              </a:rPr>
              <a:t>www.ttuhsc.edu</a:t>
            </a:r>
            <a:r>
              <a:rPr lang="en-US" sz="2000" dirty="0">
                <a:solidFill>
                  <a:schemeClr val="tx1"/>
                </a:solidFill>
              </a:rPr>
              <a:t>/libraries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48792" y="2548197"/>
            <a:ext cx="5940994" cy="1625218"/>
            <a:chOff x="248792" y="2548197"/>
            <a:chExt cx="5940994" cy="1625218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248792" y="2548197"/>
              <a:ext cx="4792132" cy="1063625"/>
            </a:xfrm>
            <a:prstGeom prst="wedgeRoundRectCallout">
              <a:avLst>
                <a:gd name="adj1" fmla="val 59544"/>
                <a:gd name="adj2" fmla="val 50450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FFD57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6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36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Clinical Key</a:t>
              </a:r>
              <a:endPara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657690" y="3611822"/>
              <a:ext cx="532096" cy="561593"/>
            </a:xfrm>
            <a:prstGeom prst="rect">
              <a:avLst/>
            </a:prstGeom>
            <a:noFill/>
            <a:ln w="73025">
              <a:solidFill>
                <a:srgbClr val="FF99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986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0144" y="441960"/>
            <a:ext cx="8363712" cy="597408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5133" y="918241"/>
            <a:ext cx="6214533" cy="1661077"/>
            <a:chOff x="855133" y="918241"/>
            <a:chExt cx="6214533" cy="1661077"/>
          </a:xfrm>
        </p:grpSpPr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855133" y="918241"/>
              <a:ext cx="384386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6000" dirty="0">
                  <a:solidFill>
                    <a:srgbClr val="009933"/>
                  </a:solidFill>
                  <a:latin typeface="Calibri"/>
                  <a:ea typeface="+mn-ea"/>
                  <a:cs typeface="+mn-cs"/>
                </a:rPr>
                <a:t>Clinical</a:t>
              </a:r>
              <a:r>
                <a:rPr lang="en-US" sz="6000" dirty="0">
                  <a:solidFill>
                    <a:srgbClr val="005288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6000" dirty="0" smtClean="0">
                  <a:solidFill>
                    <a:srgbClr val="FF6600"/>
                  </a:solidFill>
                  <a:latin typeface="Calibri"/>
                  <a:ea typeface="+mn-ea"/>
                  <a:cs typeface="+mn-cs"/>
                </a:rPr>
                <a:t>Key</a:t>
              </a:r>
              <a:endParaRPr lang="en-US" sz="6000" dirty="0">
                <a:solidFill>
                  <a:srgbClr val="FF66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1448443" y="2117653"/>
              <a:ext cx="562122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rgbClr val="009933"/>
                  </a:solidFill>
                  <a:latin typeface="Calibri"/>
                  <a:ea typeface="+mn-ea"/>
                  <a:cs typeface="+mn-cs"/>
                </a:rPr>
                <a:t>* </a:t>
              </a:r>
              <a:r>
                <a:rPr lang="en-US" sz="2400" dirty="0" smtClean="0">
                  <a:solidFill>
                    <a:srgbClr val="009933"/>
                  </a:solidFill>
                  <a:latin typeface="Calibri"/>
                  <a:ea typeface="+mn-ea"/>
                  <a:cs typeface="+mn-cs"/>
                </a:rPr>
                <a:t>content from books, journals, and videos</a:t>
              </a:r>
              <a:endParaRPr lang="en-US" sz="2400" dirty="0">
                <a:solidFill>
                  <a:srgbClr val="FF66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295552" y="4086035"/>
            <a:ext cx="57840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6699"/>
                </a:solidFill>
                <a:latin typeface="Calibri"/>
                <a:ea typeface="+mn-ea"/>
                <a:cs typeface="+mn-cs"/>
              </a:rPr>
              <a:t>*point of care decision support tool within Clinical Key</a:t>
            </a:r>
            <a:endParaRPr lang="en-US" sz="2000" dirty="0">
              <a:solidFill>
                <a:srgbClr val="00669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302130" y="4694683"/>
            <a:ext cx="44458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6699"/>
                </a:solidFill>
                <a:latin typeface="Calibri"/>
                <a:ea typeface="+mn-ea"/>
                <a:cs typeface="+mn-cs"/>
              </a:rPr>
              <a:t>* main source of information is from the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6699"/>
                </a:solidFill>
                <a:latin typeface="Calibri"/>
                <a:ea typeface="+mn-ea"/>
                <a:cs typeface="+mn-cs"/>
              </a:rPr>
              <a:t>   Cochrane Collaboration where possible</a:t>
            </a:r>
            <a:endParaRPr lang="en-US" sz="2000" dirty="0">
              <a:solidFill>
                <a:srgbClr val="00669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125804" y="3166611"/>
            <a:ext cx="2810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006699"/>
                </a:solidFill>
                <a:latin typeface="Calibri"/>
                <a:ea typeface="+mn-ea"/>
                <a:cs typeface="+mn-cs"/>
              </a:rPr>
              <a:t>First</a:t>
            </a:r>
            <a:r>
              <a:rPr lang="en-US" sz="4000" dirty="0" smtClean="0">
                <a:solidFill>
                  <a:srgbClr val="FF6600"/>
                </a:solidFill>
                <a:latin typeface="Calibri"/>
                <a:ea typeface="+mn-ea"/>
                <a:cs typeface="+mn-cs"/>
              </a:rPr>
              <a:t> Consult</a:t>
            </a:r>
            <a:endParaRPr lang="en-US" sz="4000" dirty="0">
              <a:solidFill>
                <a:srgbClr val="FF66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11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02 at 1.2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04" y="635021"/>
            <a:ext cx="8373618" cy="5328666"/>
          </a:xfrm>
          <a:prstGeom prst="rect">
            <a:avLst/>
          </a:prstGeom>
        </p:spPr>
      </p:pic>
      <p:sp>
        <p:nvSpPr>
          <p:cNvPr id="13" name="Rounded Rectangular Callout 12"/>
          <p:cNvSpPr>
            <a:spLocks noChangeArrowheads="1"/>
          </p:cNvSpPr>
          <p:nvPr/>
        </p:nvSpPr>
        <p:spPr bwMode="auto">
          <a:xfrm>
            <a:off x="3731938" y="4038632"/>
            <a:ext cx="3883490" cy="1060450"/>
          </a:xfrm>
          <a:prstGeom prst="wedgeRoundRectCallout">
            <a:avLst>
              <a:gd name="adj1" fmla="val -70116"/>
              <a:gd name="adj2" fmla="val 107707"/>
              <a:gd name="adj3" fmla="val 16667"/>
            </a:avLst>
          </a:prstGeom>
          <a:solidFill>
            <a:sysClr val="window" lastClr="FFFFFF"/>
          </a:solidFill>
          <a:ln w="76200">
            <a:solidFill>
              <a:sysClr val="window" lastClr="FFFFFF">
                <a:lumMod val="50000"/>
              </a:sys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solidFill>
                  <a:srgbClr val="265C7E"/>
                </a:solidFill>
              </a:rPr>
              <a:t>Se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65C7E"/>
                </a:solidFill>
                <a:effectLst/>
                <a:uLnTx/>
                <a:uFillTx/>
              </a:rPr>
              <a:t>lect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</a:rPr>
              <a:t>First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</a:rPr>
              <a:t>Consult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99949" y="1713488"/>
            <a:ext cx="2347711" cy="4947201"/>
            <a:chOff x="499949" y="1713488"/>
            <a:chExt cx="2347711" cy="4947201"/>
          </a:xfrm>
        </p:grpSpPr>
        <p:grpSp>
          <p:nvGrpSpPr>
            <p:cNvPr id="4" name="Group 3"/>
            <p:cNvGrpSpPr/>
            <p:nvPr/>
          </p:nvGrpSpPr>
          <p:grpSpPr>
            <a:xfrm>
              <a:off x="1506071" y="3383327"/>
              <a:ext cx="1290828" cy="3277362"/>
              <a:chOff x="1506071" y="3383327"/>
              <a:chExt cx="1290828" cy="3277362"/>
            </a:xfrm>
          </p:grpSpPr>
          <p:pic>
            <p:nvPicPr>
              <p:cNvPr id="9" name="Picture 8" descr="Screen Shot 2014-10-03 at 11.01.11 A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6071" y="3383327"/>
                <a:ext cx="1290828" cy="3277362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2550121" y="3407291"/>
                <a:ext cx="244958" cy="409754"/>
              </a:xfrm>
              <a:prstGeom prst="rect">
                <a:avLst/>
              </a:prstGeom>
              <a:solidFill>
                <a:srgbClr val="52565A"/>
              </a:solidFill>
              <a:ln w="31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ounded Rectangular Callout 13"/>
            <p:cNvSpPr>
              <a:spLocks noChangeArrowheads="1"/>
            </p:cNvSpPr>
            <p:nvPr/>
          </p:nvSpPr>
          <p:spPr bwMode="auto">
            <a:xfrm>
              <a:off x="499949" y="1713488"/>
              <a:ext cx="2347711" cy="1060450"/>
            </a:xfrm>
            <a:prstGeom prst="wedgeRoundRectCallout">
              <a:avLst>
                <a:gd name="adj1" fmla="val 6317"/>
                <a:gd name="adj2" fmla="val 98127"/>
                <a:gd name="adj3" fmla="val 16667"/>
              </a:avLst>
            </a:prstGeom>
            <a:solidFill>
              <a:sysClr val="window" lastClr="FFFFFF"/>
            </a:solidFill>
            <a:ln w="76200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kern="0" dirty="0" smtClean="0">
                  <a:solidFill>
                    <a:srgbClr val="33A72D"/>
                  </a:solidFill>
                </a:rPr>
                <a:t>C</a:t>
              </a: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A72D"/>
                  </a:solidFill>
                  <a:effectLst/>
                  <a:uLnTx/>
                  <a:uFillTx/>
                </a:rPr>
                <a:t>lick</a:t>
              </a: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8000"/>
                  </a:solidFill>
                  <a:effectLst/>
                  <a:uLnTx/>
                  <a:uFillTx/>
                </a:rPr>
                <a:t>All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000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2 at 1.27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3" y="324168"/>
            <a:ext cx="7223760" cy="6187440"/>
          </a:xfrm>
          <a:prstGeom prst="rect">
            <a:avLst/>
          </a:prstGeom>
        </p:spPr>
      </p:pic>
      <p:sp>
        <p:nvSpPr>
          <p:cNvPr id="12" name="Rounded Rectangular Callout 11"/>
          <p:cNvSpPr>
            <a:spLocks noChangeArrowheads="1"/>
          </p:cNvSpPr>
          <p:nvPr/>
        </p:nvSpPr>
        <p:spPr bwMode="auto">
          <a:xfrm>
            <a:off x="211667" y="3568316"/>
            <a:ext cx="2677305" cy="1087245"/>
          </a:xfrm>
          <a:prstGeom prst="wedgeRoundRectCallout">
            <a:avLst>
              <a:gd name="adj1" fmla="val 59046"/>
              <a:gd name="adj2" fmla="val -114614"/>
              <a:gd name="adj3" fmla="val 16667"/>
            </a:avLst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Aft>
                <a:spcPts val="600"/>
              </a:spcAft>
              <a:defRPr/>
            </a:pPr>
            <a:r>
              <a:rPr lang="en-US" sz="3600" dirty="0">
                <a:latin typeface="+mj-lt"/>
              </a:rPr>
              <a:t>Enter </a:t>
            </a:r>
            <a:r>
              <a:rPr lang="en-US" sz="3600" dirty="0" smtClean="0">
                <a:latin typeface="+mj-lt"/>
              </a:rPr>
              <a:t>topic</a:t>
            </a:r>
            <a:endParaRPr lang="en-US" sz="3600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15" name="Rounded Rectangular Callout 14"/>
          <p:cNvSpPr>
            <a:spLocks noChangeArrowheads="1"/>
          </p:cNvSpPr>
          <p:nvPr/>
        </p:nvSpPr>
        <p:spPr bwMode="auto">
          <a:xfrm>
            <a:off x="5723468" y="1083734"/>
            <a:ext cx="3200400" cy="948730"/>
          </a:xfrm>
          <a:prstGeom prst="wedgeRoundRectCallout">
            <a:avLst>
              <a:gd name="adj1" fmla="val -14639"/>
              <a:gd name="adj2" fmla="val 109924"/>
              <a:gd name="adj3" fmla="val 16667"/>
            </a:avLst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sz="4000" dirty="0">
                <a:latin typeface="+mj-lt"/>
              </a:rPr>
              <a:t>Click </a:t>
            </a:r>
            <a:r>
              <a:rPr lang="en-US" sz="4000" dirty="0" smtClean="0">
                <a:solidFill>
                  <a:srgbClr val="FF8000"/>
                </a:solidFill>
                <a:latin typeface="+mj-lt"/>
              </a:rPr>
              <a:t>Search</a:t>
            </a:r>
            <a:endParaRPr lang="en-US" sz="4000" dirty="0">
              <a:solidFill>
                <a:srgbClr val="FF8000"/>
              </a:solidFill>
              <a:latin typeface="+mj-lt"/>
            </a:endParaRPr>
          </a:p>
        </p:txBody>
      </p:sp>
      <p:sp>
        <p:nvSpPr>
          <p:cNvPr id="16" name="Rounded Rectangular Callout 15"/>
          <p:cNvSpPr>
            <a:spLocks noChangeArrowheads="1"/>
          </p:cNvSpPr>
          <p:nvPr/>
        </p:nvSpPr>
        <p:spPr bwMode="auto">
          <a:xfrm>
            <a:off x="5723468" y="4866311"/>
            <a:ext cx="3075241" cy="1060450"/>
          </a:xfrm>
          <a:prstGeom prst="wedgeRoundRectCallout">
            <a:avLst>
              <a:gd name="adj1" fmla="val -102509"/>
              <a:gd name="adj2" fmla="val 14198"/>
              <a:gd name="adj3" fmla="val 16667"/>
            </a:avLst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sz="4000" dirty="0" smtClean="0">
                <a:solidFill>
                  <a:srgbClr val="FF8000"/>
                </a:solidFill>
              </a:rPr>
              <a:t>Select topic</a:t>
            </a:r>
            <a:endParaRPr lang="en-US" sz="4000" dirty="0">
              <a:solidFill>
                <a:srgbClr val="FF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64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02 at 1.31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8" y="653098"/>
            <a:ext cx="8241030" cy="5529580"/>
          </a:xfrm>
          <a:prstGeom prst="rect">
            <a:avLst/>
          </a:prstGeom>
        </p:spPr>
      </p:pic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1775056" y="1375699"/>
            <a:ext cx="6548782" cy="1060450"/>
          </a:xfrm>
          <a:prstGeom prst="wedgeRoundRectCallout">
            <a:avLst>
              <a:gd name="adj1" fmla="val -38068"/>
              <a:gd name="adj2" fmla="val 109035"/>
              <a:gd name="adj3" fmla="val 16667"/>
            </a:avLst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40000"/>
              </a:lnSpc>
              <a:spcAft>
                <a:spcPts val="600"/>
              </a:spcAft>
              <a:defRPr/>
            </a:pPr>
            <a:r>
              <a:rPr lang="en-US" sz="3200" dirty="0">
                <a:latin typeface="+mj-lt"/>
              </a:rPr>
              <a:t>Click </a:t>
            </a:r>
            <a:r>
              <a:rPr lang="en-US" sz="3200" dirty="0" smtClean="0">
                <a:solidFill>
                  <a:srgbClr val="FF8000"/>
                </a:solidFill>
                <a:latin typeface="+mj-lt"/>
              </a:rPr>
              <a:t>Chronic lymphocytic leukemia</a:t>
            </a:r>
            <a:endParaRPr lang="en-US" sz="3200" dirty="0">
              <a:solidFill>
                <a:srgbClr val="FF8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884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02 at 1.32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026" y="408750"/>
            <a:ext cx="5548884" cy="6018276"/>
          </a:xfrm>
          <a:prstGeom prst="rect">
            <a:avLst/>
          </a:prstGeom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3020023" y="1197354"/>
            <a:ext cx="2352260" cy="7774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33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92895" y="1239689"/>
            <a:ext cx="1061974" cy="5203618"/>
          </a:xfrm>
          <a:prstGeom prst="rect">
            <a:avLst/>
          </a:prstGeom>
          <a:noFill/>
          <a:ln w="53975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4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-112" b="709"/>
          <a:stretch/>
        </p:blipFill>
        <p:spPr>
          <a:xfrm>
            <a:off x="3844159" y="228600"/>
            <a:ext cx="5029200" cy="64008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14" name="Rounded Rectangular Callout 13"/>
          <p:cNvSpPr/>
          <p:nvPr/>
        </p:nvSpPr>
        <p:spPr>
          <a:xfrm>
            <a:off x="5808280" y="228600"/>
            <a:ext cx="3065079" cy="559676"/>
          </a:xfrm>
          <a:prstGeom prst="wedgeRoundRectCallout">
            <a:avLst>
              <a:gd name="adj1" fmla="val -50089"/>
              <a:gd name="adj2" fmla="val 2498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chemeClr val="tx1"/>
                </a:solidFill>
              </a:rPr>
              <a:t>www.ttuhsc.edu</a:t>
            </a:r>
            <a:r>
              <a:rPr lang="en-US" sz="2000" dirty="0">
                <a:solidFill>
                  <a:schemeClr val="tx1"/>
                </a:solidFill>
              </a:rPr>
              <a:t>/libraries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48792" y="2548197"/>
            <a:ext cx="5547765" cy="2281711"/>
            <a:chOff x="248792" y="2548197"/>
            <a:chExt cx="5547765" cy="2281711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248792" y="2548197"/>
              <a:ext cx="5343116" cy="1063625"/>
            </a:xfrm>
            <a:prstGeom prst="wedgeRoundRectCallout">
              <a:avLst>
                <a:gd name="adj1" fmla="val 39699"/>
                <a:gd name="adj2" fmla="val 104457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D834D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60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360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Evidence Based</a:t>
              </a:r>
              <a:endPara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228492" y="4151084"/>
              <a:ext cx="568065" cy="678824"/>
            </a:xfrm>
            <a:prstGeom prst="rect">
              <a:avLst/>
            </a:prstGeom>
            <a:noFill/>
            <a:ln w="73025">
              <a:solidFill>
                <a:srgbClr val="FB3CE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05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084" y="235140"/>
            <a:ext cx="5344414" cy="638771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37084" y="5138547"/>
            <a:ext cx="6930942" cy="1484312"/>
            <a:chOff x="1337084" y="5138547"/>
            <a:chExt cx="6930942" cy="1484312"/>
          </a:xfrm>
        </p:grpSpPr>
        <p:sp>
          <p:nvSpPr>
            <p:cNvPr id="5" name="Rectangle 4"/>
            <p:cNvSpPr/>
            <p:nvPr/>
          </p:nvSpPr>
          <p:spPr>
            <a:xfrm>
              <a:off x="1337084" y="6202172"/>
              <a:ext cx="1102668" cy="420687"/>
            </a:xfrm>
            <a:prstGeom prst="rect">
              <a:avLst/>
            </a:prstGeom>
            <a:noFill/>
            <a:ln w="114300">
              <a:solidFill>
                <a:srgbClr val="00A8A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ounded Rectangular Callout 7"/>
            <p:cNvSpPr/>
            <p:nvPr/>
          </p:nvSpPr>
          <p:spPr>
            <a:xfrm>
              <a:off x="3162627" y="5138547"/>
              <a:ext cx="5105399" cy="1063625"/>
            </a:xfrm>
            <a:prstGeom prst="wedgeRoundRectCallout">
              <a:avLst>
                <a:gd name="adj1" fmla="val -59592"/>
                <a:gd name="adj2" fmla="val 40530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6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3600" dirty="0" err="1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DynaMed</a:t>
              </a:r>
              <a:endPara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968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93675" y="254000"/>
            <a:ext cx="8777288" cy="6411913"/>
            <a:chOff x="193675" y="254000"/>
            <a:chExt cx="8777288" cy="6411913"/>
          </a:xfrm>
        </p:grpSpPr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193675" y="254000"/>
              <a:ext cx="8777288" cy="6411913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BBDAC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784225" y="4131746"/>
              <a:ext cx="7253023" cy="48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dirty="0">
                  <a:latin typeface="+mj-lt"/>
                </a:rPr>
                <a:t>New evidence is integrated with existing </a:t>
              </a:r>
              <a:r>
                <a:rPr lang="en-US" sz="2800" dirty="0" smtClean="0">
                  <a:latin typeface="+mj-lt"/>
                </a:rPr>
                <a:t>content</a:t>
              </a:r>
              <a:endParaRPr lang="en-US" sz="2800" dirty="0">
                <a:latin typeface="+mj-lt"/>
              </a:endParaRP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2794000" y="728135"/>
              <a:ext cx="3564467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5400" b="1" u="sng" dirty="0" err="1">
                  <a:latin typeface="Myriad Roman" charset="0"/>
                </a:rPr>
                <a:t>Dyna</a:t>
              </a:r>
              <a:r>
                <a:rPr lang="en-US" sz="5400" b="1" u="sng" dirty="0" err="1">
                  <a:solidFill>
                    <a:srgbClr val="00507B"/>
                  </a:solidFill>
                  <a:latin typeface="Myriad Roman" charset="0"/>
                </a:rPr>
                <a:t>Med</a:t>
              </a:r>
              <a:endParaRPr lang="en-US" sz="5400" dirty="0">
                <a:solidFill>
                  <a:srgbClr val="2564A4"/>
                </a:solidFill>
                <a:latin typeface="ArialMT" charset="0"/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781845" y="3127378"/>
              <a:ext cx="7591689" cy="48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dirty="0">
                  <a:latin typeface="+mj-lt"/>
                </a:rPr>
                <a:t>Monitors the content of over 500 medical journals</a:t>
              </a: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784225" y="2181335"/>
              <a:ext cx="2283088" cy="48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dirty="0" smtClean="0">
                  <a:latin typeface="+mj-lt"/>
                </a:rPr>
                <a:t>U</a:t>
              </a:r>
              <a:r>
                <a:rPr lang="en-US" sz="2800" dirty="0" smtClean="0">
                  <a:latin typeface="+mj-lt"/>
                  <a:cs typeface="Calibri"/>
                </a:rPr>
                <a:t>pdated </a:t>
              </a:r>
              <a:r>
                <a:rPr lang="en-US" sz="2800" dirty="0">
                  <a:latin typeface="+mj-lt"/>
                  <a:cs typeface="Calibri"/>
                </a:rPr>
                <a:t>daily</a:t>
              </a:r>
              <a:endParaRPr lang="en-US" sz="2800" dirty="0">
                <a:solidFill>
                  <a:srgbClr val="004080"/>
                </a:solidFill>
                <a:latin typeface="+mj-lt"/>
                <a:cs typeface="Calibri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784225" y="5039591"/>
              <a:ext cx="7092156" cy="875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dirty="0" smtClean="0">
                  <a:latin typeface="+mj-lt"/>
                </a:rPr>
                <a:t>Overall </a:t>
              </a:r>
              <a:r>
                <a:rPr lang="en-US" sz="2800" dirty="0">
                  <a:latin typeface="+mj-lt"/>
                </a:rPr>
                <a:t>conclusions represent a synthesis of the </a:t>
              </a:r>
              <a:r>
                <a:rPr lang="en-US" sz="2800" dirty="0" smtClean="0">
                  <a:latin typeface="+mj-lt"/>
                </a:rPr>
                <a:t>  </a:t>
              </a:r>
            </a:p>
            <a:p>
              <a:pPr>
                <a:lnSpc>
                  <a:spcPct val="90000"/>
                </a:lnSpc>
              </a:pPr>
              <a:r>
                <a:rPr lang="en-US" sz="2800" dirty="0">
                  <a:latin typeface="+mj-lt"/>
                </a:rPr>
                <a:t> </a:t>
              </a:r>
              <a:r>
                <a:rPr lang="en-US" sz="2800" dirty="0" smtClean="0">
                  <a:latin typeface="+mj-lt"/>
                </a:rPr>
                <a:t>    best </a:t>
              </a:r>
              <a:r>
                <a:rPr lang="en-US" sz="2800" dirty="0">
                  <a:latin typeface="+mj-lt"/>
                </a:rPr>
                <a:t>available evidence.</a:t>
              </a:r>
              <a:endParaRPr lang="en-US" sz="2800" dirty="0">
                <a:solidFill>
                  <a:srgbClr val="00408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400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2 at 1.36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07" y="222568"/>
            <a:ext cx="7487412" cy="639064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452411" y="5003791"/>
            <a:ext cx="4295775" cy="1301750"/>
          </a:xfrm>
          <a:prstGeom prst="rect">
            <a:avLst/>
          </a:prstGeom>
          <a:solidFill>
            <a:srgbClr val="336699"/>
          </a:solidFill>
          <a:ln w="5715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Home Page</a:t>
            </a:r>
            <a:endParaRPr lang="en-US" sz="4400">
              <a:latin typeface="Times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065061" y="2388119"/>
            <a:ext cx="3962400" cy="838200"/>
          </a:xfrm>
          <a:prstGeom prst="rect">
            <a:avLst/>
          </a:prstGeom>
          <a:gradFill rotWithShape="0">
            <a:gsLst>
              <a:gs pos="0">
                <a:srgbClr val="9DB7CD"/>
              </a:gs>
              <a:gs pos="50000">
                <a:schemeClr val="bg1"/>
              </a:gs>
              <a:gs pos="100000">
                <a:srgbClr val="9DB7CD"/>
              </a:gs>
            </a:gsLst>
            <a:lin ang="5400000" scaled="1"/>
          </a:gradFill>
          <a:ln w="28575">
            <a:solidFill>
              <a:srgbClr val="004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>
                <a:solidFill>
                  <a:srgbClr val="0B3F75"/>
                </a:solidFill>
              </a:rPr>
              <a:t>Enter search query</a:t>
            </a:r>
            <a:endParaRPr lang="en-US" sz="2400">
              <a:latin typeface="Times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1445157" y="844539"/>
            <a:ext cx="595312" cy="298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5885" y="1473719"/>
            <a:ext cx="3035447" cy="312748"/>
          </a:xfrm>
          <a:prstGeom prst="rect">
            <a:avLst/>
          </a:prstGeom>
          <a:solidFill>
            <a:srgbClr val="E5E5E5"/>
          </a:solidFill>
          <a:ln w="19050">
            <a:solidFill>
              <a:srgbClr val="39769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tx1"/>
                </a:solidFill>
              </a:rPr>
              <a:t>asthma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 rot="2527842">
            <a:off x="3670309" y="2002357"/>
            <a:ext cx="1314450" cy="304800"/>
          </a:xfrm>
          <a:prstGeom prst="leftArrow">
            <a:avLst>
              <a:gd name="adj1" fmla="val 50000"/>
              <a:gd name="adj2" fmla="val 98628"/>
            </a:avLst>
          </a:prstGeom>
          <a:gradFill rotWithShape="0">
            <a:gsLst>
              <a:gs pos="0">
                <a:srgbClr val="C9F1F5"/>
              </a:gs>
              <a:gs pos="100000">
                <a:srgbClr val="1F62A3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6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1" y="274384"/>
            <a:ext cx="6415024" cy="62870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774282" y="1520327"/>
            <a:ext cx="3866645" cy="1028751"/>
            <a:chOff x="4383499" y="1248834"/>
            <a:chExt cx="3866645" cy="1282700"/>
          </a:xfrm>
        </p:grpSpPr>
        <p:sp>
          <p:nvSpPr>
            <p:cNvPr id="7" name="Rounded Rectangular Callout 6"/>
            <p:cNvSpPr/>
            <p:nvPr/>
          </p:nvSpPr>
          <p:spPr bwMode="auto">
            <a:xfrm>
              <a:off x="4383499" y="1248834"/>
              <a:ext cx="3866645" cy="1282700"/>
            </a:xfrm>
            <a:prstGeom prst="wedgeRoundRectCallout">
              <a:avLst>
                <a:gd name="adj1" fmla="val -81997"/>
                <a:gd name="adj2" fmla="val 69315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533462" y="1450445"/>
              <a:ext cx="3570318" cy="87206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Dr. Griswold’s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837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02 at 1.39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35" y="249661"/>
            <a:ext cx="6675120" cy="6217920"/>
          </a:xfrm>
          <a:prstGeom prst="rect">
            <a:avLst/>
          </a:prstGeom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412880" y="2503488"/>
            <a:ext cx="2667000" cy="1828800"/>
          </a:xfrm>
          <a:prstGeom prst="rect">
            <a:avLst/>
          </a:prstGeom>
          <a:solidFill>
            <a:srgbClr val="003366"/>
          </a:solidFill>
          <a:ln w="1270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sz="2200">
                <a:solidFill>
                  <a:schemeClr val="bg1"/>
                </a:solidFill>
              </a:rPr>
              <a:t>Click</a:t>
            </a:r>
          </a:p>
          <a:p>
            <a:pPr algn="ctr">
              <a:lnSpc>
                <a:spcPct val="120000"/>
              </a:lnSpc>
            </a:pPr>
            <a:r>
              <a:rPr lang="en-US" sz="2200">
                <a:solidFill>
                  <a:schemeClr val="bg1"/>
                </a:solidFill>
              </a:rPr>
              <a:t>Links to</a:t>
            </a:r>
          </a:p>
          <a:p>
            <a:pPr algn="ctr">
              <a:lnSpc>
                <a:spcPct val="120000"/>
              </a:lnSpc>
            </a:pPr>
            <a:r>
              <a:rPr lang="en-US" sz="2200">
                <a:solidFill>
                  <a:schemeClr val="bg1"/>
                </a:solidFill>
              </a:rPr>
              <a:t>Topic</a:t>
            </a:r>
            <a:endParaRPr lang="en-US" sz="2400">
              <a:latin typeface="Times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264449" y="3417888"/>
            <a:ext cx="964671" cy="366713"/>
          </a:xfrm>
          <a:prstGeom prst="rect">
            <a:avLst/>
          </a:prstGeom>
          <a:noFill/>
          <a:ln w="92075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2368055" y="3479801"/>
            <a:ext cx="3600450" cy="304800"/>
          </a:xfrm>
          <a:prstGeom prst="leftArrow">
            <a:avLst>
              <a:gd name="adj1" fmla="val 50000"/>
              <a:gd name="adj2" fmla="val 137156"/>
            </a:avLst>
          </a:prstGeom>
          <a:gradFill rotWithShape="0">
            <a:gsLst>
              <a:gs pos="0">
                <a:srgbClr val="1F62A3"/>
              </a:gs>
              <a:gs pos="100000">
                <a:srgbClr val="C9F1F5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2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02 at 1.42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13" y="281496"/>
            <a:ext cx="6358128" cy="6272784"/>
          </a:xfrm>
          <a:prstGeom prst="rect">
            <a:avLst/>
          </a:prstGeom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906577" y="3306795"/>
            <a:ext cx="2667000" cy="1828800"/>
          </a:xfrm>
          <a:prstGeom prst="rect">
            <a:avLst/>
          </a:prstGeom>
          <a:solidFill>
            <a:srgbClr val="003366"/>
          </a:solidFill>
          <a:ln w="1270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sz="2200">
                <a:solidFill>
                  <a:schemeClr val="bg1"/>
                </a:solidFill>
              </a:rPr>
              <a:t>Click</a:t>
            </a:r>
          </a:p>
          <a:p>
            <a:pPr algn="ctr">
              <a:lnSpc>
                <a:spcPct val="120000"/>
              </a:lnSpc>
            </a:pPr>
            <a:r>
              <a:rPr lang="en-US" sz="2200">
                <a:solidFill>
                  <a:schemeClr val="bg1"/>
                </a:solidFill>
              </a:rPr>
              <a:t>Links to</a:t>
            </a:r>
          </a:p>
          <a:p>
            <a:pPr algn="ctr">
              <a:lnSpc>
                <a:spcPct val="120000"/>
              </a:lnSpc>
            </a:pPr>
            <a:r>
              <a:rPr lang="en-US" sz="2200">
                <a:solidFill>
                  <a:schemeClr val="bg1"/>
                </a:solidFill>
              </a:rPr>
              <a:t>Document</a:t>
            </a:r>
            <a:endParaRPr lang="en-US" sz="2400">
              <a:latin typeface="Times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517788" y="3306795"/>
            <a:ext cx="2581275" cy="2292861"/>
          </a:xfrm>
          <a:prstGeom prst="rect">
            <a:avLst/>
          </a:prstGeom>
          <a:noFill/>
          <a:ln w="92075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15"/>
          <p:cNvSpPr>
            <a:spLocks noChangeArrowheads="1"/>
          </p:cNvSpPr>
          <p:nvPr/>
        </p:nvSpPr>
        <p:spPr bwMode="auto">
          <a:xfrm>
            <a:off x="4233352" y="4083082"/>
            <a:ext cx="2322513" cy="304800"/>
          </a:xfrm>
          <a:prstGeom prst="leftArrow">
            <a:avLst>
              <a:gd name="adj1" fmla="val 50000"/>
              <a:gd name="adj2" fmla="val 137156"/>
            </a:avLst>
          </a:prstGeom>
          <a:gradFill rotWithShape="0">
            <a:gsLst>
              <a:gs pos="0">
                <a:srgbClr val="1F62A3"/>
              </a:gs>
              <a:gs pos="100000">
                <a:srgbClr val="C9F1F5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A6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02 at 1.43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47" y="448733"/>
            <a:ext cx="5051298" cy="6091428"/>
          </a:xfrm>
          <a:prstGeom prst="rect">
            <a:avLst/>
          </a:prstGeom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5294313" y="162984"/>
            <a:ext cx="3613150" cy="1066800"/>
          </a:xfrm>
          <a:prstGeom prst="rect">
            <a:avLst/>
          </a:prstGeom>
          <a:solidFill>
            <a:srgbClr val="003366"/>
          </a:solidFill>
          <a:ln w="12700">
            <a:solidFill>
              <a:srgbClr val="CCCC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Document Text</a:t>
            </a:r>
            <a:endParaRPr lang="en-US" sz="3200">
              <a:latin typeface="Times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108200" y="3407834"/>
            <a:ext cx="1041400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827339" y="4414840"/>
            <a:ext cx="2466974" cy="1402820"/>
            <a:chOff x="2827339" y="4414840"/>
            <a:chExt cx="2466974" cy="140282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2827339" y="4414840"/>
              <a:ext cx="1016528" cy="250294"/>
            </a:xfrm>
            <a:prstGeom prst="rect">
              <a:avLst/>
            </a:prstGeom>
            <a:noFill/>
            <a:ln w="76200" cmpd="sng">
              <a:solidFill>
                <a:srgbClr val="A8253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ounded Rectangular Callout 14"/>
            <p:cNvSpPr/>
            <p:nvPr/>
          </p:nvSpPr>
          <p:spPr bwMode="auto">
            <a:xfrm>
              <a:off x="3686175" y="5204885"/>
              <a:ext cx="1608138" cy="612775"/>
            </a:xfrm>
            <a:prstGeom prst="wedgeRoundRectCallout">
              <a:avLst>
                <a:gd name="adj1" fmla="val -44751"/>
                <a:gd name="adj2" fmla="val -119409"/>
                <a:gd name="adj3" fmla="val 16667"/>
              </a:avLst>
            </a:prstGeom>
            <a:solidFill>
              <a:srgbClr val="FFFFFF"/>
            </a:solidFill>
            <a:ln w="28575" cmpd="sng">
              <a:solidFill>
                <a:srgbClr val="A8253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rgbClr val="A8253A"/>
                  </a:solidFill>
                </a:rPr>
                <a:t>Notice!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495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-112" b="709"/>
          <a:stretch/>
        </p:blipFill>
        <p:spPr>
          <a:xfrm>
            <a:off x="3844159" y="228600"/>
            <a:ext cx="5029200" cy="6400800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14" name="Rounded Rectangular Callout 13"/>
          <p:cNvSpPr/>
          <p:nvPr/>
        </p:nvSpPr>
        <p:spPr>
          <a:xfrm>
            <a:off x="5808280" y="228600"/>
            <a:ext cx="3065079" cy="559676"/>
          </a:xfrm>
          <a:prstGeom prst="wedgeRoundRectCallout">
            <a:avLst>
              <a:gd name="adj1" fmla="val -50089"/>
              <a:gd name="adj2" fmla="val 2498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chemeClr val="tx1"/>
                </a:solidFill>
              </a:rPr>
              <a:t>www.ttuhsc.edu</a:t>
            </a:r>
            <a:r>
              <a:rPr lang="en-US" sz="2000" dirty="0">
                <a:solidFill>
                  <a:schemeClr val="tx1"/>
                </a:solidFill>
              </a:rPr>
              <a:t>/libraries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48792" y="2548197"/>
            <a:ext cx="5547765" cy="2281711"/>
            <a:chOff x="248792" y="2548197"/>
            <a:chExt cx="5547765" cy="2281711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248792" y="2548197"/>
              <a:ext cx="5343116" cy="1063625"/>
            </a:xfrm>
            <a:prstGeom prst="wedgeRoundRectCallout">
              <a:avLst>
                <a:gd name="adj1" fmla="val 39699"/>
                <a:gd name="adj2" fmla="val 104457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D834D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60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360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Evidence Based</a:t>
              </a:r>
              <a:endPara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228492" y="4151084"/>
              <a:ext cx="568065" cy="678824"/>
            </a:xfrm>
            <a:prstGeom prst="rect">
              <a:avLst/>
            </a:prstGeom>
            <a:noFill/>
            <a:ln w="73025">
              <a:solidFill>
                <a:srgbClr val="FB3CE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23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26" y="287274"/>
            <a:ext cx="3793236" cy="62834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5227" y="4423994"/>
            <a:ext cx="8195817" cy="2146732"/>
            <a:chOff x="295598" y="4423994"/>
            <a:chExt cx="8195817" cy="2146732"/>
          </a:xfrm>
        </p:grpSpPr>
        <p:sp>
          <p:nvSpPr>
            <p:cNvPr id="6" name="Rectangle 5"/>
            <p:cNvSpPr/>
            <p:nvPr/>
          </p:nvSpPr>
          <p:spPr>
            <a:xfrm>
              <a:off x="295598" y="6210618"/>
              <a:ext cx="1064280" cy="360108"/>
            </a:xfrm>
            <a:prstGeom prst="rect">
              <a:avLst/>
            </a:prstGeom>
            <a:noFill/>
            <a:ln w="114300">
              <a:solidFill>
                <a:srgbClr val="0099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ounded Rectangular Callout 6"/>
            <p:cNvSpPr/>
            <p:nvPr/>
          </p:nvSpPr>
          <p:spPr>
            <a:xfrm>
              <a:off x="2192215" y="4423994"/>
              <a:ext cx="6299200" cy="1063625"/>
            </a:xfrm>
            <a:prstGeom prst="wedgeRoundRectCallout">
              <a:avLst>
                <a:gd name="adj1" fmla="val -61319"/>
                <a:gd name="adj2" fmla="val 137950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2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Essential Evidence Plus</a:t>
              </a:r>
              <a:endPara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603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461963" y="508000"/>
            <a:ext cx="8201025" cy="5922963"/>
          </a:xfrm>
          <a:prstGeom prst="rect">
            <a:avLst/>
          </a:prstGeom>
          <a:solidFill>
            <a:schemeClr val="bg1"/>
          </a:solidFill>
          <a:ln w="88900" cap="flat" cmpd="sng" algn="ctr">
            <a:solidFill>
              <a:srgbClr val="4BAC2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109662" y="813329"/>
            <a:ext cx="691832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800" dirty="0" smtClean="0">
                <a:solidFill>
                  <a:srgbClr val="4BAC2B"/>
                </a:solidFill>
                <a:latin typeface="+mj-lt"/>
                <a:cs typeface="Arial" charset="0"/>
              </a:rPr>
              <a:t>ESSENTIAL EVIDENCE </a:t>
            </a:r>
            <a:r>
              <a:rPr lang="en-US" sz="4800" dirty="0" smtClean="0">
                <a:solidFill>
                  <a:srgbClr val="FFCC66"/>
                </a:solidFill>
                <a:latin typeface="+mj-lt"/>
                <a:cs typeface="Arial" charset="0"/>
              </a:rPr>
              <a:t>PLUS</a:t>
            </a:r>
            <a:endParaRPr lang="en-US" sz="4800" dirty="0">
              <a:solidFill>
                <a:srgbClr val="FFCC66"/>
              </a:solidFill>
              <a:latin typeface="+mj-lt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5734" y="2063781"/>
            <a:ext cx="7975600" cy="3472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smtClean="0">
                <a:solidFill>
                  <a:srgbClr val="4BAC2B"/>
                </a:solidFill>
              </a:rPr>
              <a:t>over </a:t>
            </a:r>
            <a:r>
              <a:rPr lang="en-US" sz="2700" dirty="0">
                <a:solidFill>
                  <a:srgbClr val="4BAC2B"/>
                </a:solidFill>
              </a:rPr>
              <a:t>13,000 </a:t>
            </a:r>
            <a:r>
              <a:rPr lang="en-US" sz="2700" dirty="0" smtClean="0">
                <a:solidFill>
                  <a:srgbClr val="4BAC2B"/>
                </a:solidFill>
              </a:rPr>
              <a:t>topics</a:t>
            </a:r>
            <a:endParaRPr lang="en-US" sz="2700" dirty="0">
              <a:solidFill>
                <a:srgbClr val="4BAC2B"/>
              </a:solidFill>
            </a:endParaRPr>
          </a:p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smtClean="0">
                <a:solidFill>
                  <a:srgbClr val="4BAC2B"/>
                </a:solidFill>
              </a:rPr>
              <a:t>guidelines</a:t>
            </a:r>
            <a:r>
              <a:rPr lang="en-US" sz="2700" dirty="0">
                <a:solidFill>
                  <a:srgbClr val="4BAC2B"/>
                </a:solidFill>
              </a:rPr>
              <a:t>, abstracts, and </a:t>
            </a:r>
            <a:r>
              <a:rPr lang="en-US" sz="2700" dirty="0" smtClean="0">
                <a:solidFill>
                  <a:srgbClr val="4BAC2B"/>
                </a:solidFill>
              </a:rPr>
              <a:t>summaries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smtClean="0">
                <a:solidFill>
                  <a:srgbClr val="4BAC2B"/>
                </a:solidFill>
              </a:rPr>
              <a:t>Systematic Reviews from Cochrane Collaboration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smtClean="0">
                <a:solidFill>
                  <a:srgbClr val="4BAC2B"/>
                </a:solidFill>
              </a:rPr>
              <a:t>Daily POEMS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smtClean="0">
                <a:solidFill>
                  <a:srgbClr val="4BAC2B"/>
                </a:solidFill>
              </a:rPr>
              <a:t>Calculators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err="1" smtClean="0">
                <a:solidFill>
                  <a:srgbClr val="4BAC2B"/>
                </a:solidFill>
              </a:rPr>
              <a:t>Derm</a:t>
            </a:r>
            <a:r>
              <a:rPr lang="en-US" sz="2700" dirty="0" smtClean="0">
                <a:solidFill>
                  <a:srgbClr val="4BAC2B"/>
                </a:solidFill>
              </a:rPr>
              <a:t> Expert</a:t>
            </a:r>
            <a:endParaRPr lang="en-US" sz="2700" dirty="0">
              <a:solidFill>
                <a:srgbClr val="4BAC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9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creen Shot 2013-07-07 at 11.39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12750"/>
            <a:ext cx="848995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>
            <a:spLocks noChangeArrowheads="1"/>
          </p:cNvSpPr>
          <p:nvPr/>
        </p:nvSpPr>
        <p:spPr bwMode="auto">
          <a:xfrm>
            <a:off x="2025650" y="4835525"/>
            <a:ext cx="5092700" cy="1803400"/>
          </a:xfrm>
          <a:prstGeom prst="wedgeRoundRectCallout">
            <a:avLst>
              <a:gd name="adj1" fmla="val -50046"/>
              <a:gd name="adj2" fmla="val 35472"/>
              <a:gd name="adj3" fmla="val 16667"/>
            </a:avLst>
          </a:prstGeom>
          <a:solidFill>
            <a:schemeClr val="bg1"/>
          </a:solidFill>
          <a:ln w="762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40000"/>
              </a:lnSpc>
              <a:spcAft>
                <a:spcPts val="600"/>
              </a:spcAft>
            </a:pPr>
            <a:r>
              <a:rPr lang="en-US" sz="6000"/>
              <a:t>Home Page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creen Shot 2013-07-07 at 11.40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563563"/>
            <a:ext cx="8585200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5450" y="1501775"/>
            <a:ext cx="2438400" cy="406400"/>
          </a:xfrm>
          <a:prstGeom prst="rect">
            <a:avLst/>
          </a:prstGeom>
          <a:solidFill>
            <a:srgbClr val="FFFFFF"/>
          </a:solidFill>
          <a:ln>
            <a:solidFill>
              <a:srgbClr val="6666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2800" dirty="0">
                <a:solidFill>
                  <a:srgbClr val="000000"/>
                </a:solidFill>
              </a:rPr>
              <a:t>asthma</a:t>
            </a: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2863850" y="254000"/>
            <a:ext cx="3754438" cy="1262063"/>
          </a:xfrm>
          <a:prstGeom prst="wedgeRoundRectCallout">
            <a:avLst>
              <a:gd name="adj1" fmla="val -61940"/>
              <a:gd name="adj2" fmla="val 60427"/>
              <a:gd name="adj3" fmla="val 16667"/>
            </a:avLst>
          </a:prstGeom>
          <a:solidFill>
            <a:schemeClr val="bg1"/>
          </a:solidFill>
          <a:ln w="7620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Aft>
                <a:spcPts val="600"/>
              </a:spcAft>
              <a:defRPr/>
            </a:pPr>
            <a:r>
              <a:rPr lang="en-US" sz="2400" dirty="0"/>
              <a:t>Enter asthma and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2400" dirty="0"/>
              <a:t>click </a:t>
            </a:r>
            <a:r>
              <a:rPr lang="en-US" sz="2400" dirty="0">
                <a:solidFill>
                  <a:srgbClr val="FFCC66"/>
                </a:solidFill>
              </a:rPr>
              <a:t>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2 at 1.47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17" y="318072"/>
            <a:ext cx="8038592" cy="6047232"/>
          </a:xfrm>
          <a:prstGeom prst="rect">
            <a:avLst/>
          </a:prstGeom>
        </p:spPr>
      </p:pic>
      <p:sp>
        <p:nvSpPr>
          <p:cNvPr id="5" name="Rounded Rectangular Callout 3"/>
          <p:cNvSpPr>
            <a:spLocks noChangeArrowheads="1"/>
          </p:cNvSpPr>
          <p:nvPr/>
        </p:nvSpPr>
        <p:spPr bwMode="auto">
          <a:xfrm>
            <a:off x="290513" y="201614"/>
            <a:ext cx="7162800" cy="1559454"/>
          </a:xfrm>
          <a:prstGeom prst="wedgeRoundRectCallout">
            <a:avLst>
              <a:gd name="adj1" fmla="val -12250"/>
              <a:gd name="adj2" fmla="val 79935"/>
              <a:gd name="adj3" fmla="val 16667"/>
            </a:avLst>
          </a:prstGeom>
          <a:solidFill>
            <a:schemeClr val="bg1"/>
          </a:solidFill>
          <a:ln w="57150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336699"/>
                </a:solidFill>
                <a:latin typeface="+mj-lt"/>
              </a:rPr>
              <a:t>To access the disease information </a:t>
            </a:r>
            <a:r>
              <a:rPr lang="en-US" sz="2400" u="sng" dirty="0">
                <a:solidFill>
                  <a:srgbClr val="336699"/>
                </a:solidFill>
                <a:latin typeface="+mj-lt"/>
              </a:rPr>
              <a:t>overview</a:t>
            </a:r>
            <a:r>
              <a:rPr lang="en-US" sz="2400" dirty="0">
                <a:solidFill>
                  <a:srgbClr val="336699"/>
                </a:solidFill>
                <a:latin typeface="+mj-lt"/>
              </a:rPr>
              <a:t> module, always select from </a:t>
            </a:r>
            <a:r>
              <a:rPr lang="en-US" sz="2400" i="1" dirty="0">
                <a:solidFill>
                  <a:srgbClr val="7F7F7F"/>
                </a:solidFill>
                <a:latin typeface="+mj-lt"/>
              </a:rPr>
              <a:t>Essential Evidence Topics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41109" y="2424645"/>
            <a:ext cx="2519891" cy="419100"/>
          </a:xfrm>
          <a:prstGeom prst="rect">
            <a:avLst/>
          </a:prstGeom>
          <a:noFill/>
          <a:ln w="76200" cmpd="sng">
            <a:solidFill>
              <a:srgbClr val="008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6203950" y="2756959"/>
            <a:ext cx="2143125" cy="874713"/>
          </a:xfrm>
          <a:prstGeom prst="wedgeRoundRectCallout">
            <a:avLst>
              <a:gd name="adj1" fmla="val -75931"/>
              <a:gd name="adj2" fmla="val -68051"/>
              <a:gd name="adj3" fmla="val 16667"/>
            </a:avLst>
          </a:prstGeom>
          <a:solidFill>
            <a:schemeClr val="bg1"/>
          </a:solidFill>
          <a:ln w="57150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3200">
                <a:solidFill>
                  <a:srgbClr val="336699"/>
                </a:solidFill>
              </a:rPr>
              <a:t>Click link</a:t>
            </a:r>
          </a:p>
        </p:txBody>
      </p:sp>
    </p:spTree>
    <p:extLst>
      <p:ext uri="{BB962C8B-B14F-4D97-AF65-F5344CB8AC3E}">
        <p14:creationId xmlns:p14="http://schemas.microsoft.com/office/powerpoint/2010/main" val="278122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2 at 1.49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9" y="287973"/>
            <a:ext cx="7811008" cy="6259830"/>
          </a:xfrm>
          <a:prstGeom prst="rect">
            <a:avLst/>
          </a:prstGeom>
        </p:spPr>
      </p:pic>
      <p:sp>
        <p:nvSpPr>
          <p:cNvPr id="11" name="Rounded Rectangular Callout 10"/>
          <p:cNvSpPr>
            <a:spLocks noChangeArrowheads="1"/>
          </p:cNvSpPr>
          <p:nvPr/>
        </p:nvSpPr>
        <p:spPr bwMode="auto">
          <a:xfrm>
            <a:off x="4365622" y="5197105"/>
            <a:ext cx="3974044" cy="840582"/>
          </a:xfrm>
          <a:prstGeom prst="wedgeRoundRectCallout">
            <a:avLst>
              <a:gd name="adj1" fmla="val -34329"/>
              <a:gd name="adj2" fmla="val -99287"/>
              <a:gd name="adj3" fmla="val 16667"/>
            </a:avLst>
          </a:prstGeom>
          <a:solidFill>
            <a:schemeClr val="bg1"/>
          </a:solidFill>
          <a:ln w="57150">
            <a:solidFill>
              <a:srgbClr val="0080FF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3200" dirty="0">
                <a:latin typeface="+mj-lt"/>
              </a:rPr>
              <a:t>Information Index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3856" y="2712751"/>
            <a:ext cx="2057400" cy="312737"/>
          </a:xfrm>
          <a:prstGeom prst="rect">
            <a:avLst/>
          </a:prstGeom>
          <a:noFill/>
          <a:ln w="57150" cmpd="sng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13855" y="4354747"/>
            <a:ext cx="7625811" cy="325438"/>
          </a:xfrm>
          <a:prstGeom prst="rect">
            <a:avLst/>
          </a:prstGeom>
          <a:noFill/>
          <a:ln w="38100" cmpd="sng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2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30932" y="265679"/>
            <a:ext cx="2293166" cy="6291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000" dirty="0" smtClean="0"/>
              <a:t>Syllabus</a:t>
            </a:r>
            <a:endParaRPr lang="en-US" sz="4000" dirty="0"/>
          </a:p>
        </p:txBody>
      </p:sp>
      <p:grpSp>
        <p:nvGrpSpPr>
          <p:cNvPr id="6" name="Group 5"/>
          <p:cNvGrpSpPr/>
          <p:nvPr/>
        </p:nvGrpSpPr>
        <p:grpSpPr>
          <a:xfrm>
            <a:off x="224254" y="1194992"/>
            <a:ext cx="8702087" cy="5424678"/>
            <a:chOff x="224254" y="1194992"/>
            <a:chExt cx="8702087" cy="542467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254" y="1194992"/>
              <a:ext cx="4183380" cy="542467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2961" y="1194992"/>
              <a:ext cx="4183380" cy="5410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026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2 at 1.49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9" y="287973"/>
            <a:ext cx="7811008" cy="6259830"/>
          </a:xfrm>
          <a:prstGeom prst="rect">
            <a:avLst/>
          </a:prstGeom>
        </p:spPr>
      </p:pic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2454000" y="254106"/>
            <a:ext cx="6009217" cy="1126067"/>
          </a:xfrm>
          <a:prstGeom prst="wedgeRoundRectCallout">
            <a:avLst>
              <a:gd name="adj1" fmla="val -57996"/>
              <a:gd name="adj2" fmla="val 3807"/>
              <a:gd name="adj3" fmla="val 16667"/>
            </a:avLst>
          </a:prstGeom>
          <a:solidFill>
            <a:schemeClr val="bg1"/>
          </a:solidFill>
          <a:ln w="57150" cmpd="sng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40000"/>
              </a:lnSpc>
              <a:spcAft>
                <a:spcPts val="600"/>
              </a:spcAft>
            </a:pPr>
            <a:r>
              <a:rPr lang="en-US" sz="3600" dirty="0" smtClean="0">
                <a:latin typeface="+mj-lt"/>
              </a:rPr>
              <a:t>Click to return to home page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381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creen Shot 2013-07-07 at 11.40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563563"/>
            <a:ext cx="8585200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4568825" y="4028016"/>
            <a:ext cx="4112684" cy="1041401"/>
          </a:xfrm>
          <a:prstGeom prst="wedgeRoundRectCallout">
            <a:avLst>
              <a:gd name="adj1" fmla="val -64584"/>
              <a:gd name="adj2" fmla="val -55542"/>
              <a:gd name="adj3" fmla="val 16667"/>
            </a:avLst>
          </a:prstGeom>
          <a:solidFill>
            <a:schemeClr val="bg1"/>
          </a:solidFill>
          <a:ln w="57150" cmpd="sng">
            <a:solidFill>
              <a:srgbClr val="336699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3600" dirty="0" smtClean="0">
                <a:latin typeface="+mj-lt"/>
              </a:rPr>
              <a:t>Calculators &amp; Tools</a:t>
            </a:r>
            <a:endParaRPr lang="en-US" sz="3600" dirty="0">
              <a:latin typeface="+mj-lt"/>
            </a:endParaRPr>
          </a:p>
        </p:txBody>
      </p:sp>
      <p:sp>
        <p:nvSpPr>
          <p:cNvPr id="8" name="Rounded Rectangular Callout 7"/>
          <p:cNvSpPr>
            <a:spLocks noChangeArrowheads="1"/>
          </p:cNvSpPr>
          <p:nvPr/>
        </p:nvSpPr>
        <p:spPr bwMode="auto">
          <a:xfrm>
            <a:off x="2271183" y="2513541"/>
            <a:ext cx="2470152" cy="1406526"/>
          </a:xfrm>
          <a:prstGeom prst="wedgeRoundRectCallout">
            <a:avLst>
              <a:gd name="adj1" fmla="val -49770"/>
              <a:gd name="adj2" fmla="val -407"/>
              <a:gd name="adj3" fmla="val 16667"/>
            </a:avLst>
          </a:prstGeom>
          <a:noFill/>
          <a:ln w="57150" cmpd="sng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483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7-02 at 7.18.3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r="1063"/>
          <a:stretch/>
        </p:blipFill>
        <p:spPr>
          <a:xfrm>
            <a:off x="845953" y="389467"/>
            <a:ext cx="7445744" cy="58597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5953" y="2060046"/>
            <a:ext cx="4691247" cy="2723621"/>
          </a:xfrm>
          <a:prstGeom prst="rect">
            <a:avLst/>
          </a:prstGeom>
          <a:noFill/>
          <a:ln w="57150" cmpd="sng">
            <a:solidFill>
              <a:srgbClr val="FFCC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creen Shot 2013-07-07 at 11.44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95263"/>
            <a:ext cx="5980112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13-07-07 at 11.45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4" t="44026" r="3098" b="14644"/>
          <a:stretch>
            <a:fillRect/>
          </a:stretch>
        </p:blipFill>
        <p:spPr bwMode="auto">
          <a:xfrm>
            <a:off x="3402013" y="3179763"/>
            <a:ext cx="42433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3-07-07 at 11.46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5" y="5162550"/>
            <a:ext cx="6186488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1862138" y="2105025"/>
            <a:ext cx="1030287" cy="3048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993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192713" y="5518150"/>
            <a:ext cx="3316287" cy="998538"/>
            <a:chOff x="5192299" y="5517444"/>
            <a:chExt cx="3316702" cy="998891"/>
          </a:xfrm>
        </p:grpSpPr>
        <p:sp>
          <p:nvSpPr>
            <p:cNvPr id="43017" name="Rectangle 4"/>
            <p:cNvSpPr>
              <a:spLocks noChangeArrowheads="1"/>
            </p:cNvSpPr>
            <p:nvPr/>
          </p:nvSpPr>
          <p:spPr bwMode="auto">
            <a:xfrm>
              <a:off x="6533447" y="5517444"/>
              <a:ext cx="1975554" cy="998891"/>
            </a:xfrm>
            <a:prstGeom prst="rect">
              <a:avLst/>
            </a:prstGeom>
            <a:solidFill>
              <a:srgbClr val="DDDDDD"/>
            </a:solidFill>
            <a:ln w="38100">
              <a:solidFill>
                <a:srgbClr val="4C4C4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4000">
                  <a:solidFill>
                    <a:srgbClr val="191919"/>
                  </a:solidFill>
                </a:rPr>
                <a:t>Click</a:t>
              </a:r>
              <a:endParaRPr lang="en-US" sz="4000"/>
            </a:p>
          </p:txBody>
        </p:sp>
        <p:sp>
          <p:nvSpPr>
            <p:cNvPr id="43018" name="AutoShape 7"/>
            <p:cNvSpPr>
              <a:spLocks noChangeArrowheads="1"/>
            </p:cNvSpPr>
            <p:nvPr/>
          </p:nvSpPr>
          <p:spPr bwMode="auto">
            <a:xfrm rot="4773893">
              <a:off x="5785880" y="5424137"/>
              <a:ext cx="455082" cy="1642244"/>
            </a:xfrm>
            <a:prstGeom prst="downArrow">
              <a:avLst>
                <a:gd name="adj1" fmla="val 50000"/>
                <a:gd name="adj2" fmla="val 82181"/>
              </a:avLst>
            </a:prstGeom>
            <a:gradFill rotWithShape="0">
              <a:gsLst>
                <a:gs pos="0">
                  <a:srgbClr val="92ACC3"/>
                </a:gs>
                <a:gs pos="50000">
                  <a:srgbClr val="BBE0E3"/>
                </a:gs>
                <a:gs pos="100000">
                  <a:srgbClr val="92ACC3"/>
                </a:gs>
              </a:gsLst>
              <a:lin ang="5400000" scaled="1"/>
            </a:gradFill>
            <a:ln w="28575">
              <a:solidFill>
                <a:srgbClr val="1A4775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4364038" y="6253163"/>
            <a:ext cx="790575" cy="3048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993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3427413" y="3584575"/>
            <a:ext cx="1963737" cy="9699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993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7-07 at 11.47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396875"/>
            <a:ext cx="8223250" cy="60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6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1371600" y="2971800"/>
            <a:ext cx="640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Practice Guidelines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7-02 at 7.22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27" y="804334"/>
            <a:ext cx="5307330" cy="5856732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75733" y="287867"/>
            <a:ext cx="3505200" cy="685800"/>
          </a:xfrm>
          <a:prstGeom prst="rect">
            <a:avLst/>
          </a:prstGeom>
          <a:solidFill>
            <a:schemeClr val="bg1"/>
          </a:solidFill>
          <a:ln w="57150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www.guideline.gov</a:t>
            </a:r>
            <a:endParaRPr lang="en-US" sz="240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8975" y="762000"/>
            <a:ext cx="7783513" cy="889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Many Information Resources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976313" y="2892425"/>
            <a:ext cx="7069137" cy="2308225"/>
            <a:chOff x="976533" y="2865663"/>
            <a:chExt cx="7068464" cy="2308098"/>
          </a:xfrm>
        </p:grpSpPr>
        <p:pic>
          <p:nvPicPr>
            <p:cNvPr id="14" name="Picture 5" descr="ucm263335.jp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7897" y="2865663"/>
              <a:ext cx="3467100" cy="2308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976533" y="3670482"/>
              <a:ext cx="3395339" cy="88895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4800" i="1" dirty="0">
                  <a:latin typeface="Times New Roman"/>
                  <a:cs typeface="Times New Roman"/>
                </a:rPr>
                <a:t>are Mobile!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49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0149" y="274320"/>
            <a:ext cx="5114925" cy="6309360"/>
            <a:chOff x="290149" y="274320"/>
            <a:chExt cx="5114925" cy="63093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49" y="274320"/>
              <a:ext cx="5114925" cy="630936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2203327" y="321213"/>
              <a:ext cx="3143131" cy="452511"/>
            </a:xfrm>
            <a:prstGeom prst="wedgeRoundRectCallout">
              <a:avLst>
                <a:gd name="adj1" fmla="val 223"/>
                <a:gd name="adj2" fmla="val 49164"/>
                <a:gd name="adj3" fmla="val 16667"/>
              </a:avLst>
            </a:prstGeom>
            <a:solidFill>
              <a:schemeClr val="bg1"/>
            </a:solidFill>
            <a:ln w="381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err="1">
                  <a:solidFill>
                    <a:prstClr val="black"/>
                  </a:solidFill>
                  <a:latin typeface="Verdana"/>
                  <a:cs typeface="Verdana"/>
                </a:rPr>
                <a:t>www.ttuhsc.edu</a:t>
              </a:r>
              <a:r>
                <a:rPr lang="en-US" dirty="0">
                  <a:solidFill>
                    <a:prstClr val="black"/>
                  </a:solidFill>
                  <a:latin typeface="Verdana"/>
                  <a:cs typeface="Verdana"/>
                </a:rPr>
                <a:t>/libraries</a:t>
              </a:r>
            </a:p>
          </p:txBody>
        </p:sp>
      </p:grpSp>
      <p:sp>
        <p:nvSpPr>
          <p:cNvPr id="10" name="Rounded Rectangular Callout 9"/>
          <p:cNvSpPr/>
          <p:nvPr/>
        </p:nvSpPr>
        <p:spPr>
          <a:xfrm>
            <a:off x="5802313" y="4440766"/>
            <a:ext cx="2978150" cy="1289050"/>
          </a:xfrm>
          <a:prstGeom prst="wedgeRoundRectCallout">
            <a:avLst>
              <a:gd name="adj1" fmla="val -69717"/>
              <a:gd name="adj2" fmla="val -49092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Mobile Resources</a:t>
            </a:r>
          </a:p>
        </p:txBody>
      </p:sp>
    </p:spTree>
    <p:extLst>
      <p:ext uri="{BB962C8B-B14F-4D97-AF65-F5344CB8AC3E}">
        <p14:creationId xmlns:p14="http://schemas.microsoft.com/office/powerpoint/2010/main" val="301615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creen Shot 2011-12-12 at 3.43.2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801"/>
          <a:stretch/>
        </p:blipFill>
        <p:spPr bwMode="auto">
          <a:xfrm>
            <a:off x="376235" y="305116"/>
            <a:ext cx="3629406" cy="88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4729163" y="561975"/>
            <a:ext cx="4024312" cy="998538"/>
          </a:xfrm>
          <a:prstGeom prst="wedgeRoundRectCallout">
            <a:avLst>
              <a:gd name="adj1" fmla="val -80914"/>
              <a:gd name="adj2" fmla="val -29284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Scroll to resource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31830" y="2380677"/>
            <a:ext cx="3667718" cy="2491740"/>
            <a:chOff x="331830" y="2400997"/>
            <a:chExt cx="3667718" cy="24917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38" y="2400997"/>
              <a:ext cx="3623310" cy="2491740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 bwMode="auto">
            <a:xfrm>
              <a:off x="331830" y="2660879"/>
              <a:ext cx="887370" cy="476838"/>
            </a:xfrm>
            <a:prstGeom prst="roundRect">
              <a:avLst/>
            </a:prstGeom>
            <a:noFill/>
            <a:ln w="66675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1830" y="1307090"/>
            <a:ext cx="3665186" cy="928323"/>
            <a:chOff x="331830" y="1317250"/>
            <a:chExt cx="3665186" cy="9283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276" y="1342603"/>
              <a:ext cx="3634740" cy="902970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 bwMode="auto">
            <a:xfrm>
              <a:off x="331830" y="1317250"/>
              <a:ext cx="1121050" cy="476838"/>
            </a:xfrm>
            <a:prstGeom prst="roundRect">
              <a:avLst/>
            </a:prstGeom>
            <a:noFill/>
            <a:ln w="66675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75515" y="2539859"/>
            <a:ext cx="8004154" cy="4079997"/>
            <a:chOff x="775515" y="2539859"/>
            <a:chExt cx="8004154" cy="40799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2969" y="2539859"/>
              <a:ext cx="4076700" cy="3543300"/>
            </a:xfrm>
            <a:prstGeom prst="rect">
              <a:avLst/>
            </a:prstGeom>
          </p:spPr>
        </p:pic>
        <p:sp>
          <p:nvSpPr>
            <p:cNvPr id="20" name="Rounded Rectangular Callout 19"/>
            <p:cNvSpPr/>
            <p:nvPr/>
          </p:nvSpPr>
          <p:spPr>
            <a:xfrm>
              <a:off x="775515" y="5546462"/>
              <a:ext cx="3709987" cy="1073394"/>
            </a:xfrm>
            <a:prstGeom prst="wedgeRoundRectCallout">
              <a:avLst>
                <a:gd name="adj1" fmla="val 111848"/>
                <a:gd name="adj2" fmla="val -256914"/>
                <a:gd name="adj3" fmla="val 16667"/>
              </a:avLst>
            </a:prstGeom>
            <a:solidFill>
              <a:srgbClr val="FFFFFF"/>
            </a:solidFill>
            <a:ln w="381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appropriate  </a:t>
              </a: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links </a:t>
              </a: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for your device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54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179448" y="374769"/>
            <a:ext cx="4761542" cy="6060143"/>
            <a:chOff x="3844159" y="228600"/>
            <a:chExt cx="5029200" cy="64008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" r="-112" b="709"/>
            <a:stretch/>
          </p:blipFill>
          <p:spPr>
            <a:xfrm>
              <a:off x="3844159" y="228600"/>
              <a:ext cx="5029200" cy="6400800"/>
            </a:xfrm>
            <a:prstGeom prst="rect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3" name="Rounded Rectangular Callout 12"/>
            <p:cNvSpPr/>
            <p:nvPr/>
          </p:nvSpPr>
          <p:spPr>
            <a:xfrm>
              <a:off x="5798120" y="228600"/>
              <a:ext cx="3065079" cy="559676"/>
            </a:xfrm>
            <a:prstGeom prst="wedgeRoundRectCallout">
              <a:avLst>
                <a:gd name="adj1" fmla="val -50089"/>
                <a:gd name="adj2" fmla="val 2498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 err="1">
                  <a:solidFill>
                    <a:schemeClr val="tx1"/>
                  </a:solidFill>
                </a:rPr>
                <a:t>www.ttuhsc.edu</a:t>
              </a:r>
              <a:r>
                <a:rPr lang="en-US" sz="2000" dirty="0">
                  <a:solidFill>
                    <a:schemeClr val="tx1"/>
                  </a:solidFill>
                </a:rPr>
                <a:t>/libraries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2400" y="374769"/>
            <a:ext cx="3870960" cy="1282700"/>
            <a:chOff x="152400" y="374769"/>
            <a:chExt cx="3870960" cy="1282700"/>
          </a:xfrm>
        </p:grpSpPr>
        <p:sp>
          <p:nvSpPr>
            <p:cNvPr id="17" name="Rounded Rectangular Callout 16"/>
            <p:cNvSpPr/>
            <p:nvPr/>
          </p:nvSpPr>
          <p:spPr bwMode="auto">
            <a:xfrm>
              <a:off x="152400" y="374769"/>
              <a:ext cx="3870960" cy="1282700"/>
            </a:xfrm>
            <a:prstGeom prst="wedgeRoundRectCallout">
              <a:avLst>
                <a:gd name="adj1" fmla="val 53553"/>
                <a:gd name="adj2" fmla="val 77445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61A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15356" y="550982"/>
              <a:ext cx="3100025" cy="46513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i="1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or</a:t>
              </a: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Go to </a:t>
              </a:r>
              <a:r>
                <a:rPr lang="en-US" sz="2400" dirty="0" err="1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LibGuides</a:t>
              </a: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</a:t>
              </a:r>
              <a:endParaRPr lang="en-US" sz="2400" dirty="0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79400" y="1016119"/>
              <a:ext cx="3576320" cy="51058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u</a:t>
              </a: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nder Subject Guides</a:t>
              </a:r>
              <a:endPara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12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95349" y="274320"/>
            <a:ext cx="5114925" cy="6309360"/>
            <a:chOff x="290149" y="274320"/>
            <a:chExt cx="5114925" cy="63093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49" y="274320"/>
              <a:ext cx="5114925" cy="6309360"/>
            </a:xfrm>
            <a:prstGeom prst="rect">
              <a:avLst/>
            </a:prstGeom>
          </p:spPr>
        </p:pic>
        <p:sp>
          <p:nvSpPr>
            <p:cNvPr id="8" name="Rounded Rectangular Callout 7"/>
            <p:cNvSpPr/>
            <p:nvPr/>
          </p:nvSpPr>
          <p:spPr>
            <a:xfrm>
              <a:off x="2203327" y="321213"/>
              <a:ext cx="3143131" cy="452511"/>
            </a:xfrm>
            <a:prstGeom prst="wedgeRoundRectCallout">
              <a:avLst>
                <a:gd name="adj1" fmla="val 223"/>
                <a:gd name="adj2" fmla="val 49164"/>
                <a:gd name="adj3" fmla="val 16667"/>
              </a:avLst>
            </a:prstGeom>
            <a:solidFill>
              <a:schemeClr val="bg1"/>
            </a:solidFill>
            <a:ln w="3810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err="1">
                  <a:solidFill>
                    <a:prstClr val="black"/>
                  </a:solidFill>
                  <a:latin typeface="Verdana"/>
                  <a:cs typeface="Verdana"/>
                </a:rPr>
                <a:t>www.ttuhsc.edu</a:t>
              </a:r>
              <a:r>
                <a:rPr lang="en-US" dirty="0">
                  <a:solidFill>
                    <a:prstClr val="black"/>
                  </a:solidFill>
                  <a:latin typeface="Verdana"/>
                  <a:cs typeface="Verdana"/>
                </a:rPr>
                <a:t>/libraries</a:t>
              </a:r>
            </a:p>
          </p:txBody>
        </p:sp>
      </p:grpSp>
      <p:sp>
        <p:nvSpPr>
          <p:cNvPr id="6" name="Rounded Rectangular Callout 5"/>
          <p:cNvSpPr/>
          <p:nvPr/>
        </p:nvSpPr>
        <p:spPr>
          <a:xfrm>
            <a:off x="374528" y="5205232"/>
            <a:ext cx="2978150" cy="1289050"/>
          </a:xfrm>
          <a:prstGeom prst="wedgeRoundRectCallout">
            <a:avLst>
              <a:gd name="adj1" fmla="val 105057"/>
              <a:gd name="adj2" fmla="val -3545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53A3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Ask-A-Librarian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3"/>
          <p:cNvSpPr txBox="1">
            <a:spLocks noChangeArrowheads="1"/>
          </p:cNvSpPr>
          <p:nvPr/>
        </p:nvSpPr>
        <p:spPr bwMode="auto">
          <a:xfrm>
            <a:off x="2133600" y="1905000"/>
            <a:ext cx="48768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4400" b="1">
                <a:solidFill>
                  <a:srgbClr val="000000"/>
                </a:solidFill>
                <a:latin typeface="Calibri" charset="0"/>
              </a:rPr>
              <a:t> </a:t>
            </a:r>
            <a:endParaRPr lang="en-US" sz="4000" b="1">
              <a:solidFill>
                <a:srgbClr val="000000"/>
              </a:solidFill>
              <a:latin typeface="Helvetica Neue" charset="0"/>
              <a:cs typeface="Helvetica Neue" charset="0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en-US" sz="9600" b="1" i="1">
                <a:solidFill>
                  <a:srgbClr val="000000"/>
                </a:solidFill>
                <a:latin typeface="Goudy Old Style" charset="0"/>
                <a:cs typeface="Goudy Old Style" charset="0"/>
              </a:rPr>
              <a:t>The End</a:t>
            </a:r>
          </a:p>
        </p:txBody>
      </p:sp>
      <p:sp>
        <p:nvSpPr>
          <p:cNvPr id="77826" name="TextBox 3"/>
          <p:cNvSpPr txBox="1">
            <a:spLocks noChangeArrowheads="1"/>
          </p:cNvSpPr>
          <p:nvPr/>
        </p:nvSpPr>
        <p:spPr bwMode="auto">
          <a:xfrm>
            <a:off x="8077200" y="6475413"/>
            <a:ext cx="990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dirty="0">
                <a:solidFill>
                  <a:srgbClr val="000000"/>
                </a:solidFill>
                <a:latin typeface="Calibri" charset="0"/>
              </a:rPr>
              <a:t>July </a:t>
            </a:r>
            <a:r>
              <a:rPr lang="en-US" sz="1100" dirty="0" smtClean="0">
                <a:solidFill>
                  <a:srgbClr val="000000"/>
                </a:solidFill>
                <a:latin typeface="Calibri" charset="0"/>
              </a:rPr>
              <a:t>2016</a:t>
            </a:r>
            <a:endParaRPr lang="en-US" sz="11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70800" y="-3386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730" y="346075"/>
            <a:ext cx="5041900" cy="61658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1638" y="3718559"/>
            <a:ext cx="5725122" cy="1499625"/>
            <a:chOff x="261638" y="3718559"/>
            <a:chExt cx="5725122" cy="1499625"/>
          </a:xfrm>
        </p:grpSpPr>
        <p:sp>
          <p:nvSpPr>
            <p:cNvPr id="5" name="Rounded Rectangular Callout 4"/>
            <p:cNvSpPr/>
            <p:nvPr/>
          </p:nvSpPr>
          <p:spPr bwMode="auto">
            <a:xfrm>
              <a:off x="261638" y="3718559"/>
              <a:ext cx="5725122" cy="1499625"/>
            </a:xfrm>
            <a:prstGeom prst="wedgeRoundRectCallout">
              <a:avLst>
                <a:gd name="adj1" fmla="val 39885"/>
                <a:gd name="adj2" fmla="val 94305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65104" y="3872112"/>
              <a:ext cx="5518191" cy="11925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spcAft>
                  <a:spcPts val="3000"/>
                </a:spcAft>
                <a:defRPr/>
              </a:pP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Select Evidence-Based Medicine for</a:t>
              </a: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the MSIII Surgery Clerkship</a:t>
              </a:r>
              <a:endPara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19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87" y="276606"/>
            <a:ext cx="5542026" cy="630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5957</TotalTime>
  <Words>416</Words>
  <Application>Microsoft Macintosh PowerPoint</Application>
  <PresentationFormat>On-screen Show (4:3)</PresentationFormat>
  <Paragraphs>159</Paragraphs>
  <Slides>71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71</vt:i4>
      </vt:variant>
    </vt:vector>
  </HeadingPairs>
  <TitlesOfParts>
    <vt:vector size="92" baseType="lpstr">
      <vt:lpstr>ArialMT</vt:lpstr>
      <vt:lpstr>Bookman Old Style</vt:lpstr>
      <vt:lpstr>Calibri</vt:lpstr>
      <vt:lpstr>CalligraphyFLF</vt:lpstr>
      <vt:lpstr>Courier New</vt:lpstr>
      <vt:lpstr>Goudy Old Style</vt:lpstr>
      <vt:lpstr>Helvetica Neue</vt:lpstr>
      <vt:lpstr>ＭＳ Ｐゴシック</vt:lpstr>
      <vt:lpstr>Myriad Roman</vt:lpstr>
      <vt:lpstr>Textile</vt:lpstr>
      <vt:lpstr>Times</vt:lpstr>
      <vt:lpstr>Times New Roman</vt:lpstr>
      <vt:lpstr>Verdana</vt:lpstr>
      <vt:lpstr>Wingdings</vt:lpstr>
      <vt:lpstr>Arial</vt:lpstr>
      <vt:lpstr>Office Theme</vt:lpstr>
      <vt:lpstr>1_Office Theme</vt:lpstr>
      <vt:lpstr>3_Office Theme</vt:lpstr>
      <vt:lpstr>2_Office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TTUHSC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TTUHSCPSL</dc:creator>
  <cp:lastModifiedBy>Microsoft Office User</cp:lastModifiedBy>
  <cp:revision>788</cp:revision>
  <dcterms:created xsi:type="dcterms:W3CDTF">2010-07-29T15:43:49Z</dcterms:created>
  <dcterms:modified xsi:type="dcterms:W3CDTF">2016-07-25T23:37:44Z</dcterms:modified>
</cp:coreProperties>
</file>