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89" r:id="rId2"/>
    <p:sldMasterId id="2147484314" r:id="rId3"/>
    <p:sldMasterId id="2147484747" r:id="rId4"/>
    <p:sldMasterId id="2147484771" r:id="rId5"/>
    <p:sldMasterId id="2147484783" r:id="rId6"/>
  </p:sldMasterIdLst>
  <p:notesMasterIdLst>
    <p:notesMasterId r:id="rId74"/>
  </p:notesMasterIdLst>
  <p:sldIdLst>
    <p:sldId id="649" r:id="rId7"/>
    <p:sldId id="927" r:id="rId8"/>
    <p:sldId id="998" r:id="rId9"/>
    <p:sldId id="994" r:id="rId10"/>
    <p:sldId id="999" r:id="rId11"/>
    <p:sldId id="842" r:id="rId12"/>
    <p:sldId id="952" r:id="rId13"/>
    <p:sldId id="955" r:id="rId14"/>
    <p:sldId id="923" r:id="rId15"/>
    <p:sldId id="948" r:id="rId16"/>
    <p:sldId id="997" r:id="rId17"/>
    <p:sldId id="1000" r:id="rId18"/>
    <p:sldId id="953" r:id="rId19"/>
    <p:sldId id="954" r:id="rId20"/>
    <p:sldId id="949" r:id="rId21"/>
    <p:sldId id="956" r:id="rId22"/>
    <p:sldId id="957" r:id="rId23"/>
    <p:sldId id="922" r:id="rId24"/>
    <p:sldId id="947" r:id="rId25"/>
    <p:sldId id="848" r:id="rId26"/>
    <p:sldId id="958" r:id="rId27"/>
    <p:sldId id="950" r:id="rId28"/>
    <p:sldId id="959" r:id="rId29"/>
    <p:sldId id="961" r:id="rId30"/>
    <p:sldId id="899" r:id="rId31"/>
    <p:sldId id="960" r:id="rId32"/>
    <p:sldId id="847" r:id="rId33"/>
    <p:sldId id="1002" r:id="rId34"/>
    <p:sldId id="908" r:id="rId35"/>
    <p:sldId id="906" r:id="rId36"/>
    <p:sldId id="913" r:id="rId37"/>
    <p:sldId id="849" r:id="rId38"/>
    <p:sldId id="909" r:id="rId39"/>
    <p:sldId id="898" r:id="rId40"/>
    <p:sldId id="968" r:id="rId41"/>
    <p:sldId id="845" r:id="rId42"/>
    <p:sldId id="964" r:id="rId43"/>
    <p:sldId id="993" r:id="rId44"/>
    <p:sldId id="966" r:id="rId45"/>
    <p:sldId id="1003" r:id="rId46"/>
    <p:sldId id="1004" r:id="rId47"/>
    <p:sldId id="988" r:id="rId48"/>
    <p:sldId id="1007" r:id="rId49"/>
    <p:sldId id="641" r:id="rId50"/>
    <p:sldId id="1005" r:id="rId51"/>
    <p:sldId id="978" r:id="rId52"/>
    <p:sldId id="867" r:id="rId53"/>
    <p:sldId id="979" r:id="rId54"/>
    <p:sldId id="1008" r:id="rId55"/>
    <p:sldId id="648" r:id="rId56"/>
    <p:sldId id="919" r:id="rId57"/>
    <p:sldId id="869" r:id="rId58"/>
    <p:sldId id="1010" r:id="rId59"/>
    <p:sldId id="980" r:id="rId60"/>
    <p:sldId id="1011" r:id="rId61"/>
    <p:sldId id="1012" r:id="rId62"/>
    <p:sldId id="874" r:id="rId63"/>
    <p:sldId id="875" r:id="rId64"/>
    <p:sldId id="882" r:id="rId65"/>
    <p:sldId id="740" r:id="rId66"/>
    <p:sldId id="738" r:id="rId67"/>
    <p:sldId id="939" r:id="rId68"/>
    <p:sldId id="1013" r:id="rId69"/>
    <p:sldId id="765" r:id="rId70"/>
    <p:sldId id="1014" r:id="rId71"/>
    <p:sldId id="416" r:id="rId72"/>
    <p:sldId id="417" r:id="rId7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5E5"/>
    <a:srgbClr val="39769A"/>
    <a:srgbClr val="8AA6C2"/>
    <a:srgbClr val="0B3F59"/>
    <a:srgbClr val="08182D"/>
    <a:srgbClr val="CC0000"/>
    <a:srgbClr val="CC66CC"/>
    <a:srgbClr val="993399"/>
    <a:srgbClr val="82167E"/>
    <a:srgbClr val="33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16" autoAdjust="0"/>
  </p:normalViewPr>
  <p:slideViewPr>
    <p:cSldViewPr snapToGrid="0" snapToObjects="1" showGuides="1">
      <p:cViewPr>
        <p:scale>
          <a:sx n="150" d="100"/>
          <a:sy n="150" d="100"/>
        </p:scale>
        <p:origin x="-272" y="-856"/>
      </p:cViewPr>
      <p:guideLst>
        <p:guide orient="horz" pos="2153"/>
        <p:guide pos="2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slide" Target="slides/slide67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C3F8F95-5405-0441-89E6-4EBE42B9D423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8AD0CF4-D9B8-3042-96AA-EC3F308A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78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2179BB-7E7C-EF40-B5A4-6B034D6C1419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1BB5FB-2AC0-6C4C-891C-EF74F3928C60}" type="slidenum">
              <a:rPr lang="en-US" sz="1200">
                <a:solidFill>
                  <a:prstClr val="black"/>
                </a:solidFill>
              </a:rPr>
              <a:pPr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5041B-2471-7F4B-A8EB-5003215D4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7EF5-B24D-E942-A687-741A8C554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3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F317-C632-EC49-9C19-6BDB64771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19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15696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7464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34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397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186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94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86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9498-B7F0-2A43-80B5-16568F255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4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4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46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220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518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979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666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06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292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549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40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5B74-4277-6649-A1B8-3DF5B2FE7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25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78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741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725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468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608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928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858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740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534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88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A329-3277-E541-8679-F7A97ECB9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7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264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571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892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4070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918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52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22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9D16-1BA1-094D-8A9C-04E3264A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F937-BB7D-C242-9E38-9604A5B7D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2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DC77-1E04-184B-884E-8D9A171E9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3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E8FE-EB26-5447-94B1-BADC05628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C44E7-BDD5-B44F-AB87-77C3D9121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7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F35BDC8-ADE3-5147-AEE2-705A9D5AC467}" type="datetime1">
              <a:rPr lang="en-US"/>
              <a:pPr>
                <a:defRPr/>
              </a:pPr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D641790-73E7-E545-821E-9E580720A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  <p:sldLayoutId id="21474847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0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384979" y="2069572"/>
            <a:ext cx="8389918" cy="26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Surgery Clerkship </a:t>
            </a:r>
          </a:p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Introductory Orientation</a:t>
            </a:r>
          </a:p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EBM Resources Course</a:t>
            </a:r>
            <a:endParaRPr lang="en-US" sz="4800" b="1" dirty="0">
              <a:solidFill>
                <a:srgbClr val="000000"/>
              </a:solidFill>
              <a:latin typeface="+mj-lt"/>
              <a:cs typeface="Verdana"/>
            </a:endParaRP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8128000" y="6446838"/>
            <a:ext cx="93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7/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2015</a:t>
            </a:r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8686" y="18281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959" y="377980"/>
            <a:ext cx="8793875" cy="1131722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66CC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5575" y="488431"/>
            <a:ext cx="6819900" cy="528404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In adult male patients with recent myocardial infarction, does a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500" y="942970"/>
            <a:ext cx="6388100" cy="52395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single daily dose of 300 mg of aspirin prevent re-infarction?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72273" y="3174805"/>
            <a:ext cx="438598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P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875618" y="3134862"/>
            <a:ext cx="3595282" cy="452194"/>
            <a:chOff x="4875618" y="3134862"/>
            <a:chExt cx="4085216" cy="452194"/>
          </a:xfrm>
        </p:grpSpPr>
        <p:sp>
          <p:nvSpPr>
            <p:cNvPr id="13" name="Rectangle 12"/>
            <p:cNvSpPr/>
            <p:nvPr/>
          </p:nvSpPr>
          <p:spPr>
            <a:xfrm>
              <a:off x="4875618" y="3134862"/>
              <a:ext cx="4085216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5664" y="3170789"/>
              <a:ext cx="400964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adult male patients with recent MI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270267" y="3697614"/>
            <a:ext cx="437175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I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3231" y="4224928"/>
            <a:ext cx="435752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C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4232" y="4749600"/>
            <a:ext cx="434329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O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868159" y="3669145"/>
            <a:ext cx="3310641" cy="452194"/>
            <a:chOff x="4868160" y="3669145"/>
            <a:chExt cx="1419522" cy="452194"/>
          </a:xfrm>
        </p:grpSpPr>
        <p:sp>
          <p:nvSpPr>
            <p:cNvPr id="26" name="Rectangle 25"/>
            <p:cNvSpPr/>
            <p:nvPr/>
          </p:nvSpPr>
          <p:spPr>
            <a:xfrm>
              <a:off x="4868160" y="3669145"/>
              <a:ext cx="1419522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90444" y="3705072"/>
              <a:ext cx="137947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daily dose of 300 mg of aspirin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78465" y="4194547"/>
            <a:ext cx="1328531" cy="452194"/>
            <a:chOff x="4878465" y="4194547"/>
            <a:chExt cx="1178314" cy="452194"/>
          </a:xfrm>
        </p:grpSpPr>
        <p:sp>
          <p:nvSpPr>
            <p:cNvPr id="28" name="Rectangle 27"/>
            <p:cNvSpPr/>
            <p:nvPr/>
          </p:nvSpPr>
          <p:spPr>
            <a:xfrm>
              <a:off x="4878465" y="4194547"/>
              <a:ext cx="1178314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27391" y="4230474"/>
              <a:ext cx="1076102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placebo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85931" y="4724877"/>
            <a:ext cx="2251470" cy="452194"/>
            <a:chOff x="4734953" y="5257737"/>
            <a:chExt cx="3160171" cy="452194"/>
          </a:xfrm>
        </p:grpSpPr>
        <p:sp>
          <p:nvSpPr>
            <p:cNvPr id="30" name="Rectangle 29"/>
            <p:cNvSpPr/>
            <p:nvPr/>
          </p:nvSpPr>
          <p:spPr>
            <a:xfrm>
              <a:off x="4734953" y="5257737"/>
              <a:ext cx="3160171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57238" y="5284783"/>
              <a:ext cx="313788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prevent re-infarction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 descr="Screen Shot 2015-07-02 at 12.37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b="3721"/>
          <a:stretch/>
        </p:blipFill>
        <p:spPr>
          <a:xfrm>
            <a:off x="304803" y="1961218"/>
            <a:ext cx="3802253" cy="46360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6270" y="6064248"/>
            <a:ext cx="933565" cy="285752"/>
          </a:xfrm>
          <a:prstGeom prst="rect">
            <a:avLst/>
          </a:prstGeom>
          <a:noFill/>
          <a:ln w="57150" cap="flat" cmpd="sng" algn="ctr">
            <a:solidFill>
              <a:srgbClr val="FF8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2" name="Picture 1" descr="Screen Shot 2015-07-02 at 12.41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4" y="378016"/>
            <a:ext cx="5001260" cy="60797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4631266" y="2650064"/>
            <a:ext cx="4114800" cy="12192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CC66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930775" y="3005664"/>
            <a:ext cx="3505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dirty="0" err="1">
                <a:latin typeface="Verdana"/>
                <a:cs typeface="Verdana"/>
              </a:rPr>
              <a:t>www.cochrane.org</a:t>
            </a:r>
            <a:endParaRPr lang="en-US" sz="28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77540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75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7-02 at 12.4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" y="279410"/>
            <a:ext cx="5429250" cy="36701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04732" y="2771642"/>
            <a:ext cx="4947920" cy="3854462"/>
            <a:chOff x="4004732" y="2771642"/>
            <a:chExt cx="4947920" cy="3854462"/>
          </a:xfrm>
        </p:grpSpPr>
        <p:pic>
          <p:nvPicPr>
            <p:cNvPr id="6" name="Picture 5" descr="Screen Shot 2015-07-02 at 12.51.1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732" y="3237744"/>
              <a:ext cx="4947920" cy="3388360"/>
            </a:xfrm>
            <a:prstGeom prst="rect">
              <a:avLst/>
            </a:prstGeom>
          </p:spPr>
        </p:pic>
        <p:sp>
          <p:nvSpPr>
            <p:cNvPr id="7" name="Left-Up Arrow 6"/>
            <p:cNvSpPr/>
            <p:nvPr/>
          </p:nvSpPr>
          <p:spPr>
            <a:xfrm rot="16200000">
              <a:off x="3594950" y="3392627"/>
              <a:ext cx="2484331" cy="1242361"/>
            </a:xfrm>
            <a:prstGeom prst="leftUpArrow">
              <a:avLst/>
            </a:prstGeom>
            <a:solidFill>
              <a:srgbClr val="99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146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Critical Appraisal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3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6"/>
          <p:cNvSpPr>
            <a:spLocks noChangeArrowheads="1"/>
          </p:cNvSpPr>
          <p:nvPr/>
        </p:nvSpPr>
        <p:spPr bwMode="auto">
          <a:xfrm>
            <a:off x="-4762" y="-11112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creen Shot 2015-07-02 at 12.4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66078"/>
            <a:ext cx="6057900" cy="6103620"/>
          </a:xfrm>
          <a:prstGeom prst="rect">
            <a:avLst/>
          </a:prstGeom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608676" y="3877751"/>
            <a:ext cx="6934200" cy="1676400"/>
            <a:chOff x="768" y="624"/>
            <a:chExt cx="4224" cy="1056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768" y="624"/>
              <a:ext cx="4224" cy="105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rPr>
                <a:t>http://www.ebm.med.ualberta.ca/</a:t>
              </a:r>
              <a:endParaRPr lang="en-US" sz="2600">
                <a:solidFill>
                  <a:prstClr val="black"/>
                </a:solidFill>
                <a:latin typeface="Textile" charset="0"/>
                <a:ea typeface="+mn-ea"/>
                <a:cs typeface="+mn-cs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869" y="730"/>
              <a:ext cx="4023" cy="844"/>
            </a:xfrm>
            <a:prstGeom prst="rect">
              <a:avLst/>
            </a:prstGeom>
            <a:noFill/>
            <a:ln w="38100" cmpd="dbl">
              <a:solidFill>
                <a:srgbClr val="C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246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3-07-08 at 3.0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73" y="1036578"/>
            <a:ext cx="4983480" cy="5598160"/>
          </a:xfrm>
          <a:prstGeom prst="rect">
            <a:avLst/>
          </a:prstGeom>
          <a:ln w="38100" cmpd="sng">
            <a:solidFill>
              <a:srgbClr val="00CCF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84994" y="261127"/>
            <a:ext cx="860500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600" dirty="0" smtClean="0"/>
              <a:t>Critical Appraisal Worksheet:   </a:t>
            </a:r>
            <a:r>
              <a:rPr lang="en-US" sz="2600" dirty="0" err="1" smtClean="0"/>
              <a:t>www.ebm.med.ualberta.ca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1431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65250" y="2078269"/>
            <a:ext cx="6400800" cy="26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Group Discussion</a:t>
            </a:r>
          </a:p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Class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1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EBM Report</a:t>
            </a:r>
            <a:endParaRPr lang="en-US" sz="72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5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37" y="4020569"/>
            <a:ext cx="6010656" cy="2637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868" y="233026"/>
            <a:ext cx="7812591" cy="3787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400" dirty="0" smtClean="0"/>
              <a:t>	2) Group Discussion “EBM Journal Club” with Dr. Griswold</a:t>
            </a:r>
            <a:endParaRPr lang="en-US" dirty="0" smtClean="0"/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in the Library’s Rare Books Conference Room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state your focused, well-articulated PICO question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describe databases searched and search strategy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state author, article title, journal, and date published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discuss study design, validity and reliability, research findings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commentary and q &amp; a from Dr. Griswold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turn in  your EBM report including PICO question worksheet, critical appraisal worksheet, copy of the article, and cover sheet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casual atmosphere and lunch courtesy of Dr. Griswold!</a:t>
            </a:r>
          </a:p>
          <a:p>
            <a:r>
              <a:rPr lang="en-US" sz="2400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4471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56113" y="261110"/>
            <a:ext cx="441984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dirty="0" smtClean="0"/>
              <a:t>EBM Report Cover </a:t>
            </a:r>
            <a:r>
              <a:rPr lang="en-US" sz="3200" dirty="0"/>
              <a:t>S</a:t>
            </a:r>
            <a:r>
              <a:rPr lang="en-US" sz="3200" dirty="0" smtClean="0"/>
              <a:t>heet</a:t>
            </a:r>
            <a:endParaRPr lang="en-US" sz="3200" dirty="0"/>
          </a:p>
        </p:txBody>
      </p:sp>
      <p:pic>
        <p:nvPicPr>
          <p:cNvPr id="4" name="Picture 3" descr="Screen Shot 2014-07-01 at 6.34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" r="2082" b="6351"/>
          <a:stretch/>
        </p:blipFill>
        <p:spPr>
          <a:xfrm>
            <a:off x="2306448" y="1190621"/>
            <a:ext cx="4521579" cy="52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3377" y="1559821"/>
            <a:ext cx="7993121" cy="33366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Welcome to the</a:t>
            </a:r>
          </a:p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Surgery Clerkship Orientation</a:t>
            </a:r>
          </a:p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EBM Searching Course!</a:t>
            </a:r>
            <a:endParaRPr lang="en-US" sz="4800" i="1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1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Surgery Resources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Surgery</a:t>
            </a:r>
          </a:p>
        </p:txBody>
      </p:sp>
    </p:spTree>
    <p:extLst>
      <p:ext uri="{BB962C8B-B14F-4D97-AF65-F5344CB8AC3E}">
        <p14:creationId xmlns:p14="http://schemas.microsoft.com/office/powerpoint/2010/main" val="289709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Screen Shot 2015-07-02 at 12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0" y="381000"/>
            <a:ext cx="4923028" cy="621385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29975" y="293255"/>
            <a:ext cx="3635375" cy="595313"/>
          </a:xfrm>
          <a:prstGeom prst="wedgeRoundRectCallout">
            <a:avLst>
              <a:gd name="adj1" fmla="val 223"/>
              <a:gd name="adj2" fmla="val 95796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031321" y="2456393"/>
            <a:ext cx="5116512" cy="1282700"/>
            <a:chOff x="3363472" y="3668304"/>
            <a:chExt cx="5117306" cy="1282359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3363472" y="3668304"/>
              <a:ext cx="5117306" cy="1282359"/>
            </a:xfrm>
            <a:prstGeom prst="wedgeRoundRectCallout">
              <a:avLst>
                <a:gd name="adj1" fmla="val -57487"/>
                <a:gd name="adj2" fmla="val 8715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3562466" y="3801185"/>
              <a:ext cx="4724466" cy="997894"/>
              <a:chOff x="3562466" y="3730630"/>
              <a:chExt cx="4724466" cy="997894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5394199" y="3731064"/>
                <a:ext cx="1039974" cy="4650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400" dirty="0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561940" y="4161162"/>
                <a:ext cx="4725133" cy="566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Popular Resources by School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958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7-02 at 12.55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7" y="231712"/>
            <a:ext cx="6279896" cy="6372352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3058968" y="2521912"/>
            <a:ext cx="5414963" cy="1063625"/>
          </a:xfrm>
          <a:prstGeom prst="wedgeRoundRectCallout">
            <a:avLst>
              <a:gd name="adj1" fmla="val -53554"/>
              <a:gd name="adj2" fmla="val 15436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Access Surgery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4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3" y="-190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7-02 at 3.49.4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41" b="2902"/>
          <a:stretch/>
        </p:blipFill>
        <p:spPr>
          <a:xfrm>
            <a:off x="179828" y="352870"/>
            <a:ext cx="4389120" cy="611733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95721" y="893751"/>
            <a:ext cx="4157746" cy="841139"/>
          </a:xfrm>
          <a:prstGeom prst="wedgeRoundRectCallout">
            <a:avLst>
              <a:gd name="adj1" fmla="val -29503"/>
              <a:gd name="adj2" fmla="val 69262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Major Surgical Electronic Textbooks- </a:t>
            </a:r>
            <a:r>
              <a:rPr lang="en-US" sz="2000" dirty="0" smtClean="0">
                <a:solidFill>
                  <a:srgbClr val="FF0000"/>
                </a:solidFill>
                <a:latin typeface="CalligraphyFLF"/>
                <a:cs typeface="CalligraphyFLF"/>
              </a:rPr>
              <a:t>free!</a:t>
            </a:r>
            <a:endParaRPr lang="en-US" sz="2000" dirty="0">
              <a:solidFill>
                <a:schemeClr val="bg1"/>
              </a:solidFill>
              <a:latin typeface="CalligraphyFLF"/>
              <a:cs typeface="CalligraphyFLF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77794" y="2078357"/>
            <a:ext cx="4741996" cy="3679698"/>
            <a:chOff x="4177794" y="2078357"/>
            <a:chExt cx="4741996" cy="3679698"/>
          </a:xfrm>
        </p:grpSpPr>
        <p:pic>
          <p:nvPicPr>
            <p:cNvPr id="7" name="Picture 6" descr="Screen Shot 2015-07-02 at 12.57.57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" r="1711"/>
            <a:stretch/>
          </p:blipFill>
          <p:spPr>
            <a:xfrm>
              <a:off x="4177794" y="2078357"/>
              <a:ext cx="4741996" cy="3679698"/>
            </a:xfrm>
            <a:prstGeom prst="rect">
              <a:avLst/>
            </a:prstGeom>
            <a:ln w="28575" cmpd="sng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5787560" y="2131454"/>
              <a:ext cx="2398941" cy="674236"/>
            </a:xfrm>
            <a:prstGeom prst="rect">
              <a:avLst/>
            </a:prstGeom>
            <a:noFill/>
            <a:ln w="5715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492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3" y="-2768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7-02 at 3.49.4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41" b="2902"/>
          <a:stretch/>
        </p:blipFill>
        <p:spPr>
          <a:xfrm>
            <a:off x="293802" y="304024"/>
            <a:ext cx="4389120" cy="6117336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1943192" y="2711045"/>
            <a:ext cx="1952728" cy="1441005"/>
          </a:xfrm>
          <a:prstGeom prst="leftArrow">
            <a:avLst>
              <a:gd name="adj1" fmla="val 50000"/>
              <a:gd name="adj2" fmla="val 45741"/>
            </a:avLst>
          </a:prstGeom>
          <a:solidFill>
            <a:srgbClr val="00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 Click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95920" y="1457780"/>
            <a:ext cx="4916204" cy="4596364"/>
            <a:chOff x="3895920" y="1457780"/>
            <a:chExt cx="4916204" cy="4596364"/>
          </a:xfrm>
        </p:grpSpPr>
        <p:pic>
          <p:nvPicPr>
            <p:cNvPr id="11" name="Picture 10" descr="Screen Shot 2014-07-02 at 4.25.48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" t="1" r="1650" b="1833"/>
            <a:stretch/>
          </p:blipFill>
          <p:spPr>
            <a:xfrm>
              <a:off x="3895920" y="1457780"/>
              <a:ext cx="4916204" cy="4596364"/>
            </a:xfrm>
            <a:prstGeom prst="rect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317155" y="3289072"/>
              <a:ext cx="1221099" cy="317510"/>
            </a:xfrm>
            <a:prstGeom prst="rect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3" y="-190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0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21" y="308928"/>
            <a:ext cx="5401056" cy="62179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37469" y="3298834"/>
            <a:ext cx="1603210" cy="1239299"/>
          </a:xfrm>
          <a:prstGeom prst="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00465" y="3307301"/>
            <a:ext cx="1515014" cy="1230832"/>
          </a:xfrm>
          <a:prstGeom prst="rect">
            <a:avLst/>
          </a:prstGeom>
          <a:noFill/>
          <a:ln w="57150" cmpd="sng">
            <a:solidFill>
              <a:srgbClr val="66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7470" y="1324425"/>
            <a:ext cx="654942" cy="199576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40283" y="1324425"/>
            <a:ext cx="466241" cy="199576"/>
          </a:xfrm>
          <a:prstGeom prst="rect">
            <a:avLst/>
          </a:prstGeom>
          <a:noFill/>
          <a:ln w="5715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964812" y="2926772"/>
            <a:ext cx="7201676" cy="10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Medline Plus Videos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3" y="-10583"/>
            <a:ext cx="9144000" cy="6858000"/>
          </a:xfrm>
          <a:prstGeom prst="rect">
            <a:avLst/>
          </a:prstGeom>
          <a:solidFill>
            <a:srgbClr val="0818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7-02 at 1.0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6" y="323215"/>
            <a:ext cx="5503545" cy="61893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622885" y="197909"/>
            <a:ext cx="3241675" cy="595313"/>
          </a:xfrm>
          <a:prstGeom prst="wedgeRoundRectCallout">
            <a:avLst>
              <a:gd name="adj1" fmla="val -67945"/>
              <a:gd name="adj2" fmla="val 23392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www.medlineplus.gov</a:t>
            </a:r>
            <a:endParaRPr lang="en-US" sz="1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2778126" y="2940051"/>
            <a:ext cx="1789112" cy="477837"/>
          </a:xfrm>
          <a:prstGeom prst="leftArrow">
            <a:avLst>
              <a:gd name="adj1" fmla="val 50000"/>
              <a:gd name="adj2" fmla="val 98684"/>
            </a:avLst>
          </a:prstGeom>
          <a:gradFill flip="none" rotWithShape="1">
            <a:gsLst>
              <a:gs pos="0">
                <a:srgbClr val="FFCC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2225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1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818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0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627063"/>
            <a:ext cx="6210300" cy="5581650"/>
          </a:xfrm>
          <a:prstGeom prst="rect">
            <a:avLst/>
          </a:prstGeom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 rot="19117410">
            <a:off x="4179437" y="3035871"/>
            <a:ext cx="1789113" cy="479425"/>
          </a:xfrm>
          <a:prstGeom prst="leftArrow">
            <a:avLst>
              <a:gd name="adj1" fmla="val 50000"/>
              <a:gd name="adj2" fmla="val 81495"/>
            </a:avLst>
          </a:prstGeom>
          <a:gradFill flip="none" rotWithShape="1">
            <a:gsLst>
              <a:gs pos="0">
                <a:srgbClr val="00CC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9117410">
            <a:off x="6270703" y="4805404"/>
            <a:ext cx="1789113" cy="479425"/>
          </a:xfrm>
          <a:prstGeom prst="leftArrow">
            <a:avLst>
              <a:gd name="adj1" fmla="val 50000"/>
              <a:gd name="adj2" fmla="val 81495"/>
            </a:avLst>
          </a:prstGeom>
          <a:gradFill flip="none" rotWithShape="1">
            <a:gsLst>
              <a:gs pos="0">
                <a:srgbClr val="00CC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5-07-02 at 12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0" y="381000"/>
            <a:ext cx="4923028" cy="621385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407308" y="200122"/>
            <a:ext cx="3635375" cy="595313"/>
          </a:xfrm>
          <a:prstGeom prst="wedgeRoundRectCallout">
            <a:avLst>
              <a:gd name="adj1" fmla="val 223"/>
              <a:gd name="adj2" fmla="val 95796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423433" y="1659997"/>
            <a:ext cx="5116512" cy="1282700"/>
            <a:chOff x="3363472" y="3668304"/>
            <a:chExt cx="5117306" cy="1282359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3363472" y="3668304"/>
              <a:ext cx="5117306" cy="1282359"/>
            </a:xfrm>
            <a:prstGeom prst="wedgeRoundRectCallout">
              <a:avLst>
                <a:gd name="adj1" fmla="val -90417"/>
                <a:gd name="adj2" fmla="val -525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3562466" y="3801185"/>
              <a:ext cx="4724466" cy="997894"/>
              <a:chOff x="3562466" y="3730630"/>
              <a:chExt cx="4724466" cy="997894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5394199" y="3731064"/>
                <a:ext cx="1039974" cy="4650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400" dirty="0"/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3561940" y="4161162"/>
                <a:ext cx="4725133" cy="566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Library Courses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199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918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7-02 at 1.1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1" y="345504"/>
            <a:ext cx="6870192" cy="6144768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 rot="16200000">
            <a:off x="7011460" y="3925358"/>
            <a:ext cx="2184400" cy="479425"/>
          </a:xfrm>
          <a:prstGeom prst="leftArrow">
            <a:avLst>
              <a:gd name="adj1" fmla="val 50000"/>
              <a:gd name="adj2" fmla="val 81549"/>
            </a:avLst>
          </a:prstGeom>
          <a:gradFill rotWithShape="0">
            <a:gsLst>
              <a:gs pos="0">
                <a:schemeClr val="bg1"/>
              </a:gs>
              <a:gs pos="100000">
                <a:srgbClr val="00CC33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33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918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07-08 at 12.07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08000"/>
            <a:ext cx="86042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874713" y="2346325"/>
            <a:ext cx="7400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40000"/>
              </a:lnSpc>
            </a:pPr>
            <a:r>
              <a:rPr lang="en-US" sz="5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Northwestern University</a:t>
            </a:r>
          </a:p>
          <a:p>
            <a:pPr algn="ctr">
              <a:lnSpc>
                <a:spcPct val="140000"/>
              </a:lnSpc>
            </a:pPr>
            <a:r>
              <a:rPr lang="en-US" sz="5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Surgical Video Collection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7-02 at 1.13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3" y="233363"/>
            <a:ext cx="5721350" cy="6369050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501077" y="2037237"/>
            <a:ext cx="2024063" cy="1139825"/>
            <a:chOff x="5536636" y="2525653"/>
            <a:chExt cx="2024150" cy="1140649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5536636" y="2525653"/>
              <a:ext cx="2024150" cy="1140649"/>
            </a:xfrm>
            <a:prstGeom prst="wedgeRoundRectCallout">
              <a:avLst>
                <a:gd name="adj1" fmla="val -156381"/>
                <a:gd name="adj2" fmla="val 398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790647" y="2843383"/>
              <a:ext cx="1478027" cy="52266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</a:t>
              </a:r>
              <a:endParaRPr lang="en-US" sz="36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07-08 at 12.12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862013"/>
            <a:ext cx="84709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7" name="Group 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  <a:solidFill>
            <a:schemeClr val="tx1"/>
          </a:solidFill>
        </p:grpSpPr>
        <p:sp>
          <p:nvSpPr>
            <p:cNvPr id="2253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Rectangle 7"/>
            <p:cNvSpPr>
              <a:spLocks noChangeArrowheads="1"/>
            </p:cNvSpPr>
            <p:nvPr/>
          </p:nvSpPr>
          <p:spPr bwMode="auto">
            <a:xfrm>
              <a:off x="228600" y="228600"/>
              <a:ext cx="8686800" cy="6400800"/>
            </a:xfrm>
            <a:prstGeom prst="rect">
              <a:avLst/>
            </a:prstGeom>
            <a:grpFill/>
            <a:ln w="38100" cmpd="dbl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" y="371475"/>
              <a:ext cx="8382000" cy="612457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828801" y="578770"/>
            <a:ext cx="5494867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i="1" dirty="0" smtClean="0">
                <a:latin typeface="Times New Roman"/>
                <a:cs typeface="Times New Roman"/>
              </a:rPr>
              <a:t>EBM Point of Care Tools</a:t>
            </a:r>
            <a:endParaRPr lang="en-US" sz="3600" dirty="0"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422" y="1304266"/>
            <a:ext cx="8200805" cy="4998738"/>
          </a:xfrm>
          <a:prstGeom prst="rect">
            <a:avLst/>
          </a:prstGeom>
          <a:solidFill>
            <a:schemeClr val="tx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dirty="0" smtClean="0">
                <a:latin typeface="Calibri"/>
                <a:cs typeface="Calibri"/>
              </a:rPr>
              <a:t>decision support information accessible at the patient’s bedside or the “point of care”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data that is evaluated and rated with levels of evidence</a:t>
            </a:r>
          </a:p>
          <a:p>
            <a:endParaRPr lang="en-US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/>
                <a:cs typeface="Calibri"/>
              </a:rPr>
              <a:t>clinical information including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history and physical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signs and symptoms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differential diagnosis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diagnosis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therapy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follow-up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guidelines</a:t>
            </a:r>
            <a:endParaRPr lang="en-US" dirty="0">
              <a:latin typeface="Calibri"/>
              <a:cs typeface="Calibri"/>
            </a:endParaRPr>
          </a:p>
          <a:p>
            <a:endParaRPr lang="en-US" dirty="0" smtClean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76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5-07-02 at 12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7" y="452184"/>
            <a:ext cx="4699254" cy="593140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236296" y="213295"/>
            <a:ext cx="3635375" cy="595313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076948" y="723900"/>
            <a:ext cx="2751138" cy="1317625"/>
          </a:xfrm>
          <a:prstGeom prst="wedgeRoundRectCallout">
            <a:avLst>
              <a:gd name="adj1" fmla="val -107275"/>
              <a:gd name="adj2" fmla="val 30760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pic>
        <p:nvPicPr>
          <p:cNvPr id="6" name="Picture 5" descr="Screen Shot 2015-07-02 at 1.1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48" y="1651013"/>
            <a:ext cx="1621536" cy="3127248"/>
          </a:xfrm>
          <a:prstGeom prst="rect">
            <a:avLst/>
          </a:prstGeom>
          <a:ln w="28575" cmpd="sng">
            <a:solidFill>
              <a:srgbClr val="CC0000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4151921" y="4181897"/>
            <a:ext cx="4467146" cy="1045721"/>
            <a:chOff x="3745522" y="4181897"/>
            <a:chExt cx="4467146" cy="1045721"/>
          </a:xfrm>
        </p:grpSpPr>
        <p:sp>
          <p:nvSpPr>
            <p:cNvPr id="18" name="Rounded Rectangular Callout 17"/>
            <p:cNvSpPr/>
            <p:nvPr/>
          </p:nvSpPr>
          <p:spPr bwMode="auto">
            <a:xfrm>
              <a:off x="3745522" y="4181897"/>
              <a:ext cx="4467146" cy="1045721"/>
            </a:xfrm>
            <a:prstGeom prst="wedgeRoundRectCallout">
              <a:avLst>
                <a:gd name="adj1" fmla="val -66959"/>
                <a:gd name="adj2" fmla="val -28156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3892316" y="4524331"/>
              <a:ext cx="4184884" cy="38109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Evidence Based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2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4" y="424625"/>
            <a:ext cx="8500618" cy="59865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6167" y="1820860"/>
            <a:ext cx="2320965" cy="482073"/>
          </a:xfrm>
          <a:prstGeom prst="rect">
            <a:avLst/>
          </a:prstGeom>
          <a:noFill/>
          <a:ln w="73025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ular Callout 13"/>
          <p:cNvSpPr/>
          <p:nvPr/>
        </p:nvSpPr>
        <p:spPr>
          <a:xfrm>
            <a:off x="3285069" y="976839"/>
            <a:ext cx="4792132" cy="1063625"/>
          </a:xfrm>
          <a:prstGeom prst="wedgeRoundRectCallout">
            <a:avLst>
              <a:gd name="adj1" fmla="val -59592"/>
              <a:gd name="adj2" fmla="val 40530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Clinical Key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5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0144" y="441960"/>
            <a:ext cx="8363712" cy="597408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5133" y="918241"/>
            <a:ext cx="6214533" cy="1661077"/>
            <a:chOff x="855133" y="918241"/>
            <a:chExt cx="6214533" cy="1661077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855133" y="918241"/>
              <a:ext cx="384386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Clinical</a:t>
              </a:r>
              <a:r>
                <a:rPr lang="en-US" sz="6000" dirty="0">
                  <a:solidFill>
                    <a:srgbClr val="005288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6000" dirty="0" smtClean="0">
                  <a:solidFill>
                    <a:srgbClr val="FF6600"/>
                  </a:solidFill>
                  <a:latin typeface="Calibri"/>
                  <a:ea typeface="+mn-ea"/>
                  <a:cs typeface="+mn-cs"/>
                </a:rPr>
                <a:t>Key</a:t>
              </a:r>
              <a:endParaRPr lang="en-US" sz="60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448443" y="2117653"/>
              <a:ext cx="56212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* </a:t>
              </a:r>
              <a:r>
                <a:rPr lang="en-US" sz="2400" dirty="0" smtClean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content from books, journals, and videos</a:t>
              </a:r>
              <a:endParaRPr lang="en-US" sz="24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95552" y="4086035"/>
            <a:ext cx="57840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*point of care decision support tool within Clinical Key</a:t>
            </a:r>
            <a:endParaRPr lang="en-US" sz="2000" dirty="0">
              <a:solidFill>
                <a:srgbClr val="0066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302130" y="4694683"/>
            <a:ext cx="4445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* main source of information is from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   Cochrane Collaboration where possible</a:t>
            </a:r>
            <a:endParaRPr lang="en-US" sz="2000" dirty="0">
              <a:solidFill>
                <a:srgbClr val="0066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25804" y="3166611"/>
            <a:ext cx="2810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First</a:t>
            </a:r>
            <a:r>
              <a:rPr lang="en-US" sz="40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 Consult</a:t>
            </a:r>
            <a:endParaRPr lang="en-US" sz="4000" dirty="0">
              <a:solidFill>
                <a:srgbClr val="FF66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11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7-02 at 1.2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4" y="635021"/>
            <a:ext cx="8373618" cy="53286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06071" y="3383327"/>
            <a:ext cx="1290828" cy="3277362"/>
            <a:chOff x="1997138" y="3019246"/>
            <a:chExt cx="1290828" cy="3277362"/>
          </a:xfrm>
        </p:grpSpPr>
        <p:pic>
          <p:nvPicPr>
            <p:cNvPr id="9" name="Picture 8" descr="Screen Shot 2014-10-03 at 11.01.1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138" y="3019246"/>
              <a:ext cx="1290828" cy="327736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031028" y="3043210"/>
              <a:ext cx="244958" cy="409754"/>
            </a:xfrm>
            <a:prstGeom prst="rect">
              <a:avLst/>
            </a:prstGeom>
            <a:solidFill>
              <a:srgbClr val="454545"/>
            </a:solidFill>
            <a:ln w="3175" cmpd="sng">
              <a:solidFill>
                <a:srgbClr val="48484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3731938" y="4038632"/>
            <a:ext cx="3883490" cy="1060450"/>
          </a:xfrm>
          <a:prstGeom prst="wedgeRoundRectCallout">
            <a:avLst>
              <a:gd name="adj1" fmla="val -70116"/>
              <a:gd name="adj2" fmla="val 107707"/>
              <a:gd name="adj3" fmla="val 16667"/>
            </a:avLst>
          </a:prstGeom>
          <a:solidFill>
            <a:sysClr val="window" lastClr="FFFFFF"/>
          </a:solidFill>
          <a:ln w="76200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265C7E"/>
                </a:solidFill>
              </a:rPr>
              <a:t>Se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5C7E"/>
                </a:solidFill>
                <a:effectLst/>
                <a:uLnTx/>
                <a:uFillTx/>
              </a:rPr>
              <a:t>lect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rPr>
              <a:t>First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rPr>
              <a:t>Consult</a:t>
            </a:r>
          </a:p>
        </p:txBody>
      </p:sp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499949" y="1713488"/>
            <a:ext cx="2347711" cy="1060450"/>
          </a:xfrm>
          <a:prstGeom prst="wedgeRoundRectCallout">
            <a:avLst>
              <a:gd name="adj1" fmla="val 6317"/>
              <a:gd name="adj2" fmla="val 98127"/>
              <a:gd name="adj3" fmla="val 16667"/>
            </a:avLst>
          </a:prstGeom>
          <a:solidFill>
            <a:sysClr val="window" lastClr="FFFFFF"/>
          </a:solidFill>
          <a:ln w="76200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>
                <a:solidFill>
                  <a:srgbClr val="33A72D"/>
                </a:solidFill>
              </a:rPr>
              <a:t>C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33A72D"/>
                </a:solidFill>
                <a:effectLst/>
                <a:uLnTx/>
                <a:uFillTx/>
              </a:rPr>
              <a:t>lick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rPr>
              <a:t>All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000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7-02 at 11.51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4" y="312420"/>
            <a:ext cx="6873240" cy="61950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42299" y="419101"/>
            <a:ext cx="3866645" cy="1073677"/>
            <a:chOff x="4942299" y="419101"/>
            <a:chExt cx="3866645" cy="1073677"/>
          </a:xfrm>
        </p:grpSpPr>
        <p:sp>
          <p:nvSpPr>
            <p:cNvPr id="18" name="Rounded Rectangular Callout 17"/>
            <p:cNvSpPr/>
            <p:nvPr/>
          </p:nvSpPr>
          <p:spPr bwMode="auto">
            <a:xfrm>
              <a:off x="4942299" y="419101"/>
              <a:ext cx="3866645" cy="1073677"/>
            </a:xfrm>
            <a:prstGeom prst="wedgeRoundRectCallout">
              <a:avLst>
                <a:gd name="adj1" fmla="val -67917"/>
                <a:gd name="adj2" fmla="val 4142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092262" y="596325"/>
              <a:ext cx="3570318" cy="72995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Course Materials</a:t>
              </a: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2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2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3" y="324168"/>
            <a:ext cx="7223760" cy="6187440"/>
          </a:xfrm>
          <a:prstGeom prst="rect">
            <a:avLst/>
          </a:prstGeom>
        </p:spPr>
      </p:pic>
      <p:sp>
        <p:nvSpPr>
          <p:cNvPr id="12" name="Rounded Rectangular Callout 11"/>
          <p:cNvSpPr>
            <a:spLocks noChangeArrowheads="1"/>
          </p:cNvSpPr>
          <p:nvPr/>
        </p:nvSpPr>
        <p:spPr bwMode="auto">
          <a:xfrm>
            <a:off x="211667" y="3568316"/>
            <a:ext cx="2677305" cy="1087245"/>
          </a:xfrm>
          <a:prstGeom prst="wedgeRoundRectCallout">
            <a:avLst>
              <a:gd name="adj1" fmla="val 59046"/>
              <a:gd name="adj2" fmla="val -114614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3600" dirty="0">
                <a:latin typeface="+mj-lt"/>
              </a:rPr>
              <a:t>Enter </a:t>
            </a:r>
            <a:r>
              <a:rPr lang="en-US" sz="3600" dirty="0" smtClean="0">
                <a:latin typeface="+mj-lt"/>
              </a:rPr>
              <a:t>topic</a:t>
            </a:r>
            <a:endParaRPr lang="en-US" sz="36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5723468" y="1083734"/>
            <a:ext cx="3200400" cy="948730"/>
          </a:xfrm>
          <a:prstGeom prst="wedgeRoundRectCallout">
            <a:avLst>
              <a:gd name="adj1" fmla="val -14639"/>
              <a:gd name="adj2" fmla="val 109924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4000" dirty="0">
                <a:latin typeface="+mj-lt"/>
              </a:rPr>
              <a:t>Click </a:t>
            </a:r>
            <a:r>
              <a:rPr lang="en-US" sz="4000" dirty="0" smtClean="0">
                <a:solidFill>
                  <a:srgbClr val="FF8000"/>
                </a:solidFill>
                <a:latin typeface="+mj-lt"/>
              </a:rPr>
              <a:t>Search</a:t>
            </a:r>
            <a:endParaRPr lang="en-US" sz="4000" dirty="0">
              <a:solidFill>
                <a:srgbClr val="FF8000"/>
              </a:solidFill>
              <a:latin typeface="+mj-lt"/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5723468" y="4866311"/>
            <a:ext cx="3075241" cy="1060450"/>
          </a:xfrm>
          <a:prstGeom prst="wedgeRoundRectCallout">
            <a:avLst>
              <a:gd name="adj1" fmla="val -102509"/>
              <a:gd name="adj2" fmla="val 14198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4000" dirty="0" smtClean="0">
                <a:solidFill>
                  <a:srgbClr val="FF8000"/>
                </a:solidFill>
              </a:rPr>
              <a:t>Select topic</a:t>
            </a:r>
            <a:endParaRPr lang="en-US" sz="4000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4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7-02 at 1.3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8" y="653098"/>
            <a:ext cx="8241030" cy="5529580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775056" y="1375699"/>
            <a:ext cx="6548782" cy="1060450"/>
          </a:xfrm>
          <a:prstGeom prst="wedgeRoundRectCallout">
            <a:avLst>
              <a:gd name="adj1" fmla="val -38068"/>
              <a:gd name="adj2" fmla="val 109035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  <a:defRPr/>
            </a:pPr>
            <a:r>
              <a:rPr lang="en-US" sz="3200" dirty="0">
                <a:latin typeface="+mj-lt"/>
              </a:rPr>
              <a:t>Click </a:t>
            </a:r>
            <a:r>
              <a:rPr lang="en-US" sz="3200" dirty="0" smtClean="0">
                <a:solidFill>
                  <a:srgbClr val="FF8000"/>
                </a:solidFill>
                <a:latin typeface="+mj-lt"/>
              </a:rPr>
              <a:t>Chronic lymphocytic leukemia</a:t>
            </a:r>
            <a:endParaRPr lang="en-US" sz="3200" dirty="0">
              <a:solidFill>
                <a:srgbClr val="FF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884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5-07-02 at 1.3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26" y="408750"/>
            <a:ext cx="5548884" cy="6018276"/>
          </a:xfrm>
          <a:prstGeom prst="rect">
            <a:avLst/>
          </a:prstGeom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20023" y="1197354"/>
            <a:ext cx="2352260" cy="7774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33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92895" y="1239689"/>
            <a:ext cx="1061974" cy="5203618"/>
          </a:xfrm>
          <a:prstGeom prst="rect">
            <a:avLst/>
          </a:prstGeom>
          <a:noFill/>
          <a:ln w="53975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4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2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4" y="424625"/>
            <a:ext cx="8500618" cy="59865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6168" y="3533409"/>
            <a:ext cx="1102668" cy="420687"/>
          </a:xfrm>
          <a:prstGeom prst="rect">
            <a:avLst/>
          </a:prstGeom>
          <a:noFill/>
          <a:ln w="114300">
            <a:solidFill>
              <a:srgbClr val="008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2506135" y="2720975"/>
            <a:ext cx="5105399" cy="1063625"/>
          </a:xfrm>
          <a:prstGeom prst="wedgeRoundRectCallout">
            <a:avLst>
              <a:gd name="adj1" fmla="val -59592"/>
              <a:gd name="adj2" fmla="val 40530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36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DynaMed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1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AA6C2"/>
          </a:soli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698" name="Group 3"/>
          <p:cNvGrpSpPr>
            <a:grpSpLocks/>
          </p:cNvGrpSpPr>
          <p:nvPr/>
        </p:nvGrpSpPr>
        <p:grpSpPr bwMode="auto">
          <a:xfrm>
            <a:off x="193675" y="254000"/>
            <a:ext cx="8777288" cy="6411913"/>
            <a:chOff x="240" y="240"/>
            <a:chExt cx="5280" cy="3888"/>
          </a:xfrm>
        </p:grpSpPr>
        <p:sp>
          <p:nvSpPr>
            <p:cNvPr id="29705" name="Rectangle 4"/>
            <p:cNvSpPr>
              <a:spLocks noChangeArrowheads="1"/>
            </p:cNvSpPr>
            <p:nvPr/>
          </p:nvSpPr>
          <p:spPr bwMode="auto">
            <a:xfrm>
              <a:off x="240" y="240"/>
              <a:ext cx="5280" cy="3888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BBDAC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6" name="Rectangle 5"/>
            <p:cNvSpPr>
              <a:spLocks noChangeArrowheads="1"/>
            </p:cNvSpPr>
            <p:nvPr/>
          </p:nvSpPr>
          <p:spPr bwMode="auto">
            <a:xfrm>
              <a:off x="336" y="336"/>
              <a:ext cx="5088" cy="3694"/>
            </a:xfrm>
            <a:prstGeom prst="rect">
              <a:avLst/>
            </a:prstGeom>
            <a:noFill/>
            <a:ln w="28575">
              <a:solidFill>
                <a:srgbClr val="6696A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84225" y="4131746"/>
            <a:ext cx="725302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New evidence is integrated with existing </a:t>
            </a:r>
            <a:r>
              <a:rPr lang="en-US" sz="2800" dirty="0" smtClean="0">
                <a:latin typeface="+mj-lt"/>
              </a:rPr>
              <a:t>content</a:t>
            </a:r>
            <a:endParaRPr lang="en-US" sz="2800" dirty="0">
              <a:latin typeface="+mj-lt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794000" y="728135"/>
            <a:ext cx="35644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u="sng" dirty="0" err="1">
                <a:latin typeface="Myriad Roman" charset="0"/>
              </a:rPr>
              <a:t>Dyna</a:t>
            </a:r>
            <a:r>
              <a:rPr lang="en-US" sz="5400" b="1" u="sng" dirty="0" err="1">
                <a:solidFill>
                  <a:srgbClr val="00507B"/>
                </a:solidFill>
                <a:latin typeface="Myriad Roman" charset="0"/>
              </a:rPr>
              <a:t>Med</a:t>
            </a:r>
            <a:endParaRPr lang="en-US" sz="5400" dirty="0">
              <a:solidFill>
                <a:srgbClr val="2564A4"/>
              </a:solidFill>
              <a:latin typeface="ArialMT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781845" y="3127378"/>
            <a:ext cx="7591689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Monitors the content of over 500 medical journals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84225" y="2181335"/>
            <a:ext cx="2283088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+mj-lt"/>
              </a:rPr>
              <a:t>U</a:t>
            </a:r>
            <a:r>
              <a:rPr lang="en-US" sz="2800" dirty="0" smtClean="0">
                <a:latin typeface="+mj-lt"/>
                <a:cs typeface="Calibri"/>
              </a:rPr>
              <a:t>pdated </a:t>
            </a:r>
            <a:r>
              <a:rPr lang="en-US" sz="2800" dirty="0">
                <a:latin typeface="+mj-lt"/>
                <a:cs typeface="Calibri"/>
              </a:rPr>
              <a:t>daily</a:t>
            </a:r>
            <a:endParaRPr lang="en-US" sz="2800" dirty="0">
              <a:solidFill>
                <a:srgbClr val="004080"/>
              </a:solidFill>
              <a:latin typeface="+mj-lt"/>
              <a:cs typeface="Calibri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84225" y="5039591"/>
            <a:ext cx="7092156" cy="87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+mj-lt"/>
              </a:rPr>
              <a:t>Overall </a:t>
            </a:r>
            <a:r>
              <a:rPr lang="en-US" sz="2800" dirty="0">
                <a:latin typeface="+mj-lt"/>
              </a:rPr>
              <a:t>conclusions represent a synthesis of the </a:t>
            </a:r>
            <a:r>
              <a:rPr lang="en-US" sz="2800" dirty="0" smtClean="0">
                <a:latin typeface="+mj-lt"/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    best </a:t>
            </a:r>
            <a:r>
              <a:rPr lang="en-US" sz="2800" dirty="0">
                <a:latin typeface="+mj-lt"/>
              </a:rPr>
              <a:t>available evidence.</a:t>
            </a:r>
            <a:endParaRPr lang="en-US" sz="2800" dirty="0">
              <a:solidFill>
                <a:srgbClr val="00408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  <p:bldP spid="22" grpId="0" autoUpdateAnimBg="0"/>
      <p:bldP spid="24" grpId="0" autoUpdateAnimBg="0"/>
      <p:bldP spid="12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AA6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5-07-02 at 1.3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7" y="222568"/>
            <a:ext cx="7487412" cy="639064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52411" y="5003791"/>
            <a:ext cx="4295775" cy="1301750"/>
          </a:xfrm>
          <a:prstGeom prst="rect">
            <a:avLst/>
          </a:prstGeom>
          <a:solidFill>
            <a:srgbClr val="336699"/>
          </a:solidFill>
          <a:ln w="5715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Home Page</a:t>
            </a:r>
            <a:endParaRPr lang="en-US" sz="4400">
              <a:latin typeface="Times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065061" y="2388119"/>
            <a:ext cx="3962400" cy="838200"/>
          </a:xfrm>
          <a:prstGeom prst="rect">
            <a:avLst/>
          </a:prstGeom>
          <a:gradFill rotWithShape="0">
            <a:gsLst>
              <a:gs pos="0">
                <a:srgbClr val="9DB7CD"/>
              </a:gs>
              <a:gs pos="50000">
                <a:schemeClr val="bg1"/>
              </a:gs>
              <a:gs pos="100000">
                <a:srgbClr val="9DB7CD"/>
              </a:gs>
            </a:gsLst>
            <a:lin ang="5400000" scaled="1"/>
          </a:gradFill>
          <a:ln w="28575">
            <a:solidFill>
              <a:srgbClr val="004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rgbClr val="0B3F75"/>
                </a:solidFill>
              </a:rPr>
              <a:t>Enter search query</a:t>
            </a:r>
            <a:endParaRPr lang="en-US" sz="2400">
              <a:latin typeface="Times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445157" y="844539"/>
            <a:ext cx="595312" cy="298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5885" y="1473719"/>
            <a:ext cx="3035447" cy="312748"/>
          </a:xfrm>
          <a:prstGeom prst="rect">
            <a:avLst/>
          </a:prstGeom>
          <a:solidFill>
            <a:srgbClr val="E5E5E5"/>
          </a:solidFill>
          <a:ln w="19050">
            <a:solidFill>
              <a:srgbClr val="39769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</a:rPr>
              <a:t>asthma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2527842">
            <a:off x="3670309" y="2002357"/>
            <a:ext cx="1314450" cy="304800"/>
          </a:xfrm>
          <a:prstGeom prst="leftArrow">
            <a:avLst>
              <a:gd name="adj1" fmla="val 50000"/>
              <a:gd name="adj2" fmla="val 98628"/>
            </a:avLst>
          </a:prstGeom>
          <a:gradFill rotWithShape="0">
            <a:gsLst>
              <a:gs pos="0">
                <a:srgbClr val="C9F1F5"/>
              </a:gs>
              <a:gs pos="100000">
                <a:srgbClr val="1F62A3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0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AA6C2"/>
          </a:soli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Screen Shot 2015-07-02 at 1.3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35" y="249661"/>
            <a:ext cx="6675120" cy="6217920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412880" y="2503488"/>
            <a:ext cx="2667000" cy="1828800"/>
          </a:xfrm>
          <a:prstGeom prst="rect">
            <a:avLst/>
          </a:prstGeom>
          <a:solidFill>
            <a:srgbClr val="003366"/>
          </a:solidFill>
          <a:ln w="1270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Click</a:t>
            </a:r>
          </a:p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Links to</a:t>
            </a:r>
          </a:p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Topic</a:t>
            </a:r>
            <a:endParaRPr lang="en-US" sz="2400">
              <a:latin typeface="Times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64449" y="3417888"/>
            <a:ext cx="964671" cy="366713"/>
          </a:xfrm>
          <a:prstGeom prst="rect">
            <a:avLst/>
          </a:prstGeom>
          <a:noFill/>
          <a:ln w="9207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2368055" y="3479801"/>
            <a:ext cx="3600450" cy="304800"/>
          </a:xfrm>
          <a:prstGeom prst="leftArrow">
            <a:avLst>
              <a:gd name="adj1" fmla="val 50000"/>
              <a:gd name="adj2" fmla="val 137156"/>
            </a:avLst>
          </a:prstGeom>
          <a:gradFill rotWithShape="0">
            <a:gsLst>
              <a:gs pos="0">
                <a:srgbClr val="1F62A3"/>
              </a:gs>
              <a:gs pos="100000">
                <a:srgbClr val="C9F1F5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2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AA6C2"/>
          </a:soli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Screen Shot 2015-07-02 at 1.42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3" y="281496"/>
            <a:ext cx="6358128" cy="6272784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906577" y="3306795"/>
            <a:ext cx="2667000" cy="1828800"/>
          </a:xfrm>
          <a:prstGeom prst="rect">
            <a:avLst/>
          </a:prstGeom>
          <a:solidFill>
            <a:srgbClr val="003366"/>
          </a:solidFill>
          <a:ln w="1270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Click</a:t>
            </a:r>
          </a:p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Links to</a:t>
            </a:r>
          </a:p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Document</a:t>
            </a:r>
            <a:endParaRPr lang="en-US" sz="2400">
              <a:latin typeface="Times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517788" y="3306795"/>
            <a:ext cx="2581275" cy="2292861"/>
          </a:xfrm>
          <a:prstGeom prst="rect">
            <a:avLst/>
          </a:prstGeom>
          <a:noFill/>
          <a:ln w="9207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4233352" y="4083082"/>
            <a:ext cx="2322513" cy="304800"/>
          </a:xfrm>
          <a:prstGeom prst="leftArrow">
            <a:avLst>
              <a:gd name="adj1" fmla="val 50000"/>
              <a:gd name="adj2" fmla="val 137156"/>
            </a:avLst>
          </a:prstGeom>
          <a:gradFill rotWithShape="0">
            <a:gsLst>
              <a:gs pos="0">
                <a:srgbClr val="1F62A3"/>
              </a:gs>
              <a:gs pos="100000">
                <a:srgbClr val="C9F1F5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AA6C2"/>
          </a:soli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Screen Shot 2015-07-02 at 1.43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7" y="448733"/>
            <a:ext cx="5051298" cy="6091428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294313" y="162984"/>
            <a:ext cx="3613150" cy="1066800"/>
          </a:xfrm>
          <a:prstGeom prst="rect">
            <a:avLst/>
          </a:prstGeom>
          <a:solidFill>
            <a:srgbClr val="003366"/>
          </a:solidFill>
          <a:ln w="1270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Document Text</a:t>
            </a:r>
            <a:endParaRPr lang="en-US" sz="3200">
              <a:latin typeface="Times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108200" y="3407834"/>
            <a:ext cx="1041400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827339" y="4414840"/>
            <a:ext cx="2466974" cy="1402820"/>
            <a:chOff x="2827339" y="4414840"/>
            <a:chExt cx="2466974" cy="140282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827339" y="4414840"/>
              <a:ext cx="1016528" cy="250294"/>
            </a:xfrm>
            <a:prstGeom prst="rect">
              <a:avLst/>
            </a:prstGeom>
            <a:noFill/>
            <a:ln w="76200" cmpd="sng">
              <a:solidFill>
                <a:srgbClr val="A825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ounded Rectangular Callout 14"/>
            <p:cNvSpPr/>
            <p:nvPr/>
          </p:nvSpPr>
          <p:spPr bwMode="auto">
            <a:xfrm>
              <a:off x="3686175" y="5204885"/>
              <a:ext cx="1608138" cy="612775"/>
            </a:xfrm>
            <a:prstGeom prst="wedgeRoundRectCallout">
              <a:avLst>
                <a:gd name="adj1" fmla="val -44751"/>
                <a:gd name="adj2" fmla="val -119409"/>
                <a:gd name="adj3" fmla="val 16667"/>
              </a:avLst>
            </a:prstGeom>
            <a:solidFill>
              <a:srgbClr val="FFFFFF"/>
            </a:solidFill>
            <a:ln w="28575" cmpd="sng">
              <a:solidFill>
                <a:srgbClr val="A825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A8253A"/>
                  </a:solidFill>
                </a:rPr>
                <a:t>Notice!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95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2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4" y="424625"/>
            <a:ext cx="8500618" cy="5986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1964" y="3977234"/>
            <a:ext cx="2141665" cy="360108"/>
          </a:xfrm>
          <a:prstGeom prst="rect">
            <a:avLst/>
          </a:prstGeom>
          <a:noFill/>
          <a:ln w="114300">
            <a:solidFill>
              <a:srgbClr val="00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1955802" y="2571748"/>
            <a:ext cx="6299200" cy="1063625"/>
          </a:xfrm>
          <a:prstGeom prst="wedgeRoundRectCallout">
            <a:avLst>
              <a:gd name="adj1" fmla="val -35264"/>
              <a:gd name="adj2" fmla="val 93863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Essential Evidence Plus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03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5-07-02 at 11.51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4" y="312420"/>
            <a:ext cx="6873240" cy="619506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08443" y="1519767"/>
            <a:ext cx="3866645" cy="1282700"/>
            <a:chOff x="4383499" y="1248834"/>
            <a:chExt cx="3866645" cy="12827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4383499" y="1248834"/>
              <a:ext cx="3866645" cy="1282700"/>
            </a:xfrm>
            <a:prstGeom prst="wedgeRoundRectCallout">
              <a:avLst>
                <a:gd name="adj1" fmla="val -81712"/>
                <a:gd name="adj2" fmla="val 6074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533462" y="1450445"/>
              <a:ext cx="3570318" cy="87206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Dr.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Griswold’s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40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DF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ckThin">
            <a:solidFill>
              <a:srgbClr val="F0B3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0" y="49213"/>
            <a:ext cx="9144000" cy="6858000"/>
          </a:xfrm>
          <a:prstGeom prst="rect">
            <a:avLst/>
          </a:prstGeom>
          <a:noFill/>
          <a:ln w="152400" cap="flat" cmpd="sng" algn="ctr">
            <a:solidFill>
              <a:srgbClr val="49964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61963" y="508000"/>
            <a:ext cx="8201025" cy="592296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109662" y="813329"/>
            <a:ext cx="69183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smtClean="0">
                <a:solidFill>
                  <a:srgbClr val="4BAC2B"/>
                </a:solidFill>
                <a:latin typeface="+mj-lt"/>
                <a:cs typeface="Arial" charset="0"/>
              </a:rPr>
              <a:t>ESSENTIAL EVIDENCE </a:t>
            </a:r>
            <a:r>
              <a:rPr lang="en-US" sz="4800" dirty="0" smtClean="0">
                <a:solidFill>
                  <a:srgbClr val="FFCC66"/>
                </a:solidFill>
                <a:latin typeface="+mj-lt"/>
                <a:cs typeface="Arial" charset="0"/>
              </a:rPr>
              <a:t>PLUS</a:t>
            </a:r>
            <a:endParaRPr lang="en-US" sz="4800" dirty="0">
              <a:solidFill>
                <a:srgbClr val="FFCC66"/>
              </a:solidFill>
              <a:latin typeface="+mj-lt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734" y="2063781"/>
            <a:ext cx="7975600" cy="3472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over </a:t>
            </a:r>
            <a:r>
              <a:rPr lang="en-US" sz="2700" dirty="0">
                <a:solidFill>
                  <a:srgbClr val="4BAC2B"/>
                </a:solidFill>
              </a:rPr>
              <a:t>13,000 </a:t>
            </a:r>
            <a:r>
              <a:rPr lang="en-US" sz="2700" dirty="0" smtClean="0">
                <a:solidFill>
                  <a:srgbClr val="4BAC2B"/>
                </a:solidFill>
              </a:rPr>
              <a:t>topics</a:t>
            </a:r>
            <a:endParaRPr lang="en-US" sz="2700" dirty="0">
              <a:solidFill>
                <a:srgbClr val="4BAC2B"/>
              </a:solidFill>
            </a:endParaRP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guidelines</a:t>
            </a:r>
            <a:r>
              <a:rPr lang="en-US" sz="2700" dirty="0">
                <a:solidFill>
                  <a:srgbClr val="4BAC2B"/>
                </a:solidFill>
              </a:rPr>
              <a:t>, abstracts, and </a:t>
            </a:r>
            <a:r>
              <a:rPr lang="en-US" sz="2700" dirty="0" smtClean="0">
                <a:solidFill>
                  <a:srgbClr val="4BAC2B"/>
                </a:solidFill>
              </a:rPr>
              <a:t>summaries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Systematic Reviews from Cochrane Collaboration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Daily POEMS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Calculators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err="1" smtClean="0">
                <a:solidFill>
                  <a:srgbClr val="4BAC2B"/>
                </a:solidFill>
              </a:rPr>
              <a:t>Derm</a:t>
            </a:r>
            <a:r>
              <a:rPr lang="en-US" sz="2700" dirty="0" smtClean="0">
                <a:solidFill>
                  <a:srgbClr val="4BAC2B"/>
                </a:solidFill>
              </a:rPr>
              <a:t> Expert</a:t>
            </a:r>
            <a:endParaRPr lang="en-US" sz="2700" dirty="0">
              <a:solidFill>
                <a:srgbClr val="4BAC2B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66" name="Picture 2" descr="Screen Shot 2013-07-07 at 11.3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12750"/>
            <a:ext cx="848995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2025650" y="4835525"/>
            <a:ext cx="5092700" cy="1803400"/>
          </a:xfrm>
          <a:prstGeom prst="wedgeRoundRectCallout">
            <a:avLst>
              <a:gd name="adj1" fmla="val -50046"/>
              <a:gd name="adj2" fmla="val 35472"/>
              <a:gd name="adj3" fmla="val 16667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6000"/>
              <a:t>Home Page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890" name="Picture 2" descr="Screen Shot 2013-07-07 at 11.4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63563"/>
            <a:ext cx="85852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450" y="1501775"/>
            <a:ext cx="2438400" cy="406400"/>
          </a:xfrm>
          <a:prstGeom prst="rect">
            <a:avLst/>
          </a:prstGeom>
          <a:solidFill>
            <a:srgbClr val="FFFFFF"/>
          </a:solidFill>
          <a:ln>
            <a:solidFill>
              <a:srgbClr val="6666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2800" dirty="0">
                <a:solidFill>
                  <a:srgbClr val="000000"/>
                </a:solidFill>
              </a:rPr>
              <a:t>asthma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2863850" y="254000"/>
            <a:ext cx="3754438" cy="1262063"/>
          </a:xfrm>
          <a:prstGeom prst="wedgeRoundRectCallout">
            <a:avLst>
              <a:gd name="adj1" fmla="val -61940"/>
              <a:gd name="adj2" fmla="val 60427"/>
              <a:gd name="adj3" fmla="val 16667"/>
            </a:avLst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2400" dirty="0"/>
              <a:t>Enter asthma and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400" dirty="0"/>
              <a:t>click </a:t>
            </a:r>
            <a:r>
              <a:rPr lang="en-US" sz="2400" dirty="0">
                <a:solidFill>
                  <a:srgbClr val="FFCC66"/>
                </a:solidFill>
              </a:rPr>
              <a:t>SEARCH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4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7" y="318072"/>
            <a:ext cx="8038592" cy="6047232"/>
          </a:xfrm>
          <a:prstGeom prst="rect">
            <a:avLst/>
          </a:prstGeom>
        </p:spPr>
      </p:pic>
      <p:sp>
        <p:nvSpPr>
          <p:cNvPr id="5" name="Rounded Rectangular Callout 3"/>
          <p:cNvSpPr>
            <a:spLocks noChangeArrowheads="1"/>
          </p:cNvSpPr>
          <p:nvPr/>
        </p:nvSpPr>
        <p:spPr bwMode="auto">
          <a:xfrm>
            <a:off x="290513" y="201614"/>
            <a:ext cx="7162800" cy="1559454"/>
          </a:xfrm>
          <a:prstGeom prst="wedgeRoundRectCallout">
            <a:avLst>
              <a:gd name="adj1" fmla="val -12250"/>
              <a:gd name="adj2" fmla="val 79935"/>
              <a:gd name="adj3" fmla="val 16667"/>
            </a:avLst>
          </a:prstGeom>
          <a:solidFill>
            <a:schemeClr val="bg1"/>
          </a:solidFill>
          <a:ln w="57150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336699"/>
                </a:solidFill>
                <a:latin typeface="+mj-lt"/>
              </a:rPr>
              <a:t>To access the disease information </a:t>
            </a:r>
            <a:r>
              <a:rPr lang="en-US" sz="2400" u="sng" dirty="0">
                <a:solidFill>
                  <a:srgbClr val="336699"/>
                </a:solidFill>
                <a:latin typeface="+mj-lt"/>
              </a:rPr>
              <a:t>overview</a:t>
            </a:r>
            <a:r>
              <a:rPr lang="en-US" sz="2400" dirty="0">
                <a:solidFill>
                  <a:srgbClr val="336699"/>
                </a:solidFill>
                <a:latin typeface="+mj-lt"/>
              </a:rPr>
              <a:t> module, always select from </a:t>
            </a:r>
            <a:r>
              <a:rPr lang="en-US" sz="2400" i="1" dirty="0">
                <a:solidFill>
                  <a:srgbClr val="7F7F7F"/>
                </a:solidFill>
                <a:latin typeface="+mj-lt"/>
              </a:rPr>
              <a:t>Essential Evidence Topics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1109" y="2424645"/>
            <a:ext cx="2519891" cy="419100"/>
          </a:xfrm>
          <a:prstGeom prst="rect">
            <a:avLst/>
          </a:prstGeom>
          <a:noFill/>
          <a:ln w="76200" cmpd="sng">
            <a:solidFill>
              <a:srgbClr val="008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6203950" y="2756959"/>
            <a:ext cx="2143125" cy="874713"/>
          </a:xfrm>
          <a:prstGeom prst="wedgeRoundRectCallout">
            <a:avLst>
              <a:gd name="adj1" fmla="val -75931"/>
              <a:gd name="adj2" fmla="val -68051"/>
              <a:gd name="adj3" fmla="val 16667"/>
            </a:avLst>
          </a:prstGeom>
          <a:solidFill>
            <a:schemeClr val="bg1"/>
          </a:solidFill>
          <a:ln w="57150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3200">
                <a:solidFill>
                  <a:srgbClr val="336699"/>
                </a:solidFill>
              </a:rPr>
              <a:t>Click link</a:t>
            </a:r>
          </a:p>
        </p:txBody>
      </p:sp>
    </p:spTree>
    <p:extLst>
      <p:ext uri="{BB962C8B-B14F-4D97-AF65-F5344CB8AC3E}">
        <p14:creationId xmlns:p14="http://schemas.microsoft.com/office/powerpoint/2010/main" val="278122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49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" y="287973"/>
            <a:ext cx="7811008" cy="6259830"/>
          </a:xfrm>
          <a:prstGeom prst="rect">
            <a:avLst/>
          </a:prstGeom>
        </p:spPr>
      </p:pic>
      <p:sp>
        <p:nvSpPr>
          <p:cNvPr id="11" name="Rounded Rectangular Callout 10"/>
          <p:cNvSpPr>
            <a:spLocks noChangeArrowheads="1"/>
          </p:cNvSpPr>
          <p:nvPr/>
        </p:nvSpPr>
        <p:spPr bwMode="auto">
          <a:xfrm>
            <a:off x="4365622" y="5197105"/>
            <a:ext cx="3974044" cy="840582"/>
          </a:xfrm>
          <a:prstGeom prst="wedgeRoundRectCallout">
            <a:avLst>
              <a:gd name="adj1" fmla="val -34329"/>
              <a:gd name="adj2" fmla="val -99287"/>
              <a:gd name="adj3" fmla="val 16667"/>
            </a:avLst>
          </a:prstGeom>
          <a:solidFill>
            <a:schemeClr val="bg1"/>
          </a:solidFill>
          <a:ln w="5715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dirty="0">
                <a:latin typeface="+mj-lt"/>
              </a:rPr>
              <a:t>Information Index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3856" y="2712751"/>
            <a:ext cx="2057400" cy="312737"/>
          </a:xfrm>
          <a:prstGeom prst="rect">
            <a:avLst/>
          </a:prstGeom>
          <a:noFill/>
          <a:ln w="57150" cmpd="sng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3855" y="4354747"/>
            <a:ext cx="7625811" cy="325438"/>
          </a:xfrm>
          <a:prstGeom prst="rect">
            <a:avLst/>
          </a:prstGeom>
          <a:noFill/>
          <a:ln w="38100" cmpd="sng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2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5-07-02 at 1.49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" y="287973"/>
            <a:ext cx="7811008" cy="6259830"/>
          </a:xfrm>
          <a:prstGeom prst="rect">
            <a:avLst/>
          </a:prstGeom>
        </p:spPr>
      </p:pic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2454000" y="254106"/>
            <a:ext cx="6009217" cy="1126067"/>
          </a:xfrm>
          <a:prstGeom prst="wedgeRoundRectCallout">
            <a:avLst>
              <a:gd name="adj1" fmla="val -57996"/>
              <a:gd name="adj2" fmla="val 3807"/>
              <a:gd name="adj3" fmla="val 16667"/>
            </a:avLst>
          </a:prstGeom>
          <a:solidFill>
            <a:schemeClr val="bg1"/>
          </a:solidFill>
          <a:ln w="57150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3600" dirty="0" smtClean="0">
                <a:latin typeface="+mj-lt"/>
              </a:rPr>
              <a:t>Click to return to home page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381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890" name="Picture 2" descr="Screen Shot 2013-07-07 at 11.4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63563"/>
            <a:ext cx="85852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4568825" y="4028016"/>
            <a:ext cx="4112684" cy="1041401"/>
          </a:xfrm>
          <a:prstGeom prst="wedgeRoundRectCallout">
            <a:avLst>
              <a:gd name="adj1" fmla="val -64584"/>
              <a:gd name="adj2" fmla="val -55542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336699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3600" dirty="0" smtClean="0">
                <a:latin typeface="+mj-lt"/>
              </a:rPr>
              <a:t>Calculators &amp; Tools</a:t>
            </a:r>
            <a:endParaRPr lang="en-US" sz="3600" dirty="0">
              <a:latin typeface="+mj-lt"/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2271183" y="2513541"/>
            <a:ext cx="2470152" cy="1406526"/>
          </a:xfrm>
          <a:prstGeom prst="wedgeRoundRectCallout">
            <a:avLst>
              <a:gd name="adj1" fmla="val -49770"/>
              <a:gd name="adj2" fmla="val -407"/>
              <a:gd name="adj3" fmla="val 16667"/>
            </a:avLst>
          </a:pr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83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7-02 at 7.18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r="1063"/>
          <a:stretch/>
        </p:blipFill>
        <p:spPr>
          <a:xfrm>
            <a:off x="845953" y="389467"/>
            <a:ext cx="7445744" cy="5859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5953" y="2060046"/>
            <a:ext cx="4691247" cy="2723621"/>
          </a:xfrm>
          <a:prstGeom prst="rect">
            <a:avLst/>
          </a:prstGeom>
          <a:noFill/>
          <a:ln w="57150" cmpd="sng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10" name="Picture 2" descr="Screen Shot 2013-07-07 at 11.4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5263"/>
            <a:ext cx="59801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3-07-07 at 11.45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44026" r="3098" b="14644"/>
          <a:stretch>
            <a:fillRect/>
          </a:stretch>
        </p:blipFill>
        <p:spPr bwMode="auto">
          <a:xfrm>
            <a:off x="3402013" y="3179763"/>
            <a:ext cx="424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3-07-07 at 11.46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5162550"/>
            <a:ext cx="618648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862138" y="2105025"/>
            <a:ext cx="1030287" cy="304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99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192713" y="5518150"/>
            <a:ext cx="3316287" cy="998538"/>
            <a:chOff x="5192299" y="5517444"/>
            <a:chExt cx="3316702" cy="998891"/>
          </a:xfrm>
        </p:grpSpPr>
        <p:sp>
          <p:nvSpPr>
            <p:cNvPr id="43017" name="Rectangle 4"/>
            <p:cNvSpPr>
              <a:spLocks noChangeArrowheads="1"/>
            </p:cNvSpPr>
            <p:nvPr/>
          </p:nvSpPr>
          <p:spPr bwMode="auto">
            <a:xfrm>
              <a:off x="6533447" y="5517444"/>
              <a:ext cx="1975554" cy="998891"/>
            </a:xfrm>
            <a:prstGeom prst="rect">
              <a:avLst/>
            </a:prstGeom>
            <a:solidFill>
              <a:srgbClr val="DDDDDD"/>
            </a:solidFill>
            <a:ln w="38100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>
                  <a:solidFill>
                    <a:srgbClr val="191919"/>
                  </a:solidFill>
                </a:rPr>
                <a:t>Click</a:t>
              </a:r>
              <a:endParaRPr lang="en-US" sz="4000"/>
            </a:p>
          </p:txBody>
        </p:sp>
        <p:sp>
          <p:nvSpPr>
            <p:cNvPr id="43018" name="AutoShape 7"/>
            <p:cNvSpPr>
              <a:spLocks noChangeArrowheads="1"/>
            </p:cNvSpPr>
            <p:nvPr/>
          </p:nvSpPr>
          <p:spPr bwMode="auto">
            <a:xfrm rot="4773893">
              <a:off x="5785880" y="5424137"/>
              <a:ext cx="455082" cy="1642244"/>
            </a:xfrm>
            <a:prstGeom prst="downArrow">
              <a:avLst>
                <a:gd name="adj1" fmla="val 50000"/>
                <a:gd name="adj2" fmla="val 82181"/>
              </a:avLst>
            </a:prstGeom>
            <a:gradFill rotWithShape="0">
              <a:gsLst>
                <a:gs pos="0">
                  <a:srgbClr val="92ACC3"/>
                </a:gs>
                <a:gs pos="50000">
                  <a:srgbClr val="BBE0E3"/>
                </a:gs>
                <a:gs pos="100000">
                  <a:srgbClr val="92ACC3"/>
                </a:gs>
              </a:gsLst>
              <a:lin ang="5400000" scaled="1"/>
            </a:gradFill>
            <a:ln w="28575">
              <a:solidFill>
                <a:srgbClr val="1A477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364038" y="6253163"/>
            <a:ext cx="790575" cy="304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99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427413" y="3584575"/>
            <a:ext cx="1963737" cy="9699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99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0"/>
            <a:ext cx="9144000" cy="68580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07-07 at 11.4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96875"/>
            <a:ext cx="822325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30932" y="230510"/>
            <a:ext cx="229316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 smtClean="0"/>
              <a:t>Syllabus</a:t>
            </a:r>
            <a:endParaRPr lang="en-US" sz="4000" dirty="0"/>
          </a:p>
        </p:txBody>
      </p:sp>
      <p:grpSp>
        <p:nvGrpSpPr>
          <p:cNvPr id="8" name="Group 7"/>
          <p:cNvGrpSpPr/>
          <p:nvPr/>
        </p:nvGrpSpPr>
        <p:grpSpPr>
          <a:xfrm>
            <a:off x="314431" y="1293963"/>
            <a:ext cx="8511355" cy="5212080"/>
            <a:chOff x="314431" y="1293963"/>
            <a:chExt cx="8511355" cy="5212080"/>
          </a:xfrm>
        </p:grpSpPr>
        <p:pic>
          <p:nvPicPr>
            <p:cNvPr id="3" name="Picture 2" descr="Screen Shot 2015-07-02 at 12.29.4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31" y="1312330"/>
              <a:ext cx="3995420" cy="5170932"/>
            </a:xfrm>
            <a:prstGeom prst="rect">
              <a:avLst/>
            </a:prstGeom>
            <a:ln w="22225" cmpd="sng">
              <a:solidFill>
                <a:schemeClr val="bg1"/>
              </a:solidFill>
            </a:ln>
          </p:spPr>
        </p:pic>
        <p:pic>
          <p:nvPicPr>
            <p:cNvPr id="5" name="Picture 4" descr="Screen Shot 2015-07-02 at 12.29.51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29"/>
            <a:stretch/>
          </p:blipFill>
          <p:spPr>
            <a:xfrm>
              <a:off x="4803950" y="1293963"/>
              <a:ext cx="4021836" cy="5212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76666"/>
          </a:solidFill>
          <a:ln w="114300">
            <a:solidFill>
              <a:srgbClr val="0E454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Practice Guidelines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4763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7-02 at 7.2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804334"/>
            <a:ext cx="5307330" cy="5856732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75733" y="287867"/>
            <a:ext cx="3505200" cy="685800"/>
          </a:xfrm>
          <a:prstGeom prst="rect">
            <a:avLst/>
          </a:prstGeom>
          <a:solidFill>
            <a:schemeClr val="bg1"/>
          </a:solidFill>
          <a:ln w="5715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www.guideline.gov</a:t>
            </a:r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8975" y="762000"/>
            <a:ext cx="7783513" cy="889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Many Information Resources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6313" y="2892425"/>
            <a:ext cx="7069137" cy="2308225"/>
            <a:chOff x="976533" y="2865663"/>
            <a:chExt cx="7068464" cy="2308098"/>
          </a:xfrm>
        </p:grpSpPr>
        <p:pic>
          <p:nvPicPr>
            <p:cNvPr id="14" name="Picture 5" descr="ucm263335.jp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897" y="2865663"/>
              <a:ext cx="3467100" cy="230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76533" y="3670482"/>
              <a:ext cx="3395339" cy="88895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4800" i="1" dirty="0">
                  <a:latin typeface="Times New Roman"/>
                  <a:cs typeface="Times New Roman"/>
                </a:rPr>
                <a:t>are Mobile!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49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5-07-02 at 12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0" y="381000"/>
            <a:ext cx="4923028" cy="621385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407308" y="200122"/>
            <a:ext cx="3635375" cy="595313"/>
          </a:xfrm>
          <a:prstGeom prst="wedgeRoundRectCallout">
            <a:avLst>
              <a:gd name="adj1" fmla="val 223"/>
              <a:gd name="adj2" fmla="val 95796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802313" y="4440766"/>
            <a:ext cx="2978150" cy="1289050"/>
          </a:xfrm>
          <a:prstGeom prst="wedgeRoundRectCallout">
            <a:avLst>
              <a:gd name="adj1" fmla="val -79952"/>
              <a:gd name="adj2" fmla="val -6364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Mobile Resources</a:t>
            </a:r>
          </a:p>
        </p:txBody>
      </p:sp>
    </p:spTree>
    <p:extLst>
      <p:ext uri="{BB962C8B-B14F-4D97-AF65-F5344CB8AC3E}">
        <p14:creationId xmlns:p14="http://schemas.microsoft.com/office/powerpoint/2010/main" val="301615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394" name="Picture 2" descr="Screen Shot 2011-12-12 at 3.43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801"/>
          <a:stretch/>
        </p:blipFill>
        <p:spPr bwMode="auto">
          <a:xfrm>
            <a:off x="376238" y="325438"/>
            <a:ext cx="3298825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729163" y="561975"/>
            <a:ext cx="4024312" cy="998538"/>
          </a:xfrm>
          <a:prstGeom prst="wedgeRoundRectCallout">
            <a:avLst>
              <a:gd name="adj1" fmla="val -80914"/>
              <a:gd name="adj2" fmla="val -2928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Scroll to resource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52142" y="2870141"/>
            <a:ext cx="3447346" cy="2683463"/>
            <a:chOff x="5152142" y="2870141"/>
            <a:chExt cx="3447346" cy="2683463"/>
          </a:xfrm>
        </p:grpSpPr>
        <p:pic>
          <p:nvPicPr>
            <p:cNvPr id="4" name="Picture 3" descr="Screen Shot 2014-07-02 at 7.25.18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" t="52295" r="2197" b="90"/>
            <a:stretch/>
          </p:blipFill>
          <p:spPr>
            <a:xfrm>
              <a:off x="5194477" y="2870141"/>
              <a:ext cx="3405011" cy="2683463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 bwMode="auto">
            <a:xfrm>
              <a:off x="5152142" y="2870141"/>
              <a:ext cx="1087790" cy="476838"/>
            </a:xfrm>
            <a:prstGeom prst="roundRect">
              <a:avLst/>
            </a:prstGeom>
            <a:noFill/>
            <a:ln w="6667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" name="Rounded Rectangular Callout 14"/>
          <p:cNvSpPr/>
          <p:nvPr/>
        </p:nvSpPr>
        <p:spPr>
          <a:xfrm>
            <a:off x="643997" y="5170488"/>
            <a:ext cx="3709987" cy="1201737"/>
          </a:xfrm>
          <a:prstGeom prst="wedgeRoundRectCallout">
            <a:avLst>
              <a:gd name="adj1" fmla="val 126067"/>
              <a:gd name="adj2" fmla="val -21257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appropriate  icon for your device </a:t>
            </a:r>
          </a:p>
        </p:txBody>
      </p:sp>
      <p:pic>
        <p:nvPicPr>
          <p:cNvPr id="3" name="Picture 2" descr="Screen Shot 2015-07-02 at 1.55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2" y="2635247"/>
            <a:ext cx="3508375" cy="1867535"/>
          </a:xfrm>
          <a:prstGeom prst="rect">
            <a:avLst/>
          </a:prstGeom>
        </p:spPr>
      </p:pic>
      <p:pic>
        <p:nvPicPr>
          <p:cNvPr id="6" name="Picture 5" descr="Screen Shot 2015-07-02 at 1.55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9" y="1560513"/>
            <a:ext cx="3484118" cy="8846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5-07-02 at 12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0" y="381000"/>
            <a:ext cx="4923028" cy="621385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407308" y="200122"/>
            <a:ext cx="3635375" cy="595313"/>
          </a:xfrm>
          <a:prstGeom prst="wedgeRoundRectCallout">
            <a:avLst>
              <a:gd name="adj1" fmla="val 223"/>
              <a:gd name="adj2" fmla="val 95796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802313" y="4051300"/>
            <a:ext cx="2978150" cy="1289050"/>
          </a:xfrm>
          <a:prstGeom prst="wedgeRoundRectCallout">
            <a:avLst>
              <a:gd name="adj1" fmla="val -79952"/>
              <a:gd name="adj2" fmla="val -6364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Ask-A-Librarian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828800" y="457200"/>
            <a:ext cx="5486400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4000" b="1" i="1" u="sng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Please contact us at</a:t>
            </a:r>
            <a:r>
              <a:rPr lang="en-US" sz="4000" b="1" i="1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:</a:t>
            </a:r>
            <a:endParaRPr lang="en-US" sz="4000" i="1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eneva" charset="0"/>
              <a:ea typeface="蘋果儷中黑" charset="0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457200" y="22098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i="1">
                <a:solidFill>
                  <a:srgbClr val="FFFFFF"/>
                </a:solidFill>
                <a:latin typeface="Calibri" charset="0"/>
                <a:cs typeface="蘋果儷中黑" charset="0"/>
              </a:rPr>
              <a:t>Lubbock</a:t>
            </a:r>
          </a:p>
          <a:p>
            <a:pPr eaLnBrk="0" hangingPunct="0"/>
            <a:r>
              <a:rPr lang="en-US" sz="2000" i="1">
                <a:solidFill>
                  <a:srgbClr val="FFFFFF"/>
                </a:solidFill>
                <a:latin typeface="Calibri" charset="0"/>
                <a:cs typeface="蘋果儷中黑" charset="0"/>
              </a:rPr>
              <a:t>	(806) 743-2200</a:t>
            </a:r>
          </a:p>
          <a:p>
            <a:pPr eaLnBrk="0" hangingPunct="0"/>
            <a:endParaRPr lang="en-US" sz="2000" i="1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>
                <a:solidFill>
                  <a:srgbClr val="FFFFFF"/>
                </a:solidFill>
                <a:latin typeface="Calibri" charset="0"/>
                <a:cs typeface="蘋果儷中黑" charset="0"/>
              </a:rPr>
              <a:t>Amarillo</a:t>
            </a:r>
          </a:p>
          <a:p>
            <a:pPr eaLnBrk="0" hangingPunct="0"/>
            <a:r>
              <a:rPr lang="en-US" i="1">
                <a:solidFill>
                  <a:srgbClr val="FFFFFF"/>
                </a:solidFill>
                <a:latin typeface="Calibri" charset="0"/>
                <a:cs typeface="蘋果儷中黑" charset="0"/>
              </a:rPr>
              <a:t>	</a:t>
            </a:r>
            <a:r>
              <a:rPr lang="en-US" sz="2000" i="1">
                <a:solidFill>
                  <a:srgbClr val="FFFFFF"/>
                </a:solidFill>
                <a:latin typeface="Calibri" charset="0"/>
                <a:cs typeface="蘋果儷中黑" charset="0"/>
              </a:rPr>
              <a:t>(806) 354-5448</a:t>
            </a:r>
          </a:p>
          <a:p>
            <a:pPr eaLnBrk="0" hangingPunct="0"/>
            <a:endParaRPr lang="en-US" sz="2000" i="1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>
                <a:solidFill>
                  <a:srgbClr val="FFFFFF"/>
                </a:solidFill>
                <a:latin typeface="Calibri" charset="0"/>
                <a:cs typeface="蘋果儷中黑" charset="0"/>
              </a:rPr>
              <a:t>El Paso</a:t>
            </a:r>
            <a:endParaRPr lang="en-US" sz="2000" i="1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>
                <a:solidFill>
                  <a:srgbClr val="FFFFFF"/>
                </a:solidFill>
                <a:latin typeface="Calibri" charset="0"/>
                <a:cs typeface="蘋果儷中黑" charset="0"/>
              </a:rPr>
              <a:t>	(915) 545-6652</a:t>
            </a:r>
          </a:p>
          <a:p>
            <a:pPr eaLnBrk="0" hangingPunct="0"/>
            <a:endParaRPr lang="en-US" sz="2000" i="1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>
                <a:solidFill>
                  <a:srgbClr val="FFFFFF"/>
                </a:solidFill>
                <a:latin typeface="Calibri" charset="0"/>
                <a:cs typeface="蘋果儷中黑" charset="0"/>
              </a:rPr>
              <a:t>Odessa</a:t>
            </a:r>
            <a:endParaRPr lang="en-US" sz="2000" i="1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>
                <a:solidFill>
                  <a:srgbClr val="FFFFFF"/>
                </a:solidFill>
                <a:latin typeface="Calibri" charset="0"/>
                <a:cs typeface="蘋果儷中黑" charset="0"/>
              </a:rPr>
              <a:t>	(432) 335-5171</a:t>
            </a:r>
            <a:endParaRPr lang="en-US" i="1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endParaRPr lang="en-US" i="1">
              <a:solidFill>
                <a:srgbClr val="000000"/>
              </a:solidFill>
              <a:latin typeface="Calibri" charset="0"/>
              <a:cs typeface="蘋果儷中黑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76805" name="Picture 2" descr="l@s #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6806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3"/>
          <p:cNvSpPr txBox="1">
            <a:spLocks noChangeArrowheads="1"/>
          </p:cNvSpPr>
          <p:nvPr/>
        </p:nvSpPr>
        <p:spPr bwMode="auto">
          <a:xfrm>
            <a:off x="2133600" y="1905000"/>
            <a:ext cx="4876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Calibri" charset="0"/>
              </a:rPr>
              <a:t> </a:t>
            </a:r>
            <a:endParaRPr lang="en-US" sz="4000" b="1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9600" b="1" i="1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The End</a:t>
            </a:r>
          </a:p>
        </p:txBody>
      </p:sp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rgbClr val="000000"/>
                </a:solidFill>
                <a:latin typeface="Calibri" charset="0"/>
              </a:rPr>
              <a:t>July </a:t>
            </a:r>
            <a:r>
              <a:rPr lang="en-US" sz="1100" dirty="0" smtClean="0">
                <a:solidFill>
                  <a:srgbClr val="000000"/>
                </a:solidFill>
                <a:latin typeface="Calibri" charset="0"/>
              </a:rPr>
              <a:t>2015</a:t>
            </a:r>
            <a:endParaRPr lang="en-US" sz="11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-3175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791003" y="1635687"/>
            <a:ext cx="7565169" cy="31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40000"/>
              </a:lnSpc>
            </a:pPr>
            <a:r>
              <a:rPr lang="en-US" sz="6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Two Classes:</a:t>
            </a:r>
          </a:p>
          <a:p>
            <a:pPr>
              <a:lnSpc>
                <a:spcPct val="140000"/>
              </a:lnSpc>
            </a:pPr>
            <a:r>
              <a:rPr lang="en-US" sz="4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			1. EBM Database Searching</a:t>
            </a:r>
          </a:p>
          <a:p>
            <a:pPr>
              <a:lnSpc>
                <a:spcPct val="140000"/>
              </a:lnSpc>
            </a:pPr>
            <a:r>
              <a:rPr lang="en-US" sz="4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			2. Group Discussion</a:t>
            </a:r>
            <a:endParaRPr lang="en-US" sz="40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9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65250" y="2078269"/>
            <a:ext cx="6400800" cy="26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EBM Database</a:t>
            </a:r>
          </a:p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Searching Class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Placeholder 4" descr="CRW_2730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3833"/>
          <a:stretch/>
        </p:blipFill>
        <p:spPr bwMode="auto">
          <a:xfrm>
            <a:off x="3892143" y="3518318"/>
            <a:ext cx="4915814" cy="311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910" y="305759"/>
            <a:ext cx="8910983" cy="29623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400" dirty="0" smtClean="0"/>
              <a:t>	</a:t>
            </a:r>
            <a:r>
              <a:rPr lang="en-US" sz="2600" dirty="0" smtClean="0"/>
              <a:t>1) EBM Database Searching Class - </a:t>
            </a:r>
            <a:r>
              <a:rPr lang="en-US" sz="2600" i="1" dirty="0" smtClean="0"/>
              <a:t>Mandatory Attendance </a:t>
            </a:r>
            <a:r>
              <a:rPr lang="en-US" sz="2400" dirty="0" smtClean="0">
                <a:latin typeface="Wingdings" charset="2"/>
                <a:cs typeface="Wingdings" charset="2"/>
              </a:rPr>
              <a:t>J</a:t>
            </a:r>
            <a:r>
              <a:rPr lang="en-US" sz="2400" i="1" dirty="0" smtClean="0"/>
              <a:t> </a:t>
            </a:r>
            <a:endParaRPr lang="en-US" i="1" dirty="0" smtClean="0"/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1 Session for Group 1 </a:t>
            </a:r>
            <a:r>
              <a:rPr lang="en-US" dirty="0" smtClean="0"/>
              <a:t>and </a:t>
            </a:r>
            <a:r>
              <a:rPr lang="en-US" dirty="0"/>
              <a:t>1 Session for Group </a:t>
            </a:r>
            <a:r>
              <a:rPr lang="en-US" dirty="0" smtClean="0"/>
              <a:t>2 (on separate weeks) </a:t>
            </a:r>
            <a:endParaRPr lang="en-US" dirty="0"/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in the Learning Resources Center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how to search the Cochrane EBM </a:t>
            </a:r>
            <a:r>
              <a:rPr lang="en-US" dirty="0" smtClean="0"/>
              <a:t>Databases &amp; NLM’s Comparative Effectiveness</a:t>
            </a:r>
            <a:endParaRPr lang="en-US" dirty="0" smtClean="0"/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PowerPoint lecture and hands-on follow along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search for article(s) that answer your PICO question 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searching guidance from assigned librarian</a:t>
            </a:r>
          </a:p>
        </p:txBody>
      </p:sp>
    </p:spTree>
    <p:extLst>
      <p:ext uri="{BB962C8B-B14F-4D97-AF65-F5344CB8AC3E}">
        <p14:creationId xmlns:p14="http://schemas.microsoft.com/office/powerpoint/2010/main" val="382150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5757</TotalTime>
  <Words>425</Words>
  <Application>Microsoft Macintosh PowerPoint</Application>
  <PresentationFormat>On-screen Show (4:3)</PresentationFormat>
  <Paragraphs>164</Paragraphs>
  <Slides>67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Office Theme</vt:lpstr>
      <vt:lpstr>1_Office Theme</vt:lpstr>
      <vt:lpstr>3_Office Theme</vt:lpstr>
      <vt:lpstr>2_Office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TTUHSCPSL</dc:creator>
  <cp:lastModifiedBy>TTUHSCPSL</cp:lastModifiedBy>
  <cp:revision>762</cp:revision>
  <dcterms:created xsi:type="dcterms:W3CDTF">2010-07-29T15:43:49Z</dcterms:created>
  <dcterms:modified xsi:type="dcterms:W3CDTF">2015-07-02T19:04:04Z</dcterms:modified>
</cp:coreProperties>
</file>