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57" r:id="rId3"/>
    <p:sldId id="367" r:id="rId4"/>
    <p:sldId id="388" r:id="rId5"/>
    <p:sldId id="283" r:id="rId6"/>
    <p:sldId id="282" r:id="rId7"/>
    <p:sldId id="327" r:id="rId8"/>
    <p:sldId id="328" r:id="rId9"/>
    <p:sldId id="329" r:id="rId10"/>
    <p:sldId id="335" r:id="rId11"/>
    <p:sldId id="275" r:id="rId12"/>
    <p:sldId id="276" r:id="rId13"/>
    <p:sldId id="277" r:id="rId14"/>
    <p:sldId id="336" r:id="rId15"/>
    <p:sldId id="337" r:id="rId16"/>
    <p:sldId id="338" r:id="rId17"/>
    <p:sldId id="339" r:id="rId18"/>
    <p:sldId id="340" r:id="rId19"/>
    <p:sldId id="394" r:id="rId20"/>
    <p:sldId id="341" r:id="rId21"/>
    <p:sldId id="273" r:id="rId22"/>
    <p:sldId id="319" r:id="rId23"/>
    <p:sldId id="297" r:id="rId24"/>
    <p:sldId id="298" r:id="rId25"/>
    <p:sldId id="299" r:id="rId26"/>
    <p:sldId id="300" r:id="rId27"/>
    <p:sldId id="301" r:id="rId28"/>
    <p:sldId id="302" r:id="rId29"/>
    <p:sldId id="303" r:id="rId30"/>
    <p:sldId id="304" r:id="rId31"/>
    <p:sldId id="305" r:id="rId32"/>
    <p:sldId id="320" r:id="rId33"/>
    <p:sldId id="285" r:id="rId34"/>
    <p:sldId id="387" r:id="rId35"/>
    <p:sldId id="342" r:id="rId36"/>
    <p:sldId id="287" r:id="rId37"/>
    <p:sldId id="343" r:id="rId38"/>
    <p:sldId id="289" r:id="rId39"/>
    <p:sldId id="369" r:id="rId40"/>
    <p:sldId id="291" r:id="rId41"/>
    <p:sldId id="370" r:id="rId42"/>
    <p:sldId id="371" r:id="rId43"/>
    <p:sldId id="372" r:id="rId44"/>
    <p:sldId id="373" r:id="rId45"/>
    <p:sldId id="349" r:id="rId46"/>
    <p:sldId id="350" r:id="rId47"/>
    <p:sldId id="374" r:id="rId48"/>
    <p:sldId id="375" r:id="rId49"/>
    <p:sldId id="353" r:id="rId50"/>
    <p:sldId id="354" r:id="rId51"/>
    <p:sldId id="355" r:id="rId52"/>
    <p:sldId id="376" r:id="rId53"/>
    <p:sldId id="323" r:id="rId54"/>
    <p:sldId id="314" r:id="rId55"/>
    <p:sldId id="392" r:id="rId56"/>
    <p:sldId id="393" r:id="rId57"/>
    <p:sldId id="268" r:id="rId58"/>
    <p:sldId id="359" r:id="rId59"/>
    <p:sldId id="360" r:id="rId60"/>
    <p:sldId id="361" r:id="rId61"/>
    <p:sldId id="270" r:id="rId62"/>
    <p:sldId id="330" r:id="rId63"/>
    <p:sldId id="331" r:id="rId64"/>
    <p:sldId id="332" r:id="rId65"/>
    <p:sldId id="33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C740B3-1A9F-4E71-9A36-F465F5CFBA35}" type="datetimeFigureOut">
              <a:rPr lang="en-US" smtClean="0"/>
              <a:t>10/2/2017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27AFA-E4DC-41B3-B8CE-12E82F8E5D0A}" type="slidenum">
              <a:rPr lang="en-US" smtClean="0"/>
              <a:t>‹#›</a:t>
            </a:fld>
            <a:endParaRPr lang="en-US"/>
          </a:p>
        </p:txBody>
      </p:sp>
    </p:spTree>
    <p:extLst>
      <p:ext uri="{BB962C8B-B14F-4D97-AF65-F5344CB8AC3E}">
        <p14:creationId xmlns:p14="http://schemas.microsoft.com/office/powerpoint/2010/main" val="213633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accessing the library website and its resources from your computer at home or off campus, it is highly recommended that you stick</a:t>
            </a:r>
            <a:r>
              <a:rPr lang="en-US" baseline="0" dirty="0" smtClean="0"/>
              <a:t> to Chrome</a:t>
            </a:r>
            <a:r>
              <a:rPr lang="en-US" dirty="0" smtClean="0"/>
              <a:t>. Internet</a:t>
            </a:r>
            <a:r>
              <a:rPr lang="en-US" baseline="0" dirty="0" smtClean="0"/>
              <a:t> Explorer doesn’t support all of the technology we have on the library website, and we have had some reports of access issues as a result. Also, the HSC I.T. department has announced that they are ending support for Firefox as well.</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2</a:t>
            </a:fld>
            <a:endParaRPr lang="en-US"/>
          </a:p>
        </p:txBody>
      </p:sp>
    </p:spTree>
    <p:extLst>
      <p:ext uri="{BB962C8B-B14F-4D97-AF65-F5344CB8AC3E}">
        <p14:creationId xmlns:p14="http://schemas.microsoft.com/office/powerpoint/2010/main" val="120599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Here is the “Guides</a:t>
            </a:r>
            <a:r>
              <a:rPr lang="en-US" altLang="en-US" baseline="0" dirty="0" smtClean="0">
                <a:ea typeface="ＭＳ Ｐゴシック" pitchFamily="34" charset="-128"/>
              </a:rPr>
              <a:t> and Tutorials” page. You’ll notice we have guides to all the branch libraries. If you plan to visit one of our libraries, this would be a good place to look up the library’s hours and policies before you go. Scrolling down the page will take you to helpful tutorials on our more popular databases and online resources.</a:t>
            </a:r>
            <a:endParaRPr lang="en-US" altLang="en-US" dirty="0" smtClean="0">
              <a:ea typeface="ＭＳ Ｐゴシック" pitchFamily="34" charset="-128"/>
            </a:endParaRPr>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0D3532A-8A1D-48EF-A311-25A876BFB67B}" type="slidenum">
              <a:rPr lang="en-US" altLang="en-US">
                <a:solidFill>
                  <a:prstClr val="black"/>
                </a:solidFill>
                <a:latin typeface="Arial" pitchFamily="34" charset="0"/>
              </a:rPr>
              <a:pPr eaLnBrk="1" hangingPunct="1">
                <a:spcBef>
                  <a:spcPct val="0"/>
                </a:spcBef>
              </a:pPr>
              <a:t>11</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73327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writing a paper and need help with APA format?</a:t>
            </a:r>
            <a:r>
              <a:rPr lang="en-US" baseline="0" dirty="0" smtClean="0"/>
              <a:t> </a:t>
            </a:r>
            <a:r>
              <a:rPr lang="en-US" dirty="0" smtClean="0"/>
              <a:t>We’re not always</a:t>
            </a:r>
            <a:r>
              <a:rPr lang="en-US" baseline="0" dirty="0" smtClean="0"/>
              <a:t> experts on </a:t>
            </a:r>
            <a:r>
              <a:rPr lang="en-US" dirty="0" smtClean="0"/>
              <a:t>how to cite your paper, but we do have a compilation of tools and websites to help you. In the middle of the left column of the library website, mouse</a:t>
            </a:r>
            <a:r>
              <a:rPr lang="en-US" baseline="0" dirty="0" smtClean="0"/>
              <a:t> over “Bibliographic Tools” (found under “Library Services”), then click on “More”.</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12</a:t>
            </a:fld>
            <a:endParaRPr lang="en-US"/>
          </a:p>
        </p:txBody>
      </p:sp>
    </p:spTree>
    <p:extLst>
      <p:ext uri="{BB962C8B-B14F-4D97-AF65-F5344CB8AC3E}">
        <p14:creationId xmlns:p14="http://schemas.microsoft.com/office/powerpoint/2010/main" val="231399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Towards the middle of the “Bibliographic Tools” page is this information regarding APA.</a:t>
            </a:r>
            <a:r>
              <a:rPr lang="en-US" baseline="0" dirty="0" smtClean="0"/>
              <a:t>  Here, we have online style manuals, various guides and tutorials, and a few online citation generator tools to help you format your citations.  Remember, always double-check citations that are generated for you to make sure that they are what your professor requires for the assignment.</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13</a:t>
            </a:fld>
            <a:endParaRPr lang="en-US"/>
          </a:p>
        </p:txBody>
      </p:sp>
    </p:spTree>
    <p:extLst>
      <p:ext uri="{BB962C8B-B14F-4D97-AF65-F5344CB8AC3E}">
        <p14:creationId xmlns:p14="http://schemas.microsoft.com/office/powerpoint/2010/main" val="3650712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TTUHSC</a:t>
            </a:r>
            <a:r>
              <a:rPr lang="en-US" baseline="0" dirty="0" smtClean="0"/>
              <a:t> now has an online writing center! It’s located under “Resources” at the lower left of the web site. You can submit your papers for review and feedback. The online Writing Center follows the academic calendar for TTU, however, so make sure they are accepting papers before you submit yours.</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14</a:t>
            </a:fld>
            <a:endParaRPr lang="en-US"/>
          </a:p>
        </p:txBody>
      </p:sp>
    </p:spTree>
    <p:extLst>
      <p:ext uri="{BB962C8B-B14F-4D97-AF65-F5344CB8AC3E}">
        <p14:creationId xmlns:p14="http://schemas.microsoft.com/office/powerpoint/2010/main" val="1692071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If</a:t>
            </a:r>
            <a:r>
              <a:rPr lang="en-US" altLang="en-US" baseline="0" dirty="0" smtClean="0">
                <a:ea typeface="ＭＳ Ｐゴシック" pitchFamily="34" charset="-128"/>
              </a:rPr>
              <a:t> you have a question or need assistance, please don’t hesitate to contact us through our “Ask A Librarian” service. The best way to access this is through the Ask A Librarian logo, located under “Services”.</a:t>
            </a:r>
            <a:endParaRPr lang="en-US" altLang="en-US" dirty="0" smtClean="0">
              <a:ea typeface="ＭＳ Ｐゴシック" pitchFamily="34" charset="-128"/>
            </a:endParaRP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190CD9D-2752-4EF7-9201-5210716ED183}" type="slidenum">
              <a:rPr lang="en-US" altLang="en-US">
                <a:solidFill>
                  <a:prstClr val="black"/>
                </a:solidFill>
                <a:latin typeface="Arial" pitchFamily="34" charset="0"/>
              </a:rPr>
              <a:pPr eaLnBrk="1" hangingPunct="1">
                <a:spcBef>
                  <a:spcPct val="0"/>
                </a:spcBef>
              </a:pPr>
              <a:t>15</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990292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there are several ways to contact us. You can submit your question through our Ask A Librarian e-mail form (“Your Question”), call the library nearest</a:t>
            </a:r>
            <a:r>
              <a:rPr lang="en-US" baseline="0" dirty="0" smtClean="0"/>
              <a:t> you, or chat online with a librarian (when the service is available).  You also have the option of texting your question and receiving a text in response. Both the e-mails and texts received are sent to each librarian in all branches of the Health Sciences Center, so you can be assured that your question will be answered in a timely manner.</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16</a:t>
            </a:fld>
            <a:endParaRPr lang="en-US"/>
          </a:p>
        </p:txBody>
      </p:sp>
    </p:spTree>
    <p:extLst>
      <p:ext uri="{BB962C8B-B14F-4D97-AF65-F5344CB8AC3E}">
        <p14:creationId xmlns:p14="http://schemas.microsoft.com/office/powerpoint/2010/main" val="982975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 for receiving</a:t>
            </a:r>
            <a:r>
              <a:rPr lang="en-US" baseline="0" dirty="0" smtClean="0"/>
              <a:t> additional help from the library is through Team Viewer. Team Viewer is a program that allows the librarian to view your computer desktop remotely in order to help you with your research and other questions in real time. This program is located on the library web site under “Services”. Download options are available for both Windows and Mac systems.</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17</a:t>
            </a:fld>
            <a:endParaRPr lang="en-US"/>
          </a:p>
        </p:txBody>
      </p:sp>
    </p:spTree>
    <p:extLst>
      <p:ext uri="{BB962C8B-B14F-4D97-AF65-F5344CB8AC3E}">
        <p14:creationId xmlns:p14="http://schemas.microsoft.com/office/powerpoint/2010/main" val="3685638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When you download Team Viewer, you’ll see something like this, with an</a:t>
            </a:r>
            <a:r>
              <a:rPr lang="en-US" altLang="en-US" baseline="0" dirty="0" smtClean="0">
                <a:ea typeface="ＭＳ Ｐゴシック" pitchFamily="34" charset="-128"/>
              </a:rPr>
              <a:t> I.D. and a password.  Once you have this, call a librarian.  Relay the I.D. and password over the phone, and the librarian will be able to see what’s on your computer screen and control the mouse!  The librarian will stay on the phone with you and walk you through your research question in real time.  You can call and start a Team Viewer session immediately, or if you have a major project/assignment coming up, you can schedule an appointment as well.  A key feature about Team Viewer that I’d like to point out is that the password changes each time you close the program.  That way, anyone who was able to access your desktop once would not be able to do so again once you close out Team Viewer.</a:t>
            </a:r>
            <a:endParaRPr lang="en-US" altLang="en-US" dirty="0" smtClean="0">
              <a:ea typeface="ＭＳ Ｐゴシック" pitchFamily="34" charset="-128"/>
            </a:endParaRPr>
          </a:p>
        </p:txBody>
      </p:sp>
      <p:sp>
        <p:nvSpPr>
          <p:cNvPr id="354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0D13037-9713-4F7E-AC4B-2605D9487AF3}" type="slidenum">
              <a:rPr lang="en-US" altLang="en-US">
                <a:solidFill>
                  <a:prstClr val="black"/>
                </a:solidFill>
                <a:latin typeface="Arial" pitchFamily="34" charset="0"/>
              </a:rPr>
              <a:pPr eaLnBrk="1" hangingPunct="1">
                <a:spcBef>
                  <a:spcPct val="0"/>
                </a:spcBef>
              </a:pPr>
              <a:t>18</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78158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us early and often!</a:t>
            </a:r>
            <a:r>
              <a:rPr lang="en-US" baseline="0" dirty="0" smtClean="0"/>
              <a:t> If you have an assignment or research project and you encounter problems with it, please call or e-mail us right away. One of the best </a:t>
            </a:r>
            <a:r>
              <a:rPr lang="en-US" baseline="0" dirty="0" smtClean="0"/>
              <a:t>parts </a:t>
            </a:r>
            <a:r>
              <a:rPr lang="en-US" baseline="0" dirty="0" smtClean="0"/>
              <a:t>of our job here at the library is being able to save you time and/or frustration, so don’t hesitate to reach out to us!</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19</a:t>
            </a:fld>
            <a:endParaRPr lang="en-US"/>
          </a:p>
        </p:txBody>
      </p:sp>
    </p:spTree>
    <p:extLst>
      <p:ext uri="{BB962C8B-B14F-4D97-AF65-F5344CB8AC3E}">
        <p14:creationId xmlns:p14="http://schemas.microsoft.com/office/powerpoint/2010/main" val="564988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has resources just for you!  Starting at the library web site, find the tab in</a:t>
            </a:r>
            <a:r>
              <a:rPr lang="en-US" baseline="0" dirty="0" smtClean="0"/>
              <a:t> the upper middle of the page labeled “Popular resources by school”.  From there, click on the icon labeled “SON”.</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20</a:t>
            </a:fld>
            <a:endParaRPr lang="en-US"/>
          </a:p>
        </p:txBody>
      </p:sp>
    </p:spTree>
    <p:extLst>
      <p:ext uri="{BB962C8B-B14F-4D97-AF65-F5344CB8AC3E}">
        <p14:creationId xmlns:p14="http://schemas.microsoft.com/office/powerpoint/2010/main" val="28573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haven’t already, please get your library</a:t>
            </a:r>
            <a:r>
              <a:rPr lang="en-US" baseline="0" dirty="0" smtClean="0"/>
              <a:t> account set up. The best way to do that is to sign in to our catalog.</a:t>
            </a:r>
            <a:endParaRPr lang="en-US" dirty="0"/>
          </a:p>
        </p:txBody>
      </p:sp>
      <p:sp>
        <p:nvSpPr>
          <p:cNvPr id="4" name="Slide Number Placeholder 3"/>
          <p:cNvSpPr>
            <a:spLocks noGrp="1"/>
          </p:cNvSpPr>
          <p:nvPr>
            <p:ph type="sldNum" sz="quarter" idx="10"/>
          </p:nvPr>
        </p:nvSpPr>
        <p:spPr/>
        <p:txBody>
          <a:bodyPr/>
          <a:lstStyle/>
          <a:p>
            <a:fld id="{F07E6942-B144-409C-87FF-43DEE6F6EAA6}" type="slidenum">
              <a:rPr lang="en-US" smtClean="0"/>
              <a:t>3</a:t>
            </a:fld>
            <a:endParaRPr lang="en-US"/>
          </a:p>
        </p:txBody>
      </p:sp>
    </p:spTree>
    <p:extLst>
      <p:ext uri="{BB962C8B-B14F-4D97-AF65-F5344CB8AC3E}">
        <p14:creationId xmlns:p14="http://schemas.microsoft.com/office/powerpoint/2010/main" val="2336538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resources that the School of Nursing faculty has deemed the most important</a:t>
            </a:r>
            <a:r>
              <a:rPr lang="en-US" baseline="0" dirty="0" smtClean="0"/>
              <a:t> and helpful to their students, although it is by no means a comprehensive list of the resources available to you.  It is a great place to start when conducting research for an assignment.  Further down this page is where this power point is hosted for your benefit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21</a:t>
            </a:fld>
            <a:endParaRPr lang="en-US"/>
          </a:p>
        </p:txBody>
      </p:sp>
    </p:spTree>
    <p:extLst>
      <p:ext uri="{BB962C8B-B14F-4D97-AF65-F5344CB8AC3E}">
        <p14:creationId xmlns:p14="http://schemas.microsoft.com/office/powerpoint/2010/main" val="2222651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section, I will be going through helpful tips on searching some of the databases that I will show you later in this presentation.  While these databases are extremely useful and will be a great help in your studies, they are not as simple as Google, and searching them successfully requires a good search strategy.</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22</a:t>
            </a:fld>
            <a:endParaRPr lang="en-US"/>
          </a:p>
        </p:txBody>
      </p:sp>
    </p:spTree>
    <p:extLst>
      <p:ext uri="{BB962C8B-B14F-4D97-AF65-F5344CB8AC3E}">
        <p14:creationId xmlns:p14="http://schemas.microsoft.com/office/powerpoint/2010/main" val="490694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start with extracting</a:t>
            </a:r>
            <a:r>
              <a:rPr lang="en-US" sz="1200" kern="1200" baseline="0" dirty="0" smtClean="0">
                <a:solidFill>
                  <a:schemeClr val="tx1"/>
                </a:solidFill>
                <a:effectLst/>
                <a:latin typeface="+mn-lt"/>
                <a:ea typeface="+mn-ea"/>
                <a:cs typeface="+mn-cs"/>
              </a:rPr>
              <a:t> search terms from a question.  </a:t>
            </a:r>
            <a:r>
              <a:rPr lang="en-US" sz="1200" kern="1200" dirty="0" smtClean="0">
                <a:solidFill>
                  <a:schemeClr val="tx1"/>
                </a:solidFill>
                <a:effectLst/>
                <a:latin typeface="+mn-lt"/>
                <a:ea typeface="+mn-ea"/>
                <a:cs typeface="+mn-cs"/>
              </a:rPr>
              <a:t>When searching online databases, you might find that entering a question into the search box verbatim doesn’t work.  The reason for this is that when you enter a group of words into the search box, the database will search for every single word separately – even the words “and” and “the”!  The best way to enter your research question into a database is to examine the question you want to ask and determine two or three words or phrases that best encompass your research topic.  For example, if your research question is “how do I prevent medication errors in the hospital?”, you might just want to search “medication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errors” and “hospital”.</a:t>
            </a:r>
          </a:p>
          <a:p>
            <a:endParaRPr lang="en-US" dirty="0"/>
          </a:p>
        </p:txBody>
      </p:sp>
      <p:sp>
        <p:nvSpPr>
          <p:cNvPr id="4" name="Slide Number Placeholder 3"/>
          <p:cNvSpPr>
            <a:spLocks noGrp="1"/>
          </p:cNvSpPr>
          <p:nvPr>
            <p:ph type="sldNum" sz="quarter" idx="10"/>
          </p:nvPr>
        </p:nvSpPr>
        <p:spPr/>
        <p:txBody>
          <a:bodyPr/>
          <a:lstStyle/>
          <a:p>
            <a:fld id="{6D371E46-9399-4DB9-9EC7-A7A6889AA17D}" type="slidenum">
              <a:rPr lang="en-US" smtClean="0"/>
              <a:t>23</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you’ve determined which specific words you would like to use to conduct your search, you’re ready to enter them into the database.  But wait!  Some databases, like CINAHL, have something called subject headings.  When you search using your chosen words, the database will give you a list of other terms to choose from.  What are these subject headings?  Should you use them?  How are these different from just searching with the words you chose earlier?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24</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Subject Headings act like a thesaurus for the database.  When articles are added to the database’s collection, they are indexed according to this list of terms.  These subject headings also encompass known synonyms, for example, “Heart Attack” will also search for articles that use “Myocardial Infarction” instead.  Using these subject headings allows you to search the database with terms it is programmed to understand.  Think of it as “speaking the database’s language” in order to get the results you want.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D371E46-9399-4DB9-9EC7-A7A6889AA17D}" type="slidenum">
              <a:rPr lang="en-US" smtClean="0"/>
              <a:t>25</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I’ve mentioned previously, searching for a term in the search box, without using any subject headings (also known as a keyword search), will search for that word; however, it will search for that word anywhere it’s found within the citations stored in the database.  This means that the search results you find may have your word in the article title, journal title, anywhere in the abstract, even as part of an author’s name.  Another point to consider is that keyword searches will only look for the specific word you entered, often leaving out any synonyms.  Bottom line: if they’re available within the database, subject headings are best.</a:t>
            </a:r>
          </a:p>
          <a:p>
            <a:endParaRPr lang="en-US" dirty="0"/>
          </a:p>
        </p:txBody>
      </p:sp>
      <p:sp>
        <p:nvSpPr>
          <p:cNvPr id="4" name="Slide Number Placeholder 3"/>
          <p:cNvSpPr>
            <a:spLocks noGrp="1"/>
          </p:cNvSpPr>
          <p:nvPr>
            <p:ph type="sldNum" sz="quarter" idx="10"/>
          </p:nvPr>
        </p:nvSpPr>
        <p:spPr/>
        <p:txBody>
          <a:bodyPr/>
          <a:lstStyle/>
          <a:p>
            <a:fld id="{6D371E46-9399-4DB9-9EC7-A7A6889AA17D}" type="slidenum">
              <a:rPr lang="en-US" smtClean="0"/>
              <a:t>26</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databases with subject headings, selecting a subject heading will allow you to choose a subheading associated with the term.  What does that mean?  Think of subheadings as different facets of the subject heading you’ve chosen.  For example, one of the terms from our sample question is “medication errors”, but we want to know how to prevent them.  Notice there is a subheading called “prevention and control”.  This is a great way to narrow a broad topic and achieve more relevant search results.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27</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you’ve chosen your subject headings and any subheadings you want, many databases will give you the opportunity to search using “AND”, “OR”, or “NOT”.  These are called Boolean operators.  The operator “NOT” excludes a term or concept from a search.  In contrast, “AND” searches both terms together, while “OR” searches both terms separately.  What exactly does that mean?</a:t>
            </a:r>
          </a:p>
        </p:txBody>
      </p:sp>
      <p:sp>
        <p:nvSpPr>
          <p:cNvPr id="4" name="Slide Number Placeholder 3"/>
          <p:cNvSpPr>
            <a:spLocks noGrp="1"/>
          </p:cNvSpPr>
          <p:nvPr>
            <p:ph type="sldNum" sz="quarter" idx="10"/>
          </p:nvPr>
        </p:nvSpPr>
        <p:spPr/>
        <p:txBody>
          <a:bodyPr/>
          <a:lstStyle/>
          <a:p>
            <a:fld id="{6D371E46-9399-4DB9-9EC7-A7A6889AA17D}" type="slidenum">
              <a:rPr lang="en-US" smtClean="0"/>
              <a:t>28</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CC7412F-5D6D-403A-98F6-DC2249DC1B60}" type="slidenum">
              <a:rPr lang="en-US" altLang="en-US" smtClean="0">
                <a:latin typeface="Times" pitchFamily="-84" charset="0"/>
              </a:rPr>
              <a:pPr/>
              <a:t>29</a:t>
            </a:fld>
            <a:endParaRPr lang="en-US" altLang="en-US" smtClean="0">
              <a:latin typeface="Times" pitchFamily="-84" charset="0"/>
            </a:endParaRPr>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Here is a visual aid that might best illustrate the distinction between the Boolean operators “AND” and “OR”.  Think of our two search terms as part of a Venn Diagram.  Combining the two with “AND” will only produce those results where both terms are indexed.  Combining the two with “OR” will produce the same results as “AND”.  However, since it is searching for each term separately, it will also produce results dealing exclusively with one term or the other.</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0505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that we’ve gone over specific concepts to help improve your search strategy, here are a few general searching tips to help you with your research: First, it’s always best to start with a broad search, then narrow it down further if you get too many results.  This is helpful especially if you’re not sure how much information can be found on your topic.  If you start with a search strategy that’s too narrow, you might miss some information that might be useful to you.  Another tip is to search for each of your terms separately, then combine them in either the advanced search or search history section of the database.  While it might seem like extra work, this is helpful in case your initial search strategy is unsuccessful.  If your first combination of terms yields results that are unsatisfying (or produces no results at all), searching terms separately will make it easier to go back and combine some of your old terms with new ones.  You only have to slightly tweak the work you did the first time, not do it all over again.</a:t>
            </a:r>
          </a:p>
        </p:txBody>
      </p:sp>
      <p:sp>
        <p:nvSpPr>
          <p:cNvPr id="4" name="Slide Number Placeholder 3"/>
          <p:cNvSpPr>
            <a:spLocks noGrp="1"/>
          </p:cNvSpPr>
          <p:nvPr>
            <p:ph type="sldNum" sz="quarter" idx="10"/>
          </p:nvPr>
        </p:nvSpPr>
        <p:spPr/>
        <p:txBody>
          <a:bodyPr/>
          <a:lstStyle/>
          <a:p>
            <a:fld id="{6D371E46-9399-4DB9-9EC7-A7A6889AA17D}" type="slidenum">
              <a:rPr lang="en-US" smtClean="0"/>
              <a:t>30</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upper right corner, there will be a green “login” button. Log in with your </a:t>
            </a:r>
            <a:r>
              <a:rPr lang="en-US" dirty="0" err="1" smtClean="0"/>
              <a:t>eRaider</a:t>
            </a:r>
            <a:r>
              <a:rPr lang="en-US" dirty="0" smtClean="0"/>
              <a:t> username and password. Once you log in, there will be a section called “Personal Details”. Fill that out and submit</a:t>
            </a:r>
            <a:r>
              <a:rPr lang="en-US" baseline="0" dirty="0" smtClean="0"/>
              <a:t> it, that’s all that’s needed to activate your library account!</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4</a:t>
            </a:fld>
            <a:endParaRPr lang="en-US"/>
          </a:p>
        </p:txBody>
      </p:sp>
    </p:spTree>
    <p:extLst>
      <p:ext uri="{BB962C8B-B14F-4D97-AF65-F5344CB8AC3E}">
        <p14:creationId xmlns:p14="http://schemas.microsoft.com/office/powerpoint/2010/main" val="3238688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Don’t be afraid to play around with the terms or subject headings available to find the one that best suits your needs.  Another thing to remember is that sometimes the subject heading used by the database might be different that the term you use in everyday life.  If you can’t find a subject heading to match what you’re looking for, try looking for your term or concept under a different name, if it has one.  And lastly, try to have fun!  Once you understand how database searching works, the whole process becomes much easier and less overwhelming.  If you work with the database, it will work with you!</a:t>
            </a:r>
          </a:p>
        </p:txBody>
      </p:sp>
      <p:sp>
        <p:nvSpPr>
          <p:cNvPr id="4" name="Slide Number Placeholder 3"/>
          <p:cNvSpPr>
            <a:spLocks noGrp="1"/>
          </p:cNvSpPr>
          <p:nvPr>
            <p:ph type="sldNum" sz="quarter" idx="10"/>
          </p:nvPr>
        </p:nvSpPr>
        <p:spPr/>
        <p:txBody>
          <a:bodyPr/>
          <a:lstStyle/>
          <a:p>
            <a:fld id="{6D371E46-9399-4DB9-9EC7-A7A6889AA17D}" type="slidenum">
              <a:rPr lang="en-US" smtClean="0"/>
              <a:t>31</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useful databases</a:t>
            </a:r>
            <a:r>
              <a:rPr lang="en-US" baseline="0" dirty="0" smtClean="0"/>
              <a:t> that will help you with this assignment in particular and your studies in general.  I’ll be going through three databases: CINAHL, Nursing Reference Center Plus, and PubMed.  In addition, I’ll also go over the basics of using Gold Rush to find articles in the library’s holdings with its citation information and briefly discuss our Interlibrary Loan service.</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32</a:t>
            </a:fld>
            <a:endParaRPr lang="en-US"/>
          </a:p>
        </p:txBody>
      </p:sp>
    </p:spTree>
    <p:extLst>
      <p:ext uri="{BB962C8B-B14F-4D97-AF65-F5344CB8AC3E}">
        <p14:creationId xmlns:p14="http://schemas.microsoft.com/office/powerpoint/2010/main" val="3550814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2DB3D94-D8EB-4537-BB7E-AE746CF55BF9}" type="slidenum">
              <a:rPr lang="en-US" altLang="en-US" smtClean="0">
                <a:latin typeface="Arial" pitchFamily="34" charset="0"/>
              </a:rPr>
              <a:pPr eaLnBrk="1" hangingPunct="1">
                <a:spcBef>
                  <a:spcPct val="0"/>
                </a:spcBef>
              </a:pPr>
              <a:t>33</a:t>
            </a:fld>
            <a:endParaRPr lang="en-US" altLang="en-US" smtClean="0">
              <a:latin typeface="Arial" pitchFamily="34" charset="0"/>
            </a:endParaRPr>
          </a:p>
        </p:txBody>
      </p:sp>
    </p:spTree>
    <p:extLst>
      <p:ext uri="{BB962C8B-B14F-4D97-AF65-F5344CB8AC3E}">
        <p14:creationId xmlns:p14="http://schemas.microsoft.com/office/powerpoint/2010/main" val="1063761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The first database we’ll visit is called CINAHL.  The name stands for “Cumulative Index to Nursing and Allied Health Literature”.  It has over 4 million records on nursing and 14 different allied health disciplines, with coverage going back as far as 1937. </a:t>
            </a:r>
            <a:endParaRPr lang="en-US" sz="1200" kern="1200" dirty="0">
              <a:solidFill>
                <a:schemeClr val="tx1"/>
              </a:solidFill>
              <a:effectLst/>
              <a:latin typeface="+mn-lt"/>
              <a:ea typeface="+mn-ea"/>
              <a:cs typeface="+mn-cs"/>
            </a:endParaRPr>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2DB3D94-D8EB-4537-BB7E-AE746CF55BF9}" type="slidenum">
              <a:rPr lang="en-US" altLang="en-US" smtClean="0">
                <a:latin typeface="Arial" pitchFamily="34" charset="0"/>
              </a:rPr>
              <a:pPr eaLnBrk="1" hangingPunct="1">
                <a:spcBef>
                  <a:spcPct val="0"/>
                </a:spcBef>
              </a:pPr>
              <a:t>34</a:t>
            </a:fld>
            <a:endParaRPr lang="en-US" altLang="en-US" smtClean="0">
              <a:latin typeface="Arial" pitchFamily="34" charset="0"/>
            </a:endParaRPr>
          </a:p>
        </p:txBody>
      </p:sp>
    </p:spTree>
    <p:extLst>
      <p:ext uri="{BB962C8B-B14F-4D97-AF65-F5344CB8AC3E}">
        <p14:creationId xmlns:p14="http://schemas.microsoft.com/office/powerpoint/2010/main" val="1063761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two ways to access CINAHL: the first way is through the CINAHL</a:t>
            </a:r>
            <a:r>
              <a:rPr lang="en-US" sz="1200" kern="1200" baseline="0" dirty="0" smtClean="0">
                <a:solidFill>
                  <a:schemeClr val="tx1"/>
                </a:solidFill>
                <a:effectLst/>
                <a:latin typeface="+mn-lt"/>
                <a:ea typeface="+mn-ea"/>
                <a:cs typeface="+mn-cs"/>
              </a:rPr>
              <a:t> logo on the web site under “Other Popular Resources”.  The second is through the SON popular resources page.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BDDCC8-C731-4CB3-8B3B-9869874CB485}" type="slidenum">
              <a:rPr lang="en-US" smtClean="0"/>
              <a:t>35</a:t>
            </a:fld>
            <a:endParaRPr lang="en-US"/>
          </a:p>
        </p:txBody>
      </p:sp>
    </p:spTree>
    <p:extLst>
      <p:ext uri="{BB962C8B-B14F-4D97-AF65-F5344CB8AC3E}">
        <p14:creationId xmlns:p14="http://schemas.microsoft.com/office/powerpoint/2010/main" val="285732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CINAHL will be under “Frequently Used Databases”</a:t>
            </a:r>
            <a:r>
              <a:rPr lang="en-US" sz="1200" kern="1200" baseline="0" dirty="0" smtClean="0">
                <a:solidFill>
                  <a:schemeClr val="tx1"/>
                </a:solidFill>
                <a:effectLst/>
                <a:latin typeface="+mn-lt"/>
                <a:ea typeface="+mn-ea"/>
                <a:cs typeface="+mn-cs"/>
              </a:rPr>
              <a:t> on the SON Frequently Used Resources page.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36</a:t>
            </a:fld>
            <a:endParaRPr lang="en-US"/>
          </a:p>
        </p:txBody>
      </p:sp>
    </p:spTree>
    <p:extLst>
      <p:ext uri="{BB962C8B-B14F-4D97-AF65-F5344CB8AC3E}">
        <p14:creationId xmlns:p14="http://schemas.microsoft.com/office/powerpoint/2010/main" val="908521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CINAHL start page.  The search box is located at the top of the page.  You’ll notice that there is an option called “Suggest Subject Terms” that’s automatically checked.  This will search CINAHL’s Subject Headings, a concept we discussed earlier.  As an example, let’s search for articles about aspirin and heart attacks.  We’ll start with the first part of the</a:t>
            </a:r>
            <a:r>
              <a:rPr lang="en-US" sz="1200" kern="1200" baseline="0" dirty="0" smtClean="0">
                <a:solidFill>
                  <a:schemeClr val="tx1"/>
                </a:solidFill>
                <a:effectLst/>
                <a:latin typeface="+mn-lt"/>
                <a:ea typeface="+mn-ea"/>
                <a:cs typeface="+mn-cs"/>
              </a:rPr>
              <a:t> search,</a:t>
            </a:r>
            <a:r>
              <a:rPr lang="en-US" sz="1200" kern="1200" dirty="0" smtClean="0">
                <a:solidFill>
                  <a:schemeClr val="tx1"/>
                </a:solidFill>
                <a:effectLst/>
                <a:latin typeface="+mn-lt"/>
                <a:ea typeface="+mn-ea"/>
                <a:cs typeface="+mn-cs"/>
              </a:rPr>
              <a:t> “heart</a:t>
            </a:r>
            <a:r>
              <a:rPr lang="en-US" sz="1200" kern="1200" baseline="0" dirty="0" smtClean="0">
                <a:solidFill>
                  <a:schemeClr val="tx1"/>
                </a:solidFill>
                <a:effectLst/>
                <a:latin typeface="+mn-lt"/>
                <a:ea typeface="+mn-ea"/>
                <a:cs typeface="+mn-cs"/>
              </a:rPr>
              <a:t> attack</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E827AFA-E4DC-41B3-B8CE-12E82F8E5D0A}" type="slidenum">
              <a:rPr lang="en-US" smtClean="0"/>
              <a:t>37</a:t>
            </a:fld>
            <a:endParaRPr lang="en-US"/>
          </a:p>
        </p:txBody>
      </p:sp>
    </p:spTree>
    <p:extLst>
      <p:ext uri="{BB962C8B-B14F-4D97-AF65-F5344CB8AC3E}">
        <p14:creationId xmlns:p14="http://schemas.microsoft.com/office/powerpoint/2010/main" val="503877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CINAHL will give you a list of possible subject headings based on the words you searched.  Notice that it</a:t>
            </a:r>
            <a:r>
              <a:rPr lang="en-US" sz="1200" kern="1200" baseline="0" dirty="0" smtClean="0">
                <a:solidFill>
                  <a:schemeClr val="tx1"/>
                </a:solidFill>
                <a:effectLst/>
                <a:latin typeface="+mn-lt"/>
                <a:ea typeface="+mn-ea"/>
                <a:cs typeface="+mn-cs"/>
              </a:rPr>
              <a:t> corrected me and told me to use “Myocardial Infarction” instead of “Heart Attack”.  This is a great example of how subject headings encompass synonyms and search for a whole concept, rather than just the words you enter.  </a:t>
            </a:r>
            <a:r>
              <a:rPr lang="en-US" sz="1200" kern="1200" dirty="0" smtClean="0">
                <a:solidFill>
                  <a:schemeClr val="tx1"/>
                </a:solidFill>
                <a:effectLst/>
                <a:latin typeface="+mn-lt"/>
                <a:ea typeface="+mn-ea"/>
                <a:cs typeface="+mn-cs"/>
              </a:rPr>
              <a:t>Check the box next to the term that best matches what you’re looking for, and a list of subheadings will appear.  You can check the boxes next to the ones you want, or not choose any at all.  Not choosing any by default will tell the database to search for all of them.  This</a:t>
            </a:r>
            <a:r>
              <a:rPr lang="en-US" sz="1200" kern="1200" baseline="0" dirty="0" smtClean="0">
                <a:solidFill>
                  <a:schemeClr val="tx1"/>
                </a:solidFill>
                <a:effectLst/>
                <a:latin typeface="+mn-lt"/>
                <a:ea typeface="+mn-ea"/>
                <a:cs typeface="+mn-cs"/>
              </a:rPr>
              <a:t> helps you collect all the information that exists in the database about your specific topic.  </a:t>
            </a:r>
            <a:r>
              <a:rPr lang="en-US" sz="1200" kern="1200" dirty="0" smtClean="0">
                <a:solidFill>
                  <a:schemeClr val="tx1"/>
                </a:solidFill>
                <a:effectLst/>
                <a:latin typeface="+mn-lt"/>
                <a:ea typeface="+mn-ea"/>
                <a:cs typeface="+mn-cs"/>
              </a:rPr>
              <a:t>When you’re finished making your selections, click the green button that says “Search Database”.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38</a:t>
            </a:fld>
            <a:endParaRPr lang="en-US"/>
          </a:p>
        </p:txBody>
      </p:sp>
    </p:spTree>
    <p:extLst>
      <p:ext uri="{BB962C8B-B14F-4D97-AF65-F5344CB8AC3E}">
        <p14:creationId xmlns:p14="http://schemas.microsoft.com/office/powerpoint/2010/main" val="4232337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results are for “heart</a:t>
            </a:r>
            <a:r>
              <a:rPr lang="en-US" sz="1200" kern="1200" baseline="0" dirty="0" smtClean="0">
                <a:solidFill>
                  <a:schemeClr val="tx1"/>
                </a:solidFill>
                <a:effectLst/>
                <a:latin typeface="+mn-lt"/>
                <a:ea typeface="+mn-ea"/>
                <a:cs typeface="+mn-cs"/>
              </a:rPr>
              <a:t> attack</a:t>
            </a:r>
            <a:r>
              <a:rPr lang="en-US" sz="1200" kern="1200" dirty="0" smtClean="0">
                <a:solidFill>
                  <a:schemeClr val="tx1"/>
                </a:solidFill>
                <a:effectLst/>
                <a:latin typeface="+mn-lt"/>
                <a:ea typeface="+mn-ea"/>
                <a:cs typeface="+mn-cs"/>
              </a:rPr>
              <a:t>” only.  We still need to search for the second part of our topic, then combine them.  Clear the search bar and put in “aspirin”.</a:t>
            </a:r>
          </a:p>
        </p:txBody>
      </p:sp>
      <p:sp>
        <p:nvSpPr>
          <p:cNvPr id="4" name="Slide Number Placeholder 3"/>
          <p:cNvSpPr>
            <a:spLocks noGrp="1"/>
          </p:cNvSpPr>
          <p:nvPr>
            <p:ph type="sldNum" sz="quarter" idx="10"/>
          </p:nvPr>
        </p:nvSpPr>
        <p:spPr/>
        <p:txBody>
          <a:bodyPr/>
          <a:lstStyle/>
          <a:p>
            <a:fld id="{2E827AFA-E4DC-41B3-B8CE-12E82F8E5D0A}" type="slidenum">
              <a:rPr lang="en-US" smtClean="0"/>
              <a:t>39</a:t>
            </a:fld>
            <a:endParaRPr lang="en-US"/>
          </a:p>
        </p:txBody>
      </p:sp>
    </p:spTree>
    <p:extLst>
      <p:ext uri="{BB962C8B-B14F-4D97-AF65-F5344CB8AC3E}">
        <p14:creationId xmlns:p14="http://schemas.microsoft.com/office/powerpoint/2010/main" val="4057008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Again, follow the same steps as before.  Select the subject heading you want, any subheadings, then click “Search Database”.</a:t>
            </a:r>
          </a:p>
        </p:txBody>
      </p:sp>
      <p:sp>
        <p:nvSpPr>
          <p:cNvPr id="4" name="Slide Number Placeholder 3"/>
          <p:cNvSpPr>
            <a:spLocks noGrp="1"/>
          </p:cNvSpPr>
          <p:nvPr>
            <p:ph type="sldNum" sz="quarter" idx="10"/>
          </p:nvPr>
        </p:nvSpPr>
        <p:spPr/>
        <p:txBody>
          <a:bodyPr/>
          <a:lstStyle/>
          <a:p>
            <a:fld id="{6D371E46-9399-4DB9-9EC7-A7A6889AA17D}" type="slidenum">
              <a:rPr lang="en-US" smtClean="0"/>
              <a:t>40</a:t>
            </a:fld>
            <a:endParaRPr lang="en-US"/>
          </a:p>
        </p:txBody>
      </p:sp>
    </p:spTree>
    <p:extLst>
      <p:ext uri="{BB962C8B-B14F-4D97-AF65-F5344CB8AC3E}">
        <p14:creationId xmlns:p14="http://schemas.microsoft.com/office/powerpoint/2010/main" val="104929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These are the Reference Librarians at the Lubbock campus.  Our office hours are Monday – Friday 8:00am – 5:00pm</a:t>
            </a:r>
            <a:r>
              <a:rPr lang="en-US" altLang="en-US" baseline="0" dirty="0" smtClean="0">
                <a:ea typeface="ＭＳ Ｐゴシック" pitchFamily="34" charset="-128"/>
              </a:rPr>
              <a:t> Central Time. Feel free to give us a call or send us an e-mail! We will be happy to help you.</a:t>
            </a: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0638891-AFAC-456B-BEAB-5C45C47E76B2}" type="slidenum">
              <a:rPr lang="en-US" altLang="en-US">
                <a:solidFill>
                  <a:prstClr val="black"/>
                </a:solidFill>
              </a:rPr>
              <a:pPr eaLnBrk="1" hangingPunct="1"/>
              <a:t>5</a:t>
            </a:fld>
            <a:endParaRPr lang="en-US" altLang="en-US">
              <a:solidFill>
                <a:prstClr val="black"/>
              </a:solidFill>
            </a:endParaRPr>
          </a:p>
        </p:txBody>
      </p:sp>
    </p:spTree>
    <p:extLst>
      <p:ext uri="{BB962C8B-B14F-4D97-AF65-F5344CB8AC3E}">
        <p14:creationId xmlns:p14="http://schemas.microsoft.com/office/powerpoint/2010/main" val="4085793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results now are only for “aspirin”.  To combine them, clear the search box again (CINAHL has a weird</a:t>
            </a:r>
            <a:r>
              <a:rPr lang="en-US" sz="1200" kern="1200" baseline="0" dirty="0" smtClean="0">
                <a:solidFill>
                  <a:schemeClr val="tx1"/>
                </a:solidFill>
                <a:effectLst/>
                <a:latin typeface="+mn-lt"/>
                <a:ea typeface="+mn-ea"/>
                <a:cs typeface="+mn-cs"/>
              </a:rPr>
              <a:t> quirk where anything left in the search box will be added to a combined search)</a:t>
            </a:r>
            <a:r>
              <a:rPr lang="en-US" sz="1200" kern="1200" dirty="0" smtClean="0">
                <a:solidFill>
                  <a:schemeClr val="tx1"/>
                </a:solidFill>
                <a:effectLst/>
                <a:latin typeface="+mn-lt"/>
                <a:ea typeface="+mn-ea"/>
                <a:cs typeface="+mn-cs"/>
              </a:rPr>
              <a:t>, and this time, click “Search History”.  You’ll see the two searches you just performed.  Check the boxes next to the searches, then choose “Search with AND”.  Notice that CINAHL gives you the option of searching with the Boolean operators “AND” or</a:t>
            </a:r>
            <a:r>
              <a:rPr lang="en-US" sz="1200" kern="1200" baseline="0" dirty="0" smtClean="0">
                <a:solidFill>
                  <a:schemeClr val="tx1"/>
                </a:solidFill>
                <a:effectLst/>
                <a:latin typeface="+mn-lt"/>
                <a:ea typeface="+mn-ea"/>
                <a:cs typeface="+mn-cs"/>
              </a:rPr>
              <a:t> “OR” that </a:t>
            </a:r>
            <a:r>
              <a:rPr lang="en-US" sz="1200" kern="1200" dirty="0" smtClean="0">
                <a:solidFill>
                  <a:schemeClr val="tx1"/>
                </a:solidFill>
                <a:effectLst/>
                <a:latin typeface="+mn-lt"/>
                <a:ea typeface="+mn-ea"/>
                <a:cs typeface="+mn-cs"/>
              </a:rPr>
              <a:t>we discussed earlier. </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41</a:t>
            </a:fld>
            <a:endParaRPr lang="en-US"/>
          </a:p>
        </p:txBody>
      </p:sp>
    </p:spTree>
    <p:extLst>
      <p:ext uri="{BB962C8B-B14F-4D97-AF65-F5344CB8AC3E}">
        <p14:creationId xmlns:p14="http://schemas.microsoft.com/office/powerpoint/2010/main" val="609893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now are your combined results.  To the left is the filter sidebar, where you can limit the results to Year, Age, Geography (if you only want results pertaining to the U.S.), and more.  Beneath each article title is the full text availability option.  The gray “Check</a:t>
            </a:r>
            <a:r>
              <a:rPr lang="en-US" sz="1200" kern="1200" baseline="0" dirty="0" smtClean="0">
                <a:solidFill>
                  <a:schemeClr val="tx1"/>
                </a:solidFill>
                <a:effectLst/>
                <a:latin typeface="+mn-lt"/>
                <a:ea typeface="+mn-ea"/>
                <a:cs typeface="+mn-cs"/>
              </a:rPr>
              <a:t> Availability” button will search the TTUHSC library holdings for your article, either online or in print.  Seeing that button doesn’t automatically mean that your article isn’t available, it just might be available elsewhere.</a:t>
            </a:r>
            <a:r>
              <a:rPr lang="en-US" sz="1200" kern="1200" dirty="0" smtClean="0">
                <a:solidFill>
                  <a:schemeClr val="tx1"/>
                </a:solidFill>
                <a:effectLst/>
                <a:latin typeface="+mn-lt"/>
                <a:ea typeface="+mn-ea"/>
                <a:cs typeface="+mn-cs"/>
              </a:rPr>
              <a:t>  To the right of the title are two icons.  The magnifying glass allows you to view the abstract of the article, and the folder allows you to add the article citation to a folder in CINAHL.  From there, you can e-mail or export the information you’ve found.</a:t>
            </a:r>
          </a:p>
        </p:txBody>
      </p:sp>
      <p:sp>
        <p:nvSpPr>
          <p:cNvPr id="4" name="Slide Number Placeholder 3"/>
          <p:cNvSpPr>
            <a:spLocks noGrp="1"/>
          </p:cNvSpPr>
          <p:nvPr>
            <p:ph type="sldNum" sz="quarter" idx="10"/>
          </p:nvPr>
        </p:nvSpPr>
        <p:spPr/>
        <p:txBody>
          <a:bodyPr/>
          <a:lstStyle/>
          <a:p>
            <a:fld id="{2E827AFA-E4DC-41B3-B8CE-12E82F8E5D0A}" type="slidenum">
              <a:rPr lang="en-US" smtClean="0"/>
              <a:t>42</a:t>
            </a:fld>
            <a:endParaRPr lang="en-US"/>
          </a:p>
        </p:txBody>
      </p:sp>
    </p:spTree>
    <p:extLst>
      <p:ext uri="{BB962C8B-B14F-4D97-AF65-F5344CB8AC3E}">
        <p14:creationId xmlns:p14="http://schemas.microsoft.com/office/powerpoint/2010/main" val="2445604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narrow these results to only articles from peer-reviewed journals, select “Show</a:t>
            </a:r>
            <a:r>
              <a:rPr lang="en-US" baseline="0" dirty="0" smtClean="0"/>
              <a:t> More” under “Limit To” on the filter bar at the left of the page (directly below the “publication date” sliding scale).  A smaller screen of options will appear over the search results.  Check the box under “Peer Reviewed” in the right column, then click “Search” in the upper right corner.</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43</a:t>
            </a:fld>
            <a:endParaRPr lang="en-US"/>
          </a:p>
        </p:txBody>
      </p:sp>
    </p:spTree>
    <p:extLst>
      <p:ext uri="{BB962C8B-B14F-4D97-AF65-F5344CB8AC3E}">
        <p14:creationId xmlns:p14="http://schemas.microsoft.com/office/powerpoint/2010/main" val="973325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Notice that</a:t>
            </a:r>
            <a:r>
              <a:rPr lang="en-US" baseline="0" dirty="0" smtClean="0"/>
              <a:t> there are fewer search results!  Also notice, above the filter bar, the current search now has a limiter of “Peer Reviewed”.</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44</a:t>
            </a:fld>
            <a:endParaRPr lang="en-US"/>
          </a:p>
        </p:txBody>
      </p:sp>
    </p:spTree>
    <p:extLst>
      <p:ext uri="{BB962C8B-B14F-4D97-AF65-F5344CB8AC3E}">
        <p14:creationId xmlns:p14="http://schemas.microsoft.com/office/powerpoint/2010/main" val="1672160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database we’ll look at is Nursing Reference Center Plus.  It is located in</a:t>
            </a:r>
            <a:r>
              <a:rPr lang="en-US" sz="1200" kern="1200" baseline="0" dirty="0" smtClean="0">
                <a:solidFill>
                  <a:schemeClr val="tx1"/>
                </a:solidFill>
                <a:effectLst/>
                <a:latin typeface="+mn-lt"/>
                <a:ea typeface="+mn-ea"/>
                <a:cs typeface="+mn-cs"/>
              </a:rPr>
              <a:t> the same places as CINAHL.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45</a:t>
            </a:fld>
            <a:endParaRPr lang="en-US"/>
          </a:p>
        </p:txBody>
      </p:sp>
    </p:spTree>
    <p:extLst>
      <p:ext uri="{BB962C8B-B14F-4D97-AF65-F5344CB8AC3E}">
        <p14:creationId xmlns:p14="http://schemas.microsoft.com/office/powerpoint/2010/main" val="908521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Nursing Reference Center Plus start page.  At the top, you’ll notice that in addition to a basic and advanced search option, there are tabs for Diseases, Skills, which features guides and videos of different procedures, Drugs, Continuing Education, Patient Education,</a:t>
            </a:r>
            <a:r>
              <a:rPr lang="en-US" sz="1200" kern="1200" baseline="0" dirty="0" smtClean="0">
                <a:solidFill>
                  <a:schemeClr val="tx1"/>
                </a:solidFill>
                <a:effectLst/>
                <a:latin typeface="+mn-lt"/>
                <a:ea typeface="+mn-ea"/>
                <a:cs typeface="+mn-cs"/>
              </a:rPr>
              <a:t> and more</a:t>
            </a:r>
            <a:r>
              <a:rPr lang="en-US" sz="1200" kern="1200" dirty="0" smtClean="0">
                <a:solidFill>
                  <a:schemeClr val="tx1"/>
                </a:solidFill>
                <a:effectLst/>
                <a:latin typeface="+mn-lt"/>
                <a:ea typeface="+mn-ea"/>
                <a:cs typeface="+mn-cs"/>
              </a:rPr>
              <a:t>.  You’ll notice also</a:t>
            </a:r>
            <a:r>
              <a:rPr lang="en-US" sz="1200" kern="1200" baseline="0" dirty="0" smtClean="0">
                <a:solidFill>
                  <a:schemeClr val="tx1"/>
                </a:solidFill>
                <a:effectLst/>
                <a:latin typeface="+mn-lt"/>
                <a:ea typeface="+mn-ea"/>
                <a:cs typeface="+mn-cs"/>
              </a:rPr>
              <a:t> that the start page has featured educational videos, as well as links to other resources like DynaMed and Rehabilitation Reference Center</a:t>
            </a:r>
            <a:r>
              <a:rPr lang="en-US" sz="1200" kern="1200" dirty="0" smtClean="0">
                <a:solidFill>
                  <a:schemeClr val="tx1"/>
                </a:solidFill>
                <a:effectLst/>
                <a:latin typeface="+mn-lt"/>
                <a:ea typeface="+mn-ea"/>
                <a:cs typeface="+mn-cs"/>
              </a:rPr>
              <a:t>.  Let’s continue with our previous</a:t>
            </a:r>
            <a:r>
              <a:rPr lang="en-US" sz="1200" kern="1200" baseline="0" dirty="0" smtClean="0">
                <a:solidFill>
                  <a:schemeClr val="tx1"/>
                </a:solidFill>
                <a:effectLst/>
                <a:latin typeface="+mn-lt"/>
                <a:ea typeface="+mn-ea"/>
                <a:cs typeface="+mn-cs"/>
              </a:rPr>
              <a:t> search and look up “heart attack”, without clicking on any of the tabs at the top of the page</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46</a:t>
            </a:fld>
            <a:endParaRPr lang="en-US"/>
          </a:p>
        </p:txBody>
      </p:sp>
    </p:spTree>
    <p:extLst>
      <p:ext uri="{BB962C8B-B14F-4D97-AF65-F5344CB8AC3E}">
        <p14:creationId xmlns:p14="http://schemas.microsoft.com/office/powerpoint/2010/main" val="3239604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the result page for everything Nursing Reference Center Plus has on “heart attack”, and it’s a lot!  But, to the left of the results, you have the option of limiting the results to only the specific material types that interest you, such as guidelines, patient handouts, journals, etc.  One material type unique to Nursing Reference Center Plus that I’d like to highlight is “Evidence-Based Care Sheet”.  Check the box next to it to see them all.</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47</a:t>
            </a:fld>
            <a:endParaRPr lang="en-US"/>
          </a:p>
        </p:txBody>
      </p:sp>
    </p:spTree>
    <p:extLst>
      <p:ext uri="{BB962C8B-B14F-4D97-AF65-F5344CB8AC3E}">
        <p14:creationId xmlns:p14="http://schemas.microsoft.com/office/powerpoint/2010/main" val="463746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the Evidence-Based Care sheets available that deal with “heart attack”.  To see an example of what one looks like, click on the title of </a:t>
            </a:r>
            <a:r>
              <a:rPr lang="en-US" baseline="0" smtClean="0"/>
              <a:t>the third </a:t>
            </a:r>
            <a:r>
              <a:rPr lang="en-US" baseline="0" dirty="0" smtClean="0"/>
              <a:t>result.</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48</a:t>
            </a:fld>
            <a:endParaRPr lang="en-US"/>
          </a:p>
        </p:txBody>
      </p:sp>
    </p:spTree>
    <p:extLst>
      <p:ext uri="{BB962C8B-B14F-4D97-AF65-F5344CB8AC3E}">
        <p14:creationId xmlns:p14="http://schemas.microsoft.com/office/powerpoint/2010/main" val="2921525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what an Evidence-Based</a:t>
            </a:r>
            <a:r>
              <a:rPr lang="en-US" baseline="0" dirty="0" smtClean="0"/>
              <a:t> Care Sheet looks like in Nursing Reference Center Plus.  To the left of the information, there is an option to go directly to the section of the care sheet that you want, and links to related information beyond that.  To the right are links that will allow you to print, save, e-mail, or export this sheet.  Above the grey title box is the Care Sheet’s citation information, and below it is the option to listen to the information, even in a variety of accents.  One special aspect of these Care Sheets that I’d like to point out is in the References section.  Click on the link in the blue “Contents” box.</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49</a:t>
            </a:fld>
            <a:endParaRPr lang="en-US"/>
          </a:p>
        </p:txBody>
      </p:sp>
    </p:spTree>
    <p:extLst>
      <p:ext uri="{BB962C8B-B14F-4D97-AF65-F5344CB8AC3E}">
        <p14:creationId xmlns:p14="http://schemas.microsoft.com/office/powerpoint/2010/main" val="4016065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the list of references for this care sheet.  Notice that the references have letters in parentheses next to them.  Some have a “GI”, “R”, “RCT”, etc.  What are these, and what do they mean?  Below the references is a “Coding Matrix” with a key to the letters, as well as their ranking in the levels of evidence.  For example, reference #9 is labeled “RCT”.  According to the matrix, that stands for “Randomized Controlled Trial”, and since it’s the third from the top of the matrix, it means the level of evidence is strong.  This would be a good place to find a few evidence-based references as a jumping-off point for research assignments.  Now, scroll back up to the top of the page and click on the “Nursing Reference Center Plus” icon.  From the main starting page, click on “Diseases”.</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50</a:t>
            </a:fld>
            <a:endParaRPr lang="en-US"/>
          </a:p>
        </p:txBody>
      </p:sp>
    </p:spTree>
    <p:extLst>
      <p:ext uri="{BB962C8B-B14F-4D97-AF65-F5344CB8AC3E}">
        <p14:creationId xmlns:p14="http://schemas.microsoft.com/office/powerpoint/2010/main" val="19494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This is the library website, along with the URL address. I recommend</a:t>
            </a:r>
            <a:r>
              <a:rPr lang="en-US" altLang="en-US" baseline="0" dirty="0" smtClean="0">
                <a:ea typeface="ＭＳ Ｐゴシック" pitchFamily="34" charset="-128"/>
              </a:rPr>
              <a:t> bookmarking this page to help you access our resources quickly and easily. Because our resources require you to log in from off campus, it’s best to bookmark the main page rather than any specific resource.</a:t>
            </a:r>
            <a:endParaRPr lang="en-US" altLang="ja-JP" dirty="0" smtClean="0">
              <a:ea typeface="ＭＳ Ｐゴシック" pitchFamily="34" charset="-128"/>
            </a:endParaRPr>
          </a:p>
          <a:p>
            <a:endParaRPr lang="en-US" altLang="en-US" dirty="0" smtClean="0">
              <a:ea typeface="ＭＳ Ｐゴシック" pitchFamily="34" charset="-128"/>
            </a:endParaRPr>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90C7C1C-0D7D-4849-B54E-C5D27A577AEB}" type="slidenum">
              <a:rPr lang="en-US" altLang="en-US">
                <a:solidFill>
                  <a:prstClr val="black"/>
                </a:solidFill>
                <a:latin typeface="Arial" pitchFamily="34" charset="0"/>
              </a:rPr>
              <a:pPr eaLnBrk="1" hangingPunct="1">
                <a:spcBef>
                  <a:spcPct val="0"/>
                </a:spcBef>
              </a:pPr>
              <a:t>6</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6053297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main</a:t>
            </a:r>
            <a:r>
              <a:rPr lang="en-US" baseline="0" dirty="0" smtClean="0"/>
              <a:t> page for diseases.  Here, you have the option to “Explore Evidence-based Information about Diseases and Conditions”, but Nursing Reference Center Plus works better if you search for something specific, rather than browse.  So, as an example, let’s search the Diseases section for “Parkinson’s Disease”.</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51</a:t>
            </a:fld>
            <a:endParaRPr lang="en-US"/>
          </a:p>
        </p:txBody>
      </p:sp>
    </p:spTree>
    <p:extLst>
      <p:ext uri="{BB962C8B-B14F-4D97-AF65-F5344CB8AC3E}">
        <p14:creationId xmlns:p14="http://schemas.microsoft.com/office/powerpoint/2010/main" val="729746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information</a:t>
            </a:r>
            <a:r>
              <a:rPr lang="en-US" baseline="0" dirty="0" smtClean="0"/>
              <a:t> available on “Parkinson’s Disease”.  Notice that on the left, along with the material types filter we discussed earlier, you also have the option of filtering according to “Major Heading” or “Nursing Specialty”.  “Major Heading” allows you to filter these results down to focus on cognition disorders, quality of life, etc.  “Nursing Specialty” allows you to filter the results to only the ones concerning neuroscience nursing, rehabilitation nursing, etc.</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52</a:t>
            </a:fld>
            <a:endParaRPr lang="en-US"/>
          </a:p>
        </p:txBody>
      </p:sp>
    </p:spTree>
    <p:extLst>
      <p:ext uri="{BB962C8B-B14F-4D97-AF65-F5344CB8AC3E}">
        <p14:creationId xmlns:p14="http://schemas.microsoft.com/office/powerpoint/2010/main" val="1923800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database tool we’ll be looking at is </a:t>
            </a:r>
            <a:r>
              <a:rPr lang="en-US" dirty="0" smtClean="0"/>
              <a:t>PubMed.</a:t>
            </a:r>
            <a:r>
              <a:rPr lang="en-US" baseline="0" dirty="0" smtClean="0"/>
              <a:t>  </a:t>
            </a:r>
            <a:r>
              <a:rPr lang="en-US" baseline="0" dirty="0" smtClean="0"/>
              <a:t>There are two ways to access this through the library website, either Under “Other Popular Resources”, or the logo in the PubMed tab towards the top of the page.</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53</a:t>
            </a:fld>
            <a:endParaRPr lang="en-US"/>
          </a:p>
        </p:txBody>
      </p:sp>
    </p:spTree>
    <p:extLst>
      <p:ext uri="{BB962C8B-B14F-4D97-AF65-F5344CB8AC3E}">
        <p14:creationId xmlns:p14="http://schemas.microsoft.com/office/powerpoint/2010/main" val="40765931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PubMed website</a:t>
            </a:r>
            <a:r>
              <a:rPr lang="en-US" dirty="0" smtClean="0"/>
              <a:t>.</a:t>
            </a:r>
            <a:r>
              <a:rPr lang="en-US" baseline="0" dirty="0" smtClean="0"/>
              <a:t> Let’s start by typing in our search completely plain, as is: heart attack and aspirin.</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54</a:t>
            </a:fld>
            <a:endParaRPr lang="en-US"/>
          </a:p>
        </p:txBody>
      </p:sp>
    </p:spTree>
    <p:extLst>
      <p:ext uri="{BB962C8B-B14F-4D97-AF65-F5344CB8AC3E}">
        <p14:creationId xmlns:p14="http://schemas.microsoft.com/office/powerpoint/2010/main" val="34933750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PubMed returns a lot of results! Far too many to sort through.</a:t>
            </a:r>
            <a:r>
              <a:rPr lang="en-US" baseline="0" dirty="0" smtClean="0"/>
              <a:t> Let’s re-run the search, this time structuring the terms a bit differently: “heart attack” AND aspirin. The quotes around “heart attack” serve to distinguish it as one complete term. When we searched PubMed before, without the quotes, it searched for “heart attack” but also “heart” and “attack”. Putting AND in all caps serves to differentiate it as a Boolean operator, not just an excess term.</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55</a:t>
            </a:fld>
            <a:endParaRPr lang="en-US"/>
          </a:p>
        </p:txBody>
      </p:sp>
    </p:spTree>
    <p:extLst>
      <p:ext uri="{BB962C8B-B14F-4D97-AF65-F5344CB8AC3E}">
        <p14:creationId xmlns:p14="http://schemas.microsoft.com/office/powerpoint/2010/main" val="32348394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Structuring the search like that cut down on the results</a:t>
            </a:r>
            <a:r>
              <a:rPr lang="en-US" baseline="0" dirty="0" smtClean="0"/>
              <a:t> tremendously! To the left of the search results is the filter bar. Here’s where you can narrow your results further: by publication date, article type (if you need a systematic review or other type of article, click “Customize” and take your pick), and more that are found under “Show additional filters” such as age, gender, and language (for articles written in English).</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56</a:t>
            </a:fld>
            <a:endParaRPr lang="en-US"/>
          </a:p>
        </p:txBody>
      </p:sp>
    </p:spTree>
    <p:extLst>
      <p:ext uri="{BB962C8B-B14F-4D97-AF65-F5344CB8AC3E}">
        <p14:creationId xmlns:p14="http://schemas.microsoft.com/office/powerpoint/2010/main" val="308961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citation for a journal article and need to</a:t>
            </a:r>
            <a:r>
              <a:rPr lang="en-US" baseline="0" dirty="0" smtClean="0"/>
              <a:t> see if it’s in the library’s collection (perhaps you found an article with a full text link that didn’t work properly or didn’t have a link at all, and you would like to double check to see if we have it), Gold Rush is the place to go.  It’s located either under “Other Popular Resources” or in the “Journals” tab towards the top of the page.</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57</a:t>
            </a:fld>
            <a:endParaRPr lang="en-US"/>
          </a:p>
        </p:txBody>
      </p:sp>
    </p:spTree>
    <p:extLst>
      <p:ext uri="{BB962C8B-B14F-4D97-AF65-F5344CB8AC3E}">
        <p14:creationId xmlns:p14="http://schemas.microsoft.com/office/powerpoint/2010/main" val="6806374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 Gold Rush page.  It includes some additional information about this tool as well as links to tutorials and other helpful resources, including an “Ask</a:t>
            </a:r>
            <a:r>
              <a:rPr lang="en-US" baseline="0" dirty="0" smtClean="0"/>
              <a:t> A Librarian” link if you need help</a:t>
            </a:r>
            <a:r>
              <a:rPr lang="en-US" dirty="0" smtClean="0"/>
              <a:t>.  To give you an idea</a:t>
            </a:r>
            <a:r>
              <a:rPr lang="en-US" baseline="0" dirty="0" smtClean="0"/>
              <a:t> of what searching for a journal looks like in Gold Rush, let’s do a search for a journal.  You can enter the full title, or just the words you remember.  As an example, search for “nursing education”.</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58</a:t>
            </a:fld>
            <a:endParaRPr lang="en-US"/>
          </a:p>
        </p:txBody>
      </p:sp>
    </p:spTree>
    <p:extLst>
      <p:ext uri="{BB962C8B-B14F-4D97-AF65-F5344CB8AC3E}">
        <p14:creationId xmlns:p14="http://schemas.microsoft.com/office/powerpoint/2010/main" val="6750362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list of all the journals we have that have the words “nursing education” in them.  From the list,</a:t>
            </a:r>
            <a:r>
              <a:rPr lang="en-US" baseline="0" dirty="0" smtClean="0"/>
              <a:t> choose the exact title you want.</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59</a:t>
            </a:fld>
            <a:endParaRPr lang="en-US"/>
          </a:p>
        </p:txBody>
      </p:sp>
    </p:spTree>
    <p:extLst>
      <p:ext uri="{BB962C8B-B14F-4D97-AF65-F5344CB8AC3E}">
        <p14:creationId xmlns:p14="http://schemas.microsoft.com/office/powerpoint/2010/main" val="724211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site will then direct</a:t>
            </a:r>
            <a:r>
              <a:rPr lang="en-US" baseline="0" dirty="0" smtClean="0"/>
              <a:t> you to a page that has some information about the journal, a link to search for it in our print collection, and links to the full text online (when applicable).  Notice that this journal has four online options.  Some journals have only one and some you encounter might have this many or more.  How then do you choose which online option to click?  The best way is to look at the “Dates Available” information to the right of the online links.  Look at the year in which your article was published, then look at the dates available and find one that has the year you need.  When you click on an online link, you will then need to find the year, volume, and issue of the journal, then scroll until you find your article.  There should be a full text option from there. </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60</a:t>
            </a:fld>
            <a:endParaRPr lang="en-US"/>
          </a:p>
        </p:txBody>
      </p:sp>
    </p:spTree>
    <p:extLst>
      <p:ext uri="{BB962C8B-B14F-4D97-AF65-F5344CB8AC3E}">
        <p14:creationId xmlns:p14="http://schemas.microsoft.com/office/powerpoint/2010/main" val="38135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All of the online resources provided</a:t>
            </a:r>
            <a:r>
              <a:rPr lang="en-US" altLang="en-US" baseline="0" dirty="0" smtClean="0">
                <a:ea typeface="ＭＳ Ｐゴシック" pitchFamily="34" charset="-128"/>
              </a:rPr>
              <a:t> by the library require that you log in with your </a:t>
            </a:r>
            <a:r>
              <a:rPr lang="en-US" altLang="en-US" baseline="0" dirty="0" err="1" smtClean="0">
                <a:ea typeface="ＭＳ Ｐゴシック" pitchFamily="34" charset="-128"/>
              </a:rPr>
              <a:t>eRaider</a:t>
            </a:r>
            <a:r>
              <a:rPr lang="en-US" altLang="en-US" baseline="0" dirty="0" smtClean="0">
                <a:ea typeface="ＭＳ Ｐゴシック" pitchFamily="34" charset="-128"/>
              </a:rPr>
              <a:t> username and password any time you are off campus. If you should ever encounter a problem logging in from off campus, please call the number on the slide as soon as possible.</a:t>
            </a:r>
            <a:endParaRPr lang="en-US" altLang="en-US" dirty="0" smtClean="0">
              <a:ea typeface="ＭＳ Ｐゴシック" pitchFamily="34" charset="-128"/>
            </a:endParaRP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CBE4441-5AE1-494A-B911-C26B09CF30BA}" type="slidenum">
              <a:rPr lang="en-US" altLang="en-US">
                <a:solidFill>
                  <a:prstClr val="black"/>
                </a:solidFill>
                <a:latin typeface="Arial" pitchFamily="34" charset="0"/>
              </a:rPr>
              <a:pPr eaLnBrk="1" hangingPunct="1">
                <a:spcBef>
                  <a:spcPct val="0"/>
                </a:spcBef>
              </a:pPr>
              <a:t>7</a:t>
            </a:fld>
            <a:endParaRPr lang="en-US" altLang="en-US">
              <a:solidFill>
                <a:prstClr val="black"/>
              </a:solidFill>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need a book or</a:t>
            </a:r>
            <a:r>
              <a:rPr lang="en-US" baseline="0" dirty="0" smtClean="0"/>
              <a:t> article that is not available at the library, you have the option of ordering it through our Interlibrary Loan system.  It’s found on the left side of the library web site under “Library Services”.</a:t>
            </a:r>
            <a:endParaRPr lang="en-US" dirty="0" smtClean="0"/>
          </a:p>
        </p:txBody>
      </p:sp>
      <p:sp>
        <p:nvSpPr>
          <p:cNvPr id="4" name="Slide Number Placeholder 3"/>
          <p:cNvSpPr>
            <a:spLocks noGrp="1"/>
          </p:cNvSpPr>
          <p:nvPr>
            <p:ph type="sldNum" sz="quarter" idx="10"/>
          </p:nvPr>
        </p:nvSpPr>
        <p:spPr/>
        <p:txBody>
          <a:bodyPr/>
          <a:lstStyle/>
          <a:p>
            <a:fld id="{29C9B9AF-E2A4-0249-9849-4FEEFCA7E634}" type="slidenum">
              <a:rPr lang="en-US" smtClean="0"/>
              <a:t>61</a:t>
            </a:fld>
            <a:endParaRPr lang="en-US"/>
          </a:p>
        </p:txBody>
      </p:sp>
    </p:spTree>
    <p:extLst>
      <p:ext uri="{BB962C8B-B14F-4D97-AF65-F5344CB8AC3E}">
        <p14:creationId xmlns:p14="http://schemas.microsoft.com/office/powerpoint/2010/main" val="36627522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some basic information about our Interlibrary Loan</a:t>
            </a:r>
            <a:r>
              <a:rPr lang="en-US" baseline="0" dirty="0" smtClean="0"/>
              <a:t> system that will be useful for you to know.  For distance students, it is important to note that if you need a book from any TTUHSC branch library, we will ship it to you for free.  There is also an online ordering form grouped with the other Interlibrary Loan information on the library website for your convenience.</a:t>
            </a:r>
            <a:endParaRPr lang="en-US" dirty="0" smtClean="0"/>
          </a:p>
          <a:p>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5826174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pay for your</a:t>
            </a:r>
            <a:r>
              <a:rPr lang="en-US" baseline="0" dirty="0" smtClean="0"/>
              <a:t> Interlibrary Loan orders (or any other library service that charges a fee) online!  The link is found under “Services” on the library web site.</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63</a:t>
            </a:fld>
            <a:endParaRPr lang="en-US"/>
          </a:p>
        </p:txBody>
      </p:sp>
    </p:spTree>
    <p:extLst>
      <p:ext uri="{BB962C8B-B14F-4D97-AF65-F5344CB8AC3E}">
        <p14:creationId xmlns:p14="http://schemas.microsoft.com/office/powerpoint/2010/main" val="8320284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pop-up message will appear letting you know about</a:t>
            </a:r>
            <a:r>
              <a:rPr lang="en-US" baseline="0" dirty="0" smtClean="0"/>
              <a:t> the $5.00 minimum.  This is the minimum amount we can charge your credit card.  If the service you used had a fee less than $5.00, it will automatically be rounded up.  If you agree to that and click “OK”, you’ll be re-directed to our online form where you can enter your information.</a:t>
            </a:r>
            <a:endParaRPr lang="en-US" dirty="0"/>
          </a:p>
        </p:txBody>
      </p:sp>
      <p:sp>
        <p:nvSpPr>
          <p:cNvPr id="4" name="Slide Number Placeholder 3"/>
          <p:cNvSpPr>
            <a:spLocks noGrp="1"/>
          </p:cNvSpPr>
          <p:nvPr>
            <p:ph type="sldNum" sz="quarter" idx="10"/>
          </p:nvPr>
        </p:nvSpPr>
        <p:spPr/>
        <p:txBody>
          <a:bodyPr/>
          <a:lstStyle/>
          <a:p>
            <a:fld id="{670006A5-7AE7-4C92-87A0-BCD2C7E85839}" type="slidenum">
              <a:rPr lang="en-US" smtClean="0"/>
              <a:t>64</a:t>
            </a:fld>
            <a:endParaRPr lang="en-US"/>
          </a:p>
        </p:txBody>
      </p:sp>
    </p:spTree>
    <p:extLst>
      <p:ext uri="{BB962C8B-B14F-4D97-AF65-F5344CB8AC3E}">
        <p14:creationId xmlns:p14="http://schemas.microsoft.com/office/powerpoint/2010/main" val="12259707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time and attention during this presentation!  Remember, the</a:t>
            </a:r>
            <a:r>
              <a:rPr lang="en-US" baseline="0" dirty="0" smtClean="0"/>
              <a:t> library is here to help you.  If you have any questions or need any help at all, please give us a call or send us an e-mail or text.  We’ll be happy to hear from you and will help you in any way we can.  Have </a:t>
            </a:r>
            <a:r>
              <a:rPr lang="en-US" baseline="0" smtClean="0"/>
              <a:t>a great day!</a:t>
            </a:r>
            <a:endParaRPr lang="en-US"/>
          </a:p>
        </p:txBody>
      </p:sp>
      <p:sp>
        <p:nvSpPr>
          <p:cNvPr id="4" name="Slide Number Placeholder 3"/>
          <p:cNvSpPr>
            <a:spLocks noGrp="1"/>
          </p:cNvSpPr>
          <p:nvPr>
            <p:ph type="sldNum" sz="quarter" idx="10"/>
          </p:nvPr>
        </p:nvSpPr>
        <p:spPr/>
        <p:txBody>
          <a:bodyPr/>
          <a:lstStyle/>
          <a:p>
            <a:fld id="{2E827AFA-E4DC-41B3-B8CE-12E82F8E5D0A}" type="slidenum">
              <a:rPr lang="en-US" smtClean="0"/>
              <a:t>65</a:t>
            </a:fld>
            <a:endParaRPr lang="en-US"/>
          </a:p>
        </p:txBody>
      </p:sp>
    </p:spTree>
    <p:extLst>
      <p:ext uri="{BB962C8B-B14F-4D97-AF65-F5344CB8AC3E}">
        <p14:creationId xmlns:p14="http://schemas.microsoft.com/office/powerpoint/2010/main" val="84224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has a list of information aimed specifically</a:t>
            </a:r>
            <a:r>
              <a:rPr lang="en-US" baseline="0" dirty="0" smtClean="0"/>
              <a:t> at distance students. It is available on the lower left side of the library website, under “Resources”.</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8</a:t>
            </a:fld>
            <a:endParaRPr lang="en-US"/>
          </a:p>
        </p:txBody>
      </p:sp>
    </p:spTree>
    <p:extLst>
      <p:ext uri="{BB962C8B-B14F-4D97-AF65-F5344CB8AC3E}">
        <p14:creationId xmlns:p14="http://schemas.microsoft.com/office/powerpoint/2010/main" val="169207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will find much</a:t>
            </a:r>
            <a:r>
              <a:rPr lang="en-US" baseline="0" dirty="0" smtClean="0"/>
              <a:t> of the same information and policies covered in this presentation and in the library brochure you received. Please refer to this page if you should have any questions in the future about the library’s policies.</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9</a:t>
            </a:fld>
            <a:endParaRPr lang="en-US"/>
          </a:p>
        </p:txBody>
      </p:sp>
    </p:spTree>
    <p:extLst>
      <p:ext uri="{BB962C8B-B14F-4D97-AF65-F5344CB8AC3E}">
        <p14:creationId xmlns:p14="http://schemas.microsoft.com/office/powerpoint/2010/main" val="74523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Another place I’d like to point out is our “Guides and Tutorials” page. It’s located in the lower left corner</a:t>
            </a:r>
            <a:r>
              <a:rPr lang="en-US" altLang="en-US" baseline="0" dirty="0" smtClean="0">
                <a:ea typeface="ＭＳ Ｐゴシック" pitchFamily="34" charset="-128"/>
              </a:rPr>
              <a:t> of the library web site in the section labeled “Resources”.</a:t>
            </a:r>
            <a:endParaRPr lang="en-US" altLang="en-US" dirty="0" smtClean="0">
              <a:ea typeface="ＭＳ Ｐゴシック" pitchFamily="34" charset="-128"/>
            </a:endParaRPr>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FF1BC5A-0648-4AD5-B214-49DBFD37C830}" type="slidenum">
              <a:rPr lang="en-US" altLang="en-US">
                <a:solidFill>
                  <a:prstClr val="black"/>
                </a:solidFill>
                <a:latin typeface="Arial" pitchFamily="34" charset="0"/>
              </a:rPr>
              <a:pPr eaLnBrk="1" hangingPunct="1">
                <a:spcBef>
                  <a:spcPct val="0"/>
                </a:spcBef>
              </a:pPr>
              <a:t>10</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1082877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468" b="22642"/>
          <a:stretch/>
        </p:blipFill>
        <p:spPr>
          <a:xfrm>
            <a:off x="0" y="5982375"/>
            <a:ext cx="2209800" cy="710359"/>
          </a:xfrm>
          <a:prstGeom prst="rect">
            <a:avLst/>
          </a:prstGeom>
        </p:spPr>
      </p:pic>
      <p:sp>
        <p:nvSpPr>
          <p:cNvPr id="8" name="Rectangle 7"/>
          <p:cNvSpPr/>
          <p:nvPr/>
        </p:nvSpPr>
        <p:spPr>
          <a:xfrm>
            <a:off x="0" y="0"/>
            <a:ext cx="9144000" cy="533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05600"/>
            <a:ext cx="9144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16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10/2/2017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285894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10/2/2017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86167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10/2/2017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223233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10/2/2017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86062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10/2/2017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9975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10/2/2017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79180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10/2/2017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78945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10/2/2017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82189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10/2/2017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39235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10/2/2017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204225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6096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705600"/>
            <a:ext cx="9144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t="-1468" b="22642"/>
          <a:stretch/>
        </p:blipFill>
        <p:spPr>
          <a:xfrm>
            <a:off x="0" y="5974139"/>
            <a:ext cx="2209800" cy="710359"/>
          </a:xfrm>
          <a:prstGeom prst="rect">
            <a:avLst/>
          </a:prstGeom>
        </p:spPr>
      </p:pic>
    </p:spTree>
    <p:extLst>
      <p:ext uri="{BB962C8B-B14F-4D97-AF65-F5344CB8AC3E}">
        <p14:creationId xmlns:p14="http://schemas.microsoft.com/office/powerpoint/2010/main" val="4036549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Scholarship in Evidence-Based Practice</a:t>
            </a:r>
            <a:endParaRPr lang="en-US" dirty="0"/>
          </a:p>
        </p:txBody>
      </p:sp>
      <p:sp>
        <p:nvSpPr>
          <p:cNvPr id="3" name="Subtitle 2"/>
          <p:cNvSpPr>
            <a:spLocks noGrp="1"/>
          </p:cNvSpPr>
          <p:nvPr>
            <p:ph type="subTitle" idx="1"/>
          </p:nvPr>
        </p:nvSpPr>
        <p:spPr/>
        <p:txBody>
          <a:bodyPr/>
          <a:lstStyle/>
          <a:p>
            <a:r>
              <a:rPr lang="en-US" dirty="0" smtClean="0"/>
              <a:t>Micah Walsleben, MLS</a:t>
            </a:r>
          </a:p>
          <a:p>
            <a:endParaRPr lang="en-US" dirty="0"/>
          </a:p>
          <a:p>
            <a:r>
              <a:rPr lang="en-US" dirty="0" smtClean="0"/>
              <a:t>September 18, 2017</a:t>
            </a:r>
            <a:endParaRPr lang="en-US" dirty="0"/>
          </a:p>
        </p:txBody>
      </p:sp>
    </p:spTree>
    <p:extLst>
      <p:ext uri="{BB962C8B-B14F-4D97-AF65-F5344CB8AC3E}">
        <p14:creationId xmlns:p14="http://schemas.microsoft.com/office/powerpoint/2010/main" val="287094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76200" y="-76200"/>
            <a:ext cx="44182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Calibri"/>
                <a:cs typeface="Times New Roman" pitchFamily="18" charset="0"/>
              </a:rPr>
              <a:t>Guides and Tutorials</a:t>
            </a:r>
          </a:p>
        </p:txBody>
      </p:sp>
      <p:pic>
        <p:nvPicPr>
          <p:cNvPr id="21507"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411505" y="631686"/>
            <a:ext cx="5489442" cy="60940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Box 5"/>
          <p:cNvSpPr txBox="1">
            <a:spLocks noChangeArrowheads="1"/>
          </p:cNvSpPr>
          <p:nvPr/>
        </p:nvSpPr>
        <p:spPr bwMode="auto">
          <a:xfrm>
            <a:off x="6172200" y="1289050"/>
            <a:ext cx="2514600" cy="1570038"/>
          </a:xfrm>
          <a:prstGeom prst="rect">
            <a:avLst/>
          </a:prstGeom>
          <a:solidFill>
            <a:schemeClr val="bg1"/>
          </a:solidFill>
          <a:ln w="57150">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defRPr/>
            </a:pPr>
            <a:r>
              <a:rPr lang="en-US" altLang="en-US" b="1" dirty="0" smtClean="0">
                <a:solidFill>
                  <a:prstClr val="black"/>
                </a:solidFill>
              </a:rPr>
              <a:t>Online </a:t>
            </a:r>
            <a:br>
              <a:rPr lang="en-US" altLang="en-US" b="1" dirty="0" smtClean="0">
                <a:solidFill>
                  <a:prstClr val="black"/>
                </a:solidFill>
              </a:rPr>
            </a:br>
            <a:r>
              <a:rPr lang="en-US" altLang="en-US" b="1" dirty="0" smtClean="0">
                <a:solidFill>
                  <a:prstClr val="black"/>
                </a:solidFill>
              </a:rPr>
              <a:t>step-by-step </a:t>
            </a:r>
          </a:p>
          <a:p>
            <a:pPr algn="ctr" defTabSz="457200" eaLnBrk="1" fontAlgn="base" hangingPunct="1">
              <a:spcBef>
                <a:spcPct val="0"/>
              </a:spcBef>
              <a:spcAft>
                <a:spcPct val="0"/>
              </a:spcAft>
              <a:buFontTx/>
              <a:buNone/>
              <a:defRPr/>
            </a:pPr>
            <a:r>
              <a:rPr lang="en-US" altLang="en-US" b="1" dirty="0" smtClean="0">
                <a:solidFill>
                  <a:prstClr val="black"/>
                </a:solidFill>
              </a:rPr>
              <a:t>guides</a:t>
            </a:r>
          </a:p>
        </p:txBody>
      </p:sp>
      <p:sp>
        <p:nvSpPr>
          <p:cNvPr id="7" name="Left Arrow 6"/>
          <p:cNvSpPr/>
          <p:nvPr/>
        </p:nvSpPr>
        <p:spPr>
          <a:xfrm>
            <a:off x="2229952" y="5257800"/>
            <a:ext cx="1295400" cy="6096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2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
            <a:ext cx="7021246" cy="66346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530" name="TextBox 4"/>
          <p:cNvSpPr txBox="1">
            <a:spLocks noChangeArrowheads="1"/>
          </p:cNvSpPr>
          <p:nvPr/>
        </p:nvSpPr>
        <p:spPr bwMode="auto">
          <a:xfrm>
            <a:off x="5410200" y="2514600"/>
            <a:ext cx="326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endParaRPr lang="en-US" altLang="en-US" sz="1800">
              <a:solidFill>
                <a:prstClr val="black"/>
              </a:solidFill>
              <a:latin typeface="Arial" pitchFamily="34" charset="0"/>
            </a:endParaRPr>
          </a:p>
        </p:txBody>
      </p:sp>
      <p:grpSp>
        <p:nvGrpSpPr>
          <p:cNvPr id="22532" name="Group 10"/>
          <p:cNvGrpSpPr>
            <a:grpSpLocks/>
          </p:cNvGrpSpPr>
          <p:nvPr/>
        </p:nvGrpSpPr>
        <p:grpSpPr bwMode="auto">
          <a:xfrm>
            <a:off x="5867400" y="1051719"/>
            <a:ext cx="2628900" cy="3295650"/>
            <a:chOff x="6042025" y="1886587"/>
            <a:chExt cx="2628900" cy="3295013"/>
          </a:xfrm>
        </p:grpSpPr>
        <p:sp>
          <p:nvSpPr>
            <p:cNvPr id="23559" name="Down Arrow 7"/>
            <p:cNvSpPr>
              <a:spLocks noChangeArrowheads="1"/>
            </p:cNvSpPr>
            <p:nvPr/>
          </p:nvSpPr>
          <p:spPr bwMode="auto">
            <a:xfrm>
              <a:off x="6934200" y="3113488"/>
              <a:ext cx="838200" cy="2068112"/>
            </a:xfrm>
            <a:prstGeom prst="downArrow">
              <a:avLst>
                <a:gd name="adj1" fmla="val 50000"/>
                <a:gd name="adj2" fmla="val 49996"/>
              </a:avLst>
            </a:prstGeom>
            <a:solidFill>
              <a:srgbClr val="C00000"/>
            </a:solidFill>
            <a:ln w="9525">
              <a:solidFill>
                <a:srgbClr val="C00000"/>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a:solidFill>
                  <a:srgbClr val="FFFFFF"/>
                </a:solidFill>
                <a:ea typeface="ＭＳ Ｐゴシック" charset="0"/>
                <a:cs typeface="ＭＳ Ｐゴシック" charset="0"/>
              </a:endParaRPr>
            </a:p>
          </p:txBody>
        </p:sp>
        <p:sp>
          <p:nvSpPr>
            <p:cNvPr id="23560" name="TextBox 8"/>
            <p:cNvSpPr txBox="1">
              <a:spLocks noChangeArrowheads="1"/>
            </p:cNvSpPr>
            <p:nvPr/>
          </p:nvSpPr>
          <p:spPr bwMode="auto">
            <a:xfrm>
              <a:off x="6042025" y="1886587"/>
              <a:ext cx="2628900" cy="1291975"/>
            </a:xfrm>
            <a:prstGeom prst="rect">
              <a:avLst/>
            </a:prstGeom>
            <a:solidFill>
              <a:srgbClr val="FFFFFF"/>
            </a:solidFill>
            <a:ln w="28575">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defRPr/>
              </a:pPr>
              <a:r>
                <a:rPr lang="en-US" altLang="en-US" sz="2600" b="1" dirty="0" smtClean="0">
                  <a:solidFill>
                    <a:prstClr val="black"/>
                  </a:solidFill>
                </a:rPr>
                <a:t>Scroll down to see additional tutorials</a:t>
              </a:r>
            </a:p>
          </p:txBody>
        </p:sp>
      </p:grpSp>
    </p:spTree>
    <p:custDataLst>
      <p:tags r:id="rId1"/>
    </p:custDataLst>
    <p:extLst>
      <p:ext uri="{BB962C8B-B14F-4D97-AF65-F5344CB8AC3E}">
        <p14:creationId xmlns:p14="http://schemas.microsoft.com/office/powerpoint/2010/main" val="376342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09600"/>
          </a:xfrm>
        </p:spPr>
        <p:txBody>
          <a:bodyPr>
            <a:normAutofit fontScale="90000"/>
          </a:bodyPr>
          <a:lstStyle/>
          <a:p>
            <a:pPr algn="l"/>
            <a:r>
              <a:rPr lang="en-US" dirty="0" smtClean="0">
                <a:solidFill>
                  <a:schemeClr val="bg1"/>
                </a:solidFill>
              </a:rPr>
              <a:t>APA Help</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82" y="597873"/>
            <a:ext cx="5554435" cy="6166158"/>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514600"/>
            <a:ext cx="1828800" cy="3197728"/>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pic>
      <p:sp>
        <p:nvSpPr>
          <p:cNvPr id="7" name="Rounded Rectangle 6"/>
          <p:cNvSpPr/>
          <p:nvPr/>
        </p:nvSpPr>
        <p:spPr>
          <a:xfrm>
            <a:off x="1385828" y="3124200"/>
            <a:ext cx="1585972" cy="315879"/>
          </a:xfrm>
          <a:prstGeom prst="roundRect">
            <a:avLst/>
          </a:prstGeom>
          <a:no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3124200"/>
            <a:ext cx="1847182" cy="1101829"/>
          </a:xfrm>
          <a:prstGeom prst="rect">
            <a:avLst/>
          </a:prstGeom>
          <a:ln w="19050">
            <a:solidFill>
              <a:srgbClr val="C00000"/>
            </a:solidFill>
          </a:ln>
        </p:spPr>
      </p:pic>
    </p:spTree>
    <p:extLst>
      <p:ext uri="{BB962C8B-B14F-4D97-AF65-F5344CB8AC3E}">
        <p14:creationId xmlns:p14="http://schemas.microsoft.com/office/powerpoint/2010/main" val="99337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99" y="609600"/>
            <a:ext cx="6677025" cy="56109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351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72483" cy="565489"/>
          </a:xfrm>
        </p:spPr>
        <p:txBody>
          <a:bodyPr>
            <a:noAutofit/>
          </a:bodyPr>
          <a:lstStyle/>
          <a:p>
            <a:pPr algn="l"/>
            <a:r>
              <a:rPr lang="en-US" sz="4000" dirty="0" smtClean="0">
                <a:solidFill>
                  <a:schemeClr val="bg1"/>
                </a:solidFill>
              </a:rPr>
              <a:t>Online Writing Center!</a:t>
            </a:r>
            <a:endParaRPr lang="en-US" sz="4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629" y="563164"/>
            <a:ext cx="5607562" cy="6225135"/>
          </a:xfrm>
          <a:prstGeom prst="rect">
            <a:avLst/>
          </a:prstGeom>
          <a:ln>
            <a:solidFill>
              <a:schemeClr val="tx1"/>
            </a:solidFill>
          </a:ln>
        </p:spPr>
      </p:pic>
      <p:sp>
        <p:nvSpPr>
          <p:cNvPr id="5" name="Left Arrow 4"/>
          <p:cNvSpPr/>
          <p:nvPr/>
        </p:nvSpPr>
        <p:spPr>
          <a:xfrm>
            <a:off x="2971800" y="6096000"/>
            <a:ext cx="1295400" cy="6096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670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76200" y="-76200"/>
            <a:ext cx="32695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Calibri"/>
                <a:cs typeface="Times New Roman" pitchFamily="18" charset="0"/>
              </a:rPr>
              <a:t>Ask A Librarian</a:t>
            </a:r>
          </a:p>
        </p:txBody>
      </p:sp>
      <p:pic>
        <p:nvPicPr>
          <p:cNvPr id="2355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893939" y="533401"/>
            <a:ext cx="5594620" cy="62107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p:nvPr/>
        </p:nvSpPr>
        <p:spPr>
          <a:xfrm rot="5400000">
            <a:off x="2632268" y="4513528"/>
            <a:ext cx="1559455" cy="60960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88516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3258"/>
            <a:ext cx="7406586" cy="662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006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93939" y="533401"/>
            <a:ext cx="5594620" cy="62107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06" y="0"/>
            <a:ext cx="8229600" cy="609600"/>
          </a:xfrm>
        </p:spPr>
        <p:txBody>
          <a:bodyPr>
            <a:normAutofit fontScale="90000"/>
          </a:bodyPr>
          <a:lstStyle/>
          <a:p>
            <a:pPr algn="l"/>
            <a:r>
              <a:rPr lang="en-US" dirty="0" smtClean="0">
                <a:solidFill>
                  <a:schemeClr val="bg1"/>
                </a:solidFill>
              </a:rPr>
              <a:t>Team Viewer</a:t>
            </a:r>
            <a:endParaRPr lang="en-US" dirty="0">
              <a:solidFill>
                <a:schemeClr val="bg1"/>
              </a:solidFill>
            </a:endParaRPr>
          </a:p>
        </p:txBody>
      </p:sp>
      <p:sp>
        <p:nvSpPr>
          <p:cNvPr id="7" name="Right Arrow 6"/>
          <p:cNvSpPr/>
          <p:nvPr/>
        </p:nvSpPr>
        <p:spPr>
          <a:xfrm rot="5400000">
            <a:off x="6230670" y="4437329"/>
            <a:ext cx="1559455" cy="60960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62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023752"/>
            <a:ext cx="2881492" cy="4831051"/>
          </a:xfrm>
          <a:prstGeom prst="rect">
            <a:avLst/>
          </a:prstGeom>
          <a:ln>
            <a:solidFill>
              <a:schemeClr val="tx1"/>
            </a:solidFill>
          </a:ln>
        </p:spPr>
      </p:pic>
      <p:sp>
        <p:nvSpPr>
          <p:cNvPr id="11" name="TextBox 10"/>
          <p:cNvSpPr txBox="1"/>
          <p:nvPr/>
        </p:nvSpPr>
        <p:spPr>
          <a:xfrm>
            <a:off x="5257800" y="1731118"/>
            <a:ext cx="3352800"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Give your ID and password to a librarian on the phone</a:t>
            </a:r>
          </a:p>
          <a:p>
            <a:endParaRPr lang="en-US" b="1" dirty="0" smtClean="0"/>
          </a:p>
          <a:p>
            <a:pPr marL="285750" indent="-285750">
              <a:buFont typeface="Arial" panose="020B0604020202020204" pitchFamily="34" charset="0"/>
              <a:buChar char="•"/>
            </a:pPr>
            <a:r>
              <a:rPr lang="en-US" b="1" dirty="0" smtClean="0"/>
              <a:t>We will be able to remotely control your desktop—we will see what you see as well as move your mouse, etc.</a:t>
            </a:r>
          </a:p>
          <a:p>
            <a:endParaRPr lang="en-US" b="1" dirty="0" smtClean="0"/>
          </a:p>
          <a:p>
            <a:pPr marL="285750" indent="-285750">
              <a:buFont typeface="Arial" panose="020B0604020202020204" pitchFamily="34" charset="0"/>
              <a:buChar char="•"/>
            </a:pPr>
            <a:r>
              <a:rPr lang="en-US" b="1" dirty="0" smtClean="0"/>
              <a:t>Please make an appointment in order to ensure plenty of time to work on your problem!</a:t>
            </a:r>
            <a:endParaRPr lang="en-US" b="1" dirty="0"/>
          </a:p>
        </p:txBody>
      </p:sp>
    </p:spTree>
    <p:custDataLst>
      <p:tags r:id="rId1"/>
    </p:custDataLst>
    <p:extLst>
      <p:ext uri="{BB962C8B-B14F-4D97-AF65-F5344CB8AC3E}">
        <p14:creationId xmlns:p14="http://schemas.microsoft.com/office/powerpoint/2010/main" val="40195730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273" y="152400"/>
            <a:ext cx="4802064" cy="6609292"/>
          </a:xfrm>
          <a:prstGeom prst="rect">
            <a:avLst/>
          </a:prstGeom>
        </p:spPr>
      </p:pic>
      <p:sp>
        <p:nvSpPr>
          <p:cNvPr id="6" name="TextBox 5"/>
          <p:cNvSpPr txBox="1"/>
          <p:nvPr/>
        </p:nvSpPr>
        <p:spPr>
          <a:xfrm>
            <a:off x="228601" y="1905000"/>
            <a:ext cx="3720974" cy="1938992"/>
          </a:xfrm>
          <a:prstGeom prst="rect">
            <a:avLst/>
          </a:prstGeom>
          <a:noFill/>
        </p:spPr>
        <p:txBody>
          <a:bodyPr wrap="square" rtlCol="0">
            <a:spAutoFit/>
          </a:bodyPr>
          <a:lstStyle/>
          <a:p>
            <a:r>
              <a:rPr lang="en-US" sz="6000" dirty="0" smtClean="0"/>
              <a:t>Don’t wait too long!!</a:t>
            </a:r>
            <a:endParaRPr lang="en-US" sz="6000" dirty="0"/>
          </a:p>
        </p:txBody>
      </p:sp>
    </p:spTree>
    <p:extLst>
      <p:ext uri="{BB962C8B-B14F-4D97-AF65-F5344CB8AC3E}">
        <p14:creationId xmlns:p14="http://schemas.microsoft.com/office/powerpoint/2010/main" val="2202607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solidFill>
                  <a:schemeClr val="bg1"/>
                </a:solidFill>
              </a:rPr>
              <a:t>Preferred Internet Browser</a:t>
            </a:r>
            <a:endParaRPr lang="en-US" dirty="0">
              <a:solidFill>
                <a:schemeClr val="bg1"/>
              </a:solidFill>
            </a:endParaRPr>
          </a:p>
        </p:txBody>
      </p:sp>
      <p:sp>
        <p:nvSpPr>
          <p:cNvPr id="4" name="TextBox 3"/>
          <p:cNvSpPr txBox="1"/>
          <p:nvPr/>
        </p:nvSpPr>
        <p:spPr>
          <a:xfrm>
            <a:off x="1371600" y="990600"/>
            <a:ext cx="6477000" cy="2462213"/>
          </a:xfrm>
          <a:prstGeom prst="rect">
            <a:avLst/>
          </a:prstGeom>
          <a:noFill/>
        </p:spPr>
        <p:txBody>
          <a:bodyPr wrap="square" rtlCol="0">
            <a:spAutoFit/>
          </a:bodyPr>
          <a:lstStyle/>
          <a:p>
            <a:pPr algn="ctr"/>
            <a:endParaRPr lang="en-US" sz="4400" b="1" dirty="0" smtClean="0"/>
          </a:p>
          <a:p>
            <a:pPr algn="ctr"/>
            <a:r>
              <a:rPr lang="en-US" sz="6600" b="1" dirty="0" smtClean="0"/>
              <a:t>Chrome</a:t>
            </a:r>
          </a:p>
          <a:p>
            <a:pPr algn="ctr"/>
            <a:endParaRPr lang="en-US" sz="4400"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36" y="3124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12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51077" cy="620668"/>
          </a:xfrm>
        </p:spPr>
        <p:txBody>
          <a:bodyPr>
            <a:noAutofit/>
          </a:bodyPr>
          <a:lstStyle/>
          <a:p>
            <a:pPr algn="l"/>
            <a:r>
              <a:rPr lang="en-US" sz="4000" dirty="0" smtClean="0">
                <a:solidFill>
                  <a:schemeClr val="bg1"/>
                </a:solidFill>
              </a:rPr>
              <a:t>Resources just for you!</a:t>
            </a:r>
            <a:endParaRPr lang="en-US" sz="4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92" y="609600"/>
            <a:ext cx="5467859" cy="6070047"/>
          </a:xfrm>
          <a:prstGeom prst="rect">
            <a:avLst/>
          </a:prstGeom>
          <a:ln>
            <a:solidFill>
              <a:schemeClr val="tx1"/>
            </a:solid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667000"/>
            <a:ext cx="4179888" cy="10473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Down Arrow 7"/>
          <p:cNvSpPr/>
          <p:nvPr/>
        </p:nvSpPr>
        <p:spPr>
          <a:xfrm>
            <a:off x="3657600" y="19050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241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55364"/>
            <a:ext cx="7315200" cy="67264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278075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Database Searching 101</a:t>
            </a:r>
            <a:endParaRPr lang="en-US" dirty="0"/>
          </a:p>
        </p:txBody>
      </p:sp>
      <p:sp>
        <p:nvSpPr>
          <p:cNvPr id="5" name="Subtitle 4"/>
          <p:cNvSpPr>
            <a:spLocks noGrp="1"/>
          </p:cNvSpPr>
          <p:nvPr>
            <p:ph type="subTitle" idx="1"/>
          </p:nvPr>
        </p:nvSpPr>
        <p:spPr/>
        <p:txBody>
          <a:bodyPr/>
          <a:lstStyle/>
          <a:p>
            <a:r>
              <a:rPr lang="en-US" dirty="0" smtClean="0"/>
              <a:t>Get the Results You Want! </a:t>
            </a:r>
            <a:endParaRPr lang="en-US" dirty="0"/>
          </a:p>
        </p:txBody>
      </p:sp>
    </p:spTree>
    <p:extLst>
      <p:ext uri="{BB962C8B-B14F-4D97-AF65-F5344CB8AC3E}">
        <p14:creationId xmlns:p14="http://schemas.microsoft.com/office/powerpoint/2010/main" val="224215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Terms from a Question</a:t>
            </a:r>
            <a:endParaRPr lang="en-US" sz="4000" dirty="0">
              <a:solidFill>
                <a:schemeClr val="bg1"/>
              </a:solidFill>
            </a:endParaRPr>
          </a:p>
        </p:txBody>
      </p:sp>
      <p:sp>
        <p:nvSpPr>
          <p:cNvPr id="3" name="TextBox 2"/>
          <p:cNvSpPr txBox="1"/>
          <p:nvPr/>
        </p:nvSpPr>
        <p:spPr>
          <a:xfrm>
            <a:off x="183145" y="914400"/>
            <a:ext cx="8686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Entering a whole question into a database doesn’t work</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Use 2-3 words rather than a whole or partial sentence</a:t>
            </a:r>
            <a:endParaRPr lang="en-US" sz="2400" dirty="0"/>
          </a:p>
        </p:txBody>
      </p:sp>
      <p:grpSp>
        <p:nvGrpSpPr>
          <p:cNvPr id="8" name="Group 7"/>
          <p:cNvGrpSpPr/>
          <p:nvPr/>
        </p:nvGrpSpPr>
        <p:grpSpPr>
          <a:xfrm>
            <a:off x="1981200" y="2590800"/>
            <a:ext cx="5410200" cy="2209800"/>
            <a:chOff x="1981200" y="1981200"/>
            <a:chExt cx="5410200" cy="2209800"/>
          </a:xfrm>
        </p:grpSpPr>
        <p:sp>
          <p:nvSpPr>
            <p:cNvPr id="4" name="TextBox 3"/>
            <p:cNvSpPr txBox="1"/>
            <p:nvPr/>
          </p:nvSpPr>
          <p:spPr>
            <a:xfrm>
              <a:off x="1981200" y="1981200"/>
              <a:ext cx="5410200" cy="1077218"/>
            </a:xfrm>
            <a:prstGeom prst="rect">
              <a:avLst/>
            </a:prstGeom>
            <a:noFill/>
            <a:ln>
              <a:solidFill>
                <a:srgbClr val="C00000"/>
              </a:solidFill>
            </a:ln>
          </p:spPr>
          <p:txBody>
            <a:bodyPr wrap="square" rtlCol="0">
              <a:spAutoFit/>
            </a:bodyPr>
            <a:lstStyle/>
            <a:p>
              <a:pPr algn="ctr"/>
              <a:r>
                <a:rPr lang="en-US" sz="3200" b="1" dirty="0" smtClean="0">
                  <a:solidFill>
                    <a:srgbClr val="C00000"/>
                  </a:solidFill>
                </a:rPr>
                <a:t>How do I prevent medication errors in the hospital?</a:t>
              </a:r>
              <a:endParaRPr lang="en-US" sz="3200" b="1" dirty="0">
                <a:solidFill>
                  <a:srgbClr val="C00000"/>
                </a:solidFill>
              </a:endParaRPr>
            </a:p>
          </p:txBody>
        </p:sp>
        <p:sp>
          <p:nvSpPr>
            <p:cNvPr id="5" name="Down Arrow 4"/>
            <p:cNvSpPr/>
            <p:nvPr/>
          </p:nvSpPr>
          <p:spPr>
            <a:xfrm>
              <a:off x="4267200" y="3058418"/>
              <a:ext cx="838200" cy="113258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830845" y="5193820"/>
            <a:ext cx="3695700" cy="646331"/>
          </a:xfrm>
          <a:prstGeom prst="rect">
            <a:avLst/>
          </a:prstGeom>
          <a:noFill/>
          <a:ln>
            <a:solidFill>
              <a:schemeClr val="tx2"/>
            </a:solidFill>
          </a:ln>
        </p:spPr>
        <p:txBody>
          <a:bodyPr wrap="square" rtlCol="0">
            <a:spAutoFit/>
          </a:bodyPr>
          <a:lstStyle/>
          <a:p>
            <a:pPr algn="ctr"/>
            <a:r>
              <a:rPr lang="en-US" sz="3600" b="1" dirty="0" smtClean="0">
                <a:solidFill>
                  <a:schemeClr val="tx2"/>
                </a:solidFill>
              </a:rPr>
              <a:t>medication errors</a:t>
            </a:r>
            <a:endParaRPr lang="en-US" sz="3600" b="1" dirty="0">
              <a:solidFill>
                <a:schemeClr val="tx2"/>
              </a:solidFill>
            </a:endParaRPr>
          </a:p>
        </p:txBody>
      </p:sp>
      <p:sp>
        <p:nvSpPr>
          <p:cNvPr id="7" name="TextBox 6"/>
          <p:cNvSpPr txBox="1"/>
          <p:nvPr/>
        </p:nvSpPr>
        <p:spPr>
          <a:xfrm>
            <a:off x="5119007" y="5193821"/>
            <a:ext cx="2552700" cy="646331"/>
          </a:xfrm>
          <a:prstGeom prst="rect">
            <a:avLst/>
          </a:prstGeom>
          <a:noFill/>
          <a:ln>
            <a:solidFill>
              <a:schemeClr val="tx2"/>
            </a:solidFill>
          </a:ln>
        </p:spPr>
        <p:txBody>
          <a:bodyPr wrap="square" rtlCol="0">
            <a:spAutoFit/>
          </a:bodyPr>
          <a:lstStyle/>
          <a:p>
            <a:pPr algn="ctr"/>
            <a:r>
              <a:rPr lang="en-US" sz="3600" b="1" dirty="0" smtClean="0">
                <a:solidFill>
                  <a:schemeClr val="tx2"/>
                </a:solidFill>
              </a:rPr>
              <a:t>hospital</a:t>
            </a:r>
            <a:r>
              <a:rPr lang="en-US" dirty="0" smtClean="0"/>
              <a:t> </a:t>
            </a:r>
            <a:endParaRPr lang="en-US" dirty="0"/>
          </a:p>
        </p:txBody>
      </p:sp>
    </p:spTree>
    <p:extLst>
      <p:ext uri="{BB962C8B-B14F-4D97-AF65-F5344CB8AC3E}">
        <p14:creationId xmlns:p14="http://schemas.microsoft.com/office/powerpoint/2010/main" val="201598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Subject Headings</a:t>
            </a:r>
            <a:endParaRPr lang="en-US" sz="4000" dirty="0">
              <a:solidFill>
                <a:schemeClr val="bg1"/>
              </a:solidFill>
            </a:endParaRPr>
          </a:p>
        </p:txBody>
      </p:sp>
      <p:pic>
        <p:nvPicPr>
          <p:cNvPr id="3" name="Picture 2"/>
          <p:cNvPicPr>
            <a:picLocks noChangeAspect="1"/>
          </p:cNvPicPr>
          <p:nvPr/>
        </p:nvPicPr>
        <p:blipFill>
          <a:blip r:embed="rId3"/>
          <a:stretch>
            <a:fillRect/>
          </a:stretch>
        </p:blipFill>
        <p:spPr>
          <a:xfrm>
            <a:off x="5257800" y="1009649"/>
            <a:ext cx="3114675" cy="4886325"/>
          </a:xfrm>
          <a:prstGeom prst="rect">
            <a:avLst/>
          </a:prstGeom>
          <a:ln>
            <a:solidFill>
              <a:schemeClr val="tx1"/>
            </a:solidFill>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399"/>
            <a:ext cx="4572423" cy="1140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7153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Subject Headings</a:t>
            </a:r>
            <a:endParaRPr lang="en-US" sz="4000" dirty="0">
              <a:solidFill>
                <a:schemeClr val="bg1"/>
              </a:solidFill>
            </a:endParaRPr>
          </a:p>
        </p:txBody>
      </p:sp>
      <p:sp>
        <p:nvSpPr>
          <p:cNvPr id="3" name="TextBox 2"/>
          <p:cNvSpPr txBox="1"/>
          <p:nvPr/>
        </p:nvSpPr>
        <p:spPr>
          <a:xfrm>
            <a:off x="218524" y="1066800"/>
            <a:ext cx="86868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Subject Headings act as a thesaurus for the database—it’s how the articles are indexed.</a:t>
            </a:r>
          </a:p>
          <a:p>
            <a:endParaRPr lang="en-US" sz="2400" dirty="0" smtClean="0"/>
          </a:p>
          <a:p>
            <a:endParaRPr lang="en-US" sz="2400" dirty="0" smtClean="0"/>
          </a:p>
          <a:p>
            <a:pPr marL="285750" indent="-285750">
              <a:buFont typeface="Arial" panose="020B0604020202020204" pitchFamily="34" charset="0"/>
              <a:buChar char="•"/>
            </a:pPr>
            <a:r>
              <a:rPr lang="en-US" sz="2400" dirty="0" smtClean="0"/>
              <a:t>Helps clear up any issue with synonyms, making sure you find articles related to a concept, not just a term.</a:t>
            </a:r>
          </a:p>
          <a:p>
            <a:endParaRPr lang="en-US" sz="2400" dirty="0" smtClean="0"/>
          </a:p>
          <a:p>
            <a:endParaRPr lang="en-US" sz="2400" dirty="0" smtClean="0"/>
          </a:p>
          <a:p>
            <a:pPr marL="285750" indent="-285750">
              <a:buFont typeface="Arial" panose="020B0604020202020204" pitchFamily="34" charset="0"/>
              <a:buChar char="•"/>
            </a:pPr>
            <a:r>
              <a:rPr lang="en-US" sz="2400" dirty="0" smtClean="0"/>
              <a:t>Search the database using terms it is programmed to understand.</a:t>
            </a:r>
            <a:endParaRPr lang="en-US" sz="2400" dirty="0"/>
          </a:p>
        </p:txBody>
      </p:sp>
    </p:spTree>
    <p:extLst>
      <p:ext uri="{BB962C8B-B14F-4D97-AF65-F5344CB8AC3E}">
        <p14:creationId xmlns:p14="http://schemas.microsoft.com/office/powerpoint/2010/main" val="324088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Keywords</a:t>
            </a:r>
            <a:endParaRPr lang="en-US" sz="4000" dirty="0">
              <a:solidFill>
                <a:schemeClr val="bg1"/>
              </a:solidFill>
            </a:endParaRPr>
          </a:p>
        </p:txBody>
      </p:sp>
      <p:sp>
        <p:nvSpPr>
          <p:cNvPr id="3" name="TextBox 2"/>
          <p:cNvSpPr txBox="1"/>
          <p:nvPr/>
        </p:nvSpPr>
        <p:spPr>
          <a:xfrm>
            <a:off x="119743" y="2209800"/>
            <a:ext cx="557267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Keyword search will look for your word </a:t>
            </a:r>
            <a:r>
              <a:rPr lang="en-US" sz="2400" b="1" dirty="0" smtClean="0"/>
              <a:t>everywhere</a:t>
            </a:r>
          </a:p>
          <a:p>
            <a:endParaRPr lang="en-US" sz="2400" dirty="0" smtClean="0"/>
          </a:p>
          <a:p>
            <a:pPr marL="285750" indent="-285750">
              <a:buFont typeface="Arial" panose="020B0604020202020204" pitchFamily="34" charset="0"/>
              <a:buChar char="•"/>
            </a:pPr>
            <a:r>
              <a:rPr lang="en-US" sz="2400" dirty="0" smtClean="0"/>
              <a:t>Only the entered term is searched; synonyms are excluded</a:t>
            </a:r>
            <a:endParaRPr lang="en-US" sz="2400" dirty="0"/>
          </a:p>
        </p:txBody>
      </p:sp>
      <p:pic>
        <p:nvPicPr>
          <p:cNvPr id="1026" name="Picture 2" descr="C:\Users\mwalsleb\AppData\Local\Microsoft\Windows\Temporary Internet Files\Content.IE5\O0NVOPFN\MP9003028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6670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61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Subheadings</a:t>
            </a:r>
            <a:endParaRPr lang="en-US" sz="4000" dirty="0">
              <a:solidFill>
                <a:schemeClr val="bg1"/>
              </a:solidFill>
            </a:endParaRPr>
          </a:p>
        </p:txBody>
      </p:sp>
      <p:sp>
        <p:nvSpPr>
          <p:cNvPr id="3" name="TextBox 2"/>
          <p:cNvSpPr txBox="1"/>
          <p:nvPr/>
        </p:nvSpPr>
        <p:spPr>
          <a:xfrm>
            <a:off x="76201" y="838200"/>
            <a:ext cx="2971799"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Subheadings act as a facet of subject headings</a:t>
            </a:r>
          </a:p>
          <a:p>
            <a:endParaRPr lang="en-US" sz="2400" dirty="0" smtClean="0"/>
          </a:p>
          <a:p>
            <a:pPr marL="285750" indent="-285750">
              <a:buFont typeface="Arial" panose="020B0604020202020204" pitchFamily="34" charset="0"/>
              <a:buChar char="•"/>
            </a:pPr>
            <a:r>
              <a:rPr lang="en-US" sz="2400" dirty="0" smtClean="0"/>
              <a:t>Narrow a broad subject heading to get more specific results</a:t>
            </a:r>
            <a:endParaRPr lang="en-US" sz="2400" dirty="0"/>
          </a:p>
        </p:txBody>
      </p:sp>
      <p:pic>
        <p:nvPicPr>
          <p:cNvPr id="4" name="Picture 3"/>
          <p:cNvPicPr>
            <a:picLocks noChangeAspect="1"/>
          </p:cNvPicPr>
          <p:nvPr/>
        </p:nvPicPr>
        <p:blipFill>
          <a:blip r:embed="rId3"/>
          <a:stretch>
            <a:fillRect/>
          </a:stretch>
        </p:blipFill>
        <p:spPr>
          <a:xfrm>
            <a:off x="3083379" y="960464"/>
            <a:ext cx="5842384" cy="4373536"/>
          </a:xfrm>
          <a:prstGeom prst="rect">
            <a:avLst/>
          </a:prstGeom>
          <a:ln>
            <a:solidFill>
              <a:schemeClr val="tx1"/>
            </a:solidFill>
          </a:ln>
        </p:spPr>
      </p:pic>
      <p:sp>
        <p:nvSpPr>
          <p:cNvPr id="5" name="Rounded Rectangle 4"/>
          <p:cNvSpPr/>
          <p:nvPr/>
        </p:nvSpPr>
        <p:spPr>
          <a:xfrm>
            <a:off x="6781800" y="4648200"/>
            <a:ext cx="1828800" cy="304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walsleb\AppData\Local\Microsoft\Windows\Temporary Internet Files\Content.IE5\O0NVOPFN\MC90044170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267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2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Boolean Operators</a:t>
            </a:r>
            <a:endParaRPr lang="en-US" sz="4000" dirty="0">
              <a:solidFill>
                <a:schemeClr val="bg1"/>
              </a:solidFill>
            </a:endParaRPr>
          </a:p>
        </p:txBody>
      </p:sp>
      <p:sp>
        <p:nvSpPr>
          <p:cNvPr id="3" name="TextBox 2"/>
          <p:cNvSpPr txBox="1"/>
          <p:nvPr/>
        </p:nvSpPr>
        <p:spPr>
          <a:xfrm>
            <a:off x="304800" y="914400"/>
            <a:ext cx="8686800"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NOT</a:t>
            </a:r>
            <a:r>
              <a:rPr lang="en-US" sz="2400" dirty="0" smtClean="0"/>
              <a:t> excludes a term from the search</a:t>
            </a:r>
          </a:p>
          <a:p>
            <a:endParaRPr lang="en-US" sz="2400" dirty="0" smtClean="0"/>
          </a:p>
          <a:p>
            <a:pPr marL="285750" indent="-285750">
              <a:buFont typeface="Arial" panose="020B0604020202020204" pitchFamily="34" charset="0"/>
              <a:buChar char="•"/>
            </a:pPr>
            <a:r>
              <a:rPr lang="en-US" sz="2400" b="1" dirty="0" smtClean="0"/>
              <a:t>AND</a:t>
            </a:r>
            <a:r>
              <a:rPr lang="en-US" sz="2400" dirty="0" smtClean="0"/>
              <a:t> searches both terms </a:t>
            </a:r>
            <a:r>
              <a:rPr lang="en-US" sz="2400" b="1" dirty="0" smtClean="0"/>
              <a:t>together</a:t>
            </a:r>
          </a:p>
          <a:p>
            <a:endParaRPr lang="en-US" sz="2400" b="1" dirty="0" smtClean="0"/>
          </a:p>
          <a:p>
            <a:pPr marL="285750" indent="-285750">
              <a:buFont typeface="Arial" panose="020B0604020202020204" pitchFamily="34" charset="0"/>
              <a:buChar char="•"/>
            </a:pPr>
            <a:r>
              <a:rPr lang="en-US" sz="2400" b="1" dirty="0" smtClean="0"/>
              <a:t>OR</a:t>
            </a:r>
            <a:r>
              <a:rPr lang="en-US" sz="2400" dirty="0" smtClean="0"/>
              <a:t> searches both terms </a:t>
            </a:r>
            <a:r>
              <a:rPr lang="en-US" sz="2400" b="1" dirty="0" smtClean="0"/>
              <a:t>separately</a:t>
            </a:r>
            <a:endParaRPr lang="en-US" sz="2400" b="1" dirty="0"/>
          </a:p>
        </p:txBody>
      </p:sp>
      <p:pic>
        <p:nvPicPr>
          <p:cNvPr id="2050" name="Picture 2" descr="C:\Users\mwalsleb\AppData\Local\Microsoft\Windows\Temporary Internet Files\Content.IE5\N3OC939B\MP90044905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76600"/>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1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78086" y="1494064"/>
            <a:ext cx="3733800" cy="3581400"/>
            <a:chOff x="4651977" y="2124089"/>
            <a:chExt cx="3429000" cy="3352800"/>
          </a:xfrm>
        </p:grpSpPr>
        <p:sp>
          <p:nvSpPr>
            <p:cNvPr id="58377" name="Oval 6"/>
            <p:cNvSpPr>
              <a:spLocks noChangeArrowheads="1"/>
            </p:cNvSpPr>
            <p:nvPr/>
          </p:nvSpPr>
          <p:spPr bwMode="auto">
            <a:xfrm>
              <a:off x="4651977" y="2124089"/>
              <a:ext cx="3429000" cy="3352800"/>
            </a:xfrm>
            <a:prstGeom prst="ellipse">
              <a:avLst/>
            </a:prstGeom>
            <a:gradFill rotWithShape="0">
              <a:gsLst>
                <a:gs pos="0">
                  <a:srgbClr val="C0E1E4">
                    <a:alpha val="85001"/>
                  </a:srgbClr>
                </a:gs>
                <a:gs pos="100000">
                  <a:srgbClr val="7D7F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endParaRPr lang="en-US" altLang="en-US" sz="2800" i="1">
                <a:latin typeface="Palatino" pitchFamily="-84" charset="0"/>
              </a:endParaRPr>
            </a:p>
          </p:txBody>
        </p:sp>
        <p:sp>
          <p:nvSpPr>
            <p:cNvPr id="58378" name="Rectangle 8"/>
            <p:cNvSpPr>
              <a:spLocks noChangeArrowheads="1"/>
            </p:cNvSpPr>
            <p:nvPr/>
          </p:nvSpPr>
          <p:spPr bwMode="auto">
            <a:xfrm>
              <a:off x="5621694" y="3159932"/>
              <a:ext cx="2379306"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400" i="1" dirty="0">
                  <a:latin typeface="Verdana" pitchFamily="34" charset="0"/>
                </a:rPr>
                <a:t>medication </a:t>
              </a:r>
              <a:endParaRPr lang="en-US" altLang="en-US" sz="2400" i="1" dirty="0" smtClean="0">
                <a:latin typeface="Verdana" pitchFamily="34" charset="0"/>
              </a:endParaRPr>
            </a:p>
            <a:p>
              <a:pPr algn="ctr"/>
              <a:r>
                <a:rPr lang="en-US" altLang="en-US" sz="2400" i="1" dirty="0" smtClean="0">
                  <a:latin typeface="Verdana" pitchFamily="34" charset="0"/>
                </a:rPr>
                <a:t>errors</a:t>
              </a:r>
              <a:endParaRPr lang="en-US" altLang="en-US" sz="2400" i="1" dirty="0">
                <a:latin typeface="Verdana" pitchFamily="34" charset="0"/>
              </a:endParaRPr>
            </a:p>
          </p:txBody>
        </p:sp>
      </p:grpSp>
      <p:grpSp>
        <p:nvGrpSpPr>
          <p:cNvPr id="3" name="Group 29"/>
          <p:cNvGrpSpPr>
            <a:grpSpLocks/>
          </p:cNvGrpSpPr>
          <p:nvPr/>
        </p:nvGrpSpPr>
        <p:grpSpPr bwMode="auto">
          <a:xfrm>
            <a:off x="1273629" y="1294871"/>
            <a:ext cx="3886200" cy="3810000"/>
            <a:chOff x="662" y="974"/>
            <a:chExt cx="2928" cy="2880"/>
          </a:xfrm>
        </p:grpSpPr>
        <p:sp>
          <p:nvSpPr>
            <p:cNvPr id="58375" name="Oval 20"/>
            <p:cNvSpPr>
              <a:spLocks noChangeArrowheads="1"/>
            </p:cNvSpPr>
            <p:nvPr/>
          </p:nvSpPr>
          <p:spPr bwMode="auto">
            <a:xfrm>
              <a:off x="662" y="974"/>
              <a:ext cx="2928" cy="2880"/>
            </a:xfrm>
            <a:prstGeom prst="ellipse">
              <a:avLst/>
            </a:prstGeom>
            <a:gradFill rotWithShape="0">
              <a:gsLst>
                <a:gs pos="0">
                  <a:srgbClr val="F794FF"/>
                </a:gs>
                <a:gs pos="100000">
                  <a:srgbClr val="FACCFF">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p>
          </p:txBody>
        </p:sp>
        <p:sp>
          <p:nvSpPr>
            <p:cNvPr id="58376" name="Rectangle 21"/>
            <p:cNvSpPr>
              <a:spLocks noChangeArrowheads="1"/>
            </p:cNvSpPr>
            <p:nvPr/>
          </p:nvSpPr>
          <p:spPr bwMode="auto">
            <a:xfrm>
              <a:off x="851" y="1662"/>
              <a:ext cx="196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Aft>
                  <a:spcPts val="1200"/>
                </a:spcAft>
              </a:pPr>
              <a:r>
                <a:rPr lang="en-US" altLang="en-US" sz="2400" i="1" dirty="0">
                  <a:latin typeface="Verdana" pitchFamily="34" charset="0"/>
                </a:rPr>
                <a:t>hospitals</a:t>
              </a:r>
            </a:p>
          </p:txBody>
        </p:sp>
      </p:grpSp>
      <p:sp>
        <p:nvSpPr>
          <p:cNvPr id="1273878" name="Rectangle 22"/>
          <p:cNvSpPr>
            <a:spLocks noChangeArrowheads="1"/>
          </p:cNvSpPr>
          <p:nvPr/>
        </p:nvSpPr>
        <p:spPr bwMode="auto">
          <a:xfrm>
            <a:off x="4267200" y="3056163"/>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800" b="1" dirty="0" smtClean="0">
                <a:latin typeface="Verdana" pitchFamily="34" charset="0"/>
              </a:rPr>
              <a:t>AND</a:t>
            </a:r>
            <a:endParaRPr lang="en-US" altLang="en-US" sz="3200" b="1" dirty="0">
              <a:latin typeface="Verdana" pitchFamily="34" charset="0"/>
            </a:endParaRPr>
          </a:p>
        </p:txBody>
      </p:sp>
      <p:sp>
        <p:nvSpPr>
          <p:cNvPr id="11" name="Title 1"/>
          <p:cNvSpPr txBox="1">
            <a:spLocks/>
          </p:cNvSpPr>
          <p:nvPr/>
        </p:nvSpPr>
        <p:spPr>
          <a:xfrm>
            <a:off x="457200" y="-15114"/>
            <a:ext cx="8229600" cy="7009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AND vs. OR</a:t>
            </a:r>
            <a:endParaRPr lang="en-US" sz="4000" dirty="0">
              <a:solidFill>
                <a:schemeClr val="bg1"/>
              </a:solidFill>
            </a:endParaRPr>
          </a:p>
        </p:txBody>
      </p:sp>
      <p:sp>
        <p:nvSpPr>
          <p:cNvPr id="12" name="Rectangle 22"/>
          <p:cNvSpPr>
            <a:spLocks noChangeArrowheads="1"/>
          </p:cNvSpPr>
          <p:nvPr/>
        </p:nvSpPr>
        <p:spPr bwMode="auto">
          <a:xfrm>
            <a:off x="4267200" y="5486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800" b="1" dirty="0" smtClean="0">
                <a:latin typeface="Verdana" pitchFamily="34" charset="0"/>
              </a:rPr>
              <a:t>OR</a:t>
            </a:r>
            <a:endParaRPr lang="en-US" altLang="en-US" sz="3200" b="1" dirty="0">
              <a:latin typeface="Verdana" pitchFamily="34" charset="0"/>
            </a:endParaRPr>
          </a:p>
        </p:txBody>
      </p:sp>
      <p:grpSp>
        <p:nvGrpSpPr>
          <p:cNvPr id="6" name="Group 5"/>
          <p:cNvGrpSpPr/>
          <p:nvPr/>
        </p:nvGrpSpPr>
        <p:grpSpPr>
          <a:xfrm>
            <a:off x="2735036" y="5263243"/>
            <a:ext cx="3905251" cy="612321"/>
            <a:chOff x="2735036" y="5263243"/>
            <a:chExt cx="3905251" cy="612321"/>
          </a:xfrm>
        </p:grpSpPr>
        <p:sp>
          <p:nvSpPr>
            <p:cNvPr id="4" name="Bent-Up Arrow 3"/>
            <p:cNvSpPr/>
            <p:nvPr/>
          </p:nvSpPr>
          <p:spPr>
            <a:xfrm flipH="1">
              <a:off x="2735036" y="5265964"/>
              <a:ext cx="1426029" cy="6096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a:off x="5214258" y="5263243"/>
              <a:ext cx="1426029" cy="6096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39139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3878"/>
                                        </p:tgtEl>
                                        <p:attrNameLst>
                                          <p:attrName>style.visibility</p:attrName>
                                        </p:attrNameLst>
                                      </p:cBhvr>
                                      <p:to>
                                        <p:strVal val="visible"/>
                                      </p:to>
                                    </p:set>
                                    <p:animEffect transition="in" filter="fade">
                                      <p:cBhvr>
                                        <p:cTn id="7" dur="1000"/>
                                        <p:tgtEl>
                                          <p:spTgt spid="1273878"/>
                                        </p:tgtEl>
                                      </p:cBhvr>
                                    </p:animEffect>
                                    <p:anim calcmode="lin" valueType="num">
                                      <p:cBhvr>
                                        <p:cTn id="8" dur="1000" fill="hold"/>
                                        <p:tgtEl>
                                          <p:spTgt spid="1273878"/>
                                        </p:tgtEl>
                                        <p:attrNameLst>
                                          <p:attrName>ppt_x</p:attrName>
                                        </p:attrNameLst>
                                      </p:cBhvr>
                                      <p:tavLst>
                                        <p:tav tm="0">
                                          <p:val>
                                            <p:strVal val="#ppt_x"/>
                                          </p:val>
                                        </p:tav>
                                        <p:tav tm="100000">
                                          <p:val>
                                            <p:strVal val="#ppt_x"/>
                                          </p:val>
                                        </p:tav>
                                      </p:tavLst>
                                    </p:anim>
                                    <p:anim calcmode="lin" valueType="num">
                                      <p:cBhvr>
                                        <p:cTn id="9" dur="1000" fill="hold"/>
                                        <p:tgtEl>
                                          <p:spTgt spid="12738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87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solidFill>
                  <a:schemeClr val="bg1"/>
                </a:solidFill>
              </a:rPr>
              <a:t>Library Cards (Account)</a:t>
            </a:r>
            <a:endParaRPr lang="en-US" dirty="0">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4789" y="642571"/>
            <a:ext cx="5477219" cy="6080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0800000">
            <a:off x="2362200" y="1143000"/>
            <a:ext cx="1559455" cy="60960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4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General Searching Tips</a:t>
            </a:r>
            <a:endParaRPr lang="en-US" sz="4000" dirty="0">
              <a:solidFill>
                <a:schemeClr val="bg1"/>
              </a:solidFill>
            </a:endParaRPr>
          </a:p>
        </p:txBody>
      </p:sp>
      <p:sp>
        <p:nvSpPr>
          <p:cNvPr id="3" name="TextBox 2"/>
          <p:cNvSpPr txBox="1"/>
          <p:nvPr/>
        </p:nvSpPr>
        <p:spPr>
          <a:xfrm>
            <a:off x="218524" y="1219200"/>
            <a:ext cx="8686800" cy="317009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Start with a broad search, then narrow it as needed</a:t>
            </a:r>
          </a:p>
          <a:p>
            <a:endParaRPr lang="en-US" sz="2000" dirty="0" smtClean="0"/>
          </a:p>
          <a:p>
            <a:pPr marL="742950" lvl="1" indent="-285750">
              <a:buFont typeface="Arial" panose="020B0604020202020204" pitchFamily="34" charset="0"/>
              <a:buChar char="•"/>
            </a:pPr>
            <a:r>
              <a:rPr lang="en-US" sz="2000" dirty="0" smtClean="0"/>
              <a:t>This ensures that you don’t miss potentially relevant results</a:t>
            </a:r>
          </a:p>
          <a:p>
            <a:endParaRPr lang="en-US" sz="2400" dirty="0" smtClean="0"/>
          </a:p>
          <a:p>
            <a:endParaRPr lang="en-US" sz="2400" dirty="0" smtClean="0"/>
          </a:p>
          <a:p>
            <a:endParaRPr lang="en-US" sz="2400" dirty="0" smtClean="0"/>
          </a:p>
          <a:p>
            <a:pPr marL="285750" indent="-285750">
              <a:buFont typeface="Arial" panose="020B0604020202020204" pitchFamily="34" charset="0"/>
              <a:buChar char="•"/>
            </a:pPr>
            <a:r>
              <a:rPr lang="en-US" sz="2400" dirty="0" smtClean="0"/>
              <a:t>Search each term separately, then combine them later</a:t>
            </a:r>
          </a:p>
          <a:p>
            <a:endParaRPr lang="en-US" sz="2000" dirty="0" smtClean="0"/>
          </a:p>
          <a:p>
            <a:pPr marL="742950" lvl="1" indent="-285750">
              <a:buFont typeface="Arial" panose="020B0604020202020204" pitchFamily="34" charset="0"/>
              <a:buChar char="•"/>
            </a:pPr>
            <a:r>
              <a:rPr lang="en-US" sz="2000" dirty="0" smtClean="0"/>
              <a:t>This allows you to alter your strategy if your initial search doesn’t work</a:t>
            </a:r>
            <a:endParaRPr lang="en-US" sz="2000" dirty="0"/>
          </a:p>
        </p:txBody>
      </p:sp>
    </p:spTree>
    <p:extLst>
      <p:ext uri="{BB962C8B-B14F-4D97-AF65-F5344CB8AC3E}">
        <p14:creationId xmlns:p14="http://schemas.microsoft.com/office/powerpoint/2010/main" val="3183799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More General Tips</a:t>
            </a:r>
            <a:endParaRPr lang="en-US" sz="4000" dirty="0">
              <a:solidFill>
                <a:schemeClr val="bg1"/>
              </a:solidFill>
            </a:endParaRPr>
          </a:p>
        </p:txBody>
      </p:sp>
      <p:sp>
        <p:nvSpPr>
          <p:cNvPr id="3" name="TextBox 2"/>
          <p:cNvSpPr txBox="1"/>
          <p:nvPr/>
        </p:nvSpPr>
        <p:spPr>
          <a:xfrm>
            <a:off x="213486" y="1066800"/>
            <a:ext cx="8686800" cy="280076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Don’t be afraid to hunt for the subject heading you need</a:t>
            </a:r>
          </a:p>
          <a:p>
            <a:endParaRPr lang="en-US" sz="2000" dirty="0" smtClean="0"/>
          </a:p>
          <a:p>
            <a:pPr marL="742950" lvl="1" indent="-285750">
              <a:buFont typeface="Arial" panose="020B0604020202020204" pitchFamily="34" charset="0"/>
              <a:buChar char="•"/>
            </a:pPr>
            <a:r>
              <a:rPr lang="en-US" sz="2000" dirty="0" smtClean="0"/>
              <a:t>Try looking for it under a different name/synonym</a:t>
            </a:r>
          </a:p>
          <a:p>
            <a:pPr lvl="2"/>
            <a:endParaRPr lang="en-US" sz="2400" dirty="0" smtClean="0"/>
          </a:p>
          <a:p>
            <a:pPr lvl="2"/>
            <a:endParaRPr lang="en-US" sz="2400" dirty="0" smtClean="0"/>
          </a:p>
          <a:p>
            <a:endParaRPr lang="en-US" sz="2400" dirty="0" smtClean="0"/>
          </a:p>
          <a:p>
            <a:endParaRPr lang="en-US" sz="2000" dirty="0" smtClean="0"/>
          </a:p>
          <a:p>
            <a:pPr marL="742950" lvl="1" indent="-285750">
              <a:buFont typeface="Arial" panose="020B0604020202020204" pitchFamily="34" charset="0"/>
              <a:buChar char="•"/>
            </a:pPr>
            <a:r>
              <a:rPr lang="en-US" sz="2000" dirty="0" smtClean="0"/>
              <a:t>The more you search, the easier it will be!</a:t>
            </a:r>
          </a:p>
        </p:txBody>
      </p:sp>
      <p:grpSp>
        <p:nvGrpSpPr>
          <p:cNvPr id="5" name="Group 4"/>
          <p:cNvGrpSpPr/>
          <p:nvPr/>
        </p:nvGrpSpPr>
        <p:grpSpPr>
          <a:xfrm>
            <a:off x="213486" y="2819400"/>
            <a:ext cx="8625714" cy="3124200"/>
            <a:chOff x="213486" y="2819400"/>
            <a:chExt cx="8625714" cy="3124200"/>
          </a:xfrm>
        </p:grpSpPr>
        <p:pic>
          <p:nvPicPr>
            <p:cNvPr id="3075" name="Picture 3" descr="C:\Users\mwalsleb\AppData\Local\Microsoft\Windows\Temporary Internet Files\Content.IE5\9XRYAGAS\MP9004311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819400"/>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486" y="2819400"/>
              <a:ext cx="19050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Have fun!</a:t>
              </a:r>
            </a:p>
          </p:txBody>
        </p:sp>
      </p:grpSp>
    </p:spTree>
    <p:extLst>
      <p:ext uri="{BB962C8B-B14F-4D97-AF65-F5344CB8AC3E}">
        <p14:creationId xmlns:p14="http://schemas.microsoft.com/office/powerpoint/2010/main" val="280565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Useful Databases</a:t>
            </a:r>
            <a:endParaRPr lang="en-US" dirty="0"/>
          </a:p>
        </p:txBody>
      </p:sp>
      <p:sp>
        <p:nvSpPr>
          <p:cNvPr id="3" name="Subtitle 2"/>
          <p:cNvSpPr>
            <a:spLocks noGrp="1"/>
          </p:cNvSpPr>
          <p:nvPr>
            <p:ph type="subTitle" idx="1"/>
          </p:nvPr>
        </p:nvSpPr>
        <p:spPr/>
        <p:txBody>
          <a:bodyPr/>
          <a:lstStyle/>
          <a:p>
            <a:r>
              <a:rPr lang="en-US" dirty="0" smtClean="0"/>
              <a:t>Finding the information you need!</a:t>
            </a:r>
            <a:endParaRPr lang="en-US" dirty="0"/>
          </a:p>
        </p:txBody>
      </p:sp>
    </p:spTree>
    <p:extLst>
      <p:ext uri="{BB962C8B-B14F-4D97-AF65-F5344CB8AC3E}">
        <p14:creationId xmlns:p14="http://schemas.microsoft.com/office/powerpoint/2010/main" val="414993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371600" y="-68381"/>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dirty="0" smtClean="0">
                <a:solidFill>
                  <a:schemeClr val="bg1"/>
                </a:solidFill>
                <a:latin typeface="+mj-lt"/>
                <a:cs typeface="Times New Roman" pitchFamily="18" charset="0"/>
              </a:rPr>
              <a:t>Today’s Databases</a:t>
            </a:r>
            <a:endParaRPr lang="en-US" altLang="en-US" sz="4000" dirty="0">
              <a:solidFill>
                <a:schemeClr val="bg1"/>
              </a:solidFill>
              <a:latin typeface="+mj-lt"/>
              <a:cs typeface="Times New Roman" pitchFamily="18" charset="0"/>
            </a:endParaRPr>
          </a:p>
        </p:txBody>
      </p:sp>
      <p:sp>
        <p:nvSpPr>
          <p:cNvPr id="2" name="Content Placeholder 1"/>
          <p:cNvSpPr>
            <a:spLocks noGrp="1"/>
          </p:cNvSpPr>
          <p:nvPr>
            <p:ph idx="1"/>
          </p:nvPr>
        </p:nvSpPr>
        <p:spPr>
          <a:xfrm>
            <a:off x="457200" y="1143000"/>
            <a:ext cx="8229600" cy="4525963"/>
          </a:xfrm>
        </p:spPr>
        <p:txBody>
          <a:bodyPr/>
          <a:lstStyle/>
          <a:p>
            <a:r>
              <a:rPr lang="en-US" altLang="en-US" sz="3600" dirty="0" smtClean="0">
                <a:ea typeface="ＭＳ Ｐゴシック" pitchFamily="34" charset="-128"/>
              </a:rPr>
              <a:t>CINAHL</a:t>
            </a:r>
          </a:p>
          <a:p>
            <a:pPr marL="0" indent="0">
              <a:buNone/>
            </a:pPr>
            <a:endParaRPr lang="en-US" altLang="en-US" sz="3600" dirty="0" smtClean="0">
              <a:ea typeface="ＭＳ Ｐゴシック" pitchFamily="34" charset="-128"/>
            </a:endParaRPr>
          </a:p>
          <a:p>
            <a:r>
              <a:rPr lang="en-US" altLang="en-US" sz="3600" dirty="0" smtClean="0">
                <a:ea typeface="ＭＳ Ｐゴシック" pitchFamily="34" charset="-128"/>
              </a:rPr>
              <a:t>Nursing Reference Center Plus</a:t>
            </a:r>
          </a:p>
          <a:p>
            <a:pPr marL="0" indent="0">
              <a:buNone/>
            </a:pPr>
            <a:endParaRPr lang="en-US" altLang="en-US" sz="3600" dirty="0" smtClean="0">
              <a:ea typeface="ＭＳ Ｐゴシック" pitchFamily="34" charset="-128"/>
            </a:endParaRPr>
          </a:p>
          <a:p>
            <a:r>
              <a:rPr lang="en-US" altLang="en-US" sz="3600" dirty="0" smtClean="0">
                <a:ea typeface="ＭＳ Ｐゴシック" pitchFamily="34" charset="-128"/>
              </a:rPr>
              <a:t>PubMed</a:t>
            </a:r>
          </a:p>
          <a:p>
            <a:endParaRPr lang="en-US" altLang="en-US" sz="2400" dirty="0">
              <a:ea typeface="ＭＳ Ｐゴシック" pitchFamily="34" charset="-128"/>
            </a:endParaRPr>
          </a:p>
          <a:p>
            <a:endParaRPr lang="en-US" sz="2800" dirty="0"/>
          </a:p>
        </p:txBody>
      </p:sp>
    </p:spTree>
    <p:custDataLst>
      <p:tags r:id="rId1"/>
    </p:custDataLst>
    <p:extLst>
      <p:ext uri="{BB962C8B-B14F-4D97-AF65-F5344CB8AC3E}">
        <p14:creationId xmlns:p14="http://schemas.microsoft.com/office/powerpoint/2010/main" val="3129940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0" y="-98425"/>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4000" dirty="0" smtClean="0">
                <a:solidFill>
                  <a:schemeClr val="bg1"/>
                </a:solidFill>
                <a:latin typeface="+mj-lt"/>
                <a:cs typeface="Times New Roman" pitchFamily="18" charset="0"/>
              </a:rPr>
              <a:t>CINAHL</a:t>
            </a:r>
            <a:endParaRPr lang="en-US" altLang="en-US" sz="4000" dirty="0">
              <a:solidFill>
                <a:schemeClr val="bg1"/>
              </a:solidFill>
              <a:latin typeface="+mj-lt"/>
              <a:cs typeface="Times New Roman" pitchFamily="18" charset="0"/>
            </a:endParaRPr>
          </a:p>
        </p:txBody>
      </p:sp>
      <p:sp>
        <p:nvSpPr>
          <p:cNvPr id="2" name="Content Placeholder 1"/>
          <p:cNvSpPr>
            <a:spLocks noGrp="1"/>
          </p:cNvSpPr>
          <p:nvPr>
            <p:ph idx="1"/>
          </p:nvPr>
        </p:nvSpPr>
        <p:spPr>
          <a:xfrm>
            <a:off x="457200" y="1143000"/>
            <a:ext cx="8229600" cy="4525963"/>
          </a:xfrm>
        </p:spPr>
        <p:txBody>
          <a:bodyPr/>
          <a:lstStyle/>
          <a:p>
            <a:r>
              <a:rPr lang="en-US" altLang="en-US" sz="2400" dirty="0">
                <a:ea typeface="ＭＳ Ｐゴシック" pitchFamily="34" charset="-128"/>
              </a:rPr>
              <a:t>Cumulative Index to Nursing and Allied Health Literature</a:t>
            </a:r>
            <a:br>
              <a:rPr lang="en-US" altLang="en-US" sz="2400" dirty="0">
                <a:ea typeface="ＭＳ Ｐゴシック" pitchFamily="34" charset="-128"/>
              </a:rPr>
            </a:br>
            <a:endParaRPr lang="en-US" altLang="en-US" sz="2400" dirty="0">
              <a:ea typeface="ＭＳ Ｐゴシック" pitchFamily="34" charset="-128"/>
            </a:endParaRPr>
          </a:p>
          <a:p>
            <a:r>
              <a:rPr lang="en-US" altLang="en-US" sz="2400" dirty="0" smtClean="0">
                <a:ea typeface="ＭＳ Ｐゴシック" pitchFamily="34" charset="-128"/>
              </a:rPr>
              <a:t>4+ million records</a:t>
            </a:r>
            <a:r>
              <a:rPr lang="en-US" altLang="en-US" sz="2400" dirty="0">
                <a:ea typeface="ＭＳ Ｐゴシック" pitchFamily="34" charset="-128"/>
              </a:rPr>
              <a:t/>
            </a:r>
            <a:br>
              <a:rPr lang="en-US" altLang="en-US" sz="2400" dirty="0">
                <a:ea typeface="ＭＳ Ｐゴシック" pitchFamily="34" charset="-128"/>
              </a:rPr>
            </a:br>
            <a:endParaRPr lang="en-US" altLang="en-US" sz="2400" dirty="0">
              <a:ea typeface="ＭＳ Ｐゴシック" pitchFamily="34" charset="-128"/>
            </a:endParaRPr>
          </a:p>
          <a:p>
            <a:r>
              <a:rPr lang="en-US" altLang="en-US" sz="2400" dirty="0" smtClean="0">
                <a:ea typeface="ＭＳ Ｐゴシック" pitchFamily="34" charset="-128"/>
              </a:rPr>
              <a:t>Subject coverage: Nursing and 14 Allied Health specialties</a:t>
            </a:r>
            <a:r>
              <a:rPr lang="en-US" altLang="en-US" sz="2400" dirty="0">
                <a:ea typeface="ＭＳ Ｐゴシック" pitchFamily="34" charset="-128"/>
              </a:rPr>
              <a:t/>
            </a:r>
            <a:br>
              <a:rPr lang="en-US" altLang="en-US" sz="2400" dirty="0">
                <a:ea typeface="ＭＳ Ｐゴシック" pitchFamily="34" charset="-128"/>
              </a:rPr>
            </a:br>
            <a:endParaRPr lang="en-US" altLang="en-US" sz="2400" dirty="0">
              <a:ea typeface="ＭＳ Ｐゴシック" pitchFamily="34" charset="-128"/>
            </a:endParaRPr>
          </a:p>
          <a:p>
            <a:r>
              <a:rPr lang="en-US" altLang="en-US" sz="2400" dirty="0" smtClean="0">
                <a:ea typeface="ＭＳ Ｐゴシック" pitchFamily="34" charset="-128"/>
              </a:rPr>
              <a:t>Evidence-based Care Sheets and Research Instruments available</a:t>
            </a:r>
            <a:r>
              <a:rPr lang="en-US" altLang="en-US" sz="2400" dirty="0">
                <a:ea typeface="ＭＳ Ｐゴシック" pitchFamily="34" charset="-128"/>
              </a:rPr>
              <a:t/>
            </a:r>
            <a:br>
              <a:rPr lang="en-US" altLang="en-US" sz="2400" dirty="0">
                <a:ea typeface="ＭＳ Ｐゴシック" pitchFamily="34" charset="-128"/>
              </a:rPr>
            </a:br>
            <a:endParaRPr lang="en-US" altLang="en-US" sz="2400" dirty="0">
              <a:ea typeface="ＭＳ Ｐゴシック" pitchFamily="34" charset="-128"/>
            </a:endParaRPr>
          </a:p>
          <a:p>
            <a:r>
              <a:rPr lang="en-US" altLang="en-US" sz="2400" dirty="0">
                <a:ea typeface="ＭＳ Ｐゴシック" pitchFamily="34" charset="-128"/>
              </a:rPr>
              <a:t>Coverage back to 1937</a:t>
            </a:r>
          </a:p>
          <a:p>
            <a:endParaRPr lang="en-US" sz="2800" dirty="0"/>
          </a:p>
        </p:txBody>
      </p:sp>
    </p:spTree>
    <p:custDataLst>
      <p:tags r:id="rId1"/>
    </p:custDataLst>
    <p:extLst>
      <p:ext uri="{BB962C8B-B14F-4D97-AF65-F5344CB8AC3E}">
        <p14:creationId xmlns:p14="http://schemas.microsoft.com/office/powerpoint/2010/main" val="258254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289" y="152400"/>
            <a:ext cx="5957424" cy="6613528"/>
          </a:xfrm>
          <a:prstGeom prst="rect">
            <a:avLst/>
          </a:prstGeom>
          <a:ln>
            <a:solidFill>
              <a:schemeClr val="tx1"/>
            </a:solidFill>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577576"/>
            <a:ext cx="4179888" cy="10473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Down Arrow 7"/>
          <p:cNvSpPr/>
          <p:nvPr/>
        </p:nvSpPr>
        <p:spPr>
          <a:xfrm>
            <a:off x="3657600" y="18288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867400" y="2548607"/>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778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1" y="55364"/>
            <a:ext cx="7315200" cy="67264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2438400" y="2160050"/>
            <a:ext cx="762000" cy="2286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0142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0945"/>
            <a:ext cx="8098582" cy="63842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24000" y="1295400"/>
            <a:ext cx="1981200" cy="307777"/>
          </a:xfrm>
          <a:prstGeom prst="rect">
            <a:avLst/>
          </a:prstGeom>
          <a:solidFill>
            <a:schemeClr val="bg1"/>
          </a:solidFill>
          <a:ln>
            <a:solidFill>
              <a:schemeClr val="tx1"/>
            </a:solidFill>
          </a:ln>
        </p:spPr>
        <p:txBody>
          <a:bodyPr wrap="square" rtlCol="0">
            <a:spAutoFit/>
          </a:bodyPr>
          <a:lstStyle/>
          <a:p>
            <a:r>
              <a:rPr lang="en-US" sz="1400" dirty="0" smtClean="0"/>
              <a:t>heart attack </a:t>
            </a:r>
            <a:endParaRPr lang="en-US" sz="1400" dirty="0"/>
          </a:p>
        </p:txBody>
      </p:sp>
    </p:spTree>
    <p:extLst>
      <p:ext uri="{BB962C8B-B14F-4D97-AF65-F5344CB8AC3E}">
        <p14:creationId xmlns:p14="http://schemas.microsoft.com/office/powerpoint/2010/main" val="81690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0"/>
            <a:ext cx="8537860" cy="53212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399"/>
            <a:ext cx="8077200" cy="655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2255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64882" cy="647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066800" y="873908"/>
            <a:ext cx="1524000" cy="276999"/>
          </a:xfrm>
          <a:prstGeom prst="rect">
            <a:avLst/>
          </a:prstGeom>
          <a:solidFill>
            <a:schemeClr val="bg1"/>
          </a:solidFill>
          <a:ln w="28575">
            <a:solidFill>
              <a:schemeClr val="tx1"/>
            </a:solidFill>
          </a:ln>
        </p:spPr>
        <p:txBody>
          <a:bodyPr wrap="square" rtlCol="0">
            <a:spAutoFit/>
          </a:bodyPr>
          <a:lstStyle/>
          <a:p>
            <a:r>
              <a:rPr lang="en-US" sz="1200" b="1" dirty="0" smtClean="0"/>
              <a:t>aspirin</a:t>
            </a:r>
            <a:endParaRPr lang="en-US" sz="1200" b="1" dirty="0"/>
          </a:p>
        </p:txBody>
      </p:sp>
    </p:spTree>
    <p:extLst>
      <p:ext uri="{BB962C8B-B14F-4D97-AF65-F5344CB8AC3E}">
        <p14:creationId xmlns:p14="http://schemas.microsoft.com/office/powerpoint/2010/main" val="303330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138443" cy="49863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8153400" y="1143000"/>
            <a:ext cx="609600" cy="533400"/>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41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
            <a:ext cx="7302938" cy="59578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443"/>
            <a:ext cx="8211646" cy="647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45511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13" y="27000"/>
            <a:ext cx="8515056" cy="66731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952500" y="609601"/>
            <a:ext cx="2362200" cy="32819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70579" y="716886"/>
            <a:ext cx="1524000" cy="153888"/>
          </a:xfrm>
          <a:prstGeom prst="rect">
            <a:avLst/>
          </a:prstGeom>
          <a:solidFill>
            <a:schemeClr val="bg1"/>
          </a:solidFill>
        </p:spPr>
        <p:txBody>
          <a:bodyPr wrap="square" rtlCol="0">
            <a:spAutoFit/>
          </a:bodyPr>
          <a:lstStyle/>
          <a:p>
            <a:endParaRPr lang="en-US" sz="400" dirty="0"/>
          </a:p>
        </p:txBody>
      </p:sp>
      <p:sp>
        <p:nvSpPr>
          <p:cNvPr id="5" name="Rounded Rectangle 4"/>
          <p:cNvSpPr/>
          <p:nvPr/>
        </p:nvSpPr>
        <p:spPr>
          <a:xfrm>
            <a:off x="2400300" y="1447800"/>
            <a:ext cx="914400" cy="20675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90491"/>
            <a:ext cx="9144000" cy="1262593"/>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51021" y="2391958"/>
            <a:ext cx="321585" cy="60128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86323" y="1790491"/>
            <a:ext cx="1253836" cy="30336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22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fade">
                                      <p:cBhvr>
                                        <p:cTn id="22" dur="500"/>
                                        <p:tgtEl>
                                          <p:spTgt spid="71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93" y="914400"/>
            <a:ext cx="8765753"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5018" y="914400"/>
            <a:ext cx="1745291" cy="5562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962400" y="4648200"/>
            <a:ext cx="1371600" cy="4572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057678" y="1295400"/>
            <a:ext cx="609600" cy="4191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011" y="228600"/>
            <a:ext cx="47339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83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9" y="741994"/>
            <a:ext cx="8995674" cy="5962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47949" y="3810000"/>
            <a:ext cx="609600" cy="31800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861" y="111017"/>
            <a:ext cx="6200775" cy="665065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a:xfrm>
            <a:off x="4648200" y="3352799"/>
            <a:ext cx="990600" cy="41036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066448" y="111017"/>
            <a:ext cx="609600" cy="31800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36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88" y="685800"/>
            <a:ext cx="8971765" cy="59811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121540" y="1066800"/>
            <a:ext cx="1707260" cy="1371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34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18234" y="152399"/>
            <a:ext cx="5965490" cy="66224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wn Arrow 3"/>
          <p:cNvSpPr/>
          <p:nvPr/>
        </p:nvSpPr>
        <p:spPr>
          <a:xfrm>
            <a:off x="6172200" y="25146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769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76064"/>
            <a:ext cx="8915400" cy="45865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44152" y="1637263"/>
            <a:ext cx="1371600" cy="276999"/>
          </a:xfrm>
          <a:prstGeom prst="rect">
            <a:avLst/>
          </a:prstGeom>
          <a:solidFill>
            <a:schemeClr val="bg1"/>
          </a:solidFill>
          <a:ln w="28575">
            <a:solidFill>
              <a:schemeClr val="tx1"/>
            </a:solidFill>
          </a:ln>
        </p:spPr>
        <p:txBody>
          <a:bodyPr wrap="square" rtlCol="0">
            <a:spAutoFit/>
          </a:bodyPr>
          <a:lstStyle/>
          <a:p>
            <a:r>
              <a:rPr lang="en-US" sz="1200" dirty="0" smtClean="0"/>
              <a:t>heart attack</a:t>
            </a:r>
            <a:endParaRPr lang="en-US" sz="1200" dirty="0"/>
          </a:p>
        </p:txBody>
      </p:sp>
    </p:spTree>
    <p:extLst>
      <p:ext uri="{BB962C8B-B14F-4D97-AF65-F5344CB8AC3E}">
        <p14:creationId xmlns:p14="http://schemas.microsoft.com/office/powerpoint/2010/main" val="103741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2" y="600628"/>
            <a:ext cx="9016253" cy="61122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38100" y="1828800"/>
            <a:ext cx="1790700" cy="4114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 y="2514600"/>
            <a:ext cx="1295400" cy="3734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0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915400" cy="52260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Left Arrow 2"/>
          <p:cNvSpPr/>
          <p:nvPr/>
        </p:nvSpPr>
        <p:spPr>
          <a:xfrm>
            <a:off x="6858000" y="5356041"/>
            <a:ext cx="1828800" cy="5334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39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1" y="685800"/>
            <a:ext cx="9035683" cy="55408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152400" y="1676400"/>
            <a:ext cx="1295400" cy="1219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924800" y="1524000"/>
            <a:ext cx="1073797" cy="3352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187129" y="3962399"/>
            <a:ext cx="685800" cy="19931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37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715962"/>
          </a:xfrm>
        </p:spPr>
        <p:txBody>
          <a:bodyPr>
            <a:normAutofit fontScale="90000"/>
          </a:bodyPr>
          <a:lstStyle/>
          <a:p>
            <a:pPr algn="l"/>
            <a:r>
              <a:rPr lang="en-US" dirty="0" smtClean="0">
                <a:solidFill>
                  <a:schemeClr val="bg1"/>
                </a:solidFill>
              </a:rPr>
              <a:t>Lubbock Reference Librarians</a:t>
            </a:r>
            <a:endParaRPr lang="en-US" dirty="0">
              <a:solidFill>
                <a:schemeClr val="bg1"/>
              </a:solidFill>
            </a:endParaRPr>
          </a:p>
        </p:txBody>
      </p:sp>
      <p:sp>
        <p:nvSpPr>
          <p:cNvPr id="2" name="Text Placeholder 3"/>
          <p:cNvSpPr>
            <a:spLocks noGrp="1"/>
          </p:cNvSpPr>
          <p:nvPr>
            <p:ph type="body" sz="half" idx="4294967295"/>
          </p:nvPr>
        </p:nvSpPr>
        <p:spPr>
          <a:xfrm>
            <a:off x="0" y="1462088"/>
            <a:ext cx="4114800" cy="3746500"/>
          </a:xfrm>
        </p:spPr>
        <p:txBody>
          <a:bodyPr rtlCol="0">
            <a:normAutofit/>
          </a:bodyPr>
          <a:lstStyle/>
          <a:p>
            <a:pPr eaLnBrk="1" fontAlgn="auto" hangingPunct="1">
              <a:spcAft>
                <a:spcPts val="0"/>
              </a:spcAft>
              <a:defRPr/>
            </a:pPr>
            <a:endParaRPr lang="en-US" sz="2000" dirty="0">
              <a:solidFill>
                <a:srgbClr val="A6A6A6"/>
              </a:solidFill>
              <a:latin typeface="+mj-lt"/>
              <a:ea typeface="+mn-ea"/>
              <a:cs typeface="+mn-cs"/>
            </a:endParaRPr>
          </a:p>
          <a:p>
            <a:pPr marL="0" indent="0" algn="ctr" eaLnBrk="1" fontAlgn="auto" hangingPunct="1">
              <a:spcAft>
                <a:spcPts val="0"/>
              </a:spcAft>
              <a:buNone/>
              <a:defRPr/>
            </a:pPr>
            <a:r>
              <a:rPr lang="en-US" sz="2800" dirty="0" smtClean="0">
                <a:ea typeface="+mn-ea"/>
                <a:cs typeface="+mn-cs"/>
              </a:rPr>
              <a:t>Available </a:t>
            </a:r>
            <a:r>
              <a:rPr lang="en-US" sz="2800" dirty="0" smtClean="0"/>
              <a:t>on</a:t>
            </a:r>
            <a:r>
              <a:rPr lang="en-US" sz="2800" dirty="0"/>
              <a:t> </a:t>
            </a:r>
            <a:r>
              <a:rPr lang="en-US" sz="2800" dirty="0" smtClean="0">
                <a:ea typeface="+mn-ea"/>
                <a:cs typeface="+mn-cs"/>
              </a:rPr>
              <a:t>2</a:t>
            </a:r>
            <a:r>
              <a:rPr lang="en-US" sz="2800" baseline="30000" dirty="0" smtClean="0">
                <a:ea typeface="+mn-ea"/>
                <a:cs typeface="+mn-cs"/>
              </a:rPr>
              <a:t>nd</a:t>
            </a:r>
            <a:r>
              <a:rPr lang="en-US" sz="2800" dirty="0" smtClean="0">
                <a:ea typeface="+mn-ea"/>
                <a:cs typeface="+mn-cs"/>
              </a:rPr>
              <a:t> floor of library, across from the Learning Resource Center and public computers</a:t>
            </a:r>
          </a:p>
          <a:p>
            <a:pPr algn="ctr" eaLnBrk="1" fontAlgn="auto" hangingPunct="1">
              <a:spcAft>
                <a:spcPts val="0"/>
              </a:spcAft>
              <a:defRPr/>
            </a:pPr>
            <a:endParaRPr lang="en-US" sz="2800" dirty="0">
              <a:ea typeface="+mn-ea"/>
              <a:cs typeface="+mn-cs"/>
            </a:endParaRPr>
          </a:p>
          <a:p>
            <a:pPr marL="0" indent="0" algn="ctr" eaLnBrk="1" fontAlgn="auto" hangingPunct="1">
              <a:spcAft>
                <a:spcPts val="0"/>
              </a:spcAft>
              <a:buNone/>
              <a:defRPr/>
            </a:pPr>
            <a:r>
              <a:rPr lang="en-US" sz="2800" dirty="0" smtClean="0">
                <a:ea typeface="+mn-ea"/>
                <a:cs typeface="+mn-cs"/>
              </a:rPr>
              <a:t>8am–5pm </a:t>
            </a:r>
            <a:endParaRPr lang="en-US" sz="2800" dirty="0">
              <a:ea typeface="+mn-ea"/>
              <a:cs typeface="+mn-cs"/>
            </a:endParaRPr>
          </a:p>
          <a:p>
            <a:pPr marL="0" indent="0" algn="ctr" eaLnBrk="1" fontAlgn="auto" hangingPunct="1">
              <a:spcAft>
                <a:spcPts val="0"/>
              </a:spcAft>
              <a:buNone/>
              <a:defRPr/>
            </a:pPr>
            <a:r>
              <a:rPr lang="en-US" sz="2800" dirty="0">
                <a:ea typeface="+mn-ea"/>
                <a:cs typeface="+mn-cs"/>
              </a:rPr>
              <a:t>Monday–Friday</a:t>
            </a:r>
          </a:p>
        </p:txBody>
      </p:sp>
      <p:pic>
        <p:nvPicPr>
          <p:cNvPr id="11"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16983" y="3500437"/>
            <a:ext cx="1513459"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peggy.psd"/>
          <p:cNvPicPr>
            <a:picLocks noChangeAspect="1"/>
          </p:cNvPicPr>
          <p:nvPr/>
        </p:nvPicPr>
        <p:blipFill>
          <a:blip r:embed="rId4">
            <a:extLst>
              <a:ext uri="{28A0092B-C50C-407E-A947-70E740481C1C}">
                <a14:useLocalDpi xmlns:a14="http://schemas.microsoft.com/office/drawing/2010/main" val="0"/>
              </a:ext>
            </a:extLst>
          </a:blip>
          <a:srcRect l="10516" b="5321"/>
          <a:stretch>
            <a:fillRect/>
          </a:stretch>
        </p:blipFill>
        <p:spPr bwMode="auto">
          <a:xfrm>
            <a:off x="7239000" y="1062037"/>
            <a:ext cx="152558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58013" y="3038475"/>
            <a:ext cx="2046287" cy="369887"/>
          </a:xfrm>
          <a:prstGeom prst="rect">
            <a:avLst/>
          </a:prstGeom>
          <a:solidFill>
            <a:srgbClr val="C00000">
              <a:alpha val="72940"/>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2F2F2"/>
                </a:solidFill>
                <a:latin typeface="Franklin Gothic Medium" charset="0"/>
              </a:rPr>
              <a:t>Peggy Edwards</a:t>
            </a:r>
          </a:p>
        </p:txBody>
      </p:sp>
      <p:sp>
        <p:nvSpPr>
          <p:cNvPr id="14" name="TextBox 6"/>
          <p:cNvSpPr txBox="1">
            <a:spLocks noChangeArrowheads="1"/>
          </p:cNvSpPr>
          <p:nvPr/>
        </p:nvSpPr>
        <p:spPr bwMode="auto">
          <a:xfrm>
            <a:off x="4511675" y="5581650"/>
            <a:ext cx="2160588" cy="371475"/>
          </a:xfrm>
          <a:prstGeom prst="rect">
            <a:avLst/>
          </a:prstGeom>
          <a:solidFill>
            <a:srgbClr val="C00000">
              <a:alpha val="74117"/>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2F2F2"/>
                </a:solidFill>
                <a:latin typeface="Franklin Gothic Medium" charset="0"/>
              </a:rPr>
              <a:t>Micah </a:t>
            </a:r>
            <a:r>
              <a:rPr lang="en-US" sz="1800" dirty="0" smtClean="0">
                <a:solidFill>
                  <a:srgbClr val="F2F2F2"/>
                </a:solidFill>
                <a:latin typeface="Franklin Gothic Medium" charset="0"/>
              </a:rPr>
              <a:t>Walsleben</a:t>
            </a:r>
            <a:endParaRPr lang="en-US" sz="1800" dirty="0">
              <a:solidFill>
                <a:srgbClr val="F2F2F2"/>
              </a:solidFill>
              <a:latin typeface="Franklin Gothic Medium" charset="0"/>
            </a:endParaRPr>
          </a:p>
        </p:txBody>
      </p:sp>
      <p:sp>
        <p:nvSpPr>
          <p:cNvPr id="15" name="TextBox 7"/>
          <p:cNvSpPr txBox="1">
            <a:spLocks noChangeArrowheads="1"/>
          </p:cNvSpPr>
          <p:nvPr/>
        </p:nvSpPr>
        <p:spPr bwMode="auto">
          <a:xfrm>
            <a:off x="6958013" y="5547289"/>
            <a:ext cx="2019300" cy="369888"/>
          </a:xfrm>
          <a:prstGeom prst="rect">
            <a:avLst/>
          </a:prstGeom>
          <a:solidFill>
            <a:srgbClr val="C00000">
              <a:alpha val="81960"/>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F2F2F2"/>
                </a:solidFill>
                <a:latin typeface="Franklin Gothic Medium" charset="0"/>
              </a:rPr>
              <a:t>Margaret Vugrin</a:t>
            </a:r>
          </a:p>
        </p:txBody>
      </p:sp>
      <p:pic>
        <p:nvPicPr>
          <p:cNvPr id="16"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099520" y="3500437"/>
            <a:ext cx="1686296" cy="204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jennif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7900" y="1052512"/>
            <a:ext cx="15446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4"/>
          <p:cNvSpPr txBox="1">
            <a:spLocks noChangeArrowheads="1"/>
          </p:cNvSpPr>
          <p:nvPr/>
        </p:nvSpPr>
        <p:spPr bwMode="auto">
          <a:xfrm>
            <a:off x="4648200" y="3030537"/>
            <a:ext cx="1828799" cy="369332"/>
          </a:xfrm>
          <a:prstGeom prst="rect">
            <a:avLst/>
          </a:prstGeom>
          <a:solidFill>
            <a:srgbClr val="C00000">
              <a:alpha val="74117"/>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FFFFF"/>
                </a:solidFill>
                <a:latin typeface="Franklin Gothic Medium" charset="0"/>
              </a:rPr>
              <a:t>Jennifer  </a:t>
            </a:r>
            <a:r>
              <a:rPr lang="en-US" sz="1800" dirty="0" smtClean="0">
                <a:solidFill>
                  <a:srgbClr val="FFFFFF"/>
                </a:solidFill>
                <a:latin typeface="Franklin Gothic Medium" charset="0"/>
              </a:rPr>
              <a:t>Yack</a:t>
            </a:r>
            <a:endParaRPr lang="en-US" sz="1800" dirty="0">
              <a:solidFill>
                <a:srgbClr val="FFFFFF"/>
              </a:solidFill>
              <a:latin typeface="Franklin Gothic Medium" charset="0"/>
            </a:endParaRPr>
          </a:p>
        </p:txBody>
      </p:sp>
      <p:sp>
        <p:nvSpPr>
          <p:cNvPr id="4" name="Rectangle 3"/>
          <p:cNvSpPr/>
          <p:nvPr/>
        </p:nvSpPr>
        <p:spPr>
          <a:xfrm>
            <a:off x="4648200" y="990600"/>
            <a:ext cx="1828799" cy="2417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56885"/>
            <a:ext cx="7153275" cy="6172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7780587" y="1813686"/>
            <a:ext cx="304800" cy="304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334000" y="5791200"/>
            <a:ext cx="457200" cy="304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05" y="1479419"/>
            <a:ext cx="3841017" cy="524462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90230"/>
            <a:ext cx="8991600" cy="1089189"/>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152400" y="533400"/>
            <a:ext cx="1371600" cy="838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568128" y="457201"/>
            <a:ext cx="841821" cy="38191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80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Effect transition="in" filter="fade">
                                      <p:cBhvr>
                                        <p:cTn id="22" dur="500"/>
                                        <p:tgtEl>
                                          <p:spTgt spid="122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24" y="990600"/>
            <a:ext cx="8885976" cy="46758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447800" y="1648599"/>
            <a:ext cx="1600200" cy="276999"/>
          </a:xfrm>
          <a:prstGeom prst="rect">
            <a:avLst/>
          </a:prstGeom>
          <a:solidFill>
            <a:schemeClr val="bg1"/>
          </a:solidFill>
          <a:ln w="38100">
            <a:solidFill>
              <a:schemeClr val="tx1"/>
            </a:solidFill>
          </a:ln>
        </p:spPr>
        <p:txBody>
          <a:bodyPr wrap="square" rtlCol="0">
            <a:spAutoFit/>
          </a:bodyPr>
          <a:lstStyle/>
          <a:p>
            <a:r>
              <a:rPr lang="en-US" sz="1200" dirty="0" err="1" smtClean="0"/>
              <a:t>parkinson‘s</a:t>
            </a:r>
            <a:r>
              <a:rPr lang="en-US" sz="1200" dirty="0" smtClean="0"/>
              <a:t> disease</a:t>
            </a:r>
            <a:endParaRPr lang="en-US" sz="1200" dirty="0"/>
          </a:p>
        </p:txBody>
      </p:sp>
    </p:spTree>
    <p:extLst>
      <p:ext uri="{BB962C8B-B14F-4D97-AF65-F5344CB8AC3E}">
        <p14:creationId xmlns:p14="http://schemas.microsoft.com/office/powerpoint/2010/main" val="3437151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2" y="1219200"/>
            <a:ext cx="9067800" cy="54344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35896" y="4495800"/>
            <a:ext cx="1741894" cy="19050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685800"/>
            <a:ext cx="4567237" cy="417597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371600"/>
            <a:ext cx="4876800" cy="445970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4095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fade">
                                      <p:cBhvr>
                                        <p:cTn id="12" dur="500"/>
                                        <p:tgtEl>
                                          <p:spTgt spid="133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fade">
                                      <p:cBhvr>
                                        <p:cTn id="1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877" y="76199"/>
            <a:ext cx="6025290" cy="6688869"/>
          </a:xfrm>
          <a:prstGeom prst="rect">
            <a:avLst/>
          </a:prstGeom>
          <a:ln>
            <a:solidFill>
              <a:schemeClr val="tx1"/>
            </a:solidFill>
          </a:ln>
        </p:spPr>
      </p:pic>
      <p:sp>
        <p:nvSpPr>
          <p:cNvPr id="3" name="Rounded Rectangle 2"/>
          <p:cNvSpPr/>
          <p:nvPr/>
        </p:nvSpPr>
        <p:spPr>
          <a:xfrm>
            <a:off x="3024069" y="3810000"/>
            <a:ext cx="609600" cy="609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031672" y="1981200"/>
            <a:ext cx="815529" cy="3429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24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757031"/>
            <a:ext cx="9022702" cy="48055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362200" y="975612"/>
            <a:ext cx="2819400" cy="338554"/>
          </a:xfrm>
          <a:prstGeom prst="rect">
            <a:avLst/>
          </a:prstGeom>
          <a:solidFill>
            <a:schemeClr val="bg1"/>
          </a:solidFill>
          <a:ln w="19050">
            <a:solidFill>
              <a:schemeClr val="tx1"/>
            </a:solidFill>
          </a:ln>
        </p:spPr>
        <p:txBody>
          <a:bodyPr wrap="square" rtlCol="0">
            <a:spAutoFit/>
          </a:bodyPr>
          <a:lstStyle/>
          <a:p>
            <a:r>
              <a:rPr lang="en-US" sz="1600" dirty="0" smtClean="0"/>
              <a:t>heart attack and aspirin</a:t>
            </a:r>
            <a:endParaRPr lang="en-US" sz="1600" dirty="0"/>
          </a:p>
        </p:txBody>
      </p:sp>
    </p:spTree>
    <p:extLst>
      <p:ext uri="{BB962C8B-B14F-4D97-AF65-F5344CB8AC3E}">
        <p14:creationId xmlns:p14="http://schemas.microsoft.com/office/powerpoint/2010/main" val="368245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8400076" cy="655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390539" y="304800"/>
            <a:ext cx="2819400" cy="338554"/>
          </a:xfrm>
          <a:prstGeom prst="rect">
            <a:avLst/>
          </a:prstGeom>
          <a:solidFill>
            <a:schemeClr val="bg1"/>
          </a:solidFill>
          <a:ln w="19050">
            <a:solidFill>
              <a:schemeClr val="tx1"/>
            </a:solidFill>
          </a:ln>
        </p:spPr>
        <p:txBody>
          <a:bodyPr wrap="square" rtlCol="0">
            <a:spAutoFit/>
          </a:bodyPr>
          <a:lstStyle/>
          <a:p>
            <a:r>
              <a:rPr lang="en-US" sz="1600" dirty="0" smtClean="0"/>
              <a:t>“heart attack” AND aspirin</a:t>
            </a:r>
            <a:endParaRPr lang="en-US" sz="1600" dirty="0"/>
          </a:p>
        </p:txBody>
      </p:sp>
    </p:spTree>
    <p:extLst>
      <p:ext uri="{BB962C8B-B14F-4D97-AF65-F5344CB8AC3E}">
        <p14:creationId xmlns:p14="http://schemas.microsoft.com/office/powerpoint/2010/main" val="77553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8" y="990600"/>
            <a:ext cx="9076957" cy="56923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29455" y="1524000"/>
            <a:ext cx="1295400" cy="3733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3194" y="1676400"/>
            <a:ext cx="2089614" cy="3233738"/>
          </a:xfrm>
          <a:prstGeom prst="rect">
            <a:avLst/>
          </a:prstGeom>
        </p:spPr>
      </p:pic>
    </p:spTree>
    <p:extLst>
      <p:ext uri="{BB962C8B-B14F-4D97-AF65-F5344CB8AC3E}">
        <p14:creationId xmlns:p14="http://schemas.microsoft.com/office/powerpoint/2010/main" val="164894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2299027" cy="707886"/>
          </a:xfrm>
          <a:prstGeom prst="rect">
            <a:avLst/>
          </a:prstGeom>
        </p:spPr>
        <p:txBody>
          <a:bodyPr wrap="none">
            <a:spAutoFit/>
          </a:bodyPr>
          <a:lstStyle/>
          <a:p>
            <a:r>
              <a:rPr lang="en-US" sz="4000" dirty="0" smtClean="0">
                <a:solidFill>
                  <a:prstClr val="white"/>
                </a:solidFill>
                <a:ea typeface="ＭＳ Ｐゴシック" pitchFamily="68" charset="-128"/>
              </a:rPr>
              <a:t>Gold Rush</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991" y="533637"/>
            <a:ext cx="5640025" cy="6261174"/>
          </a:xfrm>
          <a:prstGeom prst="rect">
            <a:avLst/>
          </a:prstGeom>
          <a:ln>
            <a:solidFill>
              <a:schemeClr val="tx1"/>
            </a:solidFill>
          </a:ln>
        </p:spPr>
      </p:pic>
      <p:sp>
        <p:nvSpPr>
          <p:cNvPr id="6" name="Rounded Rectangle 5"/>
          <p:cNvSpPr/>
          <p:nvPr/>
        </p:nvSpPr>
        <p:spPr>
          <a:xfrm>
            <a:off x="3383028" y="4002705"/>
            <a:ext cx="609600" cy="609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370433" y="2103057"/>
            <a:ext cx="609600" cy="2667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625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309563"/>
            <a:ext cx="7877175" cy="6238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33413" y="2514600"/>
            <a:ext cx="1447800" cy="276999"/>
          </a:xfrm>
          <a:prstGeom prst="rect">
            <a:avLst/>
          </a:prstGeom>
          <a:solidFill>
            <a:schemeClr val="bg1"/>
          </a:solidFill>
          <a:ln w="28575">
            <a:solidFill>
              <a:schemeClr val="tx1"/>
            </a:solidFill>
          </a:ln>
        </p:spPr>
        <p:txBody>
          <a:bodyPr wrap="square" rtlCol="0">
            <a:spAutoFit/>
          </a:bodyPr>
          <a:lstStyle/>
          <a:p>
            <a:r>
              <a:rPr lang="en-US" sz="1200" dirty="0" smtClean="0"/>
              <a:t>nursing education</a:t>
            </a:r>
            <a:endParaRPr lang="en-US" sz="1200" dirty="0"/>
          </a:p>
        </p:txBody>
      </p:sp>
    </p:spTree>
    <p:extLst>
      <p:ext uri="{BB962C8B-B14F-4D97-AF65-F5344CB8AC3E}">
        <p14:creationId xmlns:p14="http://schemas.microsoft.com/office/powerpoint/2010/main" val="425352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323975"/>
            <a:ext cx="69246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a:off x="5074543" y="5076825"/>
            <a:ext cx="1447800" cy="4572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0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316736" y="603894"/>
            <a:ext cx="5496020" cy="61013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Box 5"/>
          <p:cNvSpPr txBox="1">
            <a:spLocks noChangeArrowheads="1"/>
          </p:cNvSpPr>
          <p:nvPr/>
        </p:nvSpPr>
        <p:spPr bwMode="auto">
          <a:xfrm>
            <a:off x="76200" y="-32931"/>
            <a:ext cx="7543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mj-lt"/>
                <a:cs typeface="Times New Roman" pitchFamily="18" charset="0"/>
              </a:rPr>
              <a:t>TTUHSC Libraries’ Website</a:t>
            </a:r>
          </a:p>
        </p:txBody>
      </p:sp>
      <p:sp>
        <p:nvSpPr>
          <p:cNvPr id="7" name="Rectangle 6"/>
          <p:cNvSpPr>
            <a:spLocks noChangeArrowheads="1"/>
          </p:cNvSpPr>
          <p:nvPr/>
        </p:nvSpPr>
        <p:spPr bwMode="auto">
          <a:xfrm>
            <a:off x="190500" y="3269456"/>
            <a:ext cx="3657600" cy="914400"/>
          </a:xfrm>
          <a:prstGeom prst="rect">
            <a:avLst/>
          </a:prstGeom>
          <a:solidFill>
            <a:schemeClr val="bg1"/>
          </a:solidFill>
          <a:ln w="28575">
            <a:solidFill>
              <a:srgbClr val="C00000"/>
            </a:solidFill>
            <a:miter lim="800000"/>
            <a:headEnd/>
            <a:tailEnd/>
          </a:ln>
          <a:effectLst>
            <a:outerShdw blurRad="63500" dist="23000" dir="5400000" rotWithShape="0">
              <a:srgbClr val="000000">
                <a:alpha val="34998"/>
              </a:srgbClr>
            </a:outerShdw>
          </a:effectLst>
        </p:spPr>
        <p:txBody>
          <a:bodyPr anchor="ctr"/>
          <a:lstStyle/>
          <a:p>
            <a:pPr defTabSz="457200" fontAlgn="base">
              <a:spcBef>
                <a:spcPct val="0"/>
              </a:spcBef>
              <a:spcAft>
                <a:spcPct val="0"/>
              </a:spcAft>
              <a:defRPr/>
            </a:pPr>
            <a:r>
              <a:rPr lang="en-US" sz="2600" u="sng" dirty="0" smtClean="0">
                <a:solidFill>
                  <a:srgbClr val="0000FF"/>
                </a:solidFill>
                <a:ea typeface="ＭＳ Ｐゴシック" pitchFamily="34" charset="-128"/>
              </a:rPr>
              <a:t>www.ttuhsc.edu/libraries</a:t>
            </a:r>
            <a:endParaRPr lang="en-US" sz="2600" u="sng" dirty="0">
              <a:solidFill>
                <a:srgbClr val="0000FF"/>
              </a:solidFill>
              <a:ea typeface="ＭＳ Ｐゴシック" pitchFamily="34" charset="-128"/>
            </a:endParaRPr>
          </a:p>
        </p:txBody>
      </p:sp>
    </p:spTree>
    <p:custDataLst>
      <p:tags r:id="rId1"/>
    </p:custDataLst>
    <p:extLst>
      <p:ext uri="{BB962C8B-B14F-4D97-AF65-F5344CB8AC3E}">
        <p14:creationId xmlns:p14="http://schemas.microsoft.com/office/powerpoint/2010/main" val="38240166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76653"/>
            <a:ext cx="68103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257800" y="3757101"/>
            <a:ext cx="2057400" cy="16764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7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5791200" cy="663711"/>
          </a:xfrm>
        </p:spPr>
        <p:txBody>
          <a:bodyPr>
            <a:normAutofit fontScale="90000"/>
          </a:bodyPr>
          <a:lstStyle/>
          <a:p>
            <a:pPr algn="l"/>
            <a:r>
              <a:rPr lang="en-US" dirty="0" smtClean="0">
                <a:solidFill>
                  <a:schemeClr val="bg1"/>
                </a:solidFill>
              </a:rPr>
              <a:t>Interlibrary Loan (ILL)</a:t>
            </a:r>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664" y="609600"/>
            <a:ext cx="5491238" cy="6096000"/>
          </a:xfrm>
          <a:prstGeom prst="rect">
            <a:avLst/>
          </a:prstGeom>
          <a:ln>
            <a:solidFill>
              <a:schemeClr val="tx1"/>
            </a:solidFill>
          </a:ln>
        </p:spPr>
      </p:pic>
      <p:grpSp>
        <p:nvGrpSpPr>
          <p:cNvPr id="3" name="Group 2"/>
          <p:cNvGrpSpPr/>
          <p:nvPr/>
        </p:nvGrpSpPr>
        <p:grpSpPr>
          <a:xfrm>
            <a:off x="2949678" y="3505200"/>
            <a:ext cx="3599210" cy="959411"/>
            <a:chOff x="-959526" y="3513203"/>
            <a:chExt cx="3599210" cy="959411"/>
          </a:xfrm>
        </p:grpSpPr>
        <p:sp>
          <p:nvSpPr>
            <p:cNvPr id="7" name="TextBox 6"/>
            <p:cNvSpPr txBox="1"/>
            <p:nvPr/>
          </p:nvSpPr>
          <p:spPr>
            <a:xfrm>
              <a:off x="493822" y="3641617"/>
              <a:ext cx="2145862" cy="830997"/>
            </a:xfrm>
            <a:prstGeom prst="rect">
              <a:avLst/>
            </a:prstGeom>
            <a:solidFill>
              <a:schemeClr val="bg1"/>
            </a:solidFill>
            <a:ln w="28575" cmpd="sng">
              <a:solidFill>
                <a:srgbClr val="C00000"/>
              </a:solidFill>
            </a:ln>
          </p:spPr>
          <p:txBody>
            <a:bodyPr wrap="square" rtlCol="0">
              <a:spAutoFit/>
            </a:bodyPr>
            <a:lstStyle/>
            <a:p>
              <a:r>
                <a:rPr lang="en-US" sz="2400" b="1" dirty="0" smtClean="0"/>
                <a:t>Read all about it here!</a:t>
              </a:r>
              <a:endParaRPr lang="en-US" sz="2400" b="1" dirty="0"/>
            </a:p>
          </p:txBody>
        </p:sp>
        <p:sp>
          <p:nvSpPr>
            <p:cNvPr id="9" name="Right Arrow 8"/>
            <p:cNvSpPr/>
            <p:nvPr/>
          </p:nvSpPr>
          <p:spPr>
            <a:xfrm flipH="1" flipV="1">
              <a:off x="-959526" y="3513203"/>
              <a:ext cx="1462690" cy="543912"/>
            </a:xfrm>
            <a:prstGeom prst="rightArrow">
              <a:avLst/>
            </a:prstGeom>
            <a:solidFill>
              <a:srgbClr val="C00000"/>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3123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76200"/>
            <a:ext cx="8178800" cy="745353"/>
          </a:xfrm>
        </p:spPr>
        <p:txBody>
          <a:bodyPr>
            <a:normAutofit fontScale="90000"/>
          </a:bodyPr>
          <a:lstStyle/>
          <a:p>
            <a:pPr algn="l"/>
            <a:r>
              <a:rPr lang="en-US" dirty="0" smtClean="0">
                <a:solidFill>
                  <a:schemeClr val="bg1"/>
                </a:solidFill>
              </a:rPr>
              <a:t>Basic ILL Information</a:t>
            </a:r>
            <a:endParaRPr lang="en-US" dirty="0">
              <a:solidFill>
                <a:schemeClr val="bg1"/>
              </a:solidFill>
            </a:endParaRPr>
          </a:p>
        </p:txBody>
      </p:sp>
      <p:sp>
        <p:nvSpPr>
          <p:cNvPr id="6" name="TextBox 5"/>
          <p:cNvSpPr txBox="1"/>
          <p:nvPr/>
        </p:nvSpPr>
        <p:spPr>
          <a:xfrm>
            <a:off x="404931" y="914400"/>
            <a:ext cx="8178800" cy="5632311"/>
          </a:xfrm>
          <a:prstGeom prst="rect">
            <a:avLst/>
          </a:prstGeom>
          <a:solidFill>
            <a:schemeClr val="bg1"/>
          </a:solidFill>
          <a:ln>
            <a:solidFill>
              <a:schemeClr val="tx1"/>
            </a:solidFill>
          </a:ln>
        </p:spPr>
        <p:txBody>
          <a:bodyPr wrap="square" rtlCol="0">
            <a:spAutoFit/>
          </a:bodyPr>
          <a:lstStyle/>
          <a:p>
            <a:pPr marL="285750" indent="-285750">
              <a:buFont typeface="Arial"/>
              <a:buChar char="•"/>
            </a:pPr>
            <a:r>
              <a:rPr lang="en-US" sz="2400" dirty="0">
                <a:solidFill>
                  <a:prstClr val="black"/>
                </a:solidFill>
              </a:rPr>
              <a:t>Online ordering form makes submitting requests quick and easy</a:t>
            </a:r>
          </a:p>
          <a:p>
            <a:endParaRPr lang="en-US" sz="2400" dirty="0">
              <a:solidFill>
                <a:prstClr val="black"/>
              </a:solidFill>
            </a:endParaRPr>
          </a:p>
          <a:p>
            <a:pPr marL="285750" indent="-285750">
              <a:buFont typeface="Arial"/>
              <a:buChar char="•"/>
            </a:pPr>
            <a:r>
              <a:rPr lang="en-US" sz="2400" dirty="0">
                <a:solidFill>
                  <a:prstClr val="black"/>
                </a:solidFill>
              </a:rPr>
              <a:t>Response time for requests is anywhere from 2 – 5</a:t>
            </a:r>
            <a:r>
              <a:rPr lang="en-US" sz="2400" dirty="0" smtClean="0">
                <a:solidFill>
                  <a:prstClr val="black"/>
                </a:solidFill>
              </a:rPr>
              <a:t> </a:t>
            </a:r>
            <a:r>
              <a:rPr lang="en-US" sz="2400" dirty="0">
                <a:solidFill>
                  <a:prstClr val="black"/>
                </a:solidFill>
              </a:rPr>
              <a:t>business days, depending on location of the item</a:t>
            </a:r>
          </a:p>
          <a:p>
            <a:endParaRPr lang="en-US" sz="2400" dirty="0">
              <a:solidFill>
                <a:prstClr val="black"/>
              </a:solidFill>
            </a:endParaRPr>
          </a:p>
          <a:p>
            <a:pPr marL="285750" indent="-285750">
              <a:buFont typeface="Arial"/>
              <a:buChar char="•"/>
            </a:pPr>
            <a:r>
              <a:rPr lang="en-US" sz="2400" dirty="0">
                <a:solidFill>
                  <a:prstClr val="black"/>
                </a:solidFill>
              </a:rPr>
              <a:t>Books from any TTUHSC branch library are free, all others are $4.00</a:t>
            </a:r>
          </a:p>
          <a:p>
            <a:endParaRPr lang="en-US" sz="2400" dirty="0">
              <a:solidFill>
                <a:prstClr val="black"/>
              </a:solidFill>
            </a:endParaRPr>
          </a:p>
          <a:p>
            <a:pPr marL="285750" indent="-285750">
              <a:buFont typeface="Arial"/>
              <a:buChar char="•"/>
            </a:pPr>
            <a:r>
              <a:rPr lang="en-US" sz="2400" dirty="0">
                <a:solidFill>
                  <a:prstClr val="black"/>
                </a:solidFill>
              </a:rPr>
              <a:t>Journal articles are charged per page, but fees will not exceed $4.00</a:t>
            </a:r>
          </a:p>
          <a:p>
            <a:endParaRPr lang="en-US" sz="2400" dirty="0">
              <a:solidFill>
                <a:prstClr val="black"/>
              </a:solidFill>
            </a:endParaRPr>
          </a:p>
          <a:p>
            <a:pPr marL="285750" indent="-285750">
              <a:buFont typeface="Arial"/>
              <a:buChar char="•"/>
            </a:pPr>
            <a:r>
              <a:rPr lang="en-US" sz="2400" dirty="0">
                <a:solidFill>
                  <a:prstClr val="black"/>
                </a:solidFill>
              </a:rPr>
              <a:t>There is a rush option available, but at a higher fee rate</a:t>
            </a:r>
          </a:p>
          <a:p>
            <a:endParaRPr lang="en-US" sz="2400" dirty="0">
              <a:solidFill>
                <a:prstClr val="black"/>
              </a:solidFill>
            </a:endParaRPr>
          </a:p>
          <a:p>
            <a:pPr marL="285750" indent="-285750">
              <a:buFont typeface="Arial"/>
              <a:buChar char="•"/>
            </a:pPr>
            <a:r>
              <a:rPr lang="en-US" sz="2400" dirty="0">
                <a:solidFill>
                  <a:prstClr val="black"/>
                </a:solidFill>
              </a:rPr>
              <a:t>Credit Card payment option </a:t>
            </a:r>
            <a:r>
              <a:rPr lang="en-US" sz="2400" dirty="0" smtClean="0">
                <a:solidFill>
                  <a:prstClr val="black"/>
                </a:solidFill>
              </a:rPr>
              <a:t>is </a:t>
            </a:r>
            <a:r>
              <a:rPr lang="en-US" sz="2400" dirty="0">
                <a:solidFill>
                  <a:prstClr val="black"/>
                </a:solidFill>
              </a:rPr>
              <a:t>available!</a:t>
            </a:r>
          </a:p>
        </p:txBody>
      </p:sp>
    </p:spTree>
    <p:extLst>
      <p:ext uri="{BB962C8B-B14F-4D97-AF65-F5344CB8AC3E}">
        <p14:creationId xmlns:p14="http://schemas.microsoft.com/office/powerpoint/2010/main" val="28128429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450" y="0"/>
            <a:ext cx="8178800" cy="745353"/>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Credit Card Payment Option</a:t>
            </a: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989" y="609600"/>
            <a:ext cx="5463260" cy="6064941"/>
          </a:xfrm>
          <a:prstGeom prst="rect">
            <a:avLst/>
          </a:prstGeom>
          <a:ln>
            <a:solidFill>
              <a:schemeClr val="tx1"/>
            </a:solidFill>
          </a:ln>
        </p:spPr>
      </p:pic>
      <p:sp>
        <p:nvSpPr>
          <p:cNvPr id="6" name="Right Arrow 5"/>
          <p:cNvSpPr/>
          <p:nvPr/>
        </p:nvSpPr>
        <p:spPr>
          <a:xfrm rot="5400000">
            <a:off x="4914900" y="4686300"/>
            <a:ext cx="1134654" cy="601255"/>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73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9075"/>
            <a:ext cx="6705600" cy="641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662" y="2209800"/>
            <a:ext cx="616267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53583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129" y="2209800"/>
            <a:ext cx="8305800" cy="1938992"/>
          </a:xfrm>
          <a:prstGeom prst="rect">
            <a:avLst/>
          </a:prstGeom>
          <a:noFill/>
        </p:spPr>
        <p:txBody>
          <a:bodyPr wrap="square" rtlCol="0">
            <a:spAutoFit/>
          </a:bodyPr>
          <a:lstStyle/>
          <a:p>
            <a:pPr algn="ctr"/>
            <a:r>
              <a:rPr lang="en-US" sz="8800" b="1" dirty="0" smtClean="0">
                <a:solidFill>
                  <a:srgbClr val="C00000"/>
                </a:solidFill>
              </a:rPr>
              <a:t>Thank You!</a:t>
            </a:r>
          </a:p>
          <a:p>
            <a:pPr algn="ctr"/>
            <a:endParaRPr lang="en-US" sz="3200" dirty="0" smtClean="0"/>
          </a:p>
        </p:txBody>
      </p:sp>
    </p:spTree>
    <p:extLst>
      <p:ext uri="{BB962C8B-B14F-4D97-AF65-F5344CB8AC3E}">
        <p14:creationId xmlns:p14="http://schemas.microsoft.com/office/powerpoint/2010/main" val="410561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76200" y="-76200"/>
            <a:ext cx="27886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mj-lt"/>
                <a:cs typeface="Times New Roman" pitchFamily="18" charset="0"/>
              </a:rPr>
              <a:t>Proxy Server</a:t>
            </a:r>
          </a:p>
        </p:txBody>
      </p:sp>
      <p:sp>
        <p:nvSpPr>
          <p:cNvPr id="20483" name="TextBox 4"/>
          <p:cNvSpPr txBox="1">
            <a:spLocks noChangeArrowheads="1"/>
          </p:cNvSpPr>
          <p:nvPr/>
        </p:nvSpPr>
        <p:spPr bwMode="auto">
          <a:xfrm>
            <a:off x="2281238" y="5715000"/>
            <a:ext cx="6710362" cy="523220"/>
          </a:xfrm>
          <a:prstGeom prst="rect">
            <a:avLst/>
          </a:prstGeom>
          <a:noFill/>
          <a:ln w="57150">
            <a:solidFill>
              <a:srgbClr val="C00000"/>
            </a:solid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2800" b="1" dirty="0">
                <a:solidFill>
                  <a:sysClr val="windowText" lastClr="000000"/>
                </a:solidFill>
              </a:rPr>
              <a:t>Problems with </a:t>
            </a:r>
            <a:r>
              <a:rPr lang="en-US" altLang="en-US" sz="2800" b="1" dirty="0" err="1">
                <a:solidFill>
                  <a:sysClr val="windowText" lastClr="000000"/>
                </a:solidFill>
              </a:rPr>
              <a:t>eRaider</a:t>
            </a:r>
            <a:r>
              <a:rPr lang="en-US" altLang="en-US" sz="2800" b="1" dirty="0">
                <a:solidFill>
                  <a:sysClr val="windowText" lastClr="000000"/>
                </a:solidFill>
              </a:rPr>
              <a:t>? Call: 806-743-1234</a:t>
            </a:r>
          </a:p>
        </p:txBody>
      </p:sp>
      <p:sp>
        <p:nvSpPr>
          <p:cNvPr id="20485" name="TextBox 7"/>
          <p:cNvSpPr txBox="1">
            <a:spLocks noChangeArrowheads="1"/>
          </p:cNvSpPr>
          <p:nvPr/>
        </p:nvSpPr>
        <p:spPr bwMode="auto">
          <a:xfrm>
            <a:off x="6553200" y="1143000"/>
            <a:ext cx="2209800" cy="3416300"/>
          </a:xfrm>
          <a:prstGeom prst="rect">
            <a:avLst/>
          </a:prstGeom>
          <a:noFill/>
          <a:ln w="57150">
            <a:solidFill>
              <a:srgbClr val="C00000"/>
            </a:solid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pPr>
            <a:r>
              <a:rPr lang="en-US" altLang="en-US" sz="2400" b="1" dirty="0">
                <a:solidFill>
                  <a:sysClr val="windowText" lastClr="000000"/>
                </a:solidFill>
              </a:rPr>
              <a:t>Off-campus access for library resources: </a:t>
            </a:r>
          </a:p>
          <a:p>
            <a:pPr defTabSz="457200" eaLnBrk="1" fontAlgn="base" hangingPunct="1">
              <a:spcBef>
                <a:spcPct val="0"/>
              </a:spcBef>
              <a:spcAft>
                <a:spcPct val="0"/>
              </a:spcAft>
              <a:buFontTx/>
              <a:buNone/>
            </a:pPr>
            <a:endParaRPr lang="en-US" altLang="en-US" sz="2400" b="1" dirty="0">
              <a:solidFill>
                <a:sysClr val="windowText" lastClr="000000"/>
              </a:solidFill>
            </a:endParaRPr>
          </a:p>
          <a:p>
            <a:pPr algn="ctr" defTabSz="457200" eaLnBrk="1" fontAlgn="base" hangingPunct="1">
              <a:spcBef>
                <a:spcPct val="0"/>
              </a:spcBef>
              <a:spcAft>
                <a:spcPct val="0"/>
              </a:spcAft>
              <a:buFontTx/>
              <a:buNone/>
            </a:pPr>
            <a:r>
              <a:rPr lang="en-US" altLang="en-US" sz="2400" b="1" dirty="0">
                <a:solidFill>
                  <a:sysClr val="windowText" lastClr="000000"/>
                </a:solidFill>
              </a:rPr>
              <a:t>Sign-in with your </a:t>
            </a:r>
            <a:r>
              <a:rPr lang="en-US" altLang="en-US" sz="2400" b="1" dirty="0" err="1">
                <a:solidFill>
                  <a:sysClr val="windowText" lastClr="000000"/>
                </a:solidFill>
              </a:rPr>
              <a:t>eRaider</a:t>
            </a:r>
            <a:r>
              <a:rPr lang="en-US" altLang="en-US" sz="2400" b="1" dirty="0">
                <a:solidFill>
                  <a:sysClr val="windowText" lastClr="000000"/>
                </a:solidFill>
              </a:rPr>
              <a:t> username 	&amp; password</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38200"/>
            <a:ext cx="587692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977399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72483" cy="565489"/>
          </a:xfrm>
        </p:spPr>
        <p:txBody>
          <a:bodyPr>
            <a:noAutofit/>
          </a:bodyPr>
          <a:lstStyle/>
          <a:p>
            <a:pPr algn="l"/>
            <a:r>
              <a:rPr lang="en-US" sz="4000" dirty="0" smtClean="0">
                <a:solidFill>
                  <a:schemeClr val="bg1"/>
                </a:solidFill>
              </a:rPr>
              <a:t>Information for Distance </a:t>
            </a:r>
            <a:r>
              <a:rPr lang="en-US" sz="4000" dirty="0">
                <a:solidFill>
                  <a:schemeClr val="bg1"/>
                </a:solidFill>
              </a:rPr>
              <a:t>S</a:t>
            </a:r>
            <a:r>
              <a:rPr lang="en-US" sz="4000" dirty="0" smtClean="0">
                <a:solidFill>
                  <a:schemeClr val="bg1"/>
                </a:solidFill>
              </a:rPr>
              <a:t>tudents</a:t>
            </a:r>
            <a:endParaRPr lang="en-US" sz="4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296" y="566244"/>
            <a:ext cx="5530292" cy="6139356"/>
          </a:xfrm>
          <a:prstGeom prst="rect">
            <a:avLst/>
          </a:prstGeom>
          <a:ln>
            <a:solidFill>
              <a:schemeClr val="tx1"/>
            </a:solidFill>
          </a:ln>
        </p:spPr>
      </p:pic>
      <p:sp>
        <p:nvSpPr>
          <p:cNvPr id="5" name="Left Arrow 4"/>
          <p:cNvSpPr/>
          <p:nvPr/>
        </p:nvSpPr>
        <p:spPr>
          <a:xfrm>
            <a:off x="2790431" y="5410200"/>
            <a:ext cx="1295400" cy="6096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882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stance P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86" y="149887"/>
            <a:ext cx="8632935" cy="6529257"/>
          </a:xfrm>
          <a:prstGeom prst="rect">
            <a:avLst/>
          </a:prstGeom>
        </p:spPr>
      </p:pic>
      <p:sp>
        <p:nvSpPr>
          <p:cNvPr id="3" name="Left Arrow 2"/>
          <p:cNvSpPr/>
          <p:nvPr/>
        </p:nvSpPr>
        <p:spPr>
          <a:xfrm rot="16200000">
            <a:off x="5832449" y="2919215"/>
            <a:ext cx="2057400" cy="9906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223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8,454996361,C:\Users\dkruse\Desktop\Welcome to Nursing Library Orientation Sept. 1, 2013\Media.ppcx"/>
</p:tagLst>
</file>

<file path=ppt/tags/tag10.xml><?xml version="1.0" encoding="utf-8"?>
<p:tagLst xmlns:a="http://schemas.openxmlformats.org/drawingml/2006/main" xmlns:r="http://schemas.openxmlformats.org/officeDocument/2006/relationships" xmlns:p="http://schemas.openxmlformats.org/presentationml/2006/main">
  <p:tag name="TIMING" val="|3.8"/>
</p:tagLst>
</file>

<file path=ppt/tags/tag11.xml><?xml version="1.0" encoding="utf-8"?>
<p:tagLst xmlns:a="http://schemas.openxmlformats.org/drawingml/2006/main" xmlns:r="http://schemas.openxmlformats.org/officeDocument/2006/relationships" xmlns:p="http://schemas.openxmlformats.org/presentationml/2006/main">
  <p:tag name="TIMING" val="|14.1"/>
</p:tagLst>
</file>

<file path=ppt/tags/tag12.xml><?xml version="1.0" encoding="utf-8"?>
<p:tagLst xmlns:a="http://schemas.openxmlformats.org/drawingml/2006/main" xmlns:r="http://schemas.openxmlformats.org/officeDocument/2006/relationships" xmlns:p="http://schemas.openxmlformats.org/presentationml/2006/main">
  <p:tag name="TIMING" val="|7.7"/>
</p:tagLst>
</file>

<file path=ppt/tags/tag13.xml><?xml version="1.0" encoding="utf-8"?>
<p:tagLst xmlns:a="http://schemas.openxmlformats.org/drawingml/2006/main" xmlns:r="http://schemas.openxmlformats.org/officeDocument/2006/relationships" xmlns:p="http://schemas.openxmlformats.org/presentationml/2006/main">
  <p:tag name="TIMING" val="|3.8"/>
</p:tagLst>
</file>

<file path=ppt/tags/tag2.xml><?xml version="1.0" encoding="utf-8"?>
<p:tagLst xmlns:a="http://schemas.openxmlformats.org/drawingml/2006/main" xmlns:r="http://schemas.openxmlformats.org/officeDocument/2006/relationships" xmlns:p="http://schemas.openxmlformats.org/presentationml/2006/main">
  <p:tag name="PPSNARRATION" val="7,454996361,C:\Users\dkruse\Desktop\Welcome to Nursing Library Orientation Sept. 1, 2013\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9,454996361,C:\Users\dkruse\Desktop\Welcome to Nursing Library Orientation Sept. 1, 2013\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0,454996361,C:\Users\dkruse\Desktop\Welcome to Nursing Library Orientation Sept. 1, 2013\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1,454996361,C:\Users\dkruse\Desktop\Welcome to Nursing Library Orientation Sept. 1, 2013\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161,454996361,C:\Users\dkruse\Desktop\Welcome to Nursing Library Orientation Sept. 1, 2013\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44,454996361,C:\Users\dkruse\Desktop\Welcome to Nursing Library Orientation Sept. 1, 2013\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19,454996361,C:\Users\dkruse\Desktop\Welcome to Nursing Library Orientation Sept. 1, 2013\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19,454996361,C:\Users\dkruse\Desktop\Welcome to Nursing Library Orientation Sept. 1, 2013\Media.ppcx"/>
</p:tagLst>
</file>

<file path=ppt/theme/theme1.xml><?xml version="1.0" encoding="utf-8"?>
<a:theme xmlns:a="http://schemas.openxmlformats.org/drawingml/2006/main" name="TTUHSC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TTUHSC Office Theme</Template>
  <TotalTime>3940</TotalTime>
  <Words>5346</Words>
  <Application>Microsoft Office PowerPoint</Application>
  <PresentationFormat>On-screen Show (4:3)</PresentationFormat>
  <Paragraphs>264</Paragraphs>
  <Slides>65</Slides>
  <Notes>64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TTUHSC Office Theme</vt:lpstr>
      <vt:lpstr>Scholarship in Evidence-Based Practice</vt:lpstr>
      <vt:lpstr>Preferred Internet Browser</vt:lpstr>
      <vt:lpstr>Library Cards (Account)</vt:lpstr>
      <vt:lpstr>PowerPoint Presentation</vt:lpstr>
      <vt:lpstr>Lubbock Reference Librarians</vt:lpstr>
      <vt:lpstr>PowerPoint Presentation</vt:lpstr>
      <vt:lpstr>PowerPoint Presentation</vt:lpstr>
      <vt:lpstr>Information for Distance Students</vt:lpstr>
      <vt:lpstr>PowerPoint Presentation</vt:lpstr>
      <vt:lpstr>PowerPoint Presentation</vt:lpstr>
      <vt:lpstr>PowerPoint Presentation</vt:lpstr>
      <vt:lpstr>APA Help</vt:lpstr>
      <vt:lpstr>PowerPoint Presentation</vt:lpstr>
      <vt:lpstr>Online Writing Center!</vt:lpstr>
      <vt:lpstr>PowerPoint Presentation</vt:lpstr>
      <vt:lpstr>PowerPoint Presentation</vt:lpstr>
      <vt:lpstr>Team Viewer</vt:lpstr>
      <vt:lpstr>PowerPoint Presentation</vt:lpstr>
      <vt:lpstr>PowerPoint Presentation</vt:lpstr>
      <vt:lpstr>Resources just for you!</vt:lpstr>
      <vt:lpstr>PowerPoint Presentation</vt:lpstr>
      <vt:lpstr>Database Searching 101</vt:lpstr>
      <vt:lpstr>Terms from a Question</vt:lpstr>
      <vt:lpstr>Subject Headings</vt:lpstr>
      <vt:lpstr>Subject Headings</vt:lpstr>
      <vt:lpstr>Keywords</vt:lpstr>
      <vt:lpstr>Subheadings</vt:lpstr>
      <vt:lpstr>Boolean Operators</vt:lpstr>
      <vt:lpstr>PowerPoint Presentation</vt:lpstr>
      <vt:lpstr>General Searching Tips</vt:lpstr>
      <vt:lpstr>More General Tips</vt:lpstr>
      <vt:lpstr>Useful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Interlibrary Loan (ILL)</vt:lpstr>
      <vt:lpstr>Basic ILL Information</vt:lpstr>
      <vt:lpstr>PowerPoint Presentation</vt:lpstr>
      <vt:lpstr>PowerPoint Presentation</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in Evidence-Based Practice</dc:title>
  <dc:creator>Walsleben, Micah</dc:creator>
  <cp:lastModifiedBy>Walsleben, Micah</cp:lastModifiedBy>
  <cp:revision>411</cp:revision>
  <dcterms:created xsi:type="dcterms:W3CDTF">2014-09-03T16:00:19Z</dcterms:created>
  <dcterms:modified xsi:type="dcterms:W3CDTF">2017-10-02T21:59:56Z</dcterms:modified>
</cp:coreProperties>
</file>