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76" r:id="rId4"/>
  </p:sldMasterIdLst>
  <p:notesMasterIdLst>
    <p:notesMasterId r:id="rId99"/>
  </p:notesMasterIdLst>
  <p:sldIdLst>
    <p:sldId id="325" r:id="rId5"/>
    <p:sldId id="600" r:id="rId6"/>
    <p:sldId id="1034" r:id="rId7"/>
    <p:sldId id="870" r:id="rId8"/>
    <p:sldId id="823" r:id="rId9"/>
    <p:sldId id="593" r:id="rId10"/>
    <p:sldId id="1035" r:id="rId11"/>
    <p:sldId id="1036" r:id="rId12"/>
    <p:sldId id="433" r:id="rId13"/>
    <p:sldId id="1037" r:id="rId14"/>
    <p:sldId id="1038" r:id="rId15"/>
    <p:sldId id="434" r:id="rId16"/>
    <p:sldId id="586" r:id="rId17"/>
    <p:sldId id="587" r:id="rId18"/>
    <p:sldId id="618" r:id="rId19"/>
    <p:sldId id="1039" r:id="rId20"/>
    <p:sldId id="873" r:id="rId21"/>
    <p:sldId id="1040" r:id="rId22"/>
    <p:sldId id="1041" r:id="rId23"/>
    <p:sldId id="1042" r:id="rId24"/>
    <p:sldId id="446" r:id="rId25"/>
    <p:sldId id="448" r:id="rId26"/>
    <p:sldId id="449" r:id="rId27"/>
    <p:sldId id="656" r:id="rId28"/>
    <p:sldId id="1045" r:id="rId29"/>
    <p:sldId id="1047" r:id="rId30"/>
    <p:sldId id="779" r:id="rId31"/>
    <p:sldId id="865" r:id="rId32"/>
    <p:sldId id="707" r:id="rId33"/>
    <p:sldId id="1019" r:id="rId34"/>
    <p:sldId id="1020" r:id="rId35"/>
    <p:sldId id="671" r:id="rId36"/>
    <p:sldId id="1046" r:id="rId37"/>
    <p:sldId id="866" r:id="rId38"/>
    <p:sldId id="959" r:id="rId39"/>
    <p:sldId id="978" r:id="rId40"/>
    <p:sldId id="1049" r:id="rId41"/>
    <p:sldId id="777" r:id="rId42"/>
    <p:sldId id="1048" r:id="rId43"/>
    <p:sldId id="869" r:id="rId44"/>
    <p:sldId id="796" r:id="rId45"/>
    <p:sldId id="763" r:id="rId46"/>
    <p:sldId id="298" r:id="rId47"/>
    <p:sldId id="500" r:id="rId48"/>
    <p:sldId id="501" r:id="rId49"/>
    <p:sldId id="1052" r:id="rId50"/>
    <p:sldId id="503" r:id="rId51"/>
    <p:sldId id="1053" r:id="rId52"/>
    <p:sldId id="800" r:id="rId53"/>
    <p:sldId id="989" r:id="rId54"/>
    <p:sldId id="884" r:id="rId55"/>
    <p:sldId id="895" r:id="rId56"/>
    <p:sldId id="757" r:id="rId57"/>
    <p:sldId id="888" r:id="rId58"/>
    <p:sldId id="809" r:id="rId59"/>
    <p:sldId id="886" r:id="rId60"/>
    <p:sldId id="890" r:id="rId61"/>
    <p:sldId id="762" r:id="rId62"/>
    <p:sldId id="625" r:id="rId63"/>
    <p:sldId id="908" r:id="rId64"/>
    <p:sldId id="825" r:id="rId65"/>
    <p:sldId id="628" r:id="rId66"/>
    <p:sldId id="826" r:id="rId67"/>
    <p:sldId id="630" r:id="rId68"/>
    <p:sldId id="631" r:id="rId69"/>
    <p:sldId id="632" r:id="rId70"/>
    <p:sldId id="1054" r:id="rId71"/>
    <p:sldId id="828" r:id="rId72"/>
    <p:sldId id="829" r:id="rId73"/>
    <p:sldId id="991" r:id="rId74"/>
    <p:sldId id="1055" r:id="rId75"/>
    <p:sldId id="1056" r:id="rId76"/>
    <p:sldId id="1024" r:id="rId77"/>
    <p:sldId id="996" r:id="rId78"/>
    <p:sldId id="1001" r:id="rId79"/>
    <p:sldId id="1057" r:id="rId80"/>
    <p:sldId id="832" r:id="rId81"/>
    <p:sldId id="997" r:id="rId82"/>
    <p:sldId id="1058" r:id="rId83"/>
    <p:sldId id="1004" r:id="rId84"/>
    <p:sldId id="1027" r:id="rId85"/>
    <p:sldId id="910" r:id="rId86"/>
    <p:sldId id="902" r:id="rId87"/>
    <p:sldId id="1043" r:id="rId88"/>
    <p:sldId id="1044" r:id="rId89"/>
    <p:sldId id="1059" r:id="rId90"/>
    <p:sldId id="1060" r:id="rId91"/>
    <p:sldId id="1061" r:id="rId92"/>
    <p:sldId id="1062" r:id="rId93"/>
    <p:sldId id="1063" r:id="rId94"/>
    <p:sldId id="907" r:id="rId95"/>
    <p:sldId id="1064" r:id="rId96"/>
    <p:sldId id="348" r:id="rId97"/>
    <p:sldId id="624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35"/>
    <a:srgbClr val="CC1D33"/>
    <a:srgbClr val="5F9D44"/>
    <a:srgbClr val="0432FF"/>
    <a:srgbClr val="AB4CAA"/>
    <a:srgbClr val="CB0000"/>
    <a:srgbClr val="FFD579"/>
    <a:srgbClr val="B68BC0"/>
    <a:srgbClr val="66CC3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7" autoAdjust="0"/>
    <p:restoredTop sz="86818" autoAdjust="0"/>
  </p:normalViewPr>
  <p:slideViewPr>
    <p:cSldViewPr snapToGrid="0" snapToObjects="1" showGuides="1">
      <p:cViewPr>
        <p:scale>
          <a:sx n="123" d="100"/>
          <a:sy n="123" d="100"/>
        </p:scale>
        <p:origin x="215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1" d="100"/>
        <a:sy n="1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presProps" Target="presProps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9726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51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879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088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298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4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015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489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34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831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078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56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575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983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750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79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118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798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017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775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41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483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231F57-479F-8344-B09B-8FC5F14DD4F2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32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553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82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37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03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04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E0F3-9D27-BB40-B326-1ABAB9EAD37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49B-9103-9141-B44A-D4E082FA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99FD-8E3C-0647-931E-60387A36550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C059-7DBF-164C-A0C8-55F54BFD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047C-E53C-464F-A5D0-EED26AD03C8B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988BD-AAFE-4F42-A22E-C475214E2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9162-49E1-A342-A494-727FC7D3658A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115E-79D8-364F-8320-BF9E62586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A030-39A3-3441-A690-CF2C1F4B39C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6E7B-D4A2-8846-A3E3-FF4B0A13C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E73C-B561-DF45-8243-2CDF7656E3F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99AD-8B01-274E-BE45-453D52F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AE7-83B2-E348-8D06-877C2E38D23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7961-4455-194F-8661-585D2F608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58A6-C946-294D-8E27-94B603E0C6BD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8AF-F382-F349-9145-0081F617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7817-6F2D-AC46-B8E7-3054AA364CE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D5D9-F782-1D4B-9C44-3ED58B6D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DA18-0691-5040-B2F7-F5717A64FA0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41BD-E3BC-0240-920C-F37B5AA8C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CC33-310F-7947-8597-71E881A5574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4FB9-C114-7943-B48E-02675EC7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5C8A3-3C11-7A47-95DE-CF026C1ED5A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A003-7324-734C-B869-40D43FA9A61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w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69938" y="2382838"/>
            <a:ext cx="7594600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Scholarship for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Evidence-Based Practice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33078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Jan 2017</a:t>
            </a:r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4" y="965200"/>
            <a:ext cx="4348226" cy="55788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091862" y="937355"/>
            <a:ext cx="3694900" cy="612648"/>
          </a:xfrm>
          <a:prstGeom prst="wedgeRoundRectCallout">
            <a:avLst>
              <a:gd name="adj1" fmla="val -68938"/>
              <a:gd name="adj2" fmla="val 9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125" y="188145"/>
            <a:ext cx="4962985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smtClean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  <a:endParaRPr lang="en-US" sz="44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6968" y="2244485"/>
            <a:ext cx="5140494" cy="3818467"/>
            <a:chOff x="3596968" y="2244485"/>
            <a:chExt cx="5140494" cy="3818467"/>
          </a:xfrm>
        </p:grpSpPr>
        <p:sp>
          <p:nvSpPr>
            <p:cNvPr id="9" name="Rectangle 8"/>
            <p:cNvSpPr/>
            <p:nvPr/>
          </p:nvSpPr>
          <p:spPr>
            <a:xfrm>
              <a:off x="3596968" y="4362794"/>
              <a:ext cx="601133" cy="474134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172996" y="2244485"/>
              <a:ext cx="3564466" cy="3818467"/>
              <a:chOff x="2738967" y="2472266"/>
              <a:chExt cx="3564466" cy="381846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2738967" y="2472266"/>
                <a:ext cx="3564466" cy="3818467"/>
              </a:xfrm>
              <a:prstGeom prst="wedgeRoundRectCallout">
                <a:avLst>
                  <a:gd name="adj1" fmla="val -74036"/>
                  <a:gd name="adj2" fmla="val 1215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31167" y="2827864"/>
                <a:ext cx="1380066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smtClean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440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900" y="3860799"/>
                <a:ext cx="2006600" cy="2019300"/>
              </a:xfrm>
              <a:prstGeom prst="rect">
                <a:avLst/>
              </a:prstGeom>
              <a:ln w="38100">
                <a:solidFill>
                  <a:srgbClr val="0C2545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00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78" y="189865"/>
            <a:ext cx="3906520" cy="644652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092375" y="150449"/>
            <a:ext cx="3882292" cy="840152"/>
          </a:xfrm>
          <a:prstGeom prst="wedgeRoundRectCallout">
            <a:avLst>
              <a:gd name="adj1" fmla="val -41518"/>
              <a:gd name="adj2" fmla="val 4859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smtClean="0">
                <a:solidFill>
                  <a:srgbClr val="000000"/>
                </a:solidFill>
              </a:rPr>
              <a:t>Free subscriptions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12939" y="4079689"/>
            <a:ext cx="7269496" cy="857184"/>
          </a:xfrm>
          <a:prstGeom prst="wedgeRoundRectCallout">
            <a:avLst>
              <a:gd name="adj1" fmla="val -8877"/>
              <a:gd name="adj2" fmla="val -14248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Link to </a:t>
            </a:r>
            <a:r>
              <a:rPr lang="en-US" sz="2400" i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Basics of APA Style – Video Tutorial</a:t>
            </a:r>
            <a:endParaRPr lang="en-US" sz="2400" i="1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1723" y="581882"/>
            <a:ext cx="2753183" cy="1246918"/>
            <a:chOff x="191723" y="581882"/>
            <a:chExt cx="2753183" cy="1246918"/>
          </a:xfrm>
        </p:grpSpPr>
        <p:pic>
          <p:nvPicPr>
            <p:cNvPr id="19" name="Picture 18" descr="ENlogoSB.gif 149×67 pixel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53" t="2670" r="36240" b="90664"/>
            <a:stretch/>
          </p:blipFill>
          <p:spPr>
            <a:xfrm>
              <a:off x="191723" y="581882"/>
              <a:ext cx="2574871" cy="804592"/>
            </a:xfrm>
            <a:prstGeom prst="rec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2050676" y="1297641"/>
              <a:ext cx="894230" cy="531159"/>
            </a:xfrm>
            <a:prstGeom prst="straightConnector1">
              <a:avLst/>
            </a:prstGeom>
            <a:ln w="7302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100917" y="1967006"/>
            <a:ext cx="3678615" cy="1197870"/>
            <a:chOff x="5100917" y="1967006"/>
            <a:chExt cx="3678615" cy="1197870"/>
          </a:xfrm>
        </p:grpSpPr>
        <p:pic>
          <p:nvPicPr>
            <p:cNvPr id="22" name="Picture 21" descr="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132" y="2366300"/>
              <a:ext cx="2438400" cy="798576"/>
            </a:xfrm>
            <a:prstGeom prst="rect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H="1" flipV="1">
              <a:off x="5100917" y="1967006"/>
              <a:ext cx="1777351" cy="499536"/>
            </a:xfrm>
            <a:prstGeom prst="straightConnector1">
              <a:avLst/>
            </a:prstGeom>
            <a:ln w="73025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42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2.5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895563"/>
            <a:ext cx="8614410" cy="5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36158" y="597328"/>
            <a:ext cx="6265334" cy="1265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Identifying Citations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138" y="2845415"/>
            <a:ext cx="8303374" cy="20509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dirty="0" smtClean="0">
                <a:latin typeface="Verdana"/>
                <a:cs typeface="Verdana"/>
              </a:rPr>
              <a:t>A citation is the: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000" dirty="0" smtClean="0">
                <a:latin typeface="Verdana"/>
                <a:cs typeface="Verdana"/>
              </a:rPr>
              <a:t>	author(s)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</a:t>
            </a:r>
            <a:r>
              <a:rPr lang="en-US" sz="2000" dirty="0" smtClean="0">
                <a:latin typeface="Verdana"/>
                <a:cs typeface="Verdana"/>
              </a:rPr>
              <a:t>title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</a:t>
            </a:r>
            <a:r>
              <a:rPr lang="en-US" sz="2000" dirty="0" smtClean="0">
                <a:latin typeface="Verdana"/>
                <a:cs typeface="Verdana"/>
              </a:rPr>
              <a:t>journal, volume, issue, pages where the article is located</a:t>
            </a:r>
            <a:endParaRPr lang="en-US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76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9-14 at 12.29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6064"/>
          <a:stretch/>
        </p:blipFill>
        <p:spPr>
          <a:xfrm>
            <a:off x="326755" y="2612591"/>
            <a:ext cx="6673342" cy="1171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9604" y="1871990"/>
            <a:ext cx="4572000" cy="1270855"/>
            <a:chOff x="3149604" y="1871990"/>
            <a:chExt cx="4572000" cy="1270855"/>
          </a:xfrm>
        </p:grpSpPr>
        <p:sp>
          <p:nvSpPr>
            <p:cNvPr id="9" name="Rectangle 8"/>
            <p:cNvSpPr/>
            <p:nvPr/>
          </p:nvSpPr>
          <p:spPr>
            <a:xfrm>
              <a:off x="3149604" y="2870138"/>
              <a:ext cx="2683933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62510" y="1871990"/>
              <a:ext cx="1959094" cy="740601"/>
            </a:xfrm>
            <a:prstGeom prst="wedgeRoundRectCallout">
              <a:avLst>
                <a:gd name="adj1" fmla="val -63098"/>
                <a:gd name="adj2" fmla="val 85976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Authors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1190" y="3067444"/>
            <a:ext cx="3277895" cy="1159603"/>
            <a:chOff x="2701190" y="3067444"/>
            <a:chExt cx="3277895" cy="1159603"/>
          </a:xfrm>
        </p:grpSpPr>
        <p:sp>
          <p:nvSpPr>
            <p:cNvPr id="13" name="Rectangle 12"/>
            <p:cNvSpPr/>
            <p:nvPr/>
          </p:nvSpPr>
          <p:spPr>
            <a:xfrm>
              <a:off x="2777071" y="3067444"/>
              <a:ext cx="1185815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701190" y="3518457"/>
              <a:ext cx="3277895" cy="708590"/>
            </a:xfrm>
            <a:prstGeom prst="wedgeRoundRectCallout">
              <a:avLst>
                <a:gd name="adj1" fmla="val -24984"/>
                <a:gd name="adj2" fmla="val -68041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Journal Article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33537" y="2862072"/>
            <a:ext cx="3039534" cy="1364975"/>
            <a:chOff x="5833537" y="2862072"/>
            <a:chExt cx="3039534" cy="1364975"/>
          </a:xfrm>
        </p:grpSpPr>
        <p:sp>
          <p:nvSpPr>
            <p:cNvPr id="11" name="Rectangle 10"/>
            <p:cNvSpPr/>
            <p:nvPr/>
          </p:nvSpPr>
          <p:spPr>
            <a:xfrm>
              <a:off x="5833537" y="2862072"/>
              <a:ext cx="660401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6211484" y="3518457"/>
              <a:ext cx="2661587" cy="708590"/>
            </a:xfrm>
            <a:prstGeom prst="wedgeRoundRectCallout">
              <a:avLst>
                <a:gd name="adj1" fmla="val -36612"/>
                <a:gd name="adj2" fmla="val -115267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Journal Title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5004" y="3067444"/>
            <a:ext cx="4927480" cy="2019209"/>
            <a:chOff x="535004" y="3067444"/>
            <a:chExt cx="4927480" cy="2019209"/>
          </a:xfrm>
        </p:grpSpPr>
        <p:sp>
          <p:nvSpPr>
            <p:cNvPr id="12" name="Rectangle 11"/>
            <p:cNvSpPr/>
            <p:nvPr/>
          </p:nvSpPr>
          <p:spPr>
            <a:xfrm>
              <a:off x="804339" y="3067444"/>
              <a:ext cx="1972732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35004" y="4378063"/>
              <a:ext cx="4927480" cy="708590"/>
            </a:xfrm>
            <a:prstGeom prst="wedgeRoundRectCallout">
              <a:avLst>
                <a:gd name="adj1" fmla="val -25026"/>
                <a:gd name="adj2" fmla="val -187924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Year, Volume, Issue, Page 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5938" y="1705912"/>
            <a:ext cx="6011330" cy="1361533"/>
            <a:chOff x="905938" y="1705912"/>
            <a:chExt cx="6011330" cy="1361533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905938" y="1705912"/>
              <a:ext cx="2717800" cy="708590"/>
            </a:xfrm>
            <a:prstGeom prst="wedgeRoundRectCallout">
              <a:avLst>
                <a:gd name="adj1" fmla="val -19649"/>
                <a:gd name="adj2" fmla="val 83449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Verdana"/>
                  <a:cs typeface="Verdana"/>
                </a:rPr>
                <a:t>Article Title</a:t>
              </a: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27885" y="2639823"/>
              <a:ext cx="5989383" cy="427622"/>
              <a:chOff x="927885" y="2639823"/>
              <a:chExt cx="5989383" cy="42762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27885" y="2639823"/>
                <a:ext cx="5989383" cy="272707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39809" y="2870139"/>
                <a:ext cx="745058" cy="197306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6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9244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18" y="26478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Guides &amp; Tutorials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71" y="1116827"/>
            <a:ext cx="4233799" cy="543204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862074" y="985345"/>
            <a:ext cx="3864140" cy="575440"/>
          </a:xfrm>
          <a:prstGeom prst="wedgeRoundRectCallout">
            <a:avLst>
              <a:gd name="adj1" fmla="val -49960"/>
              <a:gd name="adj2" fmla="val -467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err="1" smtClean="0">
                <a:solidFill>
                  <a:srgbClr val="000000"/>
                </a:solidFill>
              </a:rPr>
              <a:t>www.ttuhsc.edu</a:t>
            </a:r>
            <a:r>
              <a:rPr lang="en-US" sz="2000" smtClean="0">
                <a:solidFill>
                  <a:srgbClr val="000000"/>
                </a:solidFill>
              </a:rPr>
              <a:t>/libraries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 rot="10800000" flipV="1">
            <a:off x="485617" y="4510198"/>
            <a:ext cx="2766849" cy="1545022"/>
          </a:xfrm>
          <a:prstGeom prst="wedgeRectCallout">
            <a:avLst>
              <a:gd name="adj1" fmla="val -92270"/>
              <a:gd name="adj2" fmla="val 3828"/>
            </a:avLst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Guides &amp;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Tutorials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347135"/>
            <a:ext cx="3442716" cy="627735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394200" y="2532835"/>
            <a:ext cx="4239846" cy="1563077"/>
          </a:xfrm>
          <a:prstGeom prst="wedgeRoundRectCallout">
            <a:avLst>
              <a:gd name="adj1" fmla="val -104769"/>
              <a:gd name="adj2" fmla="val 6673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C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Database Guides &amp; Tutorials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3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45" y="447488"/>
            <a:ext cx="4805934" cy="616610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23227" y="682160"/>
            <a:ext cx="3434962" cy="612648"/>
          </a:xfrm>
          <a:prstGeom prst="wedgeRoundRectCallout">
            <a:avLst>
              <a:gd name="adj1" fmla="val 62471"/>
              <a:gd name="adj2" fmla="val -3329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7870" y="3102675"/>
            <a:ext cx="5391061" cy="2693008"/>
            <a:chOff x="230806" y="3250592"/>
            <a:chExt cx="5391061" cy="2693008"/>
          </a:xfrm>
        </p:grpSpPr>
        <p:grpSp>
          <p:nvGrpSpPr>
            <p:cNvPr id="17" name="Group 16"/>
            <p:cNvGrpSpPr/>
            <p:nvPr/>
          </p:nvGrpSpPr>
          <p:grpSpPr>
            <a:xfrm>
              <a:off x="230806" y="3250592"/>
              <a:ext cx="3500553" cy="2693008"/>
              <a:chOff x="230806" y="3250592"/>
              <a:chExt cx="3500553" cy="2693008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230806" y="3250592"/>
                <a:ext cx="3500553" cy="2693008"/>
              </a:xfrm>
              <a:prstGeom prst="wedgeRoundRectCallout">
                <a:avLst>
                  <a:gd name="adj1" fmla="val 87531"/>
                  <a:gd name="adj2" fmla="val 24448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4091B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</a:t>
                </a: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" r="7384"/>
              <a:stretch/>
            </p:blipFill>
            <p:spPr>
              <a:xfrm>
                <a:off x="1696719" y="3616326"/>
                <a:ext cx="1645920" cy="197739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164667" y="5096933"/>
              <a:ext cx="457200" cy="533400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068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50524" y="1551061"/>
            <a:ext cx="3102707" cy="1750939"/>
            <a:chOff x="5650524" y="1551061"/>
            <a:chExt cx="3102707" cy="175093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650524" y="1551061"/>
              <a:ext cx="3102707" cy="1750939"/>
            </a:xfrm>
            <a:prstGeom prst="wedgeRoundRectCallout">
              <a:avLst>
                <a:gd name="adj1" fmla="val -76682"/>
                <a:gd name="adj2" fmla="val 1433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57B1D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3893" y="1740214"/>
              <a:ext cx="2891646" cy="136639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the form to email us a question!</a:t>
              </a:r>
              <a:endParaRPr lang="en-US" sz="28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8" y="232727"/>
            <a:ext cx="4206240" cy="63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82" y="1320162"/>
            <a:ext cx="3556001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114123" y="865505"/>
            <a:ext cx="3456432" cy="526694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832068" y="3240688"/>
            <a:ext cx="3319517" cy="2040759"/>
          </a:xfrm>
          <a:prstGeom prst="wedgeRoundRectCallout">
            <a:avLst>
              <a:gd name="adj1" fmla="val 72889"/>
              <a:gd name="adj2" fmla="val 393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located west of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Academic Classroom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Building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2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5" y="330073"/>
            <a:ext cx="4805934" cy="616610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337734" y="286716"/>
            <a:ext cx="3434962" cy="612648"/>
          </a:xfrm>
          <a:prstGeom prst="wedgeRoundRectCallout">
            <a:avLst>
              <a:gd name="adj1" fmla="val -67920"/>
              <a:gd name="adj2" fmla="val 6786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98822" y="2098240"/>
            <a:ext cx="4609492" cy="3547532"/>
            <a:chOff x="4224863" y="2353734"/>
            <a:chExt cx="4609492" cy="3547532"/>
          </a:xfrm>
        </p:grpSpPr>
        <p:sp>
          <p:nvSpPr>
            <p:cNvPr id="15" name="Rectangle 14"/>
            <p:cNvSpPr/>
            <p:nvPr/>
          </p:nvSpPr>
          <p:spPr>
            <a:xfrm>
              <a:off x="4224863" y="5063065"/>
              <a:ext cx="635001" cy="584201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55777" y="2353734"/>
              <a:ext cx="3478578" cy="3547532"/>
              <a:chOff x="2781911" y="2497667"/>
              <a:chExt cx="3478578" cy="3547532"/>
            </a:xfrm>
          </p:grpSpPr>
          <p:sp>
            <p:nvSpPr>
              <p:cNvPr id="17" name="Rounded Rectangular Callout 16"/>
              <p:cNvSpPr/>
              <p:nvPr/>
            </p:nvSpPr>
            <p:spPr>
              <a:xfrm>
                <a:off x="2781911" y="2497667"/>
                <a:ext cx="3478578" cy="3547532"/>
              </a:xfrm>
              <a:prstGeom prst="wedgeRoundRectCallout">
                <a:avLst>
                  <a:gd name="adj1" fmla="val -62488"/>
                  <a:gd name="adj2" fmla="val 32479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17BE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" r="4721"/>
              <a:stretch/>
            </p:blipFill>
            <p:spPr>
              <a:xfrm>
                <a:off x="3561080" y="3835400"/>
                <a:ext cx="1920240" cy="1828800"/>
              </a:xfrm>
              <a:prstGeom prst="rect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325283" y="2752724"/>
                <a:ext cx="2391834" cy="914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</a:rPr>
                  <a:t>Download</a:t>
                </a:r>
                <a:endParaRPr lang="en-US" sz="40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294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-Down Arrow 15"/>
          <p:cNvSpPr/>
          <p:nvPr/>
        </p:nvSpPr>
        <p:spPr>
          <a:xfrm rot="18676980">
            <a:off x="3648076" y="2484437"/>
            <a:ext cx="1371600" cy="2314575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67313" y="401638"/>
            <a:ext cx="3290887" cy="2185987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Call your TTUHSC Librarian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05400" y="3424238"/>
            <a:ext cx="4232275" cy="3352800"/>
            <a:chOff x="5105400" y="3424238"/>
            <a:chExt cx="4232275" cy="3352800"/>
          </a:xfrm>
        </p:grpSpPr>
        <p:pic>
          <p:nvPicPr>
            <p:cNvPr id="15367" name="Picture 3" descr="computer 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424238"/>
              <a:ext cx="3353049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cell pho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51" y="5100638"/>
              <a:ext cx="1676524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28" y="4196575"/>
              <a:ext cx="1255903" cy="1459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0800" y="609600"/>
            <a:ext cx="4279900" cy="3022600"/>
            <a:chOff x="50800" y="609600"/>
            <a:chExt cx="4279900" cy="3022600"/>
          </a:xfrm>
        </p:grpSpPr>
        <p:grpSp>
          <p:nvGrpSpPr>
            <p:cNvPr id="15362" name="Group 7"/>
            <p:cNvGrpSpPr>
              <a:grpSpLocks/>
            </p:cNvGrpSpPr>
            <p:nvPr/>
          </p:nvGrpSpPr>
          <p:grpSpPr bwMode="auto">
            <a:xfrm>
              <a:off x="50800" y="609600"/>
              <a:ext cx="4279900" cy="3022600"/>
              <a:chOff x="50037" y="609600"/>
              <a:chExt cx="4280663" cy="3023330"/>
            </a:xfrm>
          </p:grpSpPr>
          <p:pic>
            <p:nvPicPr>
              <p:cNvPr id="15370" name="Picture 2" descr="complete compute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7" y="609600"/>
                <a:ext cx="3023330" cy="30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6" descr="phone.WM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295401"/>
                <a:ext cx="1435100" cy="1415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6276">
              <a:off x="1941096" y="1080338"/>
              <a:ext cx="685038" cy="79629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6300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1-02-15 at 2.30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1681"/>
          <a:stretch/>
        </p:blipFill>
        <p:spPr bwMode="auto">
          <a:xfrm>
            <a:off x="2404482" y="1079064"/>
            <a:ext cx="6210300" cy="4892040"/>
          </a:xfrm>
          <a:prstGeom prst="rect">
            <a:avLst/>
          </a:prstGeom>
          <a:noFill/>
          <a:ln w="28575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09777" y="2453154"/>
            <a:ext cx="1730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366FF"/>
                </a:solidFill>
              </a:rPr>
              <a:t>Double click the icon and </a:t>
            </a:r>
            <a:r>
              <a:rPr lang="en-US" dirty="0">
                <a:solidFill>
                  <a:srgbClr val="3366FF"/>
                </a:solidFill>
              </a:rPr>
              <a:t>f</a:t>
            </a:r>
            <a:r>
              <a:rPr lang="en-US" dirty="0" smtClean="0">
                <a:solidFill>
                  <a:srgbClr val="3366FF"/>
                </a:solidFill>
              </a:rPr>
              <a:t>ollow the directions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Screen shot 2011-02-15 at 3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7" y="1036336"/>
            <a:ext cx="551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53896" y="188412"/>
            <a:ext cx="7032427" cy="2353269"/>
            <a:chOff x="253896" y="188412"/>
            <a:chExt cx="7032427" cy="2353269"/>
          </a:xfrm>
        </p:grpSpPr>
        <p:sp>
          <p:nvSpPr>
            <p:cNvPr id="21505" name="TextBox 11"/>
            <p:cNvSpPr txBox="1">
              <a:spLocks noChangeArrowheads="1"/>
            </p:cNvSpPr>
            <p:nvPr/>
          </p:nvSpPr>
          <p:spPr bwMode="auto">
            <a:xfrm>
              <a:off x="253896" y="188412"/>
              <a:ext cx="70324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Give </a:t>
              </a:r>
              <a:r>
                <a:rPr lang="en-US"/>
                <a:t>the </a:t>
              </a:r>
              <a:r>
                <a:rPr lang="en-US" smtClean="0"/>
                <a:t>id and password </a:t>
              </a:r>
              <a:r>
                <a:rPr lang="en-US" dirty="0" smtClean="0"/>
                <a:t>to the librarian to enter.</a:t>
              </a:r>
              <a:endParaRPr lang="en-US" dirty="0"/>
            </a:p>
          </p:txBody>
        </p:sp>
        <p:sp>
          <p:nvSpPr>
            <p:cNvPr id="4" name="Up Arrow 3"/>
            <p:cNvSpPr/>
            <p:nvPr/>
          </p:nvSpPr>
          <p:spPr>
            <a:xfrm rot="12122242">
              <a:off x="3973964" y="695947"/>
              <a:ext cx="593001" cy="1845734"/>
            </a:xfrm>
            <a:prstGeom prst="upArrow">
              <a:avLst>
                <a:gd name="adj1" fmla="val 50000"/>
                <a:gd name="adj2" fmla="val 64813"/>
              </a:avLst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514" y="2903355"/>
            <a:ext cx="8523697" cy="1604853"/>
            <a:chOff x="155514" y="2903355"/>
            <a:chExt cx="8523697" cy="1604853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55514" y="4046543"/>
              <a:ext cx="85236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 smtClean="0"/>
                <a:t>After logging on, the librarian can see your computer screen!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01503" y="2903355"/>
              <a:ext cx="1839716" cy="691048"/>
              <a:chOff x="4338638" y="3957276"/>
              <a:chExt cx="1839716" cy="691048"/>
            </a:xfrm>
          </p:grpSpPr>
          <p:sp>
            <p:nvSpPr>
              <p:cNvPr id="2" name="Rounded Rectangle 1"/>
              <p:cNvSpPr/>
              <p:nvPr/>
            </p:nvSpPr>
            <p:spPr>
              <a:xfrm rot="5400000">
                <a:off x="4912972" y="3382942"/>
                <a:ext cx="691048" cy="18397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CCFF"/>
                  </a:gs>
                  <a:gs pos="100000">
                    <a:srgbClr val="99CCFF"/>
                  </a:gs>
                  <a:gs pos="50000">
                    <a:srgbClr val="3F80CD"/>
                  </a:gs>
                </a:gsLst>
                <a:lin ang="0" scaled="1"/>
                <a:tileRect/>
              </a:gradFill>
              <a:ln w="12700" cmpd="sng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3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53098" y="4078080"/>
                <a:ext cx="1408264" cy="4492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Log On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9152" y="4655328"/>
            <a:ext cx="7133012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smtClean="0"/>
              <a:t>At the end of the session after logging off,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 smtClean="0"/>
              <a:t>the librarian will not have access to your computer!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39991" y="5709088"/>
            <a:ext cx="4271549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 err="1" smtClean="0"/>
              <a:t>TeamViewer</a:t>
            </a:r>
            <a:r>
              <a:rPr lang="en-US" dirty="0" smtClean="0"/>
              <a:t> generates a new password each time it is used!</a:t>
            </a:r>
          </a:p>
        </p:txBody>
      </p:sp>
    </p:spTree>
    <p:extLst>
      <p:ext uri="{BB962C8B-B14F-4D97-AF65-F5344CB8AC3E}">
        <p14:creationId xmlns:p14="http://schemas.microsoft.com/office/powerpoint/2010/main" val="1105186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394" y="2622189"/>
            <a:ext cx="8262779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Searching CINAHL</a:t>
            </a:r>
            <a:endParaRPr lang="en-US" sz="66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0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2" y="330073"/>
            <a:ext cx="4805934" cy="616610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424617" y="634033"/>
            <a:ext cx="3434962" cy="612648"/>
          </a:xfrm>
          <a:prstGeom prst="wedgeRoundRectCallout">
            <a:avLst>
              <a:gd name="adj1" fmla="val -74134"/>
              <a:gd name="adj2" fmla="val -5685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5646" y="2243666"/>
            <a:ext cx="5301499" cy="3488266"/>
            <a:chOff x="3505646" y="2243666"/>
            <a:chExt cx="5301499" cy="3488266"/>
          </a:xfrm>
        </p:grpSpPr>
        <p:sp>
          <p:nvSpPr>
            <p:cNvPr id="10" name="Rectangle 9"/>
            <p:cNvSpPr/>
            <p:nvPr/>
          </p:nvSpPr>
          <p:spPr>
            <a:xfrm>
              <a:off x="3505646" y="3539512"/>
              <a:ext cx="541866" cy="482599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84589" y="2243666"/>
              <a:ext cx="3322556" cy="3488266"/>
              <a:chOff x="2859922" y="2175934"/>
              <a:chExt cx="3322556" cy="3488266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859922" y="2175934"/>
                <a:ext cx="3322556" cy="3488266"/>
              </a:xfrm>
              <a:prstGeom prst="wedgeRoundRectCallout">
                <a:avLst>
                  <a:gd name="adj1" fmla="val -89231"/>
                  <a:gd name="adj2" fmla="val -5679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17BE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03573" y="2490258"/>
                <a:ext cx="1435254" cy="75247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</a:rPr>
                  <a:t>Click</a:t>
                </a:r>
                <a:endParaRPr lang="en-US" sz="4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1100" y="3488267"/>
                <a:ext cx="1600200" cy="16764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0087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470740"/>
            <a:ext cx="8723376" cy="34930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0889" y="259882"/>
            <a:ext cx="4225490" cy="1010653"/>
            <a:chOff x="346510" y="269507"/>
            <a:chExt cx="4225490" cy="1010653"/>
          </a:xfrm>
        </p:grpSpPr>
        <p:sp>
          <p:nvSpPr>
            <p:cNvPr id="7" name="Rectangular Callout 3"/>
            <p:cNvSpPr>
              <a:spLocks noChangeArrowheads="1"/>
            </p:cNvSpPr>
            <p:nvPr/>
          </p:nvSpPr>
          <p:spPr bwMode="auto">
            <a:xfrm>
              <a:off x="346510" y="269507"/>
              <a:ext cx="4225490" cy="1010653"/>
            </a:xfrm>
            <a:prstGeom prst="wedgeRectCallout">
              <a:avLst>
                <a:gd name="adj1" fmla="val -21797"/>
                <a:gd name="adj2" fmla="val 175557"/>
              </a:avLst>
            </a:prstGeom>
            <a:solidFill>
              <a:schemeClr val="bg1"/>
            </a:solidFill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496924" y="419097"/>
              <a:ext cx="3895785" cy="698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600" dirty="0" smtClean="0">
                  <a:solidFill>
                    <a:srgbClr val="0066FF"/>
                  </a:solidFill>
                  <a:latin typeface="Verdana" charset="0"/>
                </a:rPr>
                <a:t>Enter headache</a:t>
              </a:r>
              <a:endParaRPr lang="en-US" sz="3600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15793" y="2772924"/>
            <a:ext cx="3382057" cy="3729564"/>
            <a:chOff x="5315793" y="2772924"/>
            <a:chExt cx="3382057" cy="3729564"/>
          </a:xfrm>
        </p:grpSpPr>
        <p:grpSp>
          <p:nvGrpSpPr>
            <p:cNvPr id="10" name="Group 9"/>
            <p:cNvGrpSpPr/>
            <p:nvPr/>
          </p:nvGrpSpPr>
          <p:grpSpPr>
            <a:xfrm>
              <a:off x="5315793" y="5226264"/>
              <a:ext cx="3382057" cy="1276224"/>
              <a:chOff x="3052610" y="4427805"/>
              <a:chExt cx="3382057" cy="1276224"/>
            </a:xfrm>
          </p:grpSpPr>
          <p:sp>
            <p:nvSpPr>
              <p:cNvPr id="12" name="Rectangular Callout 11"/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Rectangle 25"/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14" name="AutoShape 29"/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" name="Rectangle 2"/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smtClean="0">
                    <a:solidFill>
                      <a:schemeClr val="bg1"/>
                    </a:solidFill>
                    <a:latin typeface="Verdana" charset="0"/>
                  </a:rPr>
                  <a:t>Search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rot="20199023">
              <a:off x="6311041" y="2772924"/>
              <a:ext cx="379412" cy="2995933"/>
            </a:xfrm>
            <a:prstGeom prst="upArrow">
              <a:avLst>
                <a:gd name="adj1" fmla="val 50000"/>
                <a:gd name="adj2" fmla="val 925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8810" y="2814139"/>
            <a:ext cx="3724108" cy="3865566"/>
            <a:chOff x="498810" y="2814139"/>
            <a:chExt cx="3724108" cy="3865566"/>
          </a:xfrm>
        </p:grpSpPr>
        <p:sp>
          <p:nvSpPr>
            <p:cNvPr id="17" name="Rectangle 16"/>
            <p:cNvSpPr/>
            <p:nvPr/>
          </p:nvSpPr>
          <p:spPr>
            <a:xfrm>
              <a:off x="1282665" y="2814139"/>
              <a:ext cx="2625192" cy="1921491"/>
            </a:xfrm>
            <a:prstGeom prst="rect">
              <a:avLst/>
            </a:prstGeom>
            <a:noFill/>
            <a:ln w="9842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98810" y="5284271"/>
              <a:ext cx="3724108" cy="1395434"/>
              <a:chOff x="2709946" y="5008880"/>
              <a:chExt cx="3724108" cy="1395434"/>
            </a:xfrm>
          </p:grpSpPr>
          <p:sp>
            <p:nvSpPr>
              <p:cNvPr id="19" name="Rectangular Callout 3"/>
              <p:cNvSpPr>
                <a:spLocks noChangeArrowheads="1"/>
              </p:cNvSpPr>
              <p:nvPr/>
            </p:nvSpPr>
            <p:spPr bwMode="auto">
              <a:xfrm>
                <a:off x="2709946" y="5008880"/>
                <a:ext cx="3724108" cy="1395434"/>
              </a:xfrm>
              <a:prstGeom prst="wedgeRectCallout">
                <a:avLst>
                  <a:gd name="adj1" fmla="val 10895"/>
                  <a:gd name="adj2" fmla="val -81328"/>
                </a:avLst>
              </a:prstGeom>
              <a:solidFill>
                <a:schemeClr val="bg1"/>
              </a:solidFill>
              <a:ln w="571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2863388" y="5153657"/>
                <a:ext cx="3397945" cy="11150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smtClean="0">
                    <a:solidFill>
                      <a:srgbClr val="0066FF"/>
                    </a:solidFill>
                    <a:latin typeface="Verdana" charset="0"/>
                  </a:rPr>
                  <a:t>Suggested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800" smtClean="0">
                    <a:solidFill>
                      <a:srgbClr val="0066FF"/>
                    </a:solidFill>
                    <a:latin typeface="Verdana" charset="0"/>
                  </a:rPr>
                  <a:t>Subject Headings</a:t>
                </a:r>
                <a:endParaRPr lang="en-US" sz="2800">
                  <a:solidFill>
                    <a:srgbClr val="0066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5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259080"/>
            <a:ext cx="6205728" cy="6339840"/>
          </a:xfrm>
          <a:prstGeom prst="rect">
            <a:avLst/>
          </a:prstGeom>
        </p:spPr>
      </p:pic>
      <p:sp>
        <p:nvSpPr>
          <p:cNvPr id="6" name="Left Arrow Callout 5"/>
          <p:cNvSpPr/>
          <p:nvPr/>
        </p:nvSpPr>
        <p:spPr>
          <a:xfrm>
            <a:off x="2646199" y="2675821"/>
            <a:ext cx="4931639" cy="181701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6716"/>
            </a:avLst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 dirty="0" smtClean="0"/>
              <a:t>Click </a:t>
            </a:r>
            <a:r>
              <a:rPr lang="en-US" sz="2800" u="sng" dirty="0" smtClean="0"/>
              <a:t>Headache, Primary </a:t>
            </a:r>
          </a:p>
          <a:p>
            <a:pPr algn="ctr">
              <a:lnSpc>
                <a:spcPct val="110000"/>
              </a:lnSpc>
            </a:pPr>
            <a:r>
              <a:rPr lang="en-US" sz="2800" dirty="0" smtClean="0"/>
              <a:t>for </a:t>
            </a:r>
          </a:p>
          <a:p>
            <a:pPr algn="ctr">
              <a:lnSpc>
                <a:spcPct val="110000"/>
              </a:lnSpc>
            </a:pPr>
            <a:r>
              <a:rPr lang="en-US" sz="2800" dirty="0" smtClean="0"/>
              <a:t>Tree Structure hierarchy</a:t>
            </a:r>
          </a:p>
        </p:txBody>
      </p:sp>
    </p:spTree>
    <p:extLst>
      <p:ext uri="{BB962C8B-B14F-4D97-AF65-F5344CB8AC3E}">
        <p14:creationId xmlns:p14="http://schemas.microsoft.com/office/powerpoint/2010/main" val="38300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2.0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" y="777050"/>
            <a:ext cx="8370062" cy="49133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23822" y="3459047"/>
            <a:ext cx="4757317" cy="2902696"/>
            <a:chOff x="4218562" y="3719081"/>
            <a:chExt cx="4757317" cy="290269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218562" y="3719081"/>
              <a:ext cx="4757317" cy="2902696"/>
            </a:xfrm>
            <a:prstGeom prst="roundRect">
              <a:avLst/>
            </a:prstGeom>
            <a:solidFill>
              <a:srgbClr val="FFFFFF"/>
            </a:solidFill>
            <a:ln w="76200" cap="flat" cmpd="sng" algn="ctr">
              <a:solidFill>
                <a:srgbClr val="3366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533782" y="3976091"/>
              <a:ext cx="4099909" cy="2388677"/>
            </a:xfrm>
            <a:prstGeom prst="roundRect">
              <a:avLst/>
            </a:prstGeom>
            <a:noFill/>
            <a:ln w="38100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4692332" y="4253299"/>
              <a:ext cx="3783371" cy="1851279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i="1" dirty="0" smtClean="0">
                  <a:solidFill>
                    <a:srgbClr val="008000"/>
                  </a:solidFill>
                  <a:latin typeface="Verdana" charset="0"/>
                </a:rPr>
                <a:t>Migraine</a:t>
              </a:r>
              <a:r>
                <a:rPr lang="en-US" i="1" dirty="0">
                  <a:solidFill>
                    <a:srgbClr val="0080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results</a:t>
              </a:r>
              <a:r>
                <a:rPr lang="en-US" dirty="0" smtClean="0">
                  <a:solidFill>
                    <a:srgbClr val="FF6600"/>
                  </a:solidFill>
                  <a:latin typeface="Verdana" charset="0"/>
                </a:rPr>
                <a:t>,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try using a 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Headache, Primary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427551" y="4076719"/>
            <a:ext cx="1620711" cy="796182"/>
          </a:xfrm>
          <a:prstGeom prst="rect">
            <a:avLst/>
          </a:prstGeom>
          <a:noFill/>
          <a:ln w="889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8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17 at 12.2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60" y="271844"/>
            <a:ext cx="4791456" cy="6304788"/>
          </a:xfrm>
          <a:prstGeom prst="rect">
            <a:avLst/>
          </a:prstGeom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710251" y="2132433"/>
            <a:ext cx="1620711" cy="796182"/>
          </a:xfrm>
          <a:prstGeom prst="rect">
            <a:avLst/>
          </a:prstGeom>
          <a:noFill/>
          <a:ln w="889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411134" y="1397000"/>
            <a:ext cx="296333" cy="262466"/>
          </a:xfrm>
          <a:prstGeom prst="rect">
            <a:avLst/>
          </a:prstGeom>
          <a:noFill/>
          <a:ln w="57150" cmpd="sng">
            <a:solidFill>
              <a:srgbClr val="00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6342" y="2039296"/>
            <a:ext cx="8160441" cy="3074691"/>
            <a:chOff x="496342" y="2039296"/>
            <a:chExt cx="8160441" cy="3074691"/>
          </a:xfrm>
        </p:grpSpPr>
        <p:sp>
          <p:nvSpPr>
            <p:cNvPr id="8" name="Rounded Rectangle 11"/>
            <p:cNvSpPr>
              <a:spLocks noChangeArrowheads="1"/>
            </p:cNvSpPr>
            <p:nvPr/>
          </p:nvSpPr>
          <p:spPr bwMode="auto">
            <a:xfrm>
              <a:off x="4330962" y="2039296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66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66CC33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66CC33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96342" y="3770856"/>
              <a:ext cx="8160441" cy="1343131"/>
              <a:chOff x="496342" y="3770856"/>
              <a:chExt cx="8160441" cy="1343131"/>
            </a:xfrm>
          </p:grpSpPr>
          <p:sp>
            <p:nvSpPr>
              <p:cNvPr id="9" name="Rectangular Callout 15"/>
              <p:cNvSpPr>
                <a:spLocks noChangeArrowheads="1"/>
              </p:cNvSpPr>
              <p:nvPr/>
            </p:nvSpPr>
            <p:spPr bwMode="auto">
              <a:xfrm>
                <a:off x="496342" y="3770856"/>
                <a:ext cx="8160441" cy="1343131"/>
              </a:xfrm>
              <a:prstGeom prst="wedgeRectCallout">
                <a:avLst>
                  <a:gd name="adj1" fmla="val 1239"/>
                  <a:gd name="adj2" fmla="val -147603"/>
                </a:avLst>
              </a:prstGeom>
              <a:solidFill>
                <a:schemeClr val="bg1"/>
              </a:solidFill>
              <a:ln w="57150" cmpd="sng">
                <a:solidFill>
                  <a:srgbClr val="00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Rectangle 16"/>
              <p:cNvSpPr>
                <a:spLocks noChangeArrowheads="1"/>
              </p:cNvSpPr>
              <p:nvPr/>
            </p:nvSpPr>
            <p:spPr bwMode="auto">
              <a:xfrm>
                <a:off x="700717" y="3933037"/>
                <a:ext cx="7728128" cy="1003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Click the box under “Explode” to include articles indexed</a:t>
                </a:r>
              </a:p>
              <a:p>
                <a:pPr algn="ctr">
                  <a:lnSpc>
                    <a:spcPct val="130000"/>
                  </a:lnSpc>
                  <a:defRPr/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to </a:t>
                </a:r>
                <a:r>
                  <a:rPr lang="en-US" sz="2000" i="1" dirty="0" smtClean="0">
                    <a:solidFill>
                      <a:srgbClr val="FF6600"/>
                    </a:solidFill>
                    <a:latin typeface="Verdana" charset="0"/>
                  </a:rPr>
                  <a:t>Headache, Primary; Migraine; &amp; Tension Headache</a:t>
                </a:r>
                <a:endParaRPr lang="en-US" sz="2000" i="1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4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87921" y="1462088"/>
            <a:ext cx="4114800" cy="374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 smtClean="0">
              <a:solidFill>
                <a:srgbClr val="A6A6A6"/>
              </a:solidFill>
              <a:latin typeface="+mj-lt"/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Available on 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floor of library, across from the Learning Resource Center and public computers</a:t>
            </a:r>
          </a:p>
          <a:p>
            <a:pPr algn="ctr"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8am–5pm </a:t>
            </a: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Monday–Friday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6983" y="3500437"/>
            <a:ext cx="1513459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39000" y="1062037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019797" y="3041651"/>
            <a:ext cx="2046287" cy="369887"/>
          </a:xfrm>
          <a:prstGeom prst="rect">
            <a:avLst/>
          </a:prstGeom>
          <a:solidFill>
            <a:srgbClr val="000000">
              <a:alpha val="7294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11675" y="5581650"/>
            <a:ext cx="2160588" cy="371475"/>
          </a:xfrm>
          <a:prstGeom prst="rect">
            <a:avLst/>
          </a:prstGeom>
          <a:solidFill>
            <a:srgbClr val="72597A">
              <a:alpha val="7411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err="1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>
              <a:solidFill>
                <a:srgbClr val="F2F2F2"/>
              </a:solidFill>
              <a:latin typeface="Franklin Gothic Medium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958013" y="5547289"/>
            <a:ext cx="2019300" cy="369888"/>
          </a:xfrm>
          <a:prstGeom prst="rect">
            <a:avLst/>
          </a:prstGeom>
          <a:solidFill>
            <a:srgbClr val="FC48A1">
              <a:alpha val="8196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1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2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5199" y="1032933"/>
            <a:ext cx="1557867" cy="2175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41838" y="3030537"/>
            <a:ext cx="2003547" cy="369332"/>
          </a:xfrm>
          <a:prstGeom prst="rect">
            <a:avLst/>
          </a:prstGeom>
          <a:solidFill>
            <a:schemeClr val="bg1">
              <a:lumMod val="85000"/>
              <a:alpha val="74117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3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47" y="259334"/>
            <a:ext cx="5699506" cy="63075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13457" y="1176866"/>
            <a:ext cx="5143407" cy="5399766"/>
            <a:chOff x="1113457" y="1176866"/>
            <a:chExt cx="5143407" cy="5399766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5088464" y="1176866"/>
              <a:ext cx="1168400" cy="5399766"/>
            </a:xfrm>
            <a:prstGeom prst="rect">
              <a:avLst/>
            </a:prstGeom>
            <a:noFill/>
            <a:ln w="857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13457" y="3279957"/>
              <a:ext cx="3693493" cy="1295400"/>
              <a:chOff x="464430" y="1578336"/>
              <a:chExt cx="3693493" cy="1295400"/>
            </a:xfrm>
          </p:grpSpPr>
          <p:sp>
            <p:nvSpPr>
              <p:cNvPr id="6" name="Right Arrow Callout 5"/>
              <p:cNvSpPr/>
              <p:nvPr/>
            </p:nvSpPr>
            <p:spPr>
              <a:xfrm>
                <a:off x="464430" y="1578336"/>
                <a:ext cx="3693493" cy="1295400"/>
              </a:xfrm>
              <a:prstGeom prst="rightArrowCallout">
                <a:avLst>
                  <a:gd name="adj1" fmla="val 28086"/>
                  <a:gd name="adj2" fmla="val 25000"/>
                  <a:gd name="adj3" fmla="val 25000"/>
                  <a:gd name="adj4" fmla="val 85111"/>
                </a:avLst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24"/>
              <p:cNvSpPr>
                <a:spLocks noChangeArrowheads="1"/>
              </p:cNvSpPr>
              <p:nvPr/>
            </p:nvSpPr>
            <p:spPr bwMode="auto">
              <a:xfrm>
                <a:off x="591429" y="1670944"/>
                <a:ext cx="2894015" cy="1114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dirty="0" smtClean="0">
                    <a:solidFill>
                      <a:schemeClr val="bg1"/>
                    </a:solidFill>
                    <a:latin typeface="Verdana" charset="0"/>
                  </a:rPr>
                  <a:t>Subheadings </a:t>
                </a:r>
              </a:p>
              <a:p>
                <a:pPr algn="ctr">
                  <a:defRPr/>
                </a:pPr>
                <a:r>
                  <a:rPr lang="en-US" sz="2800" dirty="0" smtClean="0">
                    <a:solidFill>
                      <a:schemeClr val="bg1"/>
                    </a:solidFill>
                    <a:latin typeface="Verdana" charset="0"/>
                  </a:rPr>
                  <a:t>appear</a:t>
                </a:r>
                <a:endParaRPr lang="en-US" sz="28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302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7 at 12.3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8264"/>
            <a:ext cx="8534400" cy="5681472"/>
          </a:xfrm>
          <a:prstGeom prst="rect">
            <a:avLst/>
          </a:prstGeom>
        </p:spPr>
      </p:pic>
      <p:sp>
        <p:nvSpPr>
          <p:cNvPr id="5" name="Rounded Rectangle 11"/>
          <p:cNvSpPr>
            <a:spLocks noChangeArrowheads="1"/>
          </p:cNvSpPr>
          <p:nvPr/>
        </p:nvSpPr>
        <p:spPr bwMode="auto">
          <a:xfrm>
            <a:off x="4757471" y="5744124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6643" y="266391"/>
            <a:ext cx="7924770" cy="1206810"/>
            <a:chOff x="233840" y="266390"/>
            <a:chExt cx="8427389" cy="135207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3840" y="266390"/>
              <a:ext cx="8427389" cy="1352075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FF8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3200" dirty="0">
                <a:cs typeface="+mn-cs"/>
              </a:endParaRPr>
            </a:p>
          </p:txBody>
        </p:sp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397346" y="677756"/>
              <a:ext cx="8065757" cy="533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600" dirty="0">
                  <a:solidFill>
                    <a:srgbClr val="0033FF"/>
                  </a:solidFill>
                  <a:latin typeface="Verdana" charset="0"/>
                </a:rPr>
                <a:t>Select </a:t>
              </a:r>
              <a:r>
                <a:rPr lang="en-US" sz="2600" dirty="0" smtClean="0">
                  <a:solidFill>
                    <a:srgbClr val="0033FF"/>
                  </a:solidFill>
                  <a:latin typeface="Verdana" charset="0"/>
                </a:rPr>
                <a:t>the subheading </a:t>
              </a:r>
              <a:r>
                <a:rPr lang="en-US" sz="2600" i="1" dirty="0">
                  <a:solidFill>
                    <a:srgbClr val="0033FF"/>
                  </a:solidFill>
                  <a:latin typeface="Verdana" charset="0"/>
                </a:rPr>
                <a:t>F</a:t>
              </a:r>
              <a:r>
                <a:rPr lang="en-US" sz="2600" i="1" dirty="0" smtClean="0">
                  <a:solidFill>
                    <a:srgbClr val="0033FF"/>
                  </a:solidFill>
                  <a:latin typeface="Verdana" charset="0"/>
                </a:rPr>
                <a:t>amilial And Genetic</a:t>
              </a:r>
              <a:endParaRPr lang="en-US" sz="2600" i="1" dirty="0">
                <a:solidFill>
                  <a:srgbClr val="0033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55867" y="4198981"/>
            <a:ext cx="4744239" cy="1126435"/>
            <a:chOff x="4170364" y="5556143"/>
            <a:chExt cx="4744239" cy="1126435"/>
          </a:xfrm>
        </p:grpSpPr>
        <p:sp>
          <p:nvSpPr>
            <p:cNvPr id="10" name="Rectangular Callout 9"/>
            <p:cNvSpPr>
              <a:spLocks noChangeArrowheads="1"/>
            </p:cNvSpPr>
            <p:nvPr/>
          </p:nvSpPr>
          <p:spPr bwMode="auto">
            <a:xfrm>
              <a:off x="4170364" y="5556143"/>
              <a:ext cx="4744239" cy="1126435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391228" y="5810141"/>
              <a:ext cx="4293162" cy="619567"/>
              <a:chOff x="4391228" y="5810141"/>
              <a:chExt cx="4293162" cy="619567"/>
            </a:xfrm>
          </p:grpSpPr>
          <p:sp>
            <p:nvSpPr>
              <p:cNvPr id="12" name="Rectangle 25"/>
              <p:cNvSpPr>
                <a:spLocks noChangeArrowheads="1"/>
              </p:cNvSpPr>
              <p:nvPr/>
            </p:nvSpPr>
            <p:spPr bwMode="auto">
              <a:xfrm>
                <a:off x="4391228" y="5897803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2800" dirty="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 dirty="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483990" y="5810141"/>
                <a:ext cx="3200400" cy="619567"/>
                <a:chOff x="5483990" y="5810141"/>
                <a:chExt cx="3200400" cy="619567"/>
              </a:xfrm>
            </p:grpSpPr>
            <p:sp>
              <p:nvSpPr>
                <p:cNvPr id="14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6774406" y="4519725"/>
                  <a:ext cx="619567" cy="3200400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0">
                      <a:srgbClr val="2D9800"/>
                    </a:gs>
                    <a:gs pos="100000">
                      <a:srgbClr val="8CDE5B"/>
                    </a:gs>
                  </a:gsLst>
                  <a:lin ang="0" scaled="1"/>
                  <a:tileRect/>
                </a:gradFill>
                <a:ln w="28575">
                  <a:noFill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15" name="Rectangle 2"/>
                <p:cNvSpPr>
                  <a:spLocks noChangeArrowheads="1"/>
                </p:cNvSpPr>
                <p:nvPr/>
              </p:nvSpPr>
              <p:spPr bwMode="auto">
                <a:xfrm>
                  <a:off x="5677647" y="5934602"/>
                  <a:ext cx="2823883" cy="41927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400" dirty="0">
                      <a:solidFill>
                        <a:schemeClr val="bg1"/>
                      </a:solidFill>
                      <a:latin typeface="Verdana" charset="0"/>
                    </a:rPr>
                    <a:t>Search Database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210578" y="2540000"/>
            <a:ext cx="499070" cy="1849119"/>
          </a:xfrm>
          <a:prstGeom prst="upArrow">
            <a:avLst>
              <a:gd name="adj1" fmla="val 50000"/>
              <a:gd name="adj2" fmla="val 9185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8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9162" y="2711102"/>
            <a:ext cx="7563511" cy="14126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Refining Results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0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51" y="240030"/>
            <a:ext cx="5686425" cy="6377940"/>
          </a:xfrm>
          <a:prstGeom prst="rect">
            <a:avLst/>
          </a:prstGeom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603733" y="3587458"/>
            <a:ext cx="371383" cy="245319"/>
          </a:xfrm>
          <a:prstGeom prst="rect">
            <a:avLst/>
          </a:prstGeom>
          <a:noFill/>
          <a:ln w="76200" cmpd="sng">
            <a:solidFill>
              <a:srgbClr val="66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5413" y="1544594"/>
            <a:ext cx="6430128" cy="1296494"/>
            <a:chOff x="146540" y="4640386"/>
            <a:chExt cx="6047152" cy="1296494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146540" y="4640386"/>
              <a:ext cx="6047152" cy="1296494"/>
            </a:xfrm>
            <a:prstGeom prst="wedgeRoundRectCallout">
              <a:avLst>
                <a:gd name="adj1" fmla="val -25336"/>
                <a:gd name="adj2" fmla="val 98313"/>
                <a:gd name="adj3" fmla="val 16667"/>
              </a:avLst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618" y="4796693"/>
              <a:ext cx="5724767" cy="98250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400" dirty="0" smtClean="0">
                  <a:solidFill>
                    <a:schemeClr val="bg1"/>
                  </a:solidFill>
                </a:rPr>
                <a:t>Change date to 2010 in the </a:t>
              </a:r>
              <a:r>
                <a:rPr lang="en-US" sz="2400" dirty="0">
                  <a:solidFill>
                    <a:schemeClr val="bg1"/>
                  </a:solidFill>
                </a:rPr>
                <a:t>left-hand </a:t>
              </a:r>
              <a:r>
                <a:rPr lang="en-US" sz="2400" dirty="0" smtClean="0">
                  <a:solidFill>
                    <a:schemeClr val="bg1"/>
                  </a:solidFill>
                </a:rPr>
                <a:t>box to narrow </a:t>
              </a:r>
              <a:r>
                <a:rPr lang="en-US" sz="2400" dirty="0">
                  <a:solidFill>
                    <a:schemeClr val="bg1"/>
                  </a:solidFill>
                </a:rPr>
                <a:t>to articles published in the last 5 years.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50673" y="3684206"/>
            <a:ext cx="3352801" cy="961320"/>
            <a:chOff x="2895599" y="5405614"/>
            <a:chExt cx="3352801" cy="961320"/>
          </a:xfrm>
        </p:grpSpPr>
        <p:sp>
          <p:nvSpPr>
            <p:cNvPr id="36" name="Rectangular Callout 35"/>
            <p:cNvSpPr>
              <a:spLocks noChangeArrowheads="1"/>
            </p:cNvSpPr>
            <p:nvPr/>
          </p:nvSpPr>
          <p:spPr bwMode="auto">
            <a:xfrm>
              <a:off x="2895599" y="5405614"/>
              <a:ext cx="3352801" cy="961320"/>
            </a:xfrm>
            <a:prstGeom prst="wedgeRectCallout">
              <a:avLst>
                <a:gd name="adj1" fmla="val -44829"/>
                <a:gd name="adj2" fmla="val -50206"/>
              </a:avLst>
            </a:prstGeom>
            <a:solidFill>
              <a:schemeClr val="bg1"/>
            </a:solidFill>
            <a:ln w="5715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73940" y="5713370"/>
              <a:ext cx="2796120" cy="374164"/>
            </a:xfrm>
            <a:prstGeom prst="rect">
              <a:avLst/>
            </a:prstGeom>
            <a:noFill/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70000"/>
                </a:lnSpc>
              </a:pP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Press Return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9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10" y="207264"/>
            <a:ext cx="6089904" cy="64434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1" y="1684867"/>
            <a:ext cx="1651000" cy="1437423"/>
            <a:chOff x="4572001" y="1684867"/>
            <a:chExt cx="1651000" cy="1437423"/>
          </a:xfrm>
        </p:grpSpPr>
        <p:sp>
          <p:nvSpPr>
            <p:cNvPr id="15" name="Rectangular Callout 14"/>
            <p:cNvSpPr>
              <a:spLocks noChangeArrowheads="1"/>
            </p:cNvSpPr>
            <p:nvPr/>
          </p:nvSpPr>
          <p:spPr bwMode="auto">
            <a:xfrm>
              <a:off x="4572001" y="1684867"/>
              <a:ext cx="1651000" cy="819101"/>
            </a:xfrm>
            <a:prstGeom prst="wedgeRectCallout">
              <a:avLst>
                <a:gd name="adj1" fmla="val 16862"/>
                <a:gd name="adj2" fmla="val 80943"/>
              </a:avLst>
            </a:prstGeom>
            <a:solidFill>
              <a:schemeClr val="bg1"/>
            </a:solidFill>
            <a:ln w="57150">
              <a:solidFill>
                <a:srgbClr val="1B6FB2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692288" y="1877140"/>
              <a:ext cx="1392247" cy="4095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2400" dirty="0" smtClean="0">
                  <a:solidFill>
                    <a:srgbClr val="5F9D44"/>
                  </a:solidFill>
                  <a:latin typeface="Verdana" charset="0"/>
                </a:rPr>
                <a:t>Results</a:t>
              </a:r>
              <a:endParaRPr lang="en-US" sz="2400" dirty="0">
                <a:solidFill>
                  <a:srgbClr val="5F9D44"/>
                </a:solidFill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4954975" y="2844800"/>
              <a:ext cx="946292" cy="277490"/>
            </a:xfrm>
            <a:prstGeom prst="rect">
              <a:avLst/>
            </a:prstGeom>
            <a:noFill/>
            <a:ln w="76200" cmpd="sng">
              <a:solidFill>
                <a:srgbClr val="56B03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2887" y="2124685"/>
            <a:ext cx="4129779" cy="821715"/>
            <a:chOff x="272888" y="2124685"/>
            <a:chExt cx="3968912" cy="821715"/>
          </a:xfrm>
        </p:grpSpPr>
        <p:sp>
          <p:nvSpPr>
            <p:cNvPr id="22" name="Rectangular Callout 21"/>
            <p:cNvSpPr>
              <a:spLocks noChangeArrowheads="1"/>
            </p:cNvSpPr>
            <p:nvPr/>
          </p:nvSpPr>
          <p:spPr bwMode="auto">
            <a:xfrm>
              <a:off x="272888" y="2124685"/>
              <a:ext cx="3968912" cy="821715"/>
            </a:xfrm>
            <a:prstGeom prst="wedgeRectCallout">
              <a:avLst>
                <a:gd name="adj1" fmla="val 18745"/>
                <a:gd name="adj2" fmla="val -80888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25285" y="2363110"/>
              <a:ext cx="3610419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66CC"/>
                  </a:solidFill>
                  <a:latin typeface="Verdana" charset="0"/>
                </a:rPr>
                <a:t>Click </a:t>
              </a:r>
              <a:r>
                <a:rPr lang="en-US" sz="2400" i="1" dirty="0" smtClean="0">
                  <a:solidFill>
                    <a:srgbClr val="0066CC"/>
                  </a:solidFill>
                  <a:latin typeface="Verdana" charset="0"/>
                </a:rPr>
                <a:t>Advanced</a:t>
              </a:r>
              <a:r>
                <a:rPr lang="en-US" sz="2400" dirty="0" smtClean="0">
                  <a:solidFill>
                    <a:srgbClr val="0066CC"/>
                  </a:solidFill>
                  <a:latin typeface="Verdana" charset="0"/>
                </a:rPr>
                <a:t> </a:t>
              </a:r>
              <a:r>
                <a:rPr lang="en-US" sz="2400" i="1" dirty="0" smtClean="0">
                  <a:solidFill>
                    <a:srgbClr val="0066CC"/>
                  </a:solidFill>
                  <a:latin typeface="Verdana" charset="0"/>
                </a:rPr>
                <a:t>Search</a:t>
              </a:r>
              <a:endParaRPr lang="en-US" sz="2400" i="1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5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5496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80" y="266700"/>
            <a:ext cx="5069840" cy="6324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315227" y="3281613"/>
            <a:ext cx="1695450" cy="676148"/>
          </a:xfrm>
          <a:prstGeom prst="wedgeRoundRectCallout">
            <a:avLst>
              <a:gd name="adj1" fmla="val 76357"/>
              <a:gd name="adj2" fmla="val 71049"/>
              <a:gd name="adj3" fmla="val 16667"/>
            </a:avLst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English</a:t>
            </a:r>
            <a:endParaRPr lang="en-US" sz="28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6934669" y="2882773"/>
            <a:ext cx="1752600" cy="1092454"/>
          </a:xfrm>
          <a:prstGeom prst="wedgeRoundRectCallout">
            <a:avLst>
              <a:gd name="adj1" fmla="val -176568"/>
              <a:gd name="adj2" fmla="val 64599"/>
              <a:gd name="adj3" fmla="val 16667"/>
            </a:avLst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Peer</a:t>
            </a:r>
          </a:p>
          <a:p>
            <a:pPr algn="ctr">
              <a:lnSpc>
                <a:spcPct val="80000"/>
              </a:lnSpc>
            </a:pPr>
            <a:r>
              <a:rPr lang="en-US" sz="2800" dirty="0" smtClean="0"/>
              <a:t>Reviewed</a:t>
            </a:r>
            <a:endParaRPr lang="en-US" sz="28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015789" y="5496026"/>
            <a:ext cx="2983831" cy="895082"/>
          </a:xfrm>
          <a:prstGeom prst="wedgeRoundRectCallout">
            <a:avLst>
              <a:gd name="adj1" fmla="val -85999"/>
              <a:gd name="adj2" fmla="val -5883"/>
              <a:gd name="adj3" fmla="val 16667"/>
            </a:avLst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smtClean="0"/>
              <a:t>Nursing Journals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0338" y="306649"/>
            <a:ext cx="7772098" cy="1069250"/>
            <a:chOff x="283882" y="227269"/>
            <a:chExt cx="7291293" cy="962130"/>
          </a:xfrm>
        </p:grpSpPr>
        <p:sp>
          <p:nvSpPr>
            <p:cNvPr id="17" name="Rectangular Callout 16"/>
            <p:cNvSpPr>
              <a:spLocks noChangeArrowheads="1"/>
            </p:cNvSpPr>
            <p:nvPr/>
          </p:nvSpPr>
          <p:spPr bwMode="auto">
            <a:xfrm>
              <a:off x="283882" y="227269"/>
              <a:ext cx="7291293" cy="962130"/>
            </a:xfrm>
            <a:prstGeom prst="wedgeRectCallout">
              <a:avLst>
                <a:gd name="adj1" fmla="val -41712"/>
                <a:gd name="adj2" fmla="val 40618"/>
              </a:avLst>
            </a:prstGeom>
            <a:solidFill>
              <a:schemeClr val="bg1"/>
            </a:solidFill>
            <a:ln w="571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83862" y="453211"/>
              <a:ext cx="6905136" cy="5326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S</a:t>
              </a:r>
              <a:r>
                <a:rPr lang="en-US" sz="3200" dirty="0">
                  <a:solidFill>
                    <a:srgbClr val="3366FF"/>
                  </a:solidFill>
                  <a:latin typeface="Verdana" charset="0"/>
                </a:rPr>
                <a:t>elect filters </a:t>
              </a:r>
              <a:r>
                <a:rPr lang="en-US" sz="3200" dirty="0" smtClean="0">
                  <a:solidFill>
                    <a:srgbClr val="3366FF"/>
                  </a:solidFill>
                  <a:latin typeface="Verdana" charset="0"/>
                </a:rPr>
                <a:t>relevant to search.</a:t>
              </a:r>
              <a:endParaRPr lang="en-US" sz="3200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62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" y="4028442"/>
            <a:ext cx="8659495" cy="152717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21080" y="751840"/>
            <a:ext cx="7101840" cy="2773680"/>
          </a:xfrm>
          <a:prstGeom prst="wedgeRoundRectCallout">
            <a:avLst>
              <a:gd name="adj1" fmla="val 50984"/>
              <a:gd name="adj2" fmla="val 114148"/>
              <a:gd name="adj3" fmla="val 16667"/>
            </a:avLst>
          </a:prstGeom>
          <a:solidFill>
            <a:schemeClr val="bg1"/>
          </a:solidFill>
          <a:ln w="76200">
            <a:solidFill>
              <a:srgbClr val="41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3266FF"/>
                </a:solidFill>
              </a:rPr>
              <a:t>Scroll to the bottom of the screen and click </a:t>
            </a:r>
            <a:r>
              <a:rPr lang="en-US" sz="4400" smtClean="0">
                <a:solidFill>
                  <a:schemeClr val="tx1"/>
                </a:solidFill>
              </a:rPr>
              <a:t>Search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69798"/>
            <a:ext cx="8636000" cy="551840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549667" y="2223435"/>
            <a:ext cx="5601903" cy="2517316"/>
            <a:chOff x="1549667" y="2223435"/>
            <a:chExt cx="5601903" cy="2517316"/>
          </a:xfrm>
        </p:grpSpPr>
        <p:grpSp>
          <p:nvGrpSpPr>
            <p:cNvPr id="6" name="Group 5"/>
            <p:cNvGrpSpPr/>
            <p:nvPr/>
          </p:nvGrpSpPr>
          <p:grpSpPr>
            <a:xfrm>
              <a:off x="1549667" y="2223435"/>
              <a:ext cx="5601903" cy="1520791"/>
              <a:chOff x="1771048" y="2213810"/>
              <a:chExt cx="5601903" cy="1520791"/>
            </a:xfrm>
          </p:grpSpPr>
          <p:sp>
            <p:nvSpPr>
              <p:cNvPr id="28" name="Rectangular Callout 27"/>
              <p:cNvSpPr>
                <a:spLocks noChangeArrowheads="1"/>
              </p:cNvSpPr>
              <p:nvPr/>
            </p:nvSpPr>
            <p:spPr bwMode="auto">
              <a:xfrm>
                <a:off x="1771048" y="2213810"/>
                <a:ext cx="5601903" cy="1520791"/>
              </a:xfrm>
              <a:prstGeom prst="wedgeRectCallout">
                <a:avLst>
                  <a:gd name="adj1" fmla="val 23364"/>
                  <a:gd name="adj2" fmla="val 85874"/>
                </a:avLst>
              </a:prstGeom>
              <a:solidFill>
                <a:schemeClr val="bg1"/>
              </a:solidFill>
              <a:ln w="76200" cmpd="sng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100700" y="2441041"/>
                <a:ext cx="4942600" cy="1081805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/>
                <a:r>
                  <a:rPr lang="en-US" sz="3200" dirty="0" smtClean="0">
                    <a:solidFill>
                      <a:srgbClr val="000000"/>
                    </a:solidFill>
                    <a:latin typeface="Verdana" charset="0"/>
                  </a:rPr>
                  <a:t>Results have narrowed</a:t>
                </a:r>
              </a:p>
              <a:p>
                <a:pPr algn="ctr"/>
                <a:r>
                  <a:rPr lang="en-US" sz="3200" dirty="0" smtClean="0">
                    <a:latin typeface="Verdana" charset="0"/>
                  </a:rPr>
                  <a:t> to 2 articles</a:t>
                </a:r>
                <a:endParaRPr lang="en-US" sz="3200" dirty="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4965146" y="4418366"/>
              <a:ext cx="1185397" cy="322385"/>
            </a:xfrm>
            <a:prstGeom prst="rect">
              <a:avLst/>
            </a:prstGeom>
            <a:noFill/>
            <a:ln w="444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83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46634"/>
            <a:ext cx="5588000" cy="63647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97718" y="2034220"/>
            <a:ext cx="5169644" cy="1074695"/>
            <a:chOff x="1158264" y="4340526"/>
            <a:chExt cx="4693232" cy="1074695"/>
          </a:xfrm>
        </p:grpSpPr>
        <p:sp>
          <p:nvSpPr>
            <p:cNvPr id="4" name="Rectangular Callout 3"/>
            <p:cNvSpPr>
              <a:spLocks noChangeArrowheads="1"/>
            </p:cNvSpPr>
            <p:nvPr/>
          </p:nvSpPr>
          <p:spPr bwMode="auto">
            <a:xfrm>
              <a:off x="1158264" y="4340526"/>
              <a:ext cx="4693232" cy="1074695"/>
            </a:xfrm>
            <a:prstGeom prst="wedgeRectCallout">
              <a:avLst>
                <a:gd name="adj1" fmla="val -19751"/>
                <a:gd name="adj2" fmla="val 146517"/>
              </a:avLst>
            </a:prstGeom>
            <a:solidFill>
              <a:schemeClr val="bg1"/>
            </a:solidFill>
            <a:ln w="76200" cmpd="sng">
              <a:solidFill>
                <a:srgbClr val="66CC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446625" y="4577916"/>
              <a:ext cx="4185225" cy="655865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Scroll to </a:t>
              </a:r>
              <a:r>
                <a:rPr lang="en-US" sz="3200" dirty="0" smtClean="0">
                  <a:latin typeface="Verdana" charset="0"/>
                </a:rPr>
                <a:t>View Results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10217" y="5336866"/>
            <a:ext cx="2925762" cy="1087438"/>
            <a:chOff x="146815" y="4383965"/>
            <a:chExt cx="2925762" cy="1087438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146815" y="4383965"/>
              <a:ext cx="2925762" cy="1087438"/>
            </a:xfrm>
            <a:prstGeom prst="wedgeRoundRectCallout">
              <a:avLst>
                <a:gd name="adj1" fmla="val -92812"/>
                <a:gd name="adj2" fmla="val 2316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307174" y="4566196"/>
              <a:ext cx="1358242" cy="761206"/>
              <a:chOff x="5255847" y="468924"/>
              <a:chExt cx="1358411" cy="7620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55148" y="469357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pic>
            <p:nvPicPr>
              <p:cNvPr id="10" name="Picture 9" descr="Screen Shot 2012-07-24 at 3.05.56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6620" y="521679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55605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33296" y="305067"/>
            <a:ext cx="914400" cy="6247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dirty="0" smtClean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dirty="0" smtClean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5333" r="6511" b="3996"/>
          <a:stretch/>
        </p:blipFill>
        <p:spPr>
          <a:xfrm>
            <a:off x="2877954" y="320040"/>
            <a:ext cx="5760720" cy="62179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18878" y="4078259"/>
            <a:ext cx="669653" cy="401637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35088" y="5824538"/>
            <a:ext cx="6467475" cy="523875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  <a:p>
            <a:pPr algn="ctr" eaLnBrk="1" hangingPunct="1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Problems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 with eRaider call: 806-743-1234</a:t>
            </a:r>
            <a:r>
              <a:rPr lang="en-US" sz="800">
                <a:solidFill>
                  <a:srgbClr val="FFFFFF"/>
                </a:solidFill>
                <a:latin typeface="Verdana" charset="0"/>
                <a:cs typeface="Verdana" charset="0"/>
              </a:rPr>
              <a:t>a</a:t>
            </a:r>
          </a:p>
        </p:txBody>
      </p:sp>
      <p:pic>
        <p:nvPicPr>
          <p:cNvPr id="11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" y="1470827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solidFill>
                <a:srgbClr val="00000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by Information Services.</a:t>
            </a:r>
          </a:p>
        </p:txBody>
      </p:sp>
    </p:spTree>
    <p:extLst>
      <p:ext uri="{BB962C8B-B14F-4D97-AF65-F5344CB8AC3E}">
        <p14:creationId xmlns:p14="http://schemas.microsoft.com/office/powerpoint/2010/main" val="42569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14" y="255333"/>
            <a:ext cx="5186172" cy="6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25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9582" y="1968500"/>
            <a:ext cx="8262779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Searching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Nursing Reference Center</a:t>
            </a:r>
          </a:p>
        </p:txBody>
      </p:sp>
    </p:spTree>
    <p:extLst>
      <p:ext uri="{BB962C8B-B14F-4D97-AF65-F5344CB8AC3E}">
        <p14:creationId xmlns:p14="http://schemas.microsoft.com/office/powerpoint/2010/main" val="380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7"/>
          <p:cNvGrpSpPr>
            <a:grpSpLocks/>
          </p:cNvGrpSpPr>
          <p:nvPr/>
        </p:nvGrpSpPr>
        <p:grpSpPr bwMode="auto">
          <a:xfrm>
            <a:off x="273050" y="277813"/>
            <a:ext cx="6584950" cy="914400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6571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298575" y="4795838"/>
            <a:ext cx="6557963" cy="1563687"/>
            <a:chOff x="1793046" y="4796482"/>
            <a:chExt cx="6557866" cy="1563520"/>
          </a:xfrm>
        </p:grpSpPr>
        <p:sp>
          <p:nvSpPr>
            <p:cNvPr id="66568" name="Content Placeholder 2"/>
            <p:cNvSpPr txBox="1">
              <a:spLocks/>
            </p:cNvSpPr>
            <p:nvPr/>
          </p:nvSpPr>
          <p:spPr bwMode="auto">
            <a:xfrm>
              <a:off x="1793046" y="4875844"/>
              <a:ext cx="4183774" cy="137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…and comprehensive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scholarly literature.</a:t>
              </a:r>
            </a:p>
          </p:txBody>
        </p:sp>
        <p:pic>
          <p:nvPicPr>
            <p:cNvPr id="6656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398" y="4796482"/>
              <a:ext cx="1958514" cy="156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488" y="1993900"/>
            <a:ext cx="7751762" cy="2243138"/>
            <a:chOff x="597951" y="1993803"/>
            <a:chExt cx="7752961" cy="2243788"/>
          </a:xfrm>
        </p:grpSpPr>
        <p:pic>
          <p:nvPicPr>
            <p:cNvPr id="6656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387" y="2079176"/>
              <a:ext cx="1152525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51" y="1993803"/>
              <a:ext cx="1514146" cy="224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7" name="Content Placeholder 2"/>
            <p:cNvSpPr txBox="1">
              <a:spLocks/>
            </p:cNvSpPr>
            <p:nvPr/>
          </p:nvSpPr>
          <p:spPr bwMode="auto">
            <a:xfrm>
              <a:off x="2551331" y="2341655"/>
              <a:ext cx="4183774" cy="148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clinical information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at the point-of care…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7"/>
          <p:cNvGrpSpPr>
            <a:grpSpLocks noChangeAspect="1"/>
          </p:cNvGrpSpPr>
          <p:nvPr/>
        </p:nvGrpSpPr>
        <p:grpSpPr bwMode="auto">
          <a:xfrm>
            <a:off x="2092325" y="312738"/>
            <a:ext cx="4953000" cy="687387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7603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11487" y="1604963"/>
            <a:ext cx="1269907" cy="2335212"/>
            <a:chOff x="1011487" y="1604963"/>
            <a:chExt cx="1269907" cy="2335212"/>
          </a:xfrm>
        </p:grpSpPr>
        <p:sp>
          <p:nvSpPr>
            <p:cNvPr id="67600" name="Content Placeholder 2"/>
            <p:cNvSpPr txBox="1">
              <a:spLocks/>
            </p:cNvSpPr>
            <p:nvPr/>
          </p:nvSpPr>
          <p:spPr bwMode="auto">
            <a:xfrm>
              <a:off x="1011487" y="3541126"/>
              <a:ext cx="1253339" cy="39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 smtClean="0">
                  <a:solidFill>
                    <a:srgbClr val="FFFFFF"/>
                  </a:solidFill>
                  <a:latin typeface="Helvetica" charset="0"/>
                </a:rPr>
                <a:t>diseases</a:t>
              </a:r>
              <a:endParaRPr lang="en-US" sz="2000" dirty="0">
                <a:solidFill>
                  <a:srgbClr val="FFFFFF"/>
                </a:solidFill>
                <a:latin typeface="Helvetica" charset="0"/>
              </a:endParaRPr>
            </a:p>
          </p:txBody>
        </p:sp>
        <p:pic>
          <p:nvPicPr>
            <p:cNvPr id="67601" name="Picture 8" descr="young-woman-sic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487" y="1604963"/>
              <a:ext cx="1269907" cy="190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00139" y="4591050"/>
            <a:ext cx="2095898" cy="1758950"/>
            <a:chOff x="600139" y="4591050"/>
            <a:chExt cx="2095898" cy="1758950"/>
          </a:xfrm>
        </p:grpSpPr>
        <p:pic>
          <p:nvPicPr>
            <p:cNvPr id="67598" name="Picture 9" descr="shot55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4"/>
            <a:stretch>
              <a:fillRect/>
            </a:stretch>
          </p:blipFill>
          <p:spPr bwMode="auto">
            <a:xfrm>
              <a:off x="600139" y="4591050"/>
              <a:ext cx="2095898" cy="1310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Content Placeholder 2"/>
            <p:cNvSpPr txBox="1">
              <a:spLocks/>
            </p:cNvSpPr>
            <p:nvPr/>
          </p:nvSpPr>
          <p:spPr bwMode="auto">
            <a:xfrm>
              <a:off x="600139" y="5932760"/>
              <a:ext cx="2095898" cy="4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 smtClean="0">
                  <a:solidFill>
                    <a:srgbClr val="FFFFFF"/>
                  </a:solidFill>
                  <a:latin typeface="Helvetica" charset="0"/>
                </a:rPr>
                <a:t>skills</a:t>
              </a:r>
              <a:endParaRPr lang="en-US" sz="2000" dirty="0">
                <a:solidFill>
                  <a:srgbClr val="FFFFFF"/>
                </a:solidFill>
                <a:latin typeface="Helvetic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88088" y="4247380"/>
            <a:ext cx="2343150" cy="2200885"/>
            <a:chOff x="6288088" y="3700316"/>
            <a:chExt cx="2343150" cy="2200885"/>
          </a:xfrm>
        </p:grpSpPr>
        <p:pic>
          <p:nvPicPr>
            <p:cNvPr id="67596" name="Picture 11" descr="news_20030513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119" y="3700316"/>
              <a:ext cx="1319089" cy="1752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7" name="Content Placeholder 2"/>
            <p:cNvSpPr txBox="1">
              <a:spLocks/>
            </p:cNvSpPr>
            <p:nvPr/>
          </p:nvSpPr>
          <p:spPr bwMode="auto">
            <a:xfrm>
              <a:off x="6288088" y="5463768"/>
              <a:ext cx="2343150" cy="43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 smtClean="0">
                  <a:solidFill>
                    <a:srgbClr val="FFFFFF"/>
                  </a:solidFill>
                  <a:latin typeface="Helvetica" charset="0"/>
                </a:rPr>
                <a:t>patient education</a:t>
              </a:r>
              <a:endParaRPr lang="en-US" sz="2000" dirty="0">
                <a:solidFill>
                  <a:srgbClr val="FFFFFF"/>
                </a:solidFill>
                <a:latin typeface="Helvetica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405563" y="1712913"/>
            <a:ext cx="2108200" cy="1804987"/>
            <a:chOff x="6725283" y="3957583"/>
            <a:chExt cx="2106827" cy="1804019"/>
          </a:xfrm>
        </p:grpSpPr>
        <p:pic>
          <p:nvPicPr>
            <p:cNvPr id="67594" name="Picture 12" descr="drug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283" y="3957583"/>
              <a:ext cx="2106827" cy="135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5" name="Content Placeholder 2"/>
            <p:cNvSpPr txBox="1">
              <a:spLocks/>
            </p:cNvSpPr>
            <p:nvPr/>
          </p:nvSpPr>
          <p:spPr bwMode="auto">
            <a:xfrm>
              <a:off x="6756835" y="5362952"/>
              <a:ext cx="2050845" cy="3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>
                  <a:solidFill>
                    <a:srgbClr val="FFFFFF"/>
                  </a:solidFill>
                  <a:latin typeface="Helvetica" charset="0"/>
                </a:rPr>
                <a:t>drug information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8205" y="2259330"/>
            <a:ext cx="1785366" cy="2784743"/>
            <a:chOff x="3668205" y="2259330"/>
            <a:chExt cx="1785366" cy="2784743"/>
          </a:xfrm>
        </p:grpSpPr>
        <p:sp>
          <p:nvSpPr>
            <p:cNvPr id="67593" name="Content Placeholder 2"/>
            <p:cNvSpPr txBox="1">
              <a:spLocks/>
            </p:cNvSpPr>
            <p:nvPr/>
          </p:nvSpPr>
          <p:spPr bwMode="auto">
            <a:xfrm>
              <a:off x="3668205" y="4591050"/>
              <a:ext cx="1785366" cy="45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 smtClean="0">
                  <a:solidFill>
                    <a:srgbClr val="FFFFFF"/>
                  </a:solidFill>
                  <a:latin typeface="Helvetica" charset="0"/>
                </a:rPr>
                <a:t>care plans</a:t>
              </a:r>
              <a:endParaRPr lang="en-US" sz="2000" dirty="0">
                <a:solidFill>
                  <a:srgbClr val="FFFFFF"/>
                </a:solidFill>
                <a:latin typeface="Helvetica" charset="0"/>
              </a:endParaRPr>
            </a:p>
          </p:txBody>
        </p:sp>
        <p:pic>
          <p:nvPicPr>
            <p:cNvPr id="7" name="Picture 6" descr="Screen Shot 2015-09-18 at 5.14.1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205" y="2259330"/>
              <a:ext cx="1785366" cy="2331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5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2" y="330073"/>
            <a:ext cx="4805934" cy="616610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424617" y="634033"/>
            <a:ext cx="3434962" cy="612648"/>
          </a:xfrm>
          <a:prstGeom prst="wedgeRoundRectCallout">
            <a:avLst>
              <a:gd name="adj1" fmla="val -74134"/>
              <a:gd name="adj2" fmla="val -5685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65608" y="2446866"/>
            <a:ext cx="4865126" cy="3463925"/>
            <a:chOff x="3965608" y="2446866"/>
            <a:chExt cx="4865126" cy="3463925"/>
          </a:xfrm>
        </p:grpSpPr>
        <p:sp>
          <p:nvSpPr>
            <p:cNvPr id="17" name="Rectangle 16"/>
            <p:cNvSpPr/>
            <p:nvPr/>
          </p:nvSpPr>
          <p:spPr>
            <a:xfrm>
              <a:off x="3965608" y="3533303"/>
              <a:ext cx="606392" cy="516835"/>
            </a:xfrm>
            <a:prstGeom prst="rect">
              <a:avLst/>
            </a:prstGeom>
            <a:noFill/>
            <a:ln w="57150">
              <a:solidFill>
                <a:srgbClr val="CC1D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791200" y="2446866"/>
              <a:ext cx="3039534" cy="3463925"/>
              <a:chOff x="3056467" y="1761066"/>
              <a:chExt cx="3039534" cy="3463925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3056467" y="1761066"/>
                <a:ext cx="3039534" cy="3463925"/>
              </a:xfrm>
              <a:prstGeom prst="wedgeRoundRectCallout">
                <a:avLst>
                  <a:gd name="adj1" fmla="val -87707"/>
                  <a:gd name="adj2" fmla="val -1071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24299" y="2252130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tx1"/>
                    </a:solidFill>
                  </a:rPr>
                  <a:t>Click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1" t="2350" r="1393" b="3224"/>
              <a:stretch/>
            </p:blipFill>
            <p:spPr>
              <a:xfrm>
                <a:off x="3611880" y="3317239"/>
                <a:ext cx="1920240" cy="1463040"/>
              </a:xfrm>
              <a:prstGeom prst="rect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696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" y="468746"/>
            <a:ext cx="8614156" cy="525983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208213" y="5080245"/>
            <a:ext cx="4776787" cy="1393825"/>
          </a:xfrm>
          <a:prstGeom prst="wedgeRoundRectCallout">
            <a:avLst>
              <a:gd name="adj1" fmla="val -8412"/>
              <a:gd name="adj2" fmla="val -50264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Home Page</a:t>
            </a:r>
          </a:p>
        </p:txBody>
      </p:sp>
    </p:spTree>
    <p:extLst>
      <p:ext uri="{BB962C8B-B14F-4D97-AF65-F5344CB8AC3E}">
        <p14:creationId xmlns:p14="http://schemas.microsoft.com/office/powerpoint/2010/main" val="3000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" y="1351973"/>
            <a:ext cx="8614156" cy="52598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5001" y="261217"/>
            <a:ext cx="3508999" cy="880507"/>
            <a:chOff x="1825001" y="261217"/>
            <a:chExt cx="3508999" cy="88050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1825001" y="261217"/>
              <a:ext cx="3508999" cy="880507"/>
            </a:xfrm>
            <a:prstGeom prst="wedgeRoundRectCallout">
              <a:avLst>
                <a:gd name="adj1" fmla="val -14225"/>
                <a:gd name="adj2" fmla="val 115088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dirty="0" smtClean="0">
                  <a:solidFill>
                    <a:srgbClr val="990033"/>
                  </a:solidFill>
                  <a:latin typeface="Verdana"/>
                  <a:cs typeface="Verdana"/>
                </a:rPr>
                <a:t> Click</a:t>
              </a:r>
              <a:endParaRPr lang="en-US" sz="320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23846" y="429846"/>
              <a:ext cx="1778000" cy="555570"/>
            </a:xfrm>
            <a:prstGeom prst="roundRect">
              <a:avLst/>
            </a:prstGeom>
            <a:solidFill>
              <a:srgbClr val="C1C1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3200" dirty="0" smtClean="0">
                  <a:solidFill>
                    <a:srgbClr val="000000"/>
                  </a:solidFill>
                </a:rPr>
                <a:t>Diseases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3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7" y="869950"/>
            <a:ext cx="8653526" cy="51181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25347" y="2357312"/>
            <a:ext cx="3846653" cy="996902"/>
          </a:xfrm>
          <a:prstGeom prst="wedgeRoundRectCallout">
            <a:avLst>
              <a:gd name="adj1" fmla="val -12374"/>
              <a:gd name="adj2" fmla="val -104846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Enter </a:t>
            </a:r>
            <a:r>
              <a:rPr lang="en-US" sz="3200" dirty="0" smtClean="0">
                <a:solidFill>
                  <a:srgbClr val="990033"/>
                </a:solidFill>
                <a:latin typeface="Verdana"/>
                <a:cs typeface="Verdana"/>
              </a:rPr>
              <a:t>headache</a:t>
            </a:r>
            <a:endParaRPr lang="en-US" sz="3200" dirty="0">
              <a:solidFill>
                <a:srgbClr val="990033"/>
              </a:solidFill>
              <a:latin typeface="Verdana"/>
              <a:cs typeface="Verdan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33681" y="2228980"/>
            <a:ext cx="3305281" cy="996902"/>
            <a:chOff x="4793411" y="3193262"/>
            <a:chExt cx="3305281" cy="9969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793411" y="3193262"/>
              <a:ext cx="3305281" cy="996902"/>
            </a:xfrm>
            <a:prstGeom prst="wedgeRoundRectCallout">
              <a:avLst>
                <a:gd name="adj1" fmla="val -14757"/>
                <a:gd name="adj2" fmla="val -87206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dirty="0" smtClean="0">
                  <a:solidFill>
                    <a:srgbClr val="990033"/>
                  </a:solidFill>
                  <a:latin typeface="Verdana"/>
                  <a:cs typeface="Verdana"/>
                </a:rPr>
                <a:t> Click</a:t>
              </a:r>
              <a:endParaRPr lang="en-US" sz="320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4154" y="3402867"/>
              <a:ext cx="1582615" cy="601681"/>
            </a:xfrm>
            <a:prstGeom prst="roundRect">
              <a:avLst/>
            </a:prstGeom>
            <a:solidFill>
              <a:srgbClr val="1F6E7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 smtClean="0"/>
                <a:t>Search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33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90550" y="1777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searching library applications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,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 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use</a:t>
            </a:r>
            <a:endParaRPr lang="en-US" sz="3600" dirty="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6551" y="1342189"/>
            <a:ext cx="6738197" cy="1477213"/>
            <a:chOff x="1196551" y="1342189"/>
            <a:chExt cx="6738197" cy="1477213"/>
          </a:xfrm>
        </p:grpSpPr>
        <p:pic>
          <p:nvPicPr>
            <p:cNvPr id="3" name="Picture 2" descr="firefox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1342189"/>
              <a:ext cx="1563624" cy="1477213"/>
            </a:xfrm>
            <a:prstGeom prst="rect">
              <a:avLst/>
            </a:prstGeom>
            <a:solidFill>
              <a:srgbClr val="004080"/>
            </a:solidFill>
            <a:ln w="57150" cmpd="sng">
              <a:solidFill>
                <a:srgbClr val="FFFFFF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3261148" y="1566335"/>
              <a:ext cx="4673600" cy="1024465"/>
            </a:xfrm>
            <a:prstGeom prst="rect">
              <a:avLst/>
            </a:prstGeom>
            <a:solidFill>
              <a:srgbClr val="D3D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4800" dirty="0" smtClean="0">
                  <a:solidFill>
                    <a:srgbClr val="3D3E42"/>
                  </a:solidFill>
                  <a:latin typeface="Kohinoor Devanagari Book"/>
                  <a:cs typeface="Kohinoor Devanagari Book"/>
                </a:rPr>
                <a:t>Mozilla Firefox</a:t>
              </a:r>
              <a:endParaRPr lang="en-US" sz="4800" dirty="0">
                <a:solidFill>
                  <a:srgbClr val="3D3E42"/>
                </a:solidFill>
                <a:latin typeface="Kohinoor Devanagari Book"/>
                <a:cs typeface="Kohinoor Devanagari Book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485" y="5020732"/>
            <a:ext cx="6015028" cy="1690624"/>
            <a:chOff x="1086485" y="5020732"/>
            <a:chExt cx="6015028" cy="1690624"/>
          </a:xfrm>
        </p:grpSpPr>
        <p:pic>
          <p:nvPicPr>
            <p:cNvPr id="6" name="Picture 5" descr="safar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85" y="5020732"/>
              <a:ext cx="1690624" cy="16906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4133100" y="5356795"/>
              <a:ext cx="2968413" cy="103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6000" dirty="0" smtClean="0">
                  <a:solidFill>
                    <a:srgbClr val="3D3E42"/>
                  </a:solidFill>
                  <a:latin typeface="Seravek ExtraLight"/>
                  <a:cs typeface="Seravek ExtraLight"/>
                </a:rPr>
                <a:t>Safari</a:t>
              </a:r>
              <a:endParaRPr lang="en-US" sz="6000" dirty="0">
                <a:solidFill>
                  <a:srgbClr val="3D3E42"/>
                </a:solidFill>
                <a:latin typeface="Seravek ExtraLight"/>
                <a:cs typeface="Seravek Extra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551" y="317447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1703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" y="472313"/>
            <a:ext cx="8645652" cy="59133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2558" y="2268412"/>
            <a:ext cx="5191888" cy="1695912"/>
            <a:chOff x="980313" y="1800821"/>
            <a:chExt cx="5191888" cy="169591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3097968" y="2071754"/>
              <a:ext cx="3074233" cy="866180"/>
            </a:xfrm>
            <a:prstGeom prst="wedgeRoundRectCallout">
              <a:avLst>
                <a:gd name="adj1" fmla="val -63975"/>
                <a:gd name="adj2" fmla="val 14407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990033"/>
                  </a:solidFill>
                  <a:latin typeface="Verdana"/>
                  <a:cs typeface="Verdana"/>
                </a:rPr>
                <a:t>Material Types</a:t>
              </a:r>
              <a:endParaRPr lang="en-US" sz="280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980313" y="1800821"/>
              <a:ext cx="1635887" cy="1695912"/>
            </a:xfrm>
            <a:prstGeom prst="wedgeRoundRectCallout">
              <a:avLst>
                <a:gd name="adj1" fmla="val 10005"/>
                <a:gd name="adj2" fmla="val -49758"/>
                <a:gd name="adj3" fmla="val 16667"/>
              </a:avLst>
            </a:prstGeom>
            <a:noFill/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491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5179" y="2056075"/>
            <a:ext cx="7891741" cy="27796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Tour of Material</a:t>
            </a:r>
          </a:p>
          <a:p>
            <a:pPr lvl="0" algn="ctr"/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Types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Quick Lesson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31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18 at 5.5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307975"/>
            <a:ext cx="49339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5179" y="2066752"/>
            <a:ext cx="7891741" cy="27308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Evidence-Based Care Sheets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70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8 at 6.0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11" y="360172"/>
            <a:ext cx="4978908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Cultural Competencies</a:t>
            </a:r>
            <a:endParaRPr lang="en-US" sz="5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80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8 at 6.13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06" y="276098"/>
            <a:ext cx="4755388" cy="63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43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8804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290" y="2625481"/>
            <a:ext cx="8062988" cy="15981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 smtClean="0">
                <a:latin typeface="Times New Roman"/>
                <a:cs typeface="Times New Roman"/>
              </a:rPr>
              <a:t>Library Home Page</a:t>
            </a:r>
            <a:endParaRPr lang="en-US" sz="6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67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510283"/>
            <a:ext cx="7696200" cy="1496314"/>
            <a:chOff x="381000" y="1510283"/>
            <a:chExt cx="76962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56388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&amp;</a:t>
              </a: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 life </a:t>
              </a: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journal literature - @6,000 journals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06401" y="330200"/>
            <a:ext cx="4792133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800" i="1" u="sng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2799257"/>
            <a:ext cx="5477208" cy="1560771"/>
            <a:chOff x="381000" y="2799257"/>
            <a:chExt cx="5477208" cy="1560771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" name="Picture 2" descr="noaa_globe-ocean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37" y="2799257"/>
              <a:ext cx="1560771" cy="156077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87229" y="4667917"/>
            <a:ext cx="8477276" cy="1828800"/>
            <a:chOff x="287229" y="4667917"/>
            <a:chExt cx="8477276" cy="18288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87229" y="4667917"/>
              <a:ext cx="6009875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National Center for Biotechnology Information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5" name="Picture 4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276" y="4857160"/>
              <a:ext cx="2247229" cy="14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5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rgbClr val="FFFFFF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solidFill>
                    <a:srgbClr val="FFFFFF"/>
                  </a:solidFill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solidFill>
                    <a:srgbClr val="FFFFFF"/>
                  </a:solidFill>
                  <a:latin typeface="News Gothic MT"/>
                  <a:cs typeface="News Gothic MT"/>
                </a:rPr>
                <a:t>www.pubmed.gov</a:t>
              </a:r>
              <a:endParaRPr lang="en-US" sz="2400" dirty="0">
                <a:solidFill>
                  <a:srgbClr val="FFFFFF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813" y="4487333"/>
            <a:ext cx="8258363" cy="1920240"/>
            <a:chOff x="404813" y="4487333"/>
            <a:chExt cx="8258363" cy="192024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198" y="4487333"/>
              <a:ext cx="1601978" cy="19202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26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8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1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3" y="330073"/>
            <a:ext cx="4805934" cy="616610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583925" y="36576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35671" y="2377440"/>
            <a:ext cx="7400237" cy="3318934"/>
            <a:chOff x="1396631" y="2540000"/>
            <a:chExt cx="7400237" cy="3318934"/>
          </a:xfrm>
        </p:grpSpPr>
        <p:sp>
          <p:nvSpPr>
            <p:cNvPr id="14" name="Rectangle 13"/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269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9" y="954991"/>
            <a:ext cx="8585581" cy="35482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45" y="1118033"/>
            <a:ext cx="1195964" cy="581025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114800" y="5038725"/>
            <a:ext cx="4440238" cy="1214438"/>
          </a:xfrm>
          <a:prstGeom prst="wedgeRoundRectCallout">
            <a:avLst>
              <a:gd name="adj1" fmla="val -53547"/>
              <a:gd name="adj2" fmla="val -14551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2162810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creen Shot 2014-08-05 at 6.4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2363"/>
            <a:ext cx="83216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60650" y="474663"/>
            <a:ext cx="3251200" cy="981075"/>
          </a:xfrm>
          <a:prstGeom prst="wedgeRoundRectCallout">
            <a:avLst>
              <a:gd name="adj1" fmla="val -98628"/>
              <a:gd name="adj2" fmla="val 125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3975" y="3851275"/>
            <a:ext cx="3692525" cy="1441450"/>
            <a:chOff x="5133975" y="3851275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133975" y="3851275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699250" y="4262438"/>
              <a:ext cx="1828800" cy="584200"/>
            </a:xfrm>
            <a:prstGeom prst="roundRect">
              <a:avLst/>
            </a:prstGeom>
            <a:solidFill>
              <a:srgbClr val="275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FFFFFF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64175" y="4279900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119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881" y="220940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>
                <a:solidFill>
                  <a:prstClr val="white"/>
                </a:solidFill>
                <a:latin typeface="Times New Roman"/>
                <a:cs typeface="Times New Roman"/>
              </a:rPr>
              <a:t>Popular </a:t>
            </a:r>
            <a:r>
              <a:rPr lang="en-US" sz="3200" i="1" smtClean="0">
                <a:solidFill>
                  <a:prstClr val="white"/>
                </a:solidFill>
                <a:latin typeface="Times New Roman"/>
                <a:cs typeface="Times New Roman"/>
              </a:rPr>
              <a:t>Resources is a good starting point.</a:t>
            </a:r>
            <a:endParaRPr lang="en-US" sz="32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4" y="965200"/>
            <a:ext cx="4348226" cy="55788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86888" y="2458719"/>
            <a:ext cx="6663811" cy="3396191"/>
            <a:chOff x="1886888" y="2458719"/>
            <a:chExt cx="6663811" cy="3396191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886888" y="3285214"/>
              <a:ext cx="355987" cy="347869"/>
            </a:xfrm>
            <a:prstGeom prst="rect">
              <a:avLst/>
            </a:prstGeom>
            <a:noFill/>
            <a:ln w="38100" cmpd="sng">
              <a:solidFill>
                <a:srgbClr val="003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5331249" y="2458719"/>
              <a:ext cx="3219450" cy="3396191"/>
            </a:xfrm>
            <a:prstGeom prst="wedgeRoundRectCallout">
              <a:avLst>
                <a:gd name="adj1" fmla="val -142569"/>
                <a:gd name="adj2" fmla="val -217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64326" y="2696843"/>
              <a:ext cx="1492335" cy="2758443"/>
              <a:chOff x="6022086" y="2666363"/>
              <a:chExt cx="1492335" cy="275844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121655" y="2666363"/>
                <a:ext cx="1293197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smtClean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440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2086" y="3720466"/>
                <a:ext cx="1492335" cy="170434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</p:grpSp>
      <p:sp>
        <p:nvSpPr>
          <p:cNvPr id="22" name="Rounded Rectangular Callout 21"/>
          <p:cNvSpPr/>
          <p:nvPr/>
        </p:nvSpPr>
        <p:spPr>
          <a:xfrm>
            <a:off x="5114323" y="1135739"/>
            <a:ext cx="3652109" cy="612648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rgbClr val="000000"/>
                </a:solidFill>
              </a:rPr>
              <a:t>www.ttuhsc.edu</a:t>
            </a:r>
            <a:r>
              <a:rPr lang="en-US" sz="2400" smtClean="0">
                <a:solidFill>
                  <a:srgbClr val="000000"/>
                </a:solidFill>
              </a:rPr>
              <a:t>/libraries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9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4" y="246888"/>
            <a:ext cx="5821680" cy="63642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9472" y="589684"/>
            <a:ext cx="8131126" cy="1395413"/>
            <a:chOff x="666510" y="589684"/>
            <a:chExt cx="8131126" cy="1395413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01736" y="589684"/>
              <a:ext cx="5295900" cy="1395413"/>
            </a:xfrm>
            <a:prstGeom prst="wedgeRoundRectCallout">
              <a:avLst>
                <a:gd name="adj1" fmla="val -64587"/>
                <a:gd name="adj2" fmla="val 3063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for Therapy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and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Broad Scope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66510" y="1340812"/>
              <a:ext cx="1900046" cy="618066"/>
            </a:xfrm>
            <a:prstGeom prst="round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391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23" y="267670"/>
            <a:ext cx="5821680" cy="63642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32790" y="528781"/>
            <a:ext cx="6705601" cy="2975505"/>
            <a:chOff x="1422399" y="508000"/>
            <a:chExt cx="6705601" cy="2975505"/>
          </a:xfrm>
        </p:grpSpPr>
        <p:pic>
          <p:nvPicPr>
            <p:cNvPr id="8" name="Picture 7" descr="Screen Shot 2015-07-31 at 12.17.4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399" y="1788055"/>
              <a:ext cx="3276600" cy="1695450"/>
            </a:xfrm>
            <a:prstGeom prst="rect">
              <a:avLst/>
            </a:prstGeom>
            <a:ln w="57150" cmpd="sng">
              <a:solidFill>
                <a:srgbClr val="3366FF"/>
              </a:solidFill>
            </a:ln>
          </p:spPr>
        </p:pic>
        <p:sp>
          <p:nvSpPr>
            <p:cNvPr id="11" name="Rounded Rectangular Callout 10"/>
            <p:cNvSpPr/>
            <p:nvPr/>
          </p:nvSpPr>
          <p:spPr>
            <a:xfrm>
              <a:off x="3729567" y="508000"/>
              <a:ext cx="4398433" cy="1134533"/>
            </a:xfrm>
            <a:prstGeom prst="wedgeRoundRectCallout">
              <a:avLst>
                <a:gd name="adj1" fmla="val -61617"/>
                <a:gd name="adj2" fmla="val 5502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6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on the Therapy drop-down menu</a:t>
              </a:r>
              <a:endParaRPr lang="en-US" sz="2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31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31" y="246888"/>
            <a:ext cx="5821680" cy="63642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80162" y="1303770"/>
            <a:ext cx="7040561" cy="2795059"/>
            <a:chOff x="980162" y="1303770"/>
            <a:chExt cx="7040561" cy="2795059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980162" y="1303770"/>
              <a:ext cx="1918902" cy="674688"/>
            </a:xfrm>
            <a:prstGeom prst="roundRect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 bwMode="auto">
            <a:xfrm>
              <a:off x="1955414" y="3057429"/>
              <a:ext cx="6065309" cy="1041400"/>
            </a:xfrm>
            <a:prstGeom prst="wedgeRoundRectCallout">
              <a:avLst>
                <a:gd name="adj1" fmla="val -44514"/>
                <a:gd name="adj2" fmla="val -16841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</a:t>
              </a:r>
              <a:r>
                <a:rPr lang="en-US" sz="2400" smtClean="0">
                  <a:solidFill>
                    <a:srgbClr val="000000"/>
                  </a:solidFill>
                  <a:latin typeface="Verdana"/>
                  <a:cs typeface="Verdana"/>
                </a:rPr>
                <a:t>from Broad to </a:t>
              </a: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30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246888"/>
            <a:ext cx="5833872" cy="63642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7320" y="392257"/>
            <a:ext cx="8537430" cy="1833995"/>
            <a:chOff x="257320" y="392257"/>
            <a:chExt cx="8537430" cy="1833995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3498850" y="392257"/>
              <a:ext cx="5295900" cy="1395413"/>
            </a:xfrm>
            <a:prstGeom prst="wedgeRoundRectCallout">
              <a:avLst>
                <a:gd name="adj1" fmla="val -71162"/>
                <a:gd name="adj2" fmla="val 3973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257320" y="1345479"/>
              <a:ext cx="1997507" cy="597621"/>
            </a:xfrm>
            <a:prstGeom prst="roundRect">
              <a:avLst/>
            </a:prstGeom>
            <a:noFill/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8018" y="2023052"/>
              <a:ext cx="998537" cy="2032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3306763" y="4051734"/>
            <a:ext cx="4292600" cy="1030287"/>
          </a:xfrm>
          <a:prstGeom prst="wedgeRoundRectCallout">
            <a:avLst>
              <a:gd name="adj1" fmla="val -75599"/>
              <a:gd name="adj2" fmla="val 9004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</a:t>
            </a:r>
            <a:r>
              <a:rPr lang="en-US" sz="2800">
                <a:solidFill>
                  <a:srgbClr val="000000"/>
                </a:solidFill>
                <a:latin typeface="Verdana"/>
                <a:cs typeface="Verdana"/>
              </a:rPr>
              <a:t>all </a:t>
            </a:r>
            <a:r>
              <a:rPr lang="en-US" sz="2800" smtClean="0">
                <a:solidFill>
                  <a:srgbClr val="000000"/>
                </a:solidFill>
                <a:latin typeface="Verdana"/>
                <a:cs typeface="Verdana"/>
              </a:rPr>
              <a:t>(9160)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7146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0825" y="254000"/>
            <a:ext cx="6102350" cy="6350000"/>
            <a:chOff x="1520825" y="254000"/>
            <a:chExt cx="6102350" cy="635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825" y="254000"/>
              <a:ext cx="6102350" cy="6350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58636" y="3699164"/>
              <a:ext cx="914400" cy="1579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361806" y="903721"/>
            <a:ext cx="2865437" cy="1046163"/>
          </a:xfrm>
          <a:prstGeom prst="wedgeRoundRectCallout">
            <a:avLst>
              <a:gd name="adj1" fmla="val 4058"/>
              <a:gd name="adj2" fmla="val 103461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Limits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02450" y="3249612"/>
            <a:ext cx="822325" cy="358775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19382" y="2658486"/>
            <a:ext cx="830263" cy="510741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01162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3450" y="236220"/>
            <a:ext cx="7277100" cy="6385560"/>
            <a:chOff x="933450" y="236220"/>
            <a:chExt cx="7277100" cy="63855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236220"/>
              <a:ext cx="7277100" cy="63855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007918" y="4156363"/>
              <a:ext cx="1142999" cy="161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58459" y="1278082"/>
            <a:ext cx="5389562" cy="2296391"/>
            <a:chOff x="2058459" y="1278082"/>
            <a:chExt cx="5389562" cy="2296391"/>
          </a:xfrm>
        </p:grpSpPr>
        <p:sp>
          <p:nvSpPr>
            <p:cNvPr id="11" name="Rounded Rectangle 10"/>
            <p:cNvSpPr/>
            <p:nvPr/>
          </p:nvSpPr>
          <p:spPr>
            <a:xfrm>
              <a:off x="2058459" y="1278082"/>
              <a:ext cx="1557577" cy="644236"/>
            </a:xfrm>
            <a:prstGeom prst="roundRect">
              <a:avLst/>
            </a:prstGeom>
            <a:noFill/>
            <a:ln w="57150" cap="flat" cmpd="sng" algn="ctr">
              <a:solidFill>
                <a:srgbClr val="AB4C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579158" y="2542646"/>
              <a:ext cx="4868863" cy="1031827"/>
            </a:xfrm>
            <a:prstGeom prst="wedgeRoundRectCallout">
              <a:avLst>
                <a:gd name="adj1" fmla="val -31300"/>
                <a:gd name="adj2" fmla="val -10023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and activated filters.</a:t>
              </a: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72414" y="4172577"/>
            <a:ext cx="4913508" cy="1926886"/>
            <a:chOff x="972414" y="4172577"/>
            <a:chExt cx="4913508" cy="1926886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1017059" y="4172577"/>
              <a:ext cx="4868863" cy="1065213"/>
            </a:xfrm>
            <a:prstGeom prst="wedgeRoundRectCallout">
              <a:avLst>
                <a:gd name="adj1" fmla="val -35537"/>
                <a:gd name="adj2" fmla="val 8602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972414" y="5700760"/>
              <a:ext cx="1116159" cy="398703"/>
            </a:xfrm>
            <a:prstGeom prst="wedgeRoundRectCallout">
              <a:avLst>
                <a:gd name="adj1" fmla="val 5479"/>
                <a:gd name="adj2" fmla="val -50397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0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3450" y="236220"/>
            <a:ext cx="7277100" cy="6385560"/>
            <a:chOff x="933450" y="236220"/>
            <a:chExt cx="7277100" cy="63855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236220"/>
              <a:ext cx="7277100" cy="63855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007918" y="4156363"/>
              <a:ext cx="1142999" cy="161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Screen Shot 2014-08-05 at 7.10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1930930" y="3413125"/>
            <a:ext cx="1785937" cy="2977284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3948546" y="2109355"/>
            <a:ext cx="4063664" cy="2791980"/>
          </a:xfrm>
          <a:prstGeom prst="wedgeRoundRectCallout">
            <a:avLst>
              <a:gd name="adj1" fmla="val -71148"/>
              <a:gd name="adj2" fmla="val 3721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Languages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		and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Journal categories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420005" y="5949950"/>
            <a:ext cx="3151187" cy="703263"/>
          </a:xfrm>
          <a:prstGeom prst="wedgeRoundRectCallout">
            <a:avLst>
              <a:gd name="adj1" fmla="val -74913"/>
              <a:gd name="adj2" fmla="val -2155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47370" y="4571423"/>
            <a:ext cx="1093258" cy="457200"/>
            <a:chOff x="1611135" y="3731815"/>
            <a:chExt cx="1391925" cy="456700"/>
          </a:xfrm>
        </p:grpSpPr>
        <p:sp>
          <p:nvSpPr>
            <p:cNvPr id="20" name="Rounded Rectangle 19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833515" y="5149850"/>
            <a:ext cx="1093258" cy="457200"/>
            <a:chOff x="1611135" y="3731815"/>
            <a:chExt cx="1391925" cy="456700"/>
          </a:xfrm>
        </p:grpSpPr>
        <p:sp>
          <p:nvSpPr>
            <p:cNvPr id="23" name="Rounded Rectangle 22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496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660" r="658" b="3566"/>
          <a:stretch/>
        </p:blipFill>
        <p:spPr>
          <a:xfrm>
            <a:off x="1143000" y="320040"/>
            <a:ext cx="6858000" cy="6217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29503" y="3779306"/>
            <a:ext cx="4099983" cy="979488"/>
            <a:chOff x="1129503" y="3779306"/>
            <a:chExt cx="4099983" cy="979488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2411144" y="3779306"/>
              <a:ext cx="2818342" cy="979488"/>
            </a:xfrm>
            <a:prstGeom prst="wedgeRoundRectCallout">
              <a:avLst>
                <a:gd name="adj1" fmla="val -67297"/>
                <a:gd name="adj2" fmla="val -407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dirty="0" smtClean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24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1129503" y="4043893"/>
              <a:ext cx="721234" cy="520699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7910" y="5130800"/>
            <a:ext cx="7146717" cy="1218815"/>
            <a:chOff x="1127910" y="5130800"/>
            <a:chExt cx="7146717" cy="1218815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3199919" y="5172748"/>
              <a:ext cx="5074708" cy="1176867"/>
            </a:xfrm>
            <a:prstGeom prst="wedgeRoundRectCallout">
              <a:avLst>
                <a:gd name="adj1" fmla="val -69895"/>
                <a:gd name="adj2" fmla="val -3718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Nursing journals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1127910" y="5130800"/>
              <a:ext cx="927566" cy="246592"/>
            </a:xfrm>
            <a:prstGeom prst="roundRect">
              <a:avLst/>
            </a:prstGeom>
            <a:noFill/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822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1" y="278193"/>
            <a:ext cx="7163308" cy="63016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75509" y="862638"/>
            <a:ext cx="7065673" cy="1609725"/>
            <a:chOff x="1475509" y="862638"/>
            <a:chExt cx="7065673" cy="1609725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842182" y="862638"/>
              <a:ext cx="4699000" cy="1609725"/>
            </a:xfrm>
            <a:prstGeom prst="wedgeRoundRectCallout">
              <a:avLst>
                <a:gd name="adj1" fmla="val -72797"/>
                <a:gd name="adj2" fmla="val 435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have narrowed </a:t>
              </a:r>
              <a:r>
                <a:rPr lang="en-US" sz="2800">
                  <a:solidFill>
                    <a:srgbClr val="000000"/>
                  </a:solidFill>
                  <a:latin typeface="Verdana"/>
                  <a:cs typeface="Verdana"/>
                </a:rPr>
                <a:t>to </a:t>
              </a:r>
              <a:r>
                <a:rPr lang="en-US" sz="2800" smtClean="0">
                  <a:solidFill>
                    <a:srgbClr val="000000"/>
                  </a:solidFill>
                  <a:latin typeface="Verdana"/>
                  <a:cs typeface="Verdana"/>
                </a:rPr>
                <a:t>19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articles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475509" y="1367367"/>
              <a:ext cx="1176097" cy="523778"/>
            </a:xfrm>
            <a:prstGeom prst="roundRect">
              <a:avLst/>
            </a:prstGeom>
            <a:noFill/>
            <a:ln w="571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5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1" y="278193"/>
            <a:ext cx="7163308" cy="630161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48173" y="2265217"/>
            <a:ext cx="7121309" cy="2989697"/>
            <a:chOff x="1548173" y="2265217"/>
            <a:chExt cx="7121309" cy="2989697"/>
          </a:xfrm>
        </p:grpSpPr>
        <p:sp>
          <p:nvSpPr>
            <p:cNvPr id="7" name="Rounded Rectangle 6"/>
            <p:cNvSpPr/>
            <p:nvPr/>
          </p:nvSpPr>
          <p:spPr>
            <a:xfrm>
              <a:off x="1548173" y="2265217"/>
              <a:ext cx="4166828" cy="969457"/>
            </a:xfrm>
            <a:prstGeom prst="roundRect">
              <a:avLst/>
            </a:prstGeom>
            <a:noFill/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4221307" y="3911889"/>
              <a:ext cx="4448175" cy="1343025"/>
              <a:chOff x="331788" y="360761"/>
              <a:chExt cx="4448855" cy="1341874"/>
            </a:xfrm>
          </p:grpSpPr>
          <p:sp>
            <p:nvSpPr>
              <p:cNvPr id="9" name="Rounded Rectangular Callout 8"/>
              <p:cNvSpPr/>
              <p:nvPr/>
            </p:nvSpPr>
            <p:spPr bwMode="auto">
              <a:xfrm>
                <a:off x="331788" y="360761"/>
                <a:ext cx="4448855" cy="1341874"/>
              </a:xfrm>
              <a:prstGeom prst="wedgeRoundRectCallout">
                <a:avLst>
                  <a:gd name="adj1" fmla="val -35272"/>
                  <a:gd name="adj2" fmla="val -92513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598529" y="543167"/>
                <a:ext cx="3882031" cy="9659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358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0" y="135382"/>
            <a:ext cx="4128516" cy="6555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6962" y="1080967"/>
            <a:ext cx="1090885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4158" y="2295083"/>
            <a:ext cx="992904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8141" y="3308960"/>
            <a:ext cx="1317989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5732" y="4555356"/>
            <a:ext cx="1353491" cy="218752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39836" y="5083605"/>
            <a:ext cx="1170609" cy="196318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2450" y="6345084"/>
            <a:ext cx="1383969" cy="196318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797170" y="3572389"/>
            <a:ext cx="5108595" cy="1441922"/>
            <a:chOff x="3019405" y="3866679"/>
            <a:chExt cx="5585872" cy="1441922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3019405" y="3866679"/>
              <a:ext cx="5585872" cy="1441922"/>
            </a:xfrm>
            <a:prstGeom prst="wedgeRoundRectCallout">
              <a:avLst>
                <a:gd name="adj1" fmla="val -55138"/>
                <a:gd name="adj2" fmla="val 77617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96456" y="4139708"/>
              <a:ext cx="5223104" cy="7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en-US" sz="3200" dirty="0">
                  <a:solidFill>
                    <a:prstClr val="black"/>
                  </a:solidFill>
                </a:rPr>
                <a:t>PowerPoint for </a:t>
              </a:r>
            </a:p>
            <a:p>
              <a:pPr lvl="0" algn="ctr">
                <a:lnSpc>
                  <a:spcPct val="120000"/>
                </a:lnSpc>
              </a:pPr>
              <a:r>
                <a:rPr lang="en-US" sz="3200" i="1" dirty="0" smtClean="0">
                  <a:solidFill>
                    <a:prstClr val="black"/>
                  </a:solidFill>
                </a:rPr>
                <a:t>Resources for NRSG 3208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4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" y="1786053"/>
            <a:ext cx="8611235" cy="45535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8643" y="295132"/>
            <a:ext cx="7986713" cy="1087437"/>
            <a:chOff x="966259" y="3605213"/>
            <a:chExt cx="7986713" cy="1087437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966259" y="3605213"/>
              <a:ext cx="7986713" cy="1087437"/>
            </a:xfrm>
            <a:prstGeom prst="wedgeRoundRectCallout">
              <a:avLst>
                <a:gd name="adj1" fmla="val 43004"/>
                <a:gd name="adj2" fmla="val 20362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Text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455863" y="3796243"/>
              <a:ext cx="2852737" cy="6731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30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302895"/>
            <a:ext cx="5486400" cy="625221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959621" y="799813"/>
            <a:ext cx="2925762" cy="1087438"/>
            <a:chOff x="893022" y="177758"/>
            <a:chExt cx="2926126" cy="1088572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893022" y="177758"/>
              <a:ext cx="2926126" cy="1088572"/>
            </a:xfrm>
            <a:prstGeom prst="wedgeRoundRectCallout">
              <a:avLst>
                <a:gd name="adj1" fmla="val -66297"/>
                <a:gd name="adj2" fmla="val 2600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140229" y="403296"/>
              <a:ext cx="1359069" cy="792099"/>
              <a:chOff x="5255148" y="438463"/>
              <a:chExt cx="1359069" cy="7920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255148" y="469357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Times"/>
                </a:endParaRPr>
              </a:p>
            </p:txBody>
          </p:sp>
          <p:pic>
            <p:nvPicPr>
              <p:cNvPr id="16" name="Picture 15" descr="Screen Shot 2012-07-24 at 3.05.56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6620" y="438463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01037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11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41513"/>
            <a:ext cx="7920038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8000" i="1" dirty="0">
                <a:latin typeface="Times New Roman"/>
                <a:cs typeface="Times New Roman"/>
              </a:rPr>
              <a:t>Finding e-journals in Gold Rush</a:t>
            </a:r>
          </a:p>
        </p:txBody>
      </p:sp>
    </p:spTree>
    <p:extLst>
      <p:ext uri="{BB962C8B-B14F-4D97-AF65-F5344CB8AC3E}">
        <p14:creationId xmlns:p14="http://schemas.microsoft.com/office/powerpoint/2010/main" val="22220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3" y="330073"/>
            <a:ext cx="4805934" cy="6166104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5114323" y="1135739"/>
            <a:ext cx="3652109" cy="612648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rgbClr val="000000"/>
                </a:solidFill>
              </a:rPr>
              <a:t>www.ttuhsc.edu</a:t>
            </a:r>
            <a:r>
              <a:rPr lang="en-US" sz="2400" smtClean="0">
                <a:solidFill>
                  <a:srgbClr val="000000"/>
                </a:solidFill>
              </a:rPr>
              <a:t>/libraries</a:t>
            </a: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3299" y="2281187"/>
            <a:ext cx="7161194" cy="3927107"/>
            <a:chOff x="1713299" y="2281187"/>
            <a:chExt cx="7161194" cy="3927107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713299" y="3516221"/>
              <a:ext cx="413886" cy="478263"/>
            </a:xfrm>
            <a:prstGeom prst="rect">
              <a:avLst/>
            </a:prstGeom>
            <a:noFill/>
            <a:ln w="57150" cmpd="sng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496026" y="2281187"/>
              <a:ext cx="3378467" cy="3927107"/>
              <a:chOff x="5505651" y="2194560"/>
              <a:chExt cx="3378467" cy="392710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5505651" y="2194560"/>
                <a:ext cx="3378467" cy="3927107"/>
              </a:xfrm>
              <a:prstGeom prst="wedgeRoundRectCallout">
                <a:avLst>
                  <a:gd name="adj1" fmla="val -147262"/>
                  <a:gd name="adj2" fmla="val -1256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4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8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3803" y="2649888"/>
                <a:ext cx="2400935" cy="24130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707780" y="5284269"/>
                <a:ext cx="2935705" cy="442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Gold Rush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83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7" y="385298"/>
            <a:ext cx="4440555" cy="62064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1036" y="2133834"/>
            <a:ext cx="8666080" cy="4098026"/>
            <a:chOff x="141036" y="2133834"/>
            <a:chExt cx="8666080" cy="4098026"/>
          </a:xfrm>
        </p:grpSpPr>
        <p:sp>
          <p:nvSpPr>
            <p:cNvPr id="8" name="Rectangle 7"/>
            <p:cNvSpPr/>
            <p:nvPr/>
          </p:nvSpPr>
          <p:spPr>
            <a:xfrm>
              <a:off x="4572000" y="2396691"/>
              <a:ext cx="4235116" cy="3835169"/>
            </a:xfrm>
            <a:prstGeom prst="rect">
              <a:avLst/>
            </a:prstGeom>
            <a:noFill/>
            <a:ln w="57150" cmpd="sng">
              <a:solidFill>
                <a:srgbClr val="02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41036" y="2133834"/>
              <a:ext cx="3991544" cy="2558582"/>
              <a:chOff x="2576228" y="2133834"/>
              <a:chExt cx="3991544" cy="2558582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2576228" y="2133834"/>
                <a:ext cx="3991544" cy="2558582"/>
              </a:xfrm>
              <a:prstGeom prst="wedgeRoundRectCallout">
                <a:avLst>
                  <a:gd name="adj1" fmla="val 62804"/>
                  <a:gd name="adj2" fmla="val -34140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813919" y="2546952"/>
                <a:ext cx="3542096" cy="1760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For instructions,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Click</a:t>
                </a:r>
              </a:p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What is Gold Rush?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0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" y="190246"/>
            <a:ext cx="8449056" cy="6464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83755" y="296277"/>
            <a:ext cx="5805487" cy="1012825"/>
            <a:chOff x="2883755" y="296277"/>
            <a:chExt cx="5805487" cy="1012825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2883755" y="296277"/>
              <a:ext cx="5805487" cy="1012825"/>
            </a:xfrm>
            <a:prstGeom prst="wedgeRoundRectCallout">
              <a:avLst>
                <a:gd name="adj1" fmla="val -53287"/>
                <a:gd name="adj2" fmla="val 15681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 </a:t>
              </a: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Enter journal title, click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039218" y="560632"/>
              <a:ext cx="1431925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1464" y="2528061"/>
            <a:ext cx="2522292" cy="66430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 nursing research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4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403"/>
          <a:stretch/>
        </p:blipFill>
        <p:spPr>
          <a:xfrm>
            <a:off x="313702" y="332626"/>
            <a:ext cx="5957824" cy="618004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225721" y="5191501"/>
            <a:ext cx="6570126" cy="1167253"/>
          </a:xfrm>
          <a:prstGeom prst="wedgeRoundRectCallout">
            <a:avLst>
              <a:gd name="adj1" fmla="val -31233"/>
              <a:gd name="adj2" fmla="val -6916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5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Nursing Research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3" y="329311"/>
            <a:ext cx="4276344" cy="61866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03800" y="2401344"/>
            <a:ext cx="3827665" cy="2063196"/>
            <a:chOff x="5003800" y="2401344"/>
            <a:chExt cx="3827665" cy="2063196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5218315" y="2401344"/>
              <a:ext cx="3613150" cy="941387"/>
            </a:xfrm>
            <a:prstGeom prst="wedgeRoundRectCallout">
              <a:avLst>
                <a:gd name="adj1" fmla="val -33513"/>
                <a:gd name="adj2" fmla="val 11074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1) Check Dates Available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3800" y="4024948"/>
              <a:ext cx="1023815" cy="439592"/>
            </a:xfrm>
            <a:prstGeom prst="round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395" y="4024947"/>
            <a:ext cx="4706405" cy="1116922"/>
            <a:chOff x="297395" y="4024947"/>
            <a:chExt cx="4706405" cy="1116922"/>
          </a:xfrm>
        </p:grpSpPr>
        <p:sp>
          <p:nvSpPr>
            <p:cNvPr id="10" name="Rounded Rectangle 9"/>
            <p:cNvSpPr/>
            <p:nvPr/>
          </p:nvSpPr>
          <p:spPr>
            <a:xfrm>
              <a:off x="3126154" y="4024947"/>
              <a:ext cx="1877646" cy="439592"/>
            </a:xfrm>
            <a:prstGeom prst="roundRect">
              <a:avLst/>
            </a:prstGeom>
            <a:noFill/>
            <a:ln w="38100" cmpd="sng">
              <a:solidFill>
                <a:srgbClr val="A7000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97395" y="4412434"/>
              <a:ext cx="2614524" cy="729435"/>
            </a:xfrm>
            <a:prstGeom prst="wedgeRoundRectCallout">
              <a:avLst>
                <a:gd name="adj1" fmla="val 57293"/>
                <a:gd name="adj2" fmla="val -8032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7000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2) 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Publisher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8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2" y="337693"/>
            <a:ext cx="6102096" cy="615086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77005" y="2530717"/>
            <a:ext cx="2323774" cy="882408"/>
          </a:xfrm>
          <a:prstGeom prst="wedgeRoundRectCallout">
            <a:avLst>
              <a:gd name="adj1" fmla="val 22263"/>
              <a:gd name="adj2" fmla="val 8000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Year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1743" y="4598145"/>
            <a:ext cx="3848100" cy="882408"/>
          </a:xfrm>
          <a:prstGeom prst="wedgeRoundRectCallout">
            <a:avLst>
              <a:gd name="adj1" fmla="val 9421"/>
              <a:gd name="adj2" fmla="val -683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Volume, Issue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932610" y="2112944"/>
            <a:ext cx="5969000" cy="882408"/>
          </a:xfrm>
          <a:prstGeom prst="wedgeRoundRectCallout">
            <a:avLst>
              <a:gd name="adj1" fmla="val -41844"/>
              <a:gd name="adj2" fmla="val 14008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article and click full text link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9210" y="2673265"/>
            <a:ext cx="4997264" cy="15646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APA Style</a:t>
            </a:r>
            <a:endParaRPr lang="en-US" sz="7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1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157501" y="2856971"/>
            <a:ext cx="3563165" cy="882408"/>
          </a:xfrm>
          <a:prstGeom prst="wedgeRoundRectCallout">
            <a:avLst>
              <a:gd name="adj1" fmla="val 40951"/>
              <a:gd name="adj2" fmla="val -4916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1" y="306832"/>
            <a:ext cx="4480306" cy="6212586"/>
          </a:xfrm>
          <a:prstGeom prst="rect">
            <a:avLst/>
          </a:prstGeom>
          <a:ln w="38100">
            <a:solidFill>
              <a:srgbClr val="0096FF"/>
            </a:solidFill>
          </a:ln>
        </p:spPr>
      </p:pic>
    </p:spTree>
    <p:extLst>
      <p:ext uri="{BB962C8B-B14F-4D97-AF65-F5344CB8AC3E}">
        <p14:creationId xmlns:p14="http://schemas.microsoft.com/office/powerpoint/2010/main" val="5267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28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18" y="26478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Guides &amp; Tutorials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71" y="1116827"/>
            <a:ext cx="4233799" cy="543204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862074" y="985345"/>
            <a:ext cx="3864140" cy="575440"/>
          </a:xfrm>
          <a:prstGeom prst="wedgeRoundRectCallout">
            <a:avLst>
              <a:gd name="adj1" fmla="val -49960"/>
              <a:gd name="adj2" fmla="val -467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err="1" smtClean="0">
                <a:solidFill>
                  <a:srgbClr val="000000"/>
                </a:solidFill>
              </a:rPr>
              <a:t>www.ttuhsc.edu</a:t>
            </a:r>
            <a:r>
              <a:rPr lang="en-US" sz="2000" smtClean="0">
                <a:solidFill>
                  <a:srgbClr val="000000"/>
                </a:solidFill>
              </a:rPr>
              <a:t>/libraries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 rot="10800000" flipV="1">
            <a:off x="485617" y="4510198"/>
            <a:ext cx="2766849" cy="1545022"/>
          </a:xfrm>
          <a:prstGeom prst="wedgeRectCallout">
            <a:avLst>
              <a:gd name="adj1" fmla="val -92270"/>
              <a:gd name="adj2" fmla="val 3828"/>
            </a:avLst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Guides &amp;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Tutorials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9400" y="2539869"/>
            <a:ext cx="7287425" cy="17978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Hands-On Exercises</a:t>
            </a:r>
            <a:endParaRPr lang="en-US" sz="6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6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1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  <a:endParaRPr lang="en-US" sz="11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5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4741</TotalTime>
  <Words>755</Words>
  <Application>Microsoft Macintosh PowerPoint</Application>
  <PresentationFormat>On-screen Show (4:3)</PresentationFormat>
  <Paragraphs>258</Paragraphs>
  <Slides>94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94</vt:i4>
      </vt:variant>
    </vt:vector>
  </HeadingPairs>
  <TitlesOfParts>
    <vt:vector size="113" baseType="lpstr">
      <vt:lpstr>Arial</vt:lpstr>
      <vt:lpstr>Calibri</vt:lpstr>
      <vt:lpstr>Courier New</vt:lpstr>
      <vt:lpstr>Franklin Gothic Medium</vt:lpstr>
      <vt:lpstr>Helvetica</vt:lpstr>
      <vt:lpstr>Helvetica Neue</vt:lpstr>
      <vt:lpstr>Kohinoor Devanagari Book</vt:lpstr>
      <vt:lpstr>ＭＳ Ｐゴシック</vt:lpstr>
      <vt:lpstr>News Gothic MT</vt:lpstr>
      <vt:lpstr>Noteworthy Bold</vt:lpstr>
      <vt:lpstr>Seravek ExtraLight</vt:lpstr>
      <vt:lpstr>Times</vt:lpstr>
      <vt:lpstr>Times New Roman</vt:lpstr>
      <vt:lpstr>Verdana</vt:lpstr>
      <vt:lpstr>Zapf Dingbats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Microsoft Office User</cp:lastModifiedBy>
  <cp:revision>746</cp:revision>
  <dcterms:created xsi:type="dcterms:W3CDTF">2011-08-29T19:51:01Z</dcterms:created>
  <dcterms:modified xsi:type="dcterms:W3CDTF">2017-01-30T21:30:44Z</dcterms:modified>
</cp:coreProperties>
</file>