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  <p:sldMasterId id="2147483676" r:id="rId4"/>
  </p:sldMasterIdLst>
  <p:notesMasterIdLst>
    <p:notesMasterId r:id="rId114"/>
  </p:notesMasterIdLst>
  <p:sldIdLst>
    <p:sldId id="325" r:id="rId5"/>
    <p:sldId id="600" r:id="rId6"/>
    <p:sldId id="1097" r:id="rId7"/>
    <p:sldId id="1034" r:id="rId8"/>
    <p:sldId id="870" r:id="rId9"/>
    <p:sldId id="1065" r:id="rId10"/>
    <p:sldId id="593" r:id="rId11"/>
    <p:sldId id="1103" r:id="rId12"/>
    <p:sldId id="1067" r:id="rId13"/>
    <p:sldId id="1068" r:id="rId14"/>
    <p:sldId id="1070" r:id="rId15"/>
    <p:sldId id="1072" r:id="rId16"/>
    <p:sldId id="433" r:id="rId17"/>
    <p:sldId id="1098" r:id="rId18"/>
    <p:sldId id="1099" r:id="rId19"/>
    <p:sldId id="1119" r:id="rId20"/>
    <p:sldId id="1073" r:id="rId21"/>
    <p:sldId id="1101" r:id="rId22"/>
    <p:sldId id="1037" r:id="rId23"/>
    <p:sldId id="1074" r:id="rId24"/>
    <p:sldId id="434" r:id="rId25"/>
    <p:sldId id="586" r:id="rId26"/>
    <p:sldId id="1038" r:id="rId27"/>
    <p:sldId id="618" r:id="rId28"/>
    <p:sldId id="1066" r:id="rId29"/>
    <p:sldId id="1075" r:id="rId30"/>
    <p:sldId id="1076" r:id="rId31"/>
    <p:sldId id="1077" r:id="rId32"/>
    <p:sldId id="1041" r:id="rId33"/>
    <p:sldId id="1078" r:id="rId34"/>
    <p:sldId id="1102" r:id="rId35"/>
    <p:sldId id="446" r:id="rId36"/>
    <p:sldId id="448" r:id="rId37"/>
    <p:sldId id="449" r:id="rId38"/>
    <p:sldId id="656" r:id="rId39"/>
    <p:sldId id="1079" r:id="rId40"/>
    <p:sldId id="1019" r:id="rId41"/>
    <p:sldId id="1045" r:id="rId42"/>
    <p:sldId id="1081" r:id="rId43"/>
    <p:sldId id="587" r:id="rId44"/>
    <p:sldId id="1083" r:id="rId45"/>
    <p:sldId id="1084" r:id="rId46"/>
    <p:sldId id="671" r:id="rId47"/>
    <p:sldId id="1090" r:id="rId48"/>
    <p:sldId id="1091" r:id="rId49"/>
    <p:sldId id="1089" r:id="rId50"/>
    <p:sldId id="1093" r:id="rId51"/>
    <p:sldId id="1046" r:id="rId52"/>
    <p:sldId id="1094" r:id="rId53"/>
    <p:sldId id="1048" r:id="rId54"/>
    <p:sldId id="1047" r:id="rId55"/>
    <p:sldId id="763" r:id="rId56"/>
    <p:sldId id="298" r:id="rId57"/>
    <p:sldId id="500" r:id="rId58"/>
    <p:sldId id="501" r:id="rId59"/>
    <p:sldId id="1095" r:id="rId60"/>
    <p:sldId id="503" r:id="rId61"/>
    <p:sldId id="1053" r:id="rId62"/>
    <p:sldId id="1096" r:id="rId63"/>
    <p:sldId id="800" r:id="rId64"/>
    <p:sldId id="884" r:id="rId65"/>
    <p:sldId id="895" r:id="rId66"/>
    <p:sldId id="757" r:id="rId67"/>
    <p:sldId id="888" r:id="rId68"/>
    <p:sldId id="989" r:id="rId69"/>
    <p:sldId id="886" r:id="rId70"/>
    <p:sldId id="890" r:id="rId71"/>
    <p:sldId id="762" r:id="rId72"/>
    <p:sldId id="625" r:id="rId73"/>
    <p:sldId id="908" r:id="rId74"/>
    <p:sldId id="825" r:id="rId75"/>
    <p:sldId id="628" r:id="rId76"/>
    <p:sldId id="826" r:id="rId77"/>
    <p:sldId id="630" r:id="rId78"/>
    <p:sldId id="631" r:id="rId79"/>
    <p:sldId id="632" r:id="rId80"/>
    <p:sldId id="1104" r:id="rId81"/>
    <p:sldId id="828" r:id="rId82"/>
    <p:sldId id="829" r:id="rId83"/>
    <p:sldId id="991" r:id="rId84"/>
    <p:sldId id="1106" r:id="rId85"/>
    <p:sldId id="1107" r:id="rId86"/>
    <p:sldId id="1055" r:id="rId87"/>
    <p:sldId id="1109" r:id="rId88"/>
    <p:sldId id="996" r:id="rId89"/>
    <p:sldId id="1110" r:id="rId90"/>
    <p:sldId id="1108" r:id="rId91"/>
    <p:sldId id="1111" r:id="rId92"/>
    <p:sldId id="1057" r:id="rId93"/>
    <p:sldId id="832" r:id="rId94"/>
    <p:sldId id="1112" r:id="rId95"/>
    <p:sldId id="1113" r:id="rId96"/>
    <p:sldId id="1058" r:id="rId97"/>
    <p:sldId id="1004" r:id="rId98"/>
    <p:sldId id="1027" r:id="rId99"/>
    <p:sldId id="910" r:id="rId100"/>
    <p:sldId id="902" r:id="rId101"/>
    <p:sldId id="1115" r:id="rId102"/>
    <p:sldId id="1043" r:id="rId103"/>
    <p:sldId id="1044" r:id="rId104"/>
    <p:sldId id="1059" r:id="rId105"/>
    <p:sldId id="1060" r:id="rId106"/>
    <p:sldId id="1061" r:id="rId107"/>
    <p:sldId id="907" r:id="rId108"/>
    <p:sldId id="1117" r:id="rId109"/>
    <p:sldId id="1118" r:id="rId110"/>
    <p:sldId id="348" r:id="rId111"/>
    <p:sldId id="321" r:id="rId112"/>
    <p:sldId id="624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905"/>
    <a:srgbClr val="00AAD6"/>
    <a:srgbClr val="238CC6"/>
    <a:srgbClr val="3534ED"/>
    <a:srgbClr val="3278E0"/>
    <a:srgbClr val="4635EF"/>
    <a:srgbClr val="5CA5E6"/>
    <a:srgbClr val="337AB7"/>
    <a:srgbClr val="CD2ECD"/>
    <a:srgbClr val="2FA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9" autoAdjust="0"/>
    <p:restoredTop sz="96017" autoAdjust="0"/>
  </p:normalViewPr>
  <p:slideViewPr>
    <p:cSldViewPr snapToGrid="0" snapToObjects="1" showGuides="1">
      <p:cViewPr>
        <p:scale>
          <a:sx n="119" d="100"/>
          <a:sy n="119" d="100"/>
        </p:scale>
        <p:origin x="1144" y="1016"/>
      </p:cViewPr>
      <p:guideLst>
        <p:guide orient="horz" pos="2160"/>
        <p:guide pos="2904"/>
      </p:guideLst>
    </p:cSldViewPr>
  </p:slideViewPr>
  <p:outlineViewPr>
    <p:cViewPr>
      <p:scale>
        <a:sx n="33" d="100"/>
        <a:sy n="33" d="100"/>
      </p:scale>
      <p:origin x="0" y="-126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578ED-7892-4644-BBC3-3872C03075FA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76AAA-8877-2449-A967-7A0DB6E38B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64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C6486D-146D-5545-92DC-6BB7DBD9677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ＭＳ Ｐゴシック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0567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62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8088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64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4298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65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045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66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648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1015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81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0499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82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68188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23489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7532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3078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35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85750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86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8160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77320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88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78904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89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8983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71185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94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798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95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8017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64FA6-DC80-7F41-9DCD-F88C4B3EE49D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103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77584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076AAA-8877-2449-A967-7A0DB6E38B2D}" type="slidenum">
              <a:rPr lang="en-US" smtClean="0"/>
              <a:t>108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661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37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0483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231F57-479F-8344-B09B-8FC5F14DD4F2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43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5539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46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6738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47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8423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352C9-8D28-8E4A-B06B-4A949F7BD951}" type="slidenum">
              <a:rPr lang="en-US">
                <a:solidFill>
                  <a:prstClr val="black"/>
                </a:solidFill>
                <a:latin typeface="Times" charset="0"/>
              </a:rPr>
              <a:pPr/>
              <a:t>50</a:t>
            </a:fld>
            <a:endParaRPr lang="en-US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0030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51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4411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7974BF8-51EE-8E46-9ACB-72FF0C930A90}" type="slidenum">
              <a:rPr lang="en-US">
                <a:ea typeface="ＭＳ Ｐゴシック" charset="-128"/>
                <a:cs typeface="ＭＳ Ｐゴシック" charset="-128"/>
              </a:rPr>
              <a:pPr>
                <a:defRPr/>
              </a:pPr>
              <a:t>61</a:t>
            </a:fld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879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13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56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4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9DAB2-5C8B-4048-9178-5E936FC064D8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805E1-74D5-D045-969C-C00F070B5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33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E0BEC-205C-A34D-9E5E-447E44C031A4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24F8-D220-014E-B8F5-9D94A7A542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2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8E635-5936-2A45-959A-0E90B8C11062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CBCE7-5133-9A45-BFDD-13645C0C66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60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A018-F11F-5E49-8BE5-ACB5561F4AD4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C3F-EF42-9A4D-8012-C87F5F7C66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237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225EB-8533-8249-9D40-1B9DE8C09418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278E6-29A7-4F40-B36A-813E7055B8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76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08173-ABB2-0241-AAEE-4D030028B12E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B3AB1-2BE1-2C44-9D36-EEEE711A9BC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6153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77AD9-9C2B-D342-92CD-6F03CE501F76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A2EB-0CB8-4244-A12D-41950B017E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83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7E27C-69C0-CA44-AF53-21B41F548DD1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79D0-ECA1-2647-B27D-8E69379C7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8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9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CD60C-82B9-6045-BF05-8457294681EF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D30C0-3CB3-E349-8256-503DBD442A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41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26B63-CF7E-1B4E-B8B2-D76692B7F281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4B87C-742F-6E47-A774-237378A1F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592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E705C-4E14-F548-AF3F-5B9C3C25CB59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CB569-BDBF-0F43-9652-D038441CC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2194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3184750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DE0F3-9D27-BB40-B326-1ABAB9EAD371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E549B-9103-9141-B44A-D4E082FA53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3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99FD-8E3C-0647-931E-60387A365509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9C059-7DBF-164C-A0C8-55F54BFD8A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943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047C-E53C-464F-A5D0-EED26AD03C8B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988BD-AAFE-4F42-A22E-C475214E27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617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89162-49E1-A342-A494-727FC7D3658A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0115E-79D8-364F-8320-BF9E625867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1755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CA030-39A3-3441-A690-CF2C1F4B39CF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AC6E7B-D4A2-8846-A3E3-FF4B0A13C0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33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5E73C-B561-DF45-8243-2CDF7656E3FE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F99AD-8B01-274E-BE45-453D52FA7F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2818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AE7-83B2-E348-8D06-877C2E38D23F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37961-4455-194F-8661-585D2F6083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9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758A6-C946-294D-8E27-94B603E0C6BD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0D8AF-F382-F349-9145-0081F6179C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58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7817-6F2D-AC46-B8E7-3054AA364CEE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0D5D9-F782-1D4B-9C44-3ED58B6D9D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62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DA18-0691-5040-B2F7-F5717A64FA09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D41BD-E3BC-0240-920C-F37B5AA8CC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140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DCC33-310F-7947-8597-71E881A5574E}" type="datetime1">
              <a:rPr lang="en-US"/>
              <a:pPr>
                <a:defRPr/>
              </a:pPr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34FB9-C114-7943-B48E-02675EC7EE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88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84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964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40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04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848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95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66A40-6FD5-7447-ACA0-C6873F41A4C8}" type="datetimeFigureOut">
              <a:rPr lang="en-US" smtClean="0"/>
              <a:t>1/25/18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89E6B-DA58-054B-AEA3-A233BDAD72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76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1CC296-B3A8-4A45-B9A1-4F3C800D7EB9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1/25/18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142B4C-65D4-EE43-93E6-EE16A810C950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0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 userDrawn="1"/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7" name="Rectangle 8"/>
          <p:cNvSpPr>
            <a:spLocks noChangeArrowheads="1"/>
          </p:cNvSpPr>
          <p:nvPr userDrawn="1"/>
        </p:nvSpPr>
        <p:spPr bwMode="auto">
          <a:xfrm>
            <a:off x="0" y="6738938"/>
            <a:ext cx="9144000" cy="119062"/>
          </a:xfrm>
          <a:prstGeom prst="rect">
            <a:avLst/>
          </a:prstGeom>
          <a:solidFill>
            <a:srgbClr val="800000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8" name="Picture 7" descr="HSC_Lib.Health.Sci.f#64EC9F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248400"/>
            <a:ext cx="2743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991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/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8" charset="-128"/>
          <a:cs typeface="ＭＳ Ｐゴシック" pitchFamily="6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68" charset="0"/>
          <a:ea typeface="ＭＳ Ｐゴシック" pitchFamily="68" charset="-128"/>
          <a:cs typeface="ＭＳ Ｐゴシック" pitchFamily="6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68" charset="-128"/>
          <a:cs typeface="ＭＳ Ｐゴシック" pitchFamily="6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8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Courier New" charset="0"/>
        <a:buChar char="o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6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55C8A3-3C11-7A47-95DE-CF026C1ED5A7}" type="datetime1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1/25/18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5EA003-7324-734C-B869-40D43FA9A61D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23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4.wmf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Box 3"/>
          <p:cNvSpPr txBox="1">
            <a:spLocks noChangeArrowheads="1"/>
          </p:cNvSpPr>
          <p:nvPr/>
        </p:nvSpPr>
        <p:spPr bwMode="auto">
          <a:xfrm>
            <a:off x="769938" y="2382838"/>
            <a:ext cx="7594600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0000"/>
                </a:solidFill>
                <a:latin typeface="Helvetica Neue"/>
                <a:cs typeface="Helvetica Neue"/>
              </a:rPr>
              <a:t>Scholarship for</a:t>
            </a:r>
          </a:p>
          <a:p>
            <a:pPr algn="ctr" eaLnBrk="1" fontAlgn="base" hangingPunct="1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solidFill>
                  <a:srgbClr val="000000"/>
                </a:solidFill>
                <a:latin typeface="Helvetica Neue"/>
                <a:cs typeface="Helvetica Neue"/>
              </a:rPr>
              <a:t>Evidence-Based Practice</a:t>
            </a:r>
          </a:p>
        </p:txBody>
      </p:sp>
      <p:sp>
        <p:nvSpPr>
          <p:cNvPr id="16386" name="TextBox 4"/>
          <p:cNvSpPr txBox="1">
            <a:spLocks noChangeArrowheads="1"/>
          </p:cNvSpPr>
          <p:nvPr/>
        </p:nvSpPr>
        <p:spPr bwMode="auto">
          <a:xfrm>
            <a:off x="3200400" y="0"/>
            <a:ext cx="2743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FFFF"/>
                </a:solidFill>
                <a:latin typeface="Helvetica Neue" charset="0"/>
                <a:cs typeface="Helvetica Neue" charset="0"/>
              </a:rPr>
              <a:t>Welcome</a:t>
            </a:r>
          </a:p>
        </p:txBody>
      </p:sp>
      <p:sp>
        <p:nvSpPr>
          <p:cNvPr id="16387" name="TextBox 3"/>
          <p:cNvSpPr txBox="1">
            <a:spLocks noChangeArrowheads="1"/>
          </p:cNvSpPr>
          <p:nvPr/>
        </p:nvSpPr>
        <p:spPr bwMode="auto">
          <a:xfrm>
            <a:off x="8077200" y="6433078"/>
            <a:ext cx="9906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Jan 2018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64163" y="5570538"/>
            <a:ext cx="318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Peggy Edwards, AMLS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TTUHSC - Preston Smith Library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Helvetica Neue" charset="0"/>
                <a:cs typeface="Helvetica Neue" charset="0"/>
              </a:rPr>
              <a:t>Lubbock, Texas 79430</a:t>
            </a:r>
          </a:p>
        </p:txBody>
      </p:sp>
    </p:spTree>
    <p:extLst>
      <p:ext uri="{BB962C8B-B14F-4D97-AF65-F5344CB8AC3E}">
        <p14:creationId xmlns:p14="http://schemas.microsoft.com/office/powerpoint/2010/main" val="21663466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642" y="225933"/>
            <a:ext cx="5728716" cy="640613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0723DEC-10F3-8342-A1BA-1AED563EE25A}"/>
              </a:ext>
            </a:extLst>
          </p:cNvPr>
          <p:cNvSpPr/>
          <p:nvPr/>
        </p:nvSpPr>
        <p:spPr>
          <a:xfrm>
            <a:off x="2125314" y="3657600"/>
            <a:ext cx="1103245" cy="268355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C0C822-07C3-3044-A894-C441EBB5EC24}"/>
              </a:ext>
            </a:extLst>
          </p:cNvPr>
          <p:cNvSpPr/>
          <p:nvPr/>
        </p:nvSpPr>
        <p:spPr>
          <a:xfrm>
            <a:off x="2125317" y="4535557"/>
            <a:ext cx="1391479" cy="284921"/>
          </a:xfrm>
          <a:prstGeom prst="rect">
            <a:avLst/>
          </a:prstGeom>
          <a:noFill/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9A0EB93-E26A-354A-A178-70CF18D8CE90}"/>
              </a:ext>
            </a:extLst>
          </p:cNvPr>
          <p:cNvGrpSpPr/>
          <p:nvPr/>
        </p:nvGrpSpPr>
        <p:grpSpPr>
          <a:xfrm>
            <a:off x="4313583" y="2613991"/>
            <a:ext cx="3785152" cy="2464904"/>
            <a:chOff x="4313583" y="2613991"/>
            <a:chExt cx="3785152" cy="2464904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3D1ACE5-8AA9-C144-8459-D73904B91C50}"/>
                </a:ext>
              </a:extLst>
            </p:cNvPr>
            <p:cNvSpPr/>
            <p:nvPr/>
          </p:nvSpPr>
          <p:spPr>
            <a:xfrm>
              <a:off x="4313583" y="2613991"/>
              <a:ext cx="3785152" cy="2464904"/>
            </a:xfrm>
            <a:prstGeom prst="wedgeRoundRectCallout">
              <a:avLst>
                <a:gd name="adj1" fmla="val -49585"/>
                <a:gd name="adj2" fmla="val 17580"/>
                <a:gd name="adj3" fmla="val 16667"/>
              </a:avLst>
            </a:prstGeom>
            <a:solidFill>
              <a:schemeClr val="bg1"/>
            </a:solidFill>
            <a:ln w="57150" cmpd="sng">
              <a:solidFill>
                <a:srgbClr val="3278E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endParaRPr lang="en-US" sz="28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7715C92-5C3F-6141-9B81-42EBDB5B2232}"/>
                </a:ext>
              </a:extLst>
            </p:cNvPr>
            <p:cNvSpPr/>
            <p:nvPr/>
          </p:nvSpPr>
          <p:spPr>
            <a:xfrm>
              <a:off x="4526445" y="2812773"/>
              <a:ext cx="3371021" cy="2067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Where to go to access</a:t>
              </a:r>
            </a:p>
            <a:p>
              <a:pPr lvl="0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CINAHL</a:t>
              </a:r>
            </a:p>
            <a:p>
              <a:pPr lvl="0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    or</a:t>
              </a:r>
            </a:p>
            <a:p>
              <a:pPr lvl="0">
                <a:lnSpc>
                  <a:spcPct val="150000"/>
                </a:lnSpc>
              </a:pPr>
              <a:r>
                <a:rPr lang="en-US" sz="2400" dirty="0">
                  <a:solidFill>
                    <a:schemeClr val="tx1"/>
                  </a:solidFill>
                </a:rPr>
                <a:t>Nursing Reference Center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124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51106-0F70-1F4E-B888-B7D8D3A3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50" y="2082576"/>
            <a:ext cx="8242300" cy="31877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AE21CDB-E6EA-434C-9EBC-7FE271FC850A}"/>
              </a:ext>
            </a:extLst>
          </p:cNvPr>
          <p:cNvGrpSpPr/>
          <p:nvPr/>
        </p:nvGrpSpPr>
        <p:grpSpPr>
          <a:xfrm>
            <a:off x="2636329" y="651281"/>
            <a:ext cx="5862212" cy="1012825"/>
            <a:chOff x="2883755" y="662039"/>
            <a:chExt cx="5862212" cy="1012825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7A3ADCDF-20C1-AE43-B558-6B235221D10F}"/>
                </a:ext>
              </a:extLst>
            </p:cNvPr>
            <p:cNvSpPr/>
            <p:nvPr/>
          </p:nvSpPr>
          <p:spPr bwMode="auto">
            <a:xfrm>
              <a:off x="2883755" y="662039"/>
              <a:ext cx="5862212" cy="1012825"/>
            </a:xfrm>
            <a:prstGeom prst="wedgeRoundRectCallout">
              <a:avLst>
                <a:gd name="adj1" fmla="val -45029"/>
                <a:gd name="adj2" fmla="val 312952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  </a:t>
              </a: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Enter journal title, click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3E2BB232-BA94-CC40-92EB-6E58D490D106}"/>
                </a:ext>
              </a:extLst>
            </p:cNvPr>
            <p:cNvSpPr/>
            <p:nvPr/>
          </p:nvSpPr>
          <p:spPr bwMode="auto">
            <a:xfrm>
              <a:off x="7006944" y="915636"/>
              <a:ext cx="1431925" cy="558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28575" cmpd="sng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Search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6ADAF-4461-5141-873E-3B5391E660D5}"/>
              </a:ext>
            </a:extLst>
          </p:cNvPr>
          <p:cNvSpPr/>
          <p:nvPr/>
        </p:nvSpPr>
        <p:spPr>
          <a:xfrm>
            <a:off x="501314" y="4453682"/>
            <a:ext cx="2522292" cy="664308"/>
          </a:xfrm>
          <a:prstGeom prst="rect">
            <a:avLst/>
          </a:prstGeom>
          <a:solidFill>
            <a:srgbClr val="FFFFFF"/>
          </a:solidFill>
          <a:ln w="57150" cmpd="sng">
            <a:solidFill>
              <a:srgbClr val="3278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  nursing research</a:t>
            </a:r>
          </a:p>
        </p:txBody>
      </p:sp>
    </p:spTree>
    <p:extLst>
      <p:ext uri="{BB962C8B-B14F-4D97-AF65-F5344CB8AC3E}">
        <p14:creationId xmlns:p14="http://schemas.microsoft.com/office/powerpoint/2010/main" val="111301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FAB45-520F-CD4B-B5D8-E36B3504A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179" y="238278"/>
            <a:ext cx="3974592" cy="614476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F19DD26-FDBF-264F-8D1A-A644E4B7BFC8}"/>
              </a:ext>
            </a:extLst>
          </p:cNvPr>
          <p:cNvGrpSpPr/>
          <p:nvPr/>
        </p:nvGrpSpPr>
        <p:grpSpPr>
          <a:xfrm>
            <a:off x="1290918" y="4948514"/>
            <a:ext cx="7057017" cy="1592131"/>
            <a:chOff x="1495314" y="5066852"/>
            <a:chExt cx="7057017" cy="1592131"/>
          </a:xfrm>
        </p:grpSpPr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BDC6CE21-438D-4F4A-9F39-D5FF0635D73F}"/>
                </a:ext>
              </a:extLst>
            </p:cNvPr>
            <p:cNvSpPr/>
            <p:nvPr/>
          </p:nvSpPr>
          <p:spPr>
            <a:xfrm>
              <a:off x="1495314" y="5819886"/>
              <a:ext cx="7057017" cy="839097"/>
            </a:xfrm>
            <a:prstGeom prst="wedgeRoundRectCallout">
              <a:avLst>
                <a:gd name="adj1" fmla="val -27629"/>
                <a:gd name="adj2" fmla="val -104548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</a:t>
              </a:r>
              <a:r>
                <a:rPr lang="en-US" sz="2800" dirty="0">
                  <a:solidFill>
                    <a:srgbClr val="3534ED"/>
                  </a:solidFill>
                  <a:latin typeface="Verdana" charset="0"/>
                  <a:ea typeface="ＭＳ Ｐゴシック" charset="0"/>
                  <a:cs typeface="Verdana" charset="0"/>
                </a:rPr>
                <a:t>Nursing Research (New York:…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689EBE-1719-E548-880A-C080E412709E}"/>
                </a:ext>
              </a:extLst>
            </p:cNvPr>
            <p:cNvSpPr/>
            <p:nvPr/>
          </p:nvSpPr>
          <p:spPr>
            <a:xfrm>
              <a:off x="1925619" y="5066852"/>
              <a:ext cx="3216538" cy="365760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0425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435F8D-E80A-B746-A0A8-F8D0BF42D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43" y="259080"/>
            <a:ext cx="5204714" cy="604723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D29E71F-D047-BA4E-89BA-04A59282784A}"/>
              </a:ext>
            </a:extLst>
          </p:cNvPr>
          <p:cNvGrpSpPr/>
          <p:nvPr/>
        </p:nvGrpSpPr>
        <p:grpSpPr>
          <a:xfrm>
            <a:off x="5057588" y="3991087"/>
            <a:ext cx="3709332" cy="1893345"/>
            <a:chOff x="5057588" y="3991087"/>
            <a:chExt cx="3709332" cy="1893345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76827778-C113-F447-A56C-B9F720C1E8AE}"/>
                </a:ext>
              </a:extLst>
            </p:cNvPr>
            <p:cNvSpPr/>
            <p:nvPr/>
          </p:nvSpPr>
          <p:spPr>
            <a:xfrm>
              <a:off x="5153770" y="3991087"/>
              <a:ext cx="3613150" cy="777333"/>
            </a:xfrm>
            <a:prstGeom prst="wedgeRoundRectCallout">
              <a:avLst>
                <a:gd name="adj1" fmla="val -33513"/>
                <a:gd name="adj2" fmla="val 110749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008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1800"/>
                </a:spcAft>
                <a:defRPr/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1) Check Dates Available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9E0F176C-EE70-0841-8581-B230089601AE}"/>
                </a:ext>
              </a:extLst>
            </p:cNvPr>
            <p:cNvSpPr/>
            <p:nvPr/>
          </p:nvSpPr>
          <p:spPr>
            <a:xfrm>
              <a:off x="5057588" y="5315865"/>
              <a:ext cx="1429273" cy="568567"/>
            </a:xfrm>
            <a:prstGeom prst="roundRect">
              <a:avLst/>
            </a:prstGeom>
            <a:noFill/>
            <a:ln w="57150" cmpd="sng">
              <a:solidFill>
                <a:srgbClr val="008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7E00FF2-879D-AB47-A8A5-42AD7FB76C49}"/>
              </a:ext>
            </a:extLst>
          </p:cNvPr>
          <p:cNvGrpSpPr/>
          <p:nvPr/>
        </p:nvGrpSpPr>
        <p:grpSpPr>
          <a:xfrm>
            <a:off x="275879" y="5487986"/>
            <a:ext cx="4661879" cy="1020390"/>
            <a:chOff x="275879" y="5487986"/>
            <a:chExt cx="4661879" cy="1020390"/>
          </a:xfrm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B4C01795-53AC-8D4B-8386-1F5CC5A4E195}"/>
                </a:ext>
              </a:extLst>
            </p:cNvPr>
            <p:cNvSpPr/>
            <p:nvPr/>
          </p:nvSpPr>
          <p:spPr>
            <a:xfrm>
              <a:off x="2910999" y="5487986"/>
              <a:ext cx="2026759" cy="504023"/>
            </a:xfrm>
            <a:prstGeom prst="roundRect">
              <a:avLst/>
            </a:prstGeom>
            <a:noFill/>
            <a:ln w="571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0AE02865-B9E6-7E44-8DD4-FBA83607E684}"/>
                </a:ext>
              </a:extLst>
            </p:cNvPr>
            <p:cNvSpPr/>
            <p:nvPr/>
          </p:nvSpPr>
          <p:spPr>
            <a:xfrm>
              <a:off x="275879" y="5875473"/>
              <a:ext cx="2413533" cy="632903"/>
            </a:xfrm>
            <a:prstGeom prst="wedgeRoundRectCallout">
              <a:avLst>
                <a:gd name="adj1" fmla="val 57293"/>
                <a:gd name="adj2" fmla="val -8032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r>
                <a:rPr lang="en-US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2) Click Publisher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A5FB381-1636-894F-A197-DB3EEDCC8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" y="321516"/>
            <a:ext cx="6995160" cy="5822823"/>
          </a:xfrm>
          <a:prstGeom prst="rect">
            <a:avLst/>
          </a:prstGeom>
        </p:spPr>
      </p:pic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2146AD05-4AE4-0E48-B77E-E7FFC501FBB1}"/>
              </a:ext>
            </a:extLst>
          </p:cNvPr>
          <p:cNvSpPr/>
          <p:nvPr/>
        </p:nvSpPr>
        <p:spPr>
          <a:xfrm>
            <a:off x="387274" y="3439758"/>
            <a:ext cx="2054711" cy="640339"/>
          </a:xfrm>
          <a:prstGeom prst="wedgeRoundRectCallout">
            <a:avLst>
              <a:gd name="adj1" fmla="val 12863"/>
              <a:gd name="adj2" fmla="val 95970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Year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CDB322CF-D3EE-594D-8B58-6A9C85A97FAF}"/>
              </a:ext>
            </a:extLst>
          </p:cNvPr>
          <p:cNvSpPr/>
          <p:nvPr/>
        </p:nvSpPr>
        <p:spPr>
          <a:xfrm>
            <a:off x="279699" y="5964360"/>
            <a:ext cx="3602676" cy="597799"/>
          </a:xfrm>
          <a:prstGeom prst="wedgeRoundRectCallout">
            <a:avLst>
              <a:gd name="adj1" fmla="val -4693"/>
              <a:gd name="adj2" fmla="val -189271"/>
              <a:gd name="adj3" fmla="val 16667"/>
            </a:avLst>
          </a:prstGeom>
          <a:solidFill>
            <a:srgbClr val="FFFFFF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30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Select Volume, Issue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7997B47-286E-8E41-80EC-9DC380D8C460}"/>
              </a:ext>
            </a:extLst>
          </p:cNvPr>
          <p:cNvGrpSpPr/>
          <p:nvPr/>
        </p:nvGrpSpPr>
        <p:grpSpPr>
          <a:xfrm>
            <a:off x="3958813" y="2460813"/>
            <a:ext cx="4830184" cy="925157"/>
            <a:chOff x="3958813" y="2407023"/>
            <a:chExt cx="4830184" cy="925157"/>
          </a:xfrm>
        </p:grpSpPr>
        <p:sp>
          <p:nvSpPr>
            <p:cNvPr id="23" name="Rounded Rectangular Callout 22">
              <a:extLst>
                <a:ext uri="{FF2B5EF4-FFF2-40B4-BE49-F238E27FC236}">
                  <a16:creationId xmlns:a16="http://schemas.microsoft.com/office/drawing/2014/main" id="{B38FE488-BE90-0C45-82B5-82B7DF21FEB8}"/>
                </a:ext>
              </a:extLst>
            </p:cNvPr>
            <p:cNvSpPr/>
            <p:nvPr/>
          </p:nvSpPr>
          <p:spPr>
            <a:xfrm>
              <a:off x="3958813" y="2407023"/>
              <a:ext cx="4830184" cy="925157"/>
            </a:xfrm>
            <a:prstGeom prst="wedgeRoundRectCallout">
              <a:avLst>
                <a:gd name="adj1" fmla="val -56794"/>
                <a:gd name="adj2" fmla="val 166661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30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Locate article.  Click</a:t>
              </a:r>
            </a:p>
          </p:txBody>
        </p:sp>
        <p:pic>
          <p:nvPicPr>
            <p:cNvPr id="29" name="Picture 28" descr="Screen Shot 2012-07-24 at 3.05.56 PM.png">
              <a:extLst>
                <a:ext uri="{FF2B5EF4-FFF2-40B4-BE49-F238E27FC236}">
                  <a16:creationId xmlns:a16="http://schemas.microsoft.com/office/drawing/2014/main" id="{4F6665B1-5385-7B42-9BAF-CA5947691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898" y="2552249"/>
              <a:ext cx="1307937" cy="659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086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>
                <a:latin typeface="Times New Roman"/>
                <a:cs typeface="Times New Roman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168284651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4416813" y="898265"/>
            <a:ext cx="4467483" cy="570836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8416A4C-631F-624F-AE1A-DFD68C35729A}"/>
              </a:ext>
            </a:extLst>
          </p:cNvPr>
          <p:cNvSpPr/>
          <p:nvPr/>
        </p:nvSpPr>
        <p:spPr>
          <a:xfrm>
            <a:off x="699954" y="935916"/>
            <a:ext cx="3142445" cy="612648"/>
          </a:xfrm>
          <a:prstGeom prst="wedgeRoundRectCallout">
            <a:avLst>
              <a:gd name="adj1" fmla="val 65162"/>
              <a:gd name="adj2" fmla="val -2528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DB3A5B23-75CC-2443-AFA7-47E0BE839708}"/>
              </a:ext>
            </a:extLst>
          </p:cNvPr>
          <p:cNvSpPr/>
          <p:nvPr/>
        </p:nvSpPr>
        <p:spPr>
          <a:xfrm rot="10800000" flipV="1">
            <a:off x="485617" y="4144437"/>
            <a:ext cx="2766849" cy="1545022"/>
          </a:xfrm>
          <a:prstGeom prst="wedgeRectCallout">
            <a:avLst>
              <a:gd name="adj1" fmla="val -92270"/>
              <a:gd name="adj2" fmla="val 3828"/>
            </a:avLst>
          </a:prstGeom>
          <a:solidFill>
            <a:srgbClr val="FFFFFF"/>
          </a:solidFill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Guides &amp;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Tutorials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342A5E-479E-4746-85DD-75E07E23B316}"/>
              </a:ext>
            </a:extLst>
          </p:cNvPr>
          <p:cNvSpPr/>
          <p:nvPr/>
        </p:nvSpPr>
        <p:spPr>
          <a:xfrm>
            <a:off x="492981" y="114181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Guides &amp; Tutorials</a:t>
            </a:r>
          </a:p>
        </p:txBody>
      </p:sp>
    </p:spTree>
    <p:extLst>
      <p:ext uri="{BB962C8B-B14F-4D97-AF65-F5344CB8AC3E}">
        <p14:creationId xmlns:p14="http://schemas.microsoft.com/office/powerpoint/2010/main" val="4846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4416813" y="898265"/>
            <a:ext cx="4467483" cy="570836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8416A4C-631F-624F-AE1A-DFD68C35729A}"/>
              </a:ext>
            </a:extLst>
          </p:cNvPr>
          <p:cNvSpPr/>
          <p:nvPr/>
        </p:nvSpPr>
        <p:spPr>
          <a:xfrm>
            <a:off x="678438" y="1043492"/>
            <a:ext cx="3142445" cy="612648"/>
          </a:xfrm>
          <a:prstGeom prst="wedgeRoundRectCallout">
            <a:avLst>
              <a:gd name="adj1" fmla="val 65847"/>
              <a:gd name="adj2" fmla="val -34067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  <p:sp>
        <p:nvSpPr>
          <p:cNvPr id="14" name="Rectangular Callout 13">
            <a:extLst>
              <a:ext uri="{FF2B5EF4-FFF2-40B4-BE49-F238E27FC236}">
                <a16:creationId xmlns:a16="http://schemas.microsoft.com/office/drawing/2014/main" id="{DB3A5B23-75CC-2443-AFA7-47E0BE839708}"/>
              </a:ext>
            </a:extLst>
          </p:cNvPr>
          <p:cNvSpPr/>
          <p:nvPr/>
        </p:nvSpPr>
        <p:spPr>
          <a:xfrm rot="10800000" flipV="1">
            <a:off x="582436" y="4445651"/>
            <a:ext cx="2766849" cy="1545022"/>
          </a:xfrm>
          <a:prstGeom prst="wedgeRectCallout">
            <a:avLst>
              <a:gd name="adj1" fmla="val -123763"/>
              <a:gd name="adj2" fmla="val 6613"/>
            </a:avLst>
          </a:prstGeom>
          <a:solidFill>
            <a:srgbClr val="FFFFFF"/>
          </a:solidFill>
          <a:ln w="76200">
            <a:solidFill>
              <a:srgbClr val="00AAD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Ask a Librarian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342A5E-479E-4746-85DD-75E07E23B316}"/>
              </a:ext>
            </a:extLst>
          </p:cNvPr>
          <p:cNvSpPr/>
          <p:nvPr/>
        </p:nvSpPr>
        <p:spPr>
          <a:xfrm>
            <a:off x="492981" y="114181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600" i="1" dirty="0">
                <a:solidFill>
                  <a:prstClr val="white"/>
                </a:solidFill>
                <a:latin typeface="Times New Roman"/>
                <a:cs typeface="Times New Roman"/>
              </a:rPr>
              <a:t>Ask-A-Librarian</a:t>
            </a:r>
          </a:p>
        </p:txBody>
      </p:sp>
    </p:spTree>
    <p:extLst>
      <p:ext uri="{BB962C8B-B14F-4D97-AF65-F5344CB8AC3E}">
        <p14:creationId xmlns:p14="http://schemas.microsoft.com/office/powerpoint/2010/main" val="413925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76741" y="2063311"/>
            <a:ext cx="7666718" cy="27313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i="1" dirty="0">
                <a:latin typeface="Times New Roman"/>
                <a:cs typeface="Times New Roman"/>
              </a:rPr>
              <a:t>Hands-on Help With Assignment</a:t>
            </a:r>
          </a:p>
        </p:txBody>
      </p:sp>
    </p:spTree>
    <p:extLst>
      <p:ext uri="{BB962C8B-B14F-4D97-AF65-F5344CB8AC3E}">
        <p14:creationId xmlns:p14="http://schemas.microsoft.com/office/powerpoint/2010/main" val="2816822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7067" y="279400"/>
            <a:ext cx="8644465" cy="6299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432FF"/>
                </a:solidFill>
                <a:latin typeface="+mj-lt"/>
                <a:cs typeface="Times New Roman"/>
              </a:rPr>
              <a:t>Please…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432FF"/>
                </a:solidFill>
                <a:latin typeface="+mj-lt"/>
                <a:cs typeface="Times New Roman"/>
              </a:rPr>
              <a:t>	fill out the evaluation at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4800" dirty="0">
              <a:solidFill>
                <a:srgbClr val="0432FF"/>
              </a:solidFill>
              <a:latin typeface="+mj-lt"/>
              <a:cs typeface="Times New Roman"/>
            </a:endParaRP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432FF"/>
                </a:solidFill>
                <a:latin typeface="+mj-lt"/>
                <a:cs typeface="Times New Roman"/>
              </a:rPr>
              <a:t>	</a:t>
            </a:r>
            <a:r>
              <a:rPr lang="en-US" sz="5400" dirty="0">
                <a:solidFill>
                  <a:srgbClr val="0432FF"/>
                </a:solidFill>
                <a:latin typeface="+mj-lt"/>
                <a:cs typeface="Times New Roman"/>
              </a:rPr>
              <a:t>http://tinyurl.com/ttuhsc18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0432FF"/>
                </a:solidFill>
                <a:latin typeface="+mj-lt"/>
                <a:cs typeface="Times New Roman"/>
              </a:rPr>
              <a:t>	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>
                <a:solidFill>
                  <a:srgbClr val="0432FF"/>
                </a:solidFill>
                <a:latin typeface="+mj-lt"/>
                <a:cs typeface="Times New Roman"/>
              </a:rPr>
              <a:t>Thank-you…</a:t>
            </a:r>
          </a:p>
          <a:p>
            <a:pPr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i="1" dirty="0">
                <a:solidFill>
                  <a:srgbClr val="0432FF"/>
                </a:solidFill>
                <a:latin typeface="+mj-lt"/>
                <a:cs typeface="Times New Roman"/>
              </a:rPr>
              <a:t>	we appreciate your feedback!</a:t>
            </a:r>
          </a:p>
        </p:txBody>
      </p:sp>
    </p:spTree>
    <p:extLst>
      <p:ext uri="{BB962C8B-B14F-4D97-AF65-F5344CB8AC3E}">
        <p14:creationId xmlns:p14="http://schemas.microsoft.com/office/powerpoint/2010/main" val="35404676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666" y="2458158"/>
            <a:ext cx="6806668" cy="19968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11000" i="1" dirty="0">
                <a:solidFill>
                  <a:prstClr val="white"/>
                </a:solidFill>
                <a:latin typeface="Times New Roman"/>
                <a:cs typeface="Times New Roman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66555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324017" y="274320"/>
            <a:ext cx="4937760" cy="630936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08F8C2D-1916-F24D-98D8-DAC26D493571}"/>
              </a:ext>
            </a:extLst>
          </p:cNvPr>
          <p:cNvSpPr/>
          <p:nvPr/>
        </p:nvSpPr>
        <p:spPr>
          <a:xfrm>
            <a:off x="5501950" y="844826"/>
            <a:ext cx="3274303" cy="1500808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00B050"/>
                </a:solidFill>
              </a:rPr>
              <a:t>Go back to</a:t>
            </a:r>
          </a:p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</p:spTree>
    <p:extLst>
      <p:ext uri="{BB962C8B-B14F-4D97-AF65-F5344CB8AC3E}">
        <p14:creationId xmlns:p14="http://schemas.microsoft.com/office/powerpoint/2010/main" val="116654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403532" y="1009817"/>
            <a:ext cx="4349918" cy="555814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591523-DD82-A44B-BA3D-D59229495BA1}"/>
              </a:ext>
            </a:extLst>
          </p:cNvPr>
          <p:cNvSpPr/>
          <p:nvPr/>
        </p:nvSpPr>
        <p:spPr>
          <a:xfrm>
            <a:off x="454881" y="220940"/>
            <a:ext cx="8234237" cy="6741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3200" i="1" dirty="0">
                <a:solidFill>
                  <a:prstClr val="white"/>
                </a:solidFill>
                <a:latin typeface="Times New Roman"/>
                <a:cs typeface="Times New Roman"/>
              </a:rPr>
              <a:t>Popular Resources is a good starting point.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9A940D6-F6E3-6548-AF46-8F5A21AB2A3A}"/>
              </a:ext>
            </a:extLst>
          </p:cNvPr>
          <p:cNvGrpSpPr/>
          <p:nvPr/>
        </p:nvGrpSpPr>
        <p:grpSpPr>
          <a:xfrm>
            <a:off x="1896828" y="2587928"/>
            <a:ext cx="6663811" cy="3396191"/>
            <a:chOff x="1896828" y="2587928"/>
            <a:chExt cx="6663811" cy="339619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996CFC7-072A-AB48-8941-355FB6CF6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828" y="3414423"/>
              <a:ext cx="355987" cy="347869"/>
            </a:xfrm>
            <a:prstGeom prst="rect">
              <a:avLst/>
            </a:prstGeom>
            <a:noFill/>
            <a:ln w="57150" cmpd="sng">
              <a:solidFill>
                <a:srgbClr val="008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B3EB8C2A-8F93-454A-B246-48AE06DEB8DB}"/>
                </a:ext>
              </a:extLst>
            </p:cNvPr>
            <p:cNvSpPr/>
            <p:nvPr/>
          </p:nvSpPr>
          <p:spPr>
            <a:xfrm>
              <a:off x="5341189" y="2587928"/>
              <a:ext cx="3219450" cy="3396191"/>
            </a:xfrm>
            <a:prstGeom prst="wedgeRoundRectCallout">
              <a:avLst>
                <a:gd name="adj1" fmla="val -142569"/>
                <a:gd name="adj2" fmla="val -21746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CB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56B493-4777-554F-B119-E1A30154C3CF}"/>
                </a:ext>
              </a:extLst>
            </p:cNvPr>
            <p:cNvGrpSpPr/>
            <p:nvPr/>
          </p:nvGrpSpPr>
          <p:grpSpPr>
            <a:xfrm>
              <a:off x="6174266" y="2826052"/>
              <a:ext cx="1492335" cy="2758443"/>
              <a:chOff x="6022086" y="2666363"/>
              <a:chExt cx="1492335" cy="275844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2095862-75FD-7649-B71B-A5F935255BD6}"/>
                  </a:ext>
                </a:extLst>
              </p:cNvPr>
              <p:cNvSpPr/>
              <p:nvPr/>
            </p:nvSpPr>
            <p:spPr>
              <a:xfrm>
                <a:off x="6121655" y="2666363"/>
                <a:ext cx="1293197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8CB0044-7743-A740-8A6D-9C0815F2E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22086" y="3720466"/>
                <a:ext cx="1492335" cy="1704340"/>
              </a:xfrm>
              <a:prstGeom prst="rect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97910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09E5A9-E493-4648-8C98-BC8B3C707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78" y="284861"/>
            <a:ext cx="4357878" cy="628827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2754A-46E5-A043-A3DA-D603C7435A8D}"/>
              </a:ext>
            </a:extLst>
          </p:cNvPr>
          <p:cNvGrpSpPr/>
          <p:nvPr/>
        </p:nvGrpSpPr>
        <p:grpSpPr>
          <a:xfrm>
            <a:off x="1190631" y="3976972"/>
            <a:ext cx="7569321" cy="1991535"/>
            <a:chOff x="1190631" y="3976972"/>
            <a:chExt cx="7569321" cy="19915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E6C5ED4-981C-D140-BB10-3CA1C7565DC5}"/>
                </a:ext>
              </a:extLst>
            </p:cNvPr>
            <p:cNvSpPr/>
            <p:nvPr/>
          </p:nvSpPr>
          <p:spPr>
            <a:xfrm>
              <a:off x="1190631" y="5773643"/>
              <a:ext cx="1073854" cy="194864"/>
            </a:xfrm>
            <a:prstGeom prst="rect">
              <a:avLst/>
            </a:prstGeom>
            <a:noFill/>
            <a:ln w="57150" cmpd="sng">
              <a:solidFill>
                <a:srgbClr val="33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7C15906-93E9-6147-8776-61ACE54475F5}"/>
                </a:ext>
              </a:extLst>
            </p:cNvPr>
            <p:cNvGrpSpPr/>
            <p:nvPr/>
          </p:nvGrpSpPr>
          <p:grpSpPr>
            <a:xfrm>
              <a:off x="3651357" y="3976972"/>
              <a:ext cx="5108595" cy="1441922"/>
              <a:chOff x="3705145" y="4288943"/>
              <a:chExt cx="5108595" cy="1441922"/>
            </a:xfrm>
          </p:grpSpPr>
          <p:sp>
            <p:nvSpPr>
              <p:cNvPr id="12" name="Rounded Rectangular Callout 11">
                <a:extLst>
                  <a:ext uri="{FF2B5EF4-FFF2-40B4-BE49-F238E27FC236}">
                    <a16:creationId xmlns:a16="http://schemas.microsoft.com/office/drawing/2014/main" id="{59BC32D8-9B72-AA49-83B0-9BC59C9D6DD7}"/>
                  </a:ext>
                </a:extLst>
              </p:cNvPr>
              <p:cNvSpPr/>
              <p:nvPr/>
            </p:nvSpPr>
            <p:spPr>
              <a:xfrm>
                <a:off x="3705145" y="4288943"/>
                <a:ext cx="5108595" cy="1441922"/>
              </a:xfrm>
              <a:prstGeom prst="wedgeRoundRectCallout">
                <a:avLst>
                  <a:gd name="adj1" fmla="val -74511"/>
                  <a:gd name="adj2" fmla="val 82093"/>
                  <a:gd name="adj3" fmla="val 16667"/>
                </a:avLst>
              </a:prstGeom>
              <a:solidFill>
                <a:schemeClr val="bg1"/>
              </a:solidFill>
              <a:ln w="57150" cmpd="sng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20000"/>
                  </a:lnSpc>
                </a:pPr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9B5F87B-801B-6442-A717-D39F3D764AC2}"/>
                  </a:ext>
                </a:extLst>
              </p:cNvPr>
              <p:cNvSpPr/>
              <p:nvPr/>
            </p:nvSpPr>
            <p:spPr>
              <a:xfrm>
                <a:off x="3888583" y="4572729"/>
                <a:ext cx="4776823" cy="8359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20000"/>
                  </a:lnSpc>
                </a:pPr>
                <a:r>
                  <a:rPr lang="en-US" sz="3200" dirty="0">
                    <a:solidFill>
                      <a:prstClr val="black"/>
                    </a:solidFill>
                  </a:rPr>
                  <a:t>PowerPoint for 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3200" i="1" dirty="0">
                    <a:solidFill>
                      <a:srgbClr val="D01905"/>
                    </a:solidFill>
                  </a:rPr>
                  <a:t>Resources for NRSG 3208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16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B6F59A-5C46-A44C-9655-ACF5C7DDC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98" y="279400"/>
            <a:ext cx="5090160" cy="629920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CBEB00-2DEE-8B49-90AD-6ADCFA448F8E}"/>
              </a:ext>
            </a:extLst>
          </p:cNvPr>
          <p:cNvSpPr/>
          <p:nvPr/>
        </p:nvSpPr>
        <p:spPr>
          <a:xfrm>
            <a:off x="3257550" y="1273629"/>
            <a:ext cx="800100" cy="947056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15F2CA2A-5A73-464C-A9A0-1B34B68012FB}"/>
              </a:ext>
            </a:extLst>
          </p:cNvPr>
          <p:cNvSpPr/>
          <p:nvPr/>
        </p:nvSpPr>
        <p:spPr>
          <a:xfrm>
            <a:off x="4849587" y="791938"/>
            <a:ext cx="4106633" cy="1796141"/>
          </a:xfrm>
          <a:prstGeom prst="wedgeRoundRectCallout">
            <a:avLst>
              <a:gd name="adj1" fmla="val -67188"/>
              <a:gd name="adj2" fmla="val -17314"/>
              <a:gd name="adj3" fmla="val 16667"/>
            </a:avLst>
          </a:prstGeom>
          <a:solidFill>
            <a:schemeClr val="bg1"/>
          </a:solidFill>
          <a:ln w="57150" cmpd="sng">
            <a:solidFill>
              <a:srgbClr val="CC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FAE8484-929A-484B-BB03-6E40A59933CA}"/>
              </a:ext>
            </a:extLst>
          </p:cNvPr>
          <p:cNvGrpSpPr/>
          <p:nvPr/>
        </p:nvGrpSpPr>
        <p:grpSpPr>
          <a:xfrm>
            <a:off x="5012875" y="1132119"/>
            <a:ext cx="3694340" cy="468082"/>
            <a:chOff x="5070023" y="1132119"/>
            <a:chExt cx="3694340" cy="46808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7815BCE-1761-AD48-8423-CA97061FE799}"/>
                </a:ext>
              </a:extLst>
            </p:cNvPr>
            <p:cNvSpPr/>
            <p:nvPr/>
          </p:nvSpPr>
          <p:spPr>
            <a:xfrm>
              <a:off x="5070023" y="1151166"/>
              <a:ext cx="1445078" cy="449035"/>
            </a:xfrm>
            <a:prstGeom prst="rect">
              <a:avLst/>
            </a:prstGeom>
            <a:solidFill>
              <a:schemeClr val="bg1"/>
            </a:solidFill>
            <a:ln w="28575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80000"/>
                </a:lnSpc>
              </a:pPr>
              <a:r>
                <a:rPr lang="en-US" sz="2600" b="1" dirty="0">
                  <a:solidFill>
                    <a:srgbClr val="00B050"/>
                  </a:solidFill>
                </a:rPr>
                <a:t>Hover on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127713C-0A1E-B045-B180-063B58106E93}"/>
                </a:ext>
              </a:extLst>
            </p:cNvPr>
            <p:cNvGrpSpPr/>
            <p:nvPr/>
          </p:nvGrpSpPr>
          <p:grpSpPr>
            <a:xfrm>
              <a:off x="6494693" y="1132119"/>
              <a:ext cx="2269670" cy="410935"/>
              <a:chOff x="5625194" y="3573236"/>
              <a:chExt cx="2269670" cy="410935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1C6BB98-3D56-BD4E-8060-9E034E0C5E86}"/>
                  </a:ext>
                </a:extLst>
              </p:cNvPr>
              <p:cNvSpPr/>
              <p:nvPr/>
            </p:nvSpPr>
            <p:spPr>
              <a:xfrm>
                <a:off x="5625194" y="3575958"/>
                <a:ext cx="1796142" cy="40004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School/Program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449F04D-5815-8748-8247-0A13E2427FBE}"/>
                  </a:ext>
                </a:extLst>
              </p:cNvPr>
              <p:cNvGrpSpPr/>
              <p:nvPr/>
            </p:nvGrpSpPr>
            <p:grpSpPr>
              <a:xfrm>
                <a:off x="7429499" y="3573236"/>
                <a:ext cx="465365" cy="410935"/>
                <a:chOff x="7429499" y="3573236"/>
                <a:chExt cx="465365" cy="410935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69C1325-9F82-BE47-BCDB-5E84734E8CB8}"/>
                    </a:ext>
                  </a:extLst>
                </p:cNvPr>
                <p:cNvSpPr/>
                <p:nvPr/>
              </p:nvSpPr>
              <p:spPr>
                <a:xfrm>
                  <a:off x="7429499" y="3573236"/>
                  <a:ext cx="465365" cy="410935"/>
                </a:xfrm>
                <a:prstGeom prst="rect">
                  <a:avLst/>
                </a:prstGeom>
                <a:solidFill>
                  <a:srgbClr val="CD13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Merge 15">
                  <a:extLst>
                    <a:ext uri="{FF2B5EF4-FFF2-40B4-BE49-F238E27FC236}">
                      <a16:creationId xmlns:a16="http://schemas.microsoft.com/office/drawing/2014/main" id="{FEAD8918-D843-D941-95D9-33FF84FB1381}"/>
                    </a:ext>
                  </a:extLst>
                </p:cNvPr>
                <p:cNvSpPr/>
                <p:nvPr/>
              </p:nvSpPr>
              <p:spPr>
                <a:xfrm>
                  <a:off x="7551964" y="3690257"/>
                  <a:ext cx="195943" cy="195944"/>
                </a:xfrm>
                <a:prstGeom prst="flowChartMerge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6C918A-FA67-5F4C-882F-AA9DF2A2D4C5}"/>
              </a:ext>
            </a:extLst>
          </p:cNvPr>
          <p:cNvGrpSpPr/>
          <p:nvPr/>
        </p:nvGrpSpPr>
        <p:grpSpPr>
          <a:xfrm>
            <a:off x="3641275" y="1755325"/>
            <a:ext cx="4633909" cy="571496"/>
            <a:chOff x="3641275" y="1755325"/>
            <a:chExt cx="4633909" cy="57149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E0044-C1F8-E840-8B33-FB9140DBC8D1}"/>
                </a:ext>
              </a:extLst>
            </p:cNvPr>
            <p:cNvSpPr/>
            <p:nvPr/>
          </p:nvSpPr>
          <p:spPr>
            <a:xfrm>
              <a:off x="5593215" y="1836964"/>
              <a:ext cx="2681969" cy="489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B050"/>
                  </a:solidFill>
                </a:rPr>
                <a:t>select </a:t>
              </a:r>
              <a:r>
                <a:rPr lang="en-US" sz="3200" dirty="0">
                  <a:solidFill>
                    <a:schemeClr val="tx1"/>
                  </a:solidFill>
                </a:rPr>
                <a:t>Nursing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051722D-D41F-6A4F-BA42-FE43828FB7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41275" y="1755325"/>
              <a:ext cx="2057396" cy="375554"/>
            </a:xfrm>
            <a:prstGeom prst="straightConnector1">
              <a:avLst/>
            </a:prstGeom>
            <a:ln w="1016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493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0D08D-293A-964B-818D-A3D33F87C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32" y="377952"/>
            <a:ext cx="5604764" cy="6102096"/>
          </a:xfrm>
          <a:prstGeom prst="rect">
            <a:avLst/>
          </a:prstGeom>
          <a:ln w="38100">
            <a:solidFill>
              <a:schemeClr val="bg1">
                <a:lumMod val="50000"/>
              </a:schemeClr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55DC6A3-0B19-3944-9685-F55107465E24}"/>
              </a:ext>
            </a:extLst>
          </p:cNvPr>
          <p:cNvGrpSpPr/>
          <p:nvPr/>
        </p:nvGrpSpPr>
        <p:grpSpPr>
          <a:xfrm>
            <a:off x="4460860" y="610882"/>
            <a:ext cx="4368958" cy="1594436"/>
            <a:chOff x="4460860" y="610882"/>
            <a:chExt cx="4368958" cy="159443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89400A-6B04-3A4A-B468-49B2CF33FD12}"/>
                </a:ext>
              </a:extLst>
            </p:cNvPr>
            <p:cNvSpPr/>
            <p:nvPr/>
          </p:nvSpPr>
          <p:spPr>
            <a:xfrm>
              <a:off x="4460860" y="1947134"/>
              <a:ext cx="702811" cy="258184"/>
            </a:xfrm>
            <a:prstGeom prst="rect">
              <a:avLst/>
            </a:prstGeom>
            <a:noFill/>
            <a:ln w="5715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BE737BD-3F49-3E42-872E-C444595643AB}"/>
                </a:ext>
              </a:extLst>
            </p:cNvPr>
            <p:cNvGrpSpPr/>
            <p:nvPr/>
          </p:nvGrpSpPr>
          <p:grpSpPr>
            <a:xfrm>
              <a:off x="5196424" y="610882"/>
              <a:ext cx="3633394" cy="1201589"/>
              <a:chOff x="5196424" y="610882"/>
              <a:chExt cx="3633394" cy="1201589"/>
            </a:xfrm>
          </p:grpSpPr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2EE40739-CE7F-8C43-A346-72C46F1564BF}"/>
                  </a:ext>
                </a:extLst>
              </p:cNvPr>
              <p:cNvSpPr/>
              <p:nvPr/>
            </p:nvSpPr>
            <p:spPr>
              <a:xfrm>
                <a:off x="5196424" y="610882"/>
                <a:ext cx="3633394" cy="1201589"/>
              </a:xfrm>
              <a:prstGeom prst="wedgeRoundRectCallout">
                <a:avLst>
                  <a:gd name="adj1" fmla="val -43678"/>
                  <a:gd name="adj2" fmla="val 69463"/>
                  <a:gd name="adj3" fmla="val 16667"/>
                </a:avLst>
              </a:prstGeom>
              <a:solidFill>
                <a:schemeClr val="bg1"/>
              </a:solidFill>
              <a:ln w="57150" cmpd="sng">
                <a:solidFill>
                  <a:srgbClr val="CB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20000"/>
                  </a:lnSpc>
                </a:pPr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C0671F4-33BE-934E-B81C-3DD2C88F24B2}"/>
                  </a:ext>
                </a:extLst>
              </p:cNvPr>
              <p:cNvSpPr/>
              <p:nvPr/>
            </p:nvSpPr>
            <p:spPr>
              <a:xfrm>
                <a:off x="5359027" y="777776"/>
                <a:ext cx="3324515" cy="8359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20000"/>
                  </a:lnSpc>
                </a:pPr>
                <a:r>
                  <a:rPr lang="en-US" sz="2400" dirty="0">
                    <a:solidFill>
                      <a:prstClr val="black"/>
                    </a:solidFill>
                  </a:rPr>
                  <a:t>PowerPoint for </a:t>
                </a:r>
              </a:p>
              <a:p>
                <a:pPr lvl="0" algn="ctr">
                  <a:lnSpc>
                    <a:spcPct val="120000"/>
                  </a:lnSpc>
                </a:pPr>
                <a:r>
                  <a:rPr lang="en-US" sz="2400" i="1" dirty="0">
                    <a:solidFill>
                      <a:srgbClr val="5D93C5"/>
                    </a:solidFill>
                  </a:rPr>
                  <a:t>Resources for NRSG 3208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692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9210" y="2673265"/>
            <a:ext cx="4997264" cy="156460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APA Style</a:t>
            </a:r>
          </a:p>
        </p:txBody>
      </p:sp>
    </p:spTree>
    <p:extLst>
      <p:ext uri="{BB962C8B-B14F-4D97-AF65-F5344CB8AC3E}">
        <p14:creationId xmlns:p14="http://schemas.microsoft.com/office/powerpoint/2010/main" val="1283768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403532" y="1009817"/>
            <a:ext cx="4349918" cy="5558141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DEB6F4D-7C07-3F4A-8432-318983E07E8B}"/>
              </a:ext>
            </a:extLst>
          </p:cNvPr>
          <p:cNvSpPr/>
          <p:nvPr/>
        </p:nvSpPr>
        <p:spPr>
          <a:xfrm>
            <a:off x="5091862" y="937355"/>
            <a:ext cx="3694900" cy="612648"/>
          </a:xfrm>
          <a:prstGeom prst="wedgeRoundRectCallout">
            <a:avLst>
              <a:gd name="adj1" fmla="val -68938"/>
              <a:gd name="adj2" fmla="val 9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400" dirty="0">
                <a:solidFill>
                  <a:schemeClr val="tx1"/>
                </a:solidFill>
              </a:rPr>
              <a:t>www.ttuhsc.edu/libraries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75E2EC-050F-854F-B7F8-A8B10969BCCB}"/>
              </a:ext>
            </a:extLst>
          </p:cNvPr>
          <p:cNvSpPr/>
          <p:nvPr/>
        </p:nvSpPr>
        <p:spPr>
          <a:xfrm>
            <a:off x="309030" y="257719"/>
            <a:ext cx="4571084" cy="60698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4000" i="1" dirty="0">
                <a:solidFill>
                  <a:prstClr val="white"/>
                </a:solidFill>
                <a:latin typeface="Times New Roman"/>
                <a:cs typeface="Times New Roman"/>
              </a:rPr>
              <a:t>Bibliographic Tools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F508E9-95BC-D340-94FF-4DE574B03783}"/>
              </a:ext>
            </a:extLst>
          </p:cNvPr>
          <p:cNvGrpSpPr/>
          <p:nvPr/>
        </p:nvGrpSpPr>
        <p:grpSpPr>
          <a:xfrm>
            <a:off x="3577090" y="2343876"/>
            <a:ext cx="5140494" cy="3818467"/>
            <a:chOff x="3596968" y="2244485"/>
            <a:chExt cx="5140494" cy="381846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3704381-CEC7-7045-9C27-CB6D86D9E232}"/>
                </a:ext>
              </a:extLst>
            </p:cNvPr>
            <p:cNvSpPr/>
            <p:nvPr/>
          </p:nvSpPr>
          <p:spPr>
            <a:xfrm>
              <a:off x="3596968" y="4362794"/>
              <a:ext cx="601133" cy="474134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E7EC5B6-77F0-6248-9328-99A66E05D303}"/>
                </a:ext>
              </a:extLst>
            </p:cNvPr>
            <p:cNvGrpSpPr/>
            <p:nvPr/>
          </p:nvGrpSpPr>
          <p:grpSpPr>
            <a:xfrm>
              <a:off x="5172996" y="2244485"/>
              <a:ext cx="3564466" cy="3818467"/>
              <a:chOff x="2738967" y="2472266"/>
              <a:chExt cx="3564466" cy="3818467"/>
            </a:xfrm>
          </p:grpSpPr>
          <p:sp>
            <p:nvSpPr>
              <p:cNvPr id="19" name="Rounded Rectangular Callout 18">
                <a:extLst>
                  <a:ext uri="{FF2B5EF4-FFF2-40B4-BE49-F238E27FC236}">
                    <a16:creationId xmlns:a16="http://schemas.microsoft.com/office/drawing/2014/main" id="{3FCB5286-491E-274F-A077-B0D2DEEB85F7}"/>
                  </a:ext>
                </a:extLst>
              </p:cNvPr>
              <p:cNvSpPr/>
              <p:nvPr/>
            </p:nvSpPr>
            <p:spPr>
              <a:xfrm>
                <a:off x="2738967" y="2472266"/>
                <a:ext cx="3564466" cy="3818467"/>
              </a:xfrm>
              <a:prstGeom prst="wedgeRoundRectCallout">
                <a:avLst>
                  <a:gd name="adj1" fmla="val -74036"/>
                  <a:gd name="adj2" fmla="val 1215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98BE5C-3E7C-4540-9CA6-7F89BA99AC67}"/>
                  </a:ext>
                </a:extLst>
              </p:cNvPr>
              <p:cNvSpPr/>
              <p:nvPr/>
            </p:nvSpPr>
            <p:spPr>
              <a:xfrm>
                <a:off x="3831167" y="2827864"/>
                <a:ext cx="1380066" cy="7366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4400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58AB1FF-E0E2-ED49-A065-CD5E3DC08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17900" y="3860799"/>
                <a:ext cx="2006600" cy="2019300"/>
              </a:xfrm>
              <a:prstGeom prst="rect">
                <a:avLst/>
              </a:prstGeom>
              <a:ln w="38100">
                <a:solidFill>
                  <a:srgbClr val="0C2545"/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116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72B99-8806-C142-90FE-CD31029C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49" y="284861"/>
            <a:ext cx="4927346" cy="62882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E5C24-B0B0-D142-A652-65985B89AE48}"/>
              </a:ext>
            </a:extLst>
          </p:cNvPr>
          <p:cNvGrpSpPr/>
          <p:nvPr/>
        </p:nvGrpSpPr>
        <p:grpSpPr>
          <a:xfrm>
            <a:off x="2662689" y="2673803"/>
            <a:ext cx="5866117" cy="1102178"/>
            <a:chOff x="2662689" y="2673803"/>
            <a:chExt cx="5866117" cy="11021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EEE2DC-ABAB-0C4B-8ABE-0B166BD44E77}"/>
                </a:ext>
              </a:extLst>
            </p:cNvPr>
            <p:cNvSpPr/>
            <p:nvPr/>
          </p:nvSpPr>
          <p:spPr>
            <a:xfrm>
              <a:off x="2662689" y="3184070"/>
              <a:ext cx="815297" cy="244929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22F68F-6BA8-9946-AF2A-B8DA06025559}"/>
                </a:ext>
              </a:extLst>
            </p:cNvPr>
            <p:cNvGrpSpPr/>
            <p:nvPr/>
          </p:nvGrpSpPr>
          <p:grpSpPr>
            <a:xfrm>
              <a:off x="4762652" y="2673803"/>
              <a:ext cx="3766154" cy="1102178"/>
              <a:chOff x="4762652" y="2673803"/>
              <a:chExt cx="3766154" cy="1102178"/>
            </a:xfrm>
          </p:grpSpPr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F6898B9A-CF1E-264F-908F-7261612541FC}"/>
                  </a:ext>
                </a:extLst>
              </p:cNvPr>
              <p:cNvSpPr/>
              <p:nvPr/>
            </p:nvSpPr>
            <p:spPr>
              <a:xfrm>
                <a:off x="4762652" y="2673803"/>
                <a:ext cx="3766154" cy="1102178"/>
              </a:xfrm>
              <a:prstGeom prst="wedgeRoundRectCallout">
                <a:avLst>
                  <a:gd name="adj1" fmla="val -82057"/>
                  <a:gd name="adj2" fmla="val 6233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76A2D7-5964-7A4C-81B8-2E1FC905CDF6}"/>
                  </a:ext>
                </a:extLst>
              </p:cNvPr>
              <p:cNvSpPr/>
              <p:nvPr/>
            </p:nvSpPr>
            <p:spPr>
              <a:xfrm>
                <a:off x="4990345" y="2977922"/>
                <a:ext cx="992111" cy="4939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B05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3200" dirty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9640578-B384-9A49-AF65-D66E0C6DA968}"/>
                  </a:ext>
                </a:extLst>
              </p:cNvPr>
              <p:cNvSpPr/>
              <p:nvPr/>
            </p:nvSpPr>
            <p:spPr>
              <a:xfrm>
                <a:off x="5861202" y="2971798"/>
                <a:ext cx="2439911" cy="506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Citation Tools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46A1CA-2375-9B47-88A3-C0FC6D162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16" y="1764570"/>
            <a:ext cx="8583168" cy="4442460"/>
          </a:xfrm>
          <a:prstGeom prst="rect">
            <a:avLst/>
          </a:prstGeom>
          <a:ln w="38100">
            <a:solidFill>
              <a:schemeClr val="bg1">
                <a:lumMod val="65000"/>
              </a:schemeClr>
            </a:solidFill>
          </a:ln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F6BA90D6-260C-B14E-A5D7-4013A62A5BC1}"/>
              </a:ext>
            </a:extLst>
          </p:cNvPr>
          <p:cNvSpPr/>
          <p:nvPr/>
        </p:nvSpPr>
        <p:spPr>
          <a:xfrm>
            <a:off x="4886773" y="500063"/>
            <a:ext cx="3588025" cy="853402"/>
          </a:xfrm>
          <a:prstGeom prst="wedgeRoundRectCallout">
            <a:avLst>
              <a:gd name="adj1" fmla="val -41518"/>
              <a:gd name="adj2" fmla="val 48595"/>
              <a:gd name="adj3" fmla="val 16667"/>
            </a:avLst>
          </a:prstGeom>
          <a:solidFill>
            <a:srgbClr val="FFFFFF"/>
          </a:solidFill>
          <a:ln w="5715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Free subscriptions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E7176D-0395-4643-BB31-43F6387EA2D8}"/>
              </a:ext>
            </a:extLst>
          </p:cNvPr>
          <p:cNvGrpSpPr/>
          <p:nvPr/>
        </p:nvGrpSpPr>
        <p:grpSpPr>
          <a:xfrm>
            <a:off x="489897" y="3692085"/>
            <a:ext cx="2574871" cy="1421261"/>
            <a:chOff x="489897" y="3026465"/>
            <a:chExt cx="2574871" cy="1421261"/>
          </a:xfrm>
        </p:grpSpPr>
        <p:pic>
          <p:nvPicPr>
            <p:cNvPr id="17" name="Picture 16" descr="ENlogoSB.gif 149×67 pixels.pdf">
              <a:extLst>
                <a:ext uri="{FF2B5EF4-FFF2-40B4-BE49-F238E27FC236}">
                  <a16:creationId xmlns:a16="http://schemas.microsoft.com/office/drawing/2014/main" id="{B125D9CE-CA78-A14C-AED0-C3B0C65E4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53" t="2670" r="36240" b="90664"/>
            <a:stretch/>
          </p:blipFill>
          <p:spPr>
            <a:xfrm>
              <a:off x="489897" y="3643134"/>
              <a:ext cx="2574871" cy="804592"/>
            </a:xfrm>
            <a:prstGeom prst="rect">
              <a:avLst/>
            </a:prstGeom>
            <a:ln w="57150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0924B50-8CB2-BD4F-A330-772446C74A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31235" y="3026465"/>
              <a:ext cx="350793" cy="700709"/>
            </a:xfrm>
            <a:prstGeom prst="straightConnector1">
              <a:avLst/>
            </a:prstGeom>
            <a:ln w="73025">
              <a:solidFill>
                <a:srgbClr val="E01A4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1637331-C246-414C-A720-C7F9CA23D9D3}"/>
              </a:ext>
            </a:extLst>
          </p:cNvPr>
          <p:cNvGrpSpPr/>
          <p:nvPr/>
        </p:nvGrpSpPr>
        <p:grpSpPr>
          <a:xfrm>
            <a:off x="2733261" y="3637420"/>
            <a:ext cx="3780149" cy="1465285"/>
            <a:chOff x="2733261" y="2971800"/>
            <a:chExt cx="3780149" cy="1465285"/>
          </a:xfrm>
        </p:grpSpPr>
        <p:pic>
          <p:nvPicPr>
            <p:cNvPr id="20" name="Picture 19" descr="logo.jpg">
              <a:extLst>
                <a:ext uri="{FF2B5EF4-FFF2-40B4-BE49-F238E27FC236}">
                  <a16:creationId xmlns:a16="http://schemas.microsoft.com/office/drawing/2014/main" id="{2BB5DE10-06CA-2443-8185-A47F9FEA0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010" y="3638509"/>
              <a:ext cx="2438400" cy="798576"/>
            </a:xfrm>
            <a:prstGeom prst="rect">
              <a:avLst/>
            </a:prstGeom>
            <a:ln w="57150" cmpd="sng">
              <a:solidFill>
                <a:schemeClr val="bg1">
                  <a:lumMod val="50000"/>
                </a:schemeClr>
              </a:solidFill>
            </a:ln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F4B0AB7-18CB-6944-9050-3961CA80D5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33261" y="2971800"/>
              <a:ext cx="1550505" cy="755375"/>
            </a:xfrm>
            <a:prstGeom prst="straightConnector1">
              <a:avLst/>
            </a:prstGeom>
            <a:ln w="73025">
              <a:solidFill>
                <a:srgbClr val="FF66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1C7B42-86F5-FD49-AAC7-6CA416DE1152}"/>
              </a:ext>
            </a:extLst>
          </p:cNvPr>
          <p:cNvGrpSpPr/>
          <p:nvPr/>
        </p:nvGrpSpPr>
        <p:grpSpPr>
          <a:xfrm>
            <a:off x="439525" y="308009"/>
            <a:ext cx="3758938" cy="1849090"/>
            <a:chOff x="2692531" y="2504455"/>
            <a:chExt cx="3758938" cy="1849090"/>
          </a:xfrm>
          <a:effectLst/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E28FE947-0129-4C43-AE69-114F13F4A0DF}"/>
                </a:ext>
              </a:extLst>
            </p:cNvPr>
            <p:cNvSpPr/>
            <p:nvPr/>
          </p:nvSpPr>
          <p:spPr>
            <a:xfrm>
              <a:off x="2692531" y="2504455"/>
              <a:ext cx="3758938" cy="1849090"/>
            </a:xfrm>
            <a:prstGeom prst="wedgeRoundRectCallout">
              <a:avLst>
                <a:gd name="adj1" fmla="val 42703"/>
                <a:gd name="adj2" fmla="val 119701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3278E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400" i="1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EA4B5F1-7CBC-A040-8734-8E62DF1EF9FE}"/>
                </a:ext>
              </a:extLst>
            </p:cNvPr>
            <p:cNvSpPr/>
            <p:nvPr/>
          </p:nvSpPr>
          <p:spPr>
            <a:xfrm>
              <a:off x="2856322" y="2803753"/>
              <a:ext cx="3431356" cy="126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for link to </a:t>
              </a:r>
              <a:r>
                <a:rPr lang="en-US" sz="2400" i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Basics of APA Style – Video Tutorial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4482" y="1320162"/>
            <a:ext cx="3556001" cy="99119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Welcome</a:t>
            </a: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3" name="Picture 2" descr="Screen Shot 2012-06-05 at 2.13.4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b="-9"/>
          <a:stretch/>
        </p:blipFill>
        <p:spPr>
          <a:xfrm>
            <a:off x="5114123" y="865505"/>
            <a:ext cx="3456432" cy="5266944"/>
          </a:xfrm>
          <a:prstGeom prst="rect">
            <a:avLst/>
          </a:prstGeom>
          <a:ln w="19050" cmpd="sng">
            <a:solidFill>
              <a:schemeClr val="bg1"/>
            </a:solidFill>
          </a:ln>
        </p:spPr>
      </p:pic>
      <p:sp>
        <p:nvSpPr>
          <p:cNvPr id="6" name="Rounded Rectangular Callout 5"/>
          <p:cNvSpPr/>
          <p:nvPr/>
        </p:nvSpPr>
        <p:spPr>
          <a:xfrm>
            <a:off x="832068" y="3240688"/>
            <a:ext cx="3319517" cy="2040759"/>
          </a:xfrm>
          <a:prstGeom prst="wedgeRoundRectCallout">
            <a:avLst>
              <a:gd name="adj1" fmla="val 72889"/>
              <a:gd name="adj2" fmla="val 393"/>
              <a:gd name="adj3" fmla="val 16667"/>
            </a:avLst>
          </a:prstGeom>
          <a:solidFill>
            <a:schemeClr val="bg1"/>
          </a:solidFill>
          <a:ln w="57150" cmpd="sng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Calibri"/>
              </a:rPr>
              <a:t>P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reston Smith Library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located west of the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Academic Classroom</a:t>
            </a:r>
          </a:p>
          <a:p>
            <a:pPr algn="ctr">
              <a:lnSpc>
                <a:spcPct val="120000"/>
              </a:lnSpc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Building</a:t>
            </a:r>
          </a:p>
        </p:txBody>
      </p:sp>
    </p:spTree>
    <p:extLst>
      <p:ext uri="{BB962C8B-B14F-4D97-AF65-F5344CB8AC3E}">
        <p14:creationId xmlns:p14="http://schemas.microsoft.com/office/powerpoint/2010/main" val="194424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B95EF-F56C-4542-BAD8-3A19AC40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50" y="225425"/>
            <a:ext cx="6572250" cy="640715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4337A1-54CA-9A4A-9877-366E51256AF9}"/>
              </a:ext>
            </a:extLst>
          </p:cNvPr>
          <p:cNvGrpSpPr/>
          <p:nvPr/>
        </p:nvGrpSpPr>
        <p:grpSpPr>
          <a:xfrm>
            <a:off x="3200401" y="1480931"/>
            <a:ext cx="5065347" cy="2136913"/>
            <a:chOff x="3200401" y="1480931"/>
            <a:chExt cx="5065347" cy="2136913"/>
          </a:xfrm>
        </p:grpSpPr>
        <p:sp>
          <p:nvSpPr>
            <p:cNvPr id="4" name="Rounded Rectangular Callout 3">
              <a:extLst>
                <a:ext uri="{FF2B5EF4-FFF2-40B4-BE49-F238E27FC236}">
                  <a16:creationId xmlns:a16="http://schemas.microsoft.com/office/drawing/2014/main" id="{FEA57C22-3D11-EB46-A602-3E674D7C6392}"/>
                </a:ext>
              </a:extLst>
            </p:cNvPr>
            <p:cNvSpPr/>
            <p:nvPr/>
          </p:nvSpPr>
          <p:spPr>
            <a:xfrm>
              <a:off x="4621696" y="1977889"/>
              <a:ext cx="3644052" cy="1639955"/>
            </a:xfrm>
            <a:prstGeom prst="wedgeRoundRectCallout">
              <a:avLst>
                <a:gd name="adj1" fmla="val -107886"/>
                <a:gd name="adj2" fmla="val 58732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Click for link to </a:t>
              </a:r>
              <a:r>
                <a:rPr lang="en-US" sz="2400" i="1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Basics of APA Style – Video Tutorial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D65155-BADB-FD4D-8E8E-8EF75A4A5185}"/>
                </a:ext>
              </a:extLst>
            </p:cNvPr>
            <p:cNvSpPr/>
            <p:nvPr/>
          </p:nvSpPr>
          <p:spPr>
            <a:xfrm>
              <a:off x="3200401" y="1480931"/>
              <a:ext cx="665921" cy="337930"/>
            </a:xfrm>
            <a:prstGeom prst="rect">
              <a:avLst/>
            </a:prstGeom>
            <a:noFill/>
            <a:ln w="76200">
              <a:solidFill>
                <a:srgbClr val="326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721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9DD34-3E8C-4943-8ED1-6D23BB10C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4" y="759714"/>
            <a:ext cx="8488172" cy="533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2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36158" y="597328"/>
            <a:ext cx="6265334" cy="12653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Identifying Citations</a:t>
            </a:r>
          </a:p>
        </p:txBody>
      </p:sp>
      <p:sp>
        <p:nvSpPr>
          <p:cNvPr id="7" name="Rectangle 6"/>
          <p:cNvSpPr/>
          <p:nvPr/>
        </p:nvSpPr>
        <p:spPr>
          <a:xfrm>
            <a:off x="417138" y="2845415"/>
            <a:ext cx="8303374" cy="205099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A citation is the:</a:t>
            </a:r>
          </a:p>
          <a:p>
            <a:pPr>
              <a:lnSpc>
                <a:spcPct val="80000"/>
              </a:lnSpc>
              <a:defRPr/>
            </a:pPr>
            <a:endParaRPr lang="en-US" sz="2000" dirty="0">
              <a:latin typeface="Verdana"/>
              <a:cs typeface="Verdana"/>
            </a:endParaRP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author(s)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title of the article</a:t>
            </a:r>
          </a:p>
          <a:p>
            <a:pPr>
              <a:lnSpc>
                <a:spcPct val="140000"/>
              </a:lnSpc>
              <a:defRPr/>
            </a:pPr>
            <a:r>
              <a:rPr lang="en-US" sz="2000" dirty="0">
                <a:latin typeface="Verdana"/>
                <a:cs typeface="Verdana"/>
              </a:rPr>
              <a:t>	journal, volume, issue, pages where the article is located</a:t>
            </a:r>
          </a:p>
        </p:txBody>
      </p:sp>
    </p:spTree>
    <p:extLst>
      <p:ext uri="{BB962C8B-B14F-4D97-AF65-F5344CB8AC3E}">
        <p14:creationId xmlns:p14="http://schemas.microsoft.com/office/powerpoint/2010/main" val="387765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3A12F2-1EF7-2C4E-8C33-C32DF91B2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" y="2648283"/>
            <a:ext cx="8355330" cy="162306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FBDD743-57E0-4E48-A9C5-4ABE4DB61489}"/>
              </a:ext>
            </a:extLst>
          </p:cNvPr>
          <p:cNvGrpSpPr/>
          <p:nvPr/>
        </p:nvGrpSpPr>
        <p:grpSpPr>
          <a:xfrm>
            <a:off x="4233702" y="3104545"/>
            <a:ext cx="4468510" cy="2372527"/>
            <a:chOff x="4233702" y="3104545"/>
            <a:chExt cx="4468510" cy="237252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83A3F4E-6CF1-B545-AC4D-9DB9EE688847}"/>
                </a:ext>
              </a:extLst>
            </p:cNvPr>
            <p:cNvSpPr/>
            <p:nvPr/>
          </p:nvSpPr>
          <p:spPr>
            <a:xfrm>
              <a:off x="7093258" y="3104545"/>
              <a:ext cx="1350702" cy="261383"/>
            </a:xfrm>
            <a:prstGeom prst="rect">
              <a:avLst/>
            </a:prstGeom>
            <a:noFill/>
            <a:ln w="53975" cmpd="sng">
              <a:solidFill>
                <a:srgbClr val="E01A4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EB05C5E5-CA6E-C04B-A62A-5A081128AA66}"/>
                </a:ext>
              </a:extLst>
            </p:cNvPr>
            <p:cNvSpPr/>
            <p:nvPr/>
          </p:nvSpPr>
          <p:spPr>
            <a:xfrm>
              <a:off x="4233702" y="4768482"/>
              <a:ext cx="4468510" cy="708590"/>
            </a:xfrm>
            <a:prstGeom prst="wedgeRoundRectCallout">
              <a:avLst>
                <a:gd name="adj1" fmla="val 29843"/>
                <a:gd name="adj2" fmla="val -237532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E01A4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Year, Volume, Issue, Page 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1115A84-1BBD-9340-84D1-1276DF863619}"/>
              </a:ext>
            </a:extLst>
          </p:cNvPr>
          <p:cNvGrpSpPr/>
          <p:nvPr/>
        </p:nvGrpSpPr>
        <p:grpSpPr>
          <a:xfrm>
            <a:off x="505245" y="1798372"/>
            <a:ext cx="6429811" cy="1283867"/>
            <a:chOff x="505245" y="1798372"/>
            <a:chExt cx="6429811" cy="1283867"/>
          </a:xfrm>
        </p:grpSpPr>
        <p:sp>
          <p:nvSpPr>
            <p:cNvPr id="32" name="Rounded Rectangular Callout 31">
              <a:extLst>
                <a:ext uri="{FF2B5EF4-FFF2-40B4-BE49-F238E27FC236}">
                  <a16:creationId xmlns:a16="http://schemas.microsoft.com/office/drawing/2014/main" id="{0D78DDD5-BC42-6748-A376-C2087594853C}"/>
                </a:ext>
              </a:extLst>
            </p:cNvPr>
            <p:cNvSpPr/>
            <p:nvPr/>
          </p:nvSpPr>
          <p:spPr>
            <a:xfrm>
              <a:off x="505245" y="1798372"/>
              <a:ext cx="2063294" cy="708590"/>
            </a:xfrm>
            <a:prstGeom prst="wedgeRoundRectCallout">
              <a:avLst>
                <a:gd name="adj1" fmla="val -19649"/>
                <a:gd name="adj2" fmla="val 83449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FF81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Article Title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73471AD-0477-3944-B161-62816CED26A6}"/>
                </a:ext>
              </a:extLst>
            </p:cNvPr>
            <p:cNvSpPr/>
            <p:nvPr/>
          </p:nvSpPr>
          <p:spPr>
            <a:xfrm>
              <a:off x="784046" y="2752831"/>
              <a:ext cx="6151010" cy="329408"/>
            </a:xfrm>
            <a:prstGeom prst="rect">
              <a:avLst/>
            </a:prstGeom>
            <a:noFill/>
            <a:ln w="53975" cmpd="sng">
              <a:solidFill>
                <a:srgbClr val="FF813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008DE41-4175-3243-AC5E-8D0733FD251D}"/>
              </a:ext>
            </a:extLst>
          </p:cNvPr>
          <p:cNvGrpSpPr/>
          <p:nvPr/>
        </p:nvGrpSpPr>
        <p:grpSpPr>
          <a:xfrm>
            <a:off x="3070680" y="1602760"/>
            <a:ext cx="2004754" cy="1736332"/>
            <a:chOff x="3070680" y="873304"/>
            <a:chExt cx="2004754" cy="173633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A36C13-836B-784A-B0C7-2B64FBCDB2A4}"/>
                </a:ext>
              </a:extLst>
            </p:cNvPr>
            <p:cNvSpPr/>
            <p:nvPr/>
          </p:nvSpPr>
          <p:spPr>
            <a:xfrm>
              <a:off x="3102796" y="2393880"/>
              <a:ext cx="1972638" cy="215756"/>
            </a:xfrm>
            <a:prstGeom prst="rect">
              <a:avLst/>
            </a:prstGeom>
            <a:noFill/>
            <a:ln w="53975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 cmpd="sng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6" name="Rounded Rectangular Callout 35">
              <a:extLst>
                <a:ext uri="{FF2B5EF4-FFF2-40B4-BE49-F238E27FC236}">
                  <a16:creationId xmlns:a16="http://schemas.microsoft.com/office/drawing/2014/main" id="{D590256C-85F2-1E4E-A1B3-555035C4B094}"/>
                </a:ext>
              </a:extLst>
            </p:cNvPr>
            <p:cNvSpPr/>
            <p:nvPr/>
          </p:nvSpPr>
          <p:spPr>
            <a:xfrm>
              <a:off x="3070680" y="873304"/>
              <a:ext cx="1614335" cy="670777"/>
            </a:xfrm>
            <a:prstGeom prst="wedgeRoundRectCallout">
              <a:avLst>
                <a:gd name="adj1" fmla="val -24290"/>
                <a:gd name="adj2" fmla="val 173374"/>
                <a:gd name="adj3" fmla="val 16667"/>
              </a:avLst>
            </a:prstGeom>
            <a:solidFill>
              <a:srgbClr val="FFFFFF"/>
            </a:solidFill>
            <a:ln w="53975" cmpd="sng">
              <a:solidFill>
                <a:srgbClr val="009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Authors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5999DC-8F56-E349-A6A5-F05F64FDCE0A}"/>
              </a:ext>
            </a:extLst>
          </p:cNvPr>
          <p:cNvGrpSpPr/>
          <p:nvPr/>
        </p:nvGrpSpPr>
        <p:grpSpPr>
          <a:xfrm>
            <a:off x="5060779" y="1661836"/>
            <a:ext cx="2305792" cy="1709240"/>
            <a:chOff x="5060779" y="932380"/>
            <a:chExt cx="2305792" cy="170924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6B4579E-71A7-2444-8917-CA8E7602A5A4}"/>
                </a:ext>
              </a:extLst>
            </p:cNvPr>
            <p:cNvSpPr/>
            <p:nvPr/>
          </p:nvSpPr>
          <p:spPr>
            <a:xfrm>
              <a:off x="5104073" y="2368913"/>
              <a:ext cx="1810435" cy="272707"/>
            </a:xfrm>
            <a:prstGeom prst="rect">
              <a:avLst/>
            </a:prstGeom>
            <a:noFill/>
            <a:ln w="57150" cmpd="sng">
              <a:solidFill>
                <a:srgbClr val="00D14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ular Callout 37">
              <a:extLst>
                <a:ext uri="{FF2B5EF4-FFF2-40B4-BE49-F238E27FC236}">
                  <a16:creationId xmlns:a16="http://schemas.microsoft.com/office/drawing/2014/main" id="{785D1F3B-D9F5-1840-8842-1701D48A639E}"/>
                </a:ext>
              </a:extLst>
            </p:cNvPr>
            <p:cNvSpPr/>
            <p:nvPr/>
          </p:nvSpPr>
          <p:spPr>
            <a:xfrm>
              <a:off x="5060779" y="932380"/>
              <a:ext cx="2305792" cy="708590"/>
            </a:xfrm>
            <a:prstGeom prst="wedgeRoundRectCallout">
              <a:avLst>
                <a:gd name="adj1" fmla="val -23608"/>
                <a:gd name="adj2" fmla="val 151523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rgbClr val="00D14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Verdana"/>
                  <a:cs typeface="Verdana"/>
                </a:rPr>
                <a:t>Journal Title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424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8284" y="1128528"/>
            <a:ext cx="7149658" cy="45945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Have Questions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or</a:t>
            </a:r>
          </a:p>
          <a:p>
            <a:pPr algn="ctr">
              <a:lnSpc>
                <a:spcPct val="120000"/>
              </a:lnSpc>
              <a:defRPr/>
            </a:pPr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Need Help?</a:t>
            </a:r>
          </a:p>
        </p:txBody>
      </p:sp>
    </p:spTree>
    <p:extLst>
      <p:ext uri="{BB962C8B-B14F-4D97-AF65-F5344CB8AC3E}">
        <p14:creationId xmlns:p14="http://schemas.microsoft.com/office/powerpoint/2010/main" val="9244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99D4C2D-9307-9448-B655-76BF7A5DA0F3}"/>
              </a:ext>
            </a:extLst>
          </p:cNvPr>
          <p:cNvGrpSpPr/>
          <p:nvPr/>
        </p:nvGrpSpPr>
        <p:grpSpPr>
          <a:xfrm>
            <a:off x="3954984" y="274320"/>
            <a:ext cx="4937760" cy="6309360"/>
            <a:chOff x="324017" y="274320"/>
            <a:chExt cx="4937760" cy="6309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E913E3-E395-4549-9129-7A3DAB365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4" r="1124" b="1018"/>
            <a:stretch/>
          </p:blipFill>
          <p:spPr>
            <a:xfrm>
              <a:off x="324017" y="274320"/>
              <a:ext cx="4937760" cy="6309360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308F8C2D-1916-F24D-98D8-DAC26D493571}"/>
                </a:ext>
              </a:extLst>
            </p:cNvPr>
            <p:cNvSpPr/>
            <p:nvPr/>
          </p:nvSpPr>
          <p:spPr>
            <a:xfrm>
              <a:off x="2290438" y="362611"/>
              <a:ext cx="2894121" cy="374235"/>
            </a:xfrm>
            <a:prstGeom prst="wedgeRoundRectCallout">
              <a:avLst>
                <a:gd name="adj1" fmla="val -49700"/>
                <a:gd name="adj2" fmla="val 26608"/>
                <a:gd name="adj3" fmla="val 16667"/>
              </a:avLst>
            </a:prstGeom>
            <a:solidFill>
              <a:schemeClr val="bg1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www.ttuhsc.edu/libraries</a:t>
              </a:r>
            </a:p>
          </p:txBody>
        </p:sp>
      </p:grpSp>
      <p:sp>
        <p:nvSpPr>
          <p:cNvPr id="10" name="Rectangular Callout 9">
            <a:extLst>
              <a:ext uri="{FF2B5EF4-FFF2-40B4-BE49-F238E27FC236}">
                <a16:creationId xmlns:a16="http://schemas.microsoft.com/office/drawing/2014/main" id="{CB5165A2-D503-3C43-A7CB-00453F94B228}"/>
              </a:ext>
            </a:extLst>
          </p:cNvPr>
          <p:cNvSpPr/>
          <p:nvPr/>
        </p:nvSpPr>
        <p:spPr>
          <a:xfrm rot="10800000" flipV="1">
            <a:off x="387961" y="976885"/>
            <a:ext cx="2766849" cy="2343364"/>
          </a:xfrm>
          <a:prstGeom prst="wedgeRectCallout">
            <a:avLst>
              <a:gd name="adj1" fmla="val -78794"/>
              <a:gd name="adj2" fmla="val -20730"/>
            </a:avLst>
          </a:prstGeom>
          <a:solidFill>
            <a:srgbClr val="FFFFFF"/>
          </a:solidFill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Go to LibGuides for guides/tutorials</a:t>
            </a:r>
          </a:p>
        </p:txBody>
      </p:sp>
    </p:spTree>
    <p:extLst>
      <p:ext uri="{BB962C8B-B14F-4D97-AF65-F5344CB8AC3E}">
        <p14:creationId xmlns:p14="http://schemas.microsoft.com/office/powerpoint/2010/main" val="7947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77" y="225933"/>
            <a:ext cx="5728716" cy="640613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B0C5AC9-BEC6-0340-BFF3-EBA27128997F}"/>
              </a:ext>
            </a:extLst>
          </p:cNvPr>
          <p:cNvGrpSpPr/>
          <p:nvPr/>
        </p:nvGrpSpPr>
        <p:grpSpPr>
          <a:xfrm>
            <a:off x="1992146" y="1042643"/>
            <a:ext cx="6468274" cy="1647291"/>
            <a:chOff x="1992146" y="1042643"/>
            <a:chExt cx="6468274" cy="164729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723DEC-10F3-8342-A1BA-1AED563EE25A}"/>
                </a:ext>
              </a:extLst>
            </p:cNvPr>
            <p:cNvSpPr/>
            <p:nvPr/>
          </p:nvSpPr>
          <p:spPr>
            <a:xfrm>
              <a:off x="1992146" y="1589104"/>
              <a:ext cx="573501" cy="268355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8532AD-D109-F144-A3AC-E4E4C21457B8}"/>
                </a:ext>
              </a:extLst>
            </p:cNvPr>
            <p:cNvGrpSpPr/>
            <p:nvPr/>
          </p:nvGrpSpPr>
          <p:grpSpPr>
            <a:xfrm>
              <a:off x="4909352" y="1042643"/>
              <a:ext cx="3551068" cy="1647291"/>
              <a:chOff x="5220070" y="3031240"/>
              <a:chExt cx="3551068" cy="1647291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73D1ACE5-8AA9-C144-8459-D73904B91C50}"/>
                  </a:ext>
                </a:extLst>
              </p:cNvPr>
              <p:cNvSpPr/>
              <p:nvPr/>
            </p:nvSpPr>
            <p:spPr>
              <a:xfrm>
                <a:off x="5220070" y="3031240"/>
                <a:ext cx="3551068" cy="1647291"/>
              </a:xfrm>
              <a:prstGeom prst="wedgeRoundRectCallout">
                <a:avLst>
                  <a:gd name="adj1" fmla="val -113251"/>
                  <a:gd name="adj2" fmla="val -8709"/>
                  <a:gd name="adj3" fmla="val 16667"/>
                </a:avLst>
              </a:prstGeom>
              <a:solidFill>
                <a:schemeClr val="bg1"/>
              </a:solidFill>
              <a:ln w="76200" cmpd="sng">
                <a:solidFill>
                  <a:srgbClr val="3278E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7715C92-5C3F-6141-9B81-42EBDB5B2232}"/>
                  </a:ext>
                </a:extLst>
              </p:cNvPr>
              <p:cNvSpPr/>
              <p:nvPr/>
            </p:nvSpPr>
            <p:spPr>
              <a:xfrm>
                <a:off x="5494694" y="3132369"/>
                <a:ext cx="3055085" cy="1377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</a:rPr>
                  <a:t>Click for LibGuides</a:t>
                </a:r>
              </a:p>
              <a:p>
                <a:pPr lvl="0"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</a:rPr>
                  <a:t>(guides/tutorials)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195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412995B-16AE-844A-9796-C8C855BD0DA5}"/>
              </a:ext>
            </a:extLst>
          </p:cNvPr>
          <p:cNvGrpSpPr/>
          <p:nvPr/>
        </p:nvGrpSpPr>
        <p:grpSpPr>
          <a:xfrm>
            <a:off x="3866204" y="274320"/>
            <a:ext cx="4937760" cy="6309360"/>
            <a:chOff x="3954984" y="274320"/>
            <a:chExt cx="4937760" cy="6309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E913E3-E395-4549-9129-7A3DAB365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4" r="1124" b="1018"/>
            <a:stretch/>
          </p:blipFill>
          <p:spPr>
            <a:xfrm>
              <a:off x="3954984" y="274320"/>
              <a:ext cx="4937760" cy="6309360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308F8C2D-1916-F24D-98D8-DAC26D493571}"/>
                </a:ext>
              </a:extLst>
            </p:cNvPr>
            <p:cNvSpPr/>
            <p:nvPr/>
          </p:nvSpPr>
          <p:spPr>
            <a:xfrm>
              <a:off x="5850385" y="346231"/>
              <a:ext cx="2965142" cy="417250"/>
            </a:xfrm>
            <a:prstGeom prst="wedgeRoundRectCallout">
              <a:avLst>
                <a:gd name="adj1" fmla="val -49700"/>
                <a:gd name="adj2" fmla="val 26608"/>
                <a:gd name="adj3" fmla="val 16667"/>
              </a:avLst>
            </a:prstGeom>
            <a:solidFill>
              <a:schemeClr val="bg1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www.ttuhsc.edu/libraries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7DB7CE-D087-1B47-A4E8-B556A206707B}"/>
              </a:ext>
            </a:extLst>
          </p:cNvPr>
          <p:cNvGrpSpPr/>
          <p:nvPr/>
        </p:nvGrpSpPr>
        <p:grpSpPr>
          <a:xfrm>
            <a:off x="439446" y="3673136"/>
            <a:ext cx="2618914" cy="2636668"/>
            <a:chOff x="3306933" y="2110666"/>
            <a:chExt cx="2618914" cy="2636668"/>
          </a:xfrm>
        </p:grpSpPr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CB5165A2-D503-3C43-A7CB-00453F94B228}"/>
                </a:ext>
              </a:extLst>
            </p:cNvPr>
            <p:cNvSpPr/>
            <p:nvPr/>
          </p:nvSpPr>
          <p:spPr>
            <a:xfrm rot="10800000" flipV="1">
              <a:off x="3306933" y="2110666"/>
              <a:ext cx="2618914" cy="2636668"/>
            </a:xfrm>
            <a:prstGeom prst="wedgeRectCallout">
              <a:avLst>
                <a:gd name="adj1" fmla="val -122184"/>
                <a:gd name="adj2" fmla="val 7553"/>
              </a:avLst>
            </a:prstGeom>
            <a:solidFill>
              <a:srgbClr val="FFFFFF"/>
            </a:solidFill>
            <a:ln w="76200">
              <a:solidFill>
                <a:srgbClr val="3D9CD4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7FFB41-B953-BE48-8436-A29317AD8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6728" y="3159527"/>
              <a:ext cx="1050544" cy="1271397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6657A6-6223-F649-931F-C090F14C942B}"/>
                </a:ext>
              </a:extLst>
            </p:cNvPr>
            <p:cNvSpPr/>
            <p:nvPr/>
          </p:nvSpPr>
          <p:spPr>
            <a:xfrm>
              <a:off x="3473388" y="2450238"/>
              <a:ext cx="2214979" cy="41725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</a:rPr>
                <a:t>Ask-A-Librarian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342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EA431CB-1296-CC4B-9468-858C5A8AD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213" y="225933"/>
            <a:ext cx="5728716" cy="640613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8CA55C-74DC-1944-92E4-55811F2F8337}"/>
              </a:ext>
            </a:extLst>
          </p:cNvPr>
          <p:cNvGrpSpPr/>
          <p:nvPr/>
        </p:nvGrpSpPr>
        <p:grpSpPr>
          <a:xfrm>
            <a:off x="270769" y="1589104"/>
            <a:ext cx="4345619" cy="1397183"/>
            <a:chOff x="270769" y="1589104"/>
            <a:chExt cx="4345619" cy="13971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723DEC-10F3-8342-A1BA-1AED563EE25A}"/>
                </a:ext>
              </a:extLst>
            </p:cNvPr>
            <p:cNvSpPr/>
            <p:nvPr/>
          </p:nvSpPr>
          <p:spPr>
            <a:xfrm>
              <a:off x="3865335" y="1589104"/>
              <a:ext cx="751053" cy="268355"/>
            </a:xfrm>
            <a:prstGeom prst="rect">
              <a:avLst/>
            </a:prstGeom>
            <a:noFill/>
            <a:ln w="76200">
              <a:solidFill>
                <a:srgbClr val="3278E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B21281F-53DA-3040-B36E-6E27509BE010}"/>
                </a:ext>
              </a:extLst>
            </p:cNvPr>
            <p:cNvGrpSpPr/>
            <p:nvPr/>
          </p:nvGrpSpPr>
          <p:grpSpPr>
            <a:xfrm>
              <a:off x="270769" y="2149445"/>
              <a:ext cx="3253666" cy="836842"/>
              <a:chOff x="181992" y="2690983"/>
              <a:chExt cx="3253666" cy="836842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73D1ACE5-8AA9-C144-8459-D73904B91C50}"/>
                  </a:ext>
                </a:extLst>
              </p:cNvPr>
              <p:cNvSpPr/>
              <p:nvPr/>
            </p:nvSpPr>
            <p:spPr>
              <a:xfrm>
                <a:off x="181992" y="2690983"/>
                <a:ext cx="3253666" cy="836842"/>
              </a:xfrm>
              <a:prstGeom prst="wedgeRoundRectCallout">
                <a:avLst>
                  <a:gd name="adj1" fmla="val 56450"/>
                  <a:gd name="adj2" fmla="val -99927"/>
                  <a:gd name="adj3" fmla="val 16667"/>
                </a:avLst>
              </a:prstGeom>
              <a:solidFill>
                <a:schemeClr val="bg1"/>
              </a:solidFill>
              <a:ln w="76200" cmpd="sng">
                <a:solidFill>
                  <a:srgbClr val="3278E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7715C92-5C3F-6141-9B81-42EBDB5B2232}"/>
                  </a:ext>
                </a:extLst>
              </p:cNvPr>
              <p:cNvSpPr/>
              <p:nvPr/>
            </p:nvSpPr>
            <p:spPr>
              <a:xfrm>
                <a:off x="399205" y="2853059"/>
                <a:ext cx="2788172" cy="44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150000"/>
                  </a:lnSpc>
                </a:pPr>
                <a:r>
                  <a:rPr lang="en-US" sz="3200" dirty="0">
                    <a:solidFill>
                      <a:schemeClr val="tx1"/>
                    </a:solidFill>
                  </a:rPr>
                  <a:t>Ask A Librarian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81857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8" y="232727"/>
            <a:ext cx="4206240" cy="63607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8144F81-8516-6748-A6C3-B08B1CC93FBB}"/>
              </a:ext>
            </a:extLst>
          </p:cNvPr>
          <p:cNvGrpSpPr/>
          <p:nvPr/>
        </p:nvGrpSpPr>
        <p:grpSpPr>
          <a:xfrm>
            <a:off x="5194169" y="2476893"/>
            <a:ext cx="3355942" cy="1904213"/>
            <a:chOff x="2894029" y="2476893"/>
            <a:chExt cx="3355942" cy="1904213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1962CC45-F060-0E47-8A63-1D3C568AF6EC}"/>
                </a:ext>
              </a:extLst>
            </p:cNvPr>
            <p:cNvSpPr/>
            <p:nvPr/>
          </p:nvSpPr>
          <p:spPr>
            <a:xfrm>
              <a:off x="2894029" y="2476893"/>
              <a:ext cx="3355942" cy="1904213"/>
            </a:xfrm>
            <a:prstGeom prst="wedgeRoundRectCallout">
              <a:avLst>
                <a:gd name="adj1" fmla="val -76682"/>
                <a:gd name="adj2" fmla="val 14334"/>
                <a:gd name="adj3" fmla="val 16667"/>
              </a:avLst>
            </a:prstGeom>
            <a:solidFill>
              <a:srgbClr val="FFFFFF"/>
            </a:solidFill>
            <a:ln w="76200" cap="flat" cmpd="sng" algn="ctr">
              <a:solidFill>
                <a:srgbClr val="5CA5E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  <a:spcAft>
                  <a:spcPts val="1800"/>
                </a:spcAft>
                <a:defRPr/>
              </a:pPr>
              <a:endPara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5658C3F-8744-904D-A944-D2F65DCBB1A9}"/>
                </a:ext>
              </a:extLst>
            </p:cNvPr>
            <p:cNvSpPr/>
            <p:nvPr/>
          </p:nvSpPr>
          <p:spPr>
            <a:xfrm>
              <a:off x="3133813" y="2755952"/>
              <a:ext cx="2891646" cy="1366390"/>
            </a:xfrm>
            <a:prstGeom prst="rect">
              <a:avLst/>
            </a:prstGeom>
            <a:solidFill>
              <a:schemeClr val="bg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100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Fill out the form to email us a question!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5364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11A2BD-7DE0-1642-92E4-0A8E0DD0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50" y="788307"/>
            <a:ext cx="5943600" cy="4775200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E977E07-4DC6-414B-9422-030C1C9BFCFC}"/>
              </a:ext>
            </a:extLst>
          </p:cNvPr>
          <p:cNvSpPr/>
          <p:nvPr/>
        </p:nvSpPr>
        <p:spPr>
          <a:xfrm>
            <a:off x="228600" y="106137"/>
            <a:ext cx="8686800" cy="579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</a:t>
            </a:r>
            <a:r>
              <a:rPr lang="en-US" sz="2400" baseline="30000" dirty="0">
                <a:solidFill>
                  <a:schemeClr val="tx1"/>
                </a:solidFill>
              </a:rPr>
              <a:t>th</a:t>
            </a:r>
            <a:r>
              <a:rPr lang="en-US" sz="2400" dirty="0">
                <a:solidFill>
                  <a:schemeClr val="tx1"/>
                </a:solidFill>
              </a:rPr>
              <a:t> Street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35BE502-D894-3947-BF35-9853EFB31355}"/>
              </a:ext>
            </a:extLst>
          </p:cNvPr>
          <p:cNvGrpSpPr/>
          <p:nvPr/>
        </p:nvGrpSpPr>
        <p:grpSpPr>
          <a:xfrm>
            <a:off x="3434444" y="5110841"/>
            <a:ext cx="5342162" cy="1608365"/>
            <a:chOff x="3434444" y="5110841"/>
            <a:chExt cx="5342162" cy="16083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E5E1A8-F1AA-C649-AA5B-2EBBF20E5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34444" y="5708652"/>
              <a:ext cx="2482596" cy="950976"/>
            </a:xfrm>
            <a:prstGeom prst="rect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51C15F-A3C8-3D42-A9CB-80A5D3AE081A}"/>
                </a:ext>
              </a:extLst>
            </p:cNvPr>
            <p:cNvSpPr/>
            <p:nvPr/>
          </p:nvSpPr>
          <p:spPr>
            <a:xfrm>
              <a:off x="6115049" y="5110841"/>
              <a:ext cx="2661557" cy="160836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CD13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CD1300"/>
                  </a:solidFill>
                </a:rPr>
                <a:t>ER</a:t>
              </a:r>
              <a:r>
                <a:rPr lang="en-US" sz="3200" b="1" dirty="0">
                  <a:solidFill>
                    <a:srgbClr val="407DD6"/>
                  </a:solidFill>
                </a:rPr>
                <a:t>/UMC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E170E0F-B4E7-4047-8381-62637993D472}"/>
              </a:ext>
            </a:extLst>
          </p:cNvPr>
          <p:cNvGrpSpPr/>
          <p:nvPr/>
        </p:nvGrpSpPr>
        <p:grpSpPr>
          <a:xfrm>
            <a:off x="219076" y="857246"/>
            <a:ext cx="5564634" cy="2178789"/>
            <a:chOff x="219076" y="857246"/>
            <a:chExt cx="5564634" cy="217878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5EB3F4-92C4-B649-99DE-E0436660CB96}"/>
                </a:ext>
              </a:extLst>
            </p:cNvPr>
            <p:cNvGrpSpPr/>
            <p:nvPr/>
          </p:nvGrpSpPr>
          <p:grpSpPr>
            <a:xfrm>
              <a:off x="219076" y="857246"/>
              <a:ext cx="2410124" cy="2095989"/>
              <a:chOff x="219076" y="759278"/>
              <a:chExt cx="2410124" cy="209598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27E765-DCBE-5F46-9DAC-3D0105A01F84}"/>
                  </a:ext>
                </a:extLst>
              </p:cNvPr>
              <p:cNvSpPr/>
              <p:nvPr/>
            </p:nvSpPr>
            <p:spPr>
              <a:xfrm>
                <a:off x="219076" y="759278"/>
                <a:ext cx="2410124" cy="2095989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EC61AF0D-7984-014E-91C2-0DDCFFEDD4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588" y="1314415"/>
                <a:ext cx="2289117" cy="1460541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0A62C89-9715-0F41-9C9F-863B90A4BAFD}"/>
                  </a:ext>
                </a:extLst>
              </p:cNvPr>
              <p:cNvSpPr/>
              <p:nvPr/>
            </p:nvSpPr>
            <p:spPr>
              <a:xfrm>
                <a:off x="525290" y="814714"/>
                <a:ext cx="1797694" cy="4593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00B050"/>
                    </a:solidFill>
                  </a:rPr>
                  <a:t>Parking Lots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F1BB9E0-C44E-234F-AB22-839CAABEBA3B}"/>
                </a:ext>
              </a:extLst>
            </p:cNvPr>
            <p:cNvGrpSpPr/>
            <p:nvPr/>
          </p:nvGrpSpPr>
          <p:grpSpPr>
            <a:xfrm>
              <a:off x="2139043" y="1845129"/>
              <a:ext cx="3644667" cy="1190906"/>
              <a:chOff x="2139043" y="1845129"/>
              <a:chExt cx="3644667" cy="1190906"/>
            </a:xfrm>
          </p:grpSpPr>
          <p:sp>
            <p:nvSpPr>
              <p:cNvPr id="20" name="Right Arrow 19">
                <a:extLst>
                  <a:ext uri="{FF2B5EF4-FFF2-40B4-BE49-F238E27FC236}">
                    <a16:creationId xmlns:a16="http://schemas.microsoft.com/office/drawing/2014/main" id="{35E6B4BB-603C-2749-809C-B5DAF8D462A2}"/>
                  </a:ext>
                </a:extLst>
              </p:cNvPr>
              <p:cNvSpPr/>
              <p:nvPr/>
            </p:nvSpPr>
            <p:spPr>
              <a:xfrm>
                <a:off x="2139043" y="1845129"/>
                <a:ext cx="1820635" cy="310242"/>
              </a:xfrm>
              <a:prstGeom prst="rightArrow">
                <a:avLst>
                  <a:gd name="adj1" fmla="val 50000"/>
                  <a:gd name="adj2" fmla="val 99372"/>
                </a:avLst>
              </a:prstGeom>
              <a:solidFill>
                <a:srgbClr val="00B050"/>
              </a:solidFill>
              <a:ln w="28575">
                <a:solidFill>
                  <a:srgbClr val="A8D37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ight Arrow 20">
                <a:extLst>
                  <a:ext uri="{FF2B5EF4-FFF2-40B4-BE49-F238E27FC236}">
                    <a16:creationId xmlns:a16="http://schemas.microsoft.com/office/drawing/2014/main" id="{8266EEF5-EC5D-4449-94BB-98CB7F030F51}"/>
                  </a:ext>
                </a:extLst>
              </p:cNvPr>
              <p:cNvSpPr/>
              <p:nvPr/>
            </p:nvSpPr>
            <p:spPr>
              <a:xfrm rot="994493">
                <a:off x="4646376" y="1882609"/>
                <a:ext cx="945814" cy="258536"/>
              </a:xfrm>
              <a:prstGeom prst="rightArrow">
                <a:avLst>
                  <a:gd name="adj1" fmla="val 50000"/>
                  <a:gd name="adj2" fmla="val 99372"/>
                </a:avLst>
              </a:prstGeom>
              <a:solidFill>
                <a:srgbClr val="00B050"/>
              </a:solidFill>
              <a:ln w="28575">
                <a:solidFill>
                  <a:srgbClr val="A8D37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ight Arrow 22">
                <a:extLst>
                  <a:ext uri="{FF2B5EF4-FFF2-40B4-BE49-F238E27FC236}">
                    <a16:creationId xmlns:a16="http://schemas.microsoft.com/office/drawing/2014/main" id="{8383FE82-CC79-4C41-AB05-3796D8BBEAD0}"/>
                  </a:ext>
                </a:extLst>
              </p:cNvPr>
              <p:cNvSpPr/>
              <p:nvPr/>
            </p:nvSpPr>
            <p:spPr>
              <a:xfrm rot="5926364">
                <a:off x="5213106" y="2465431"/>
                <a:ext cx="835393" cy="305815"/>
              </a:xfrm>
              <a:prstGeom prst="rightArrow">
                <a:avLst>
                  <a:gd name="adj1" fmla="val 54363"/>
                  <a:gd name="adj2" fmla="val 66700"/>
                </a:avLst>
              </a:prstGeom>
              <a:solidFill>
                <a:srgbClr val="00B050"/>
              </a:solidFill>
              <a:ln w="28575">
                <a:solidFill>
                  <a:srgbClr val="A8D379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2" name="Left Arrow 31">
            <a:extLst>
              <a:ext uri="{FF2B5EF4-FFF2-40B4-BE49-F238E27FC236}">
                <a16:creationId xmlns:a16="http://schemas.microsoft.com/office/drawing/2014/main" id="{B5AA3945-5650-3F4E-9E10-382FE7626DF5}"/>
              </a:ext>
            </a:extLst>
          </p:cNvPr>
          <p:cNvSpPr/>
          <p:nvPr/>
        </p:nvSpPr>
        <p:spPr>
          <a:xfrm rot="10800000">
            <a:off x="-1684536" y="5082872"/>
            <a:ext cx="582329" cy="284498"/>
          </a:xfrm>
          <a:prstGeom prst="leftArrow">
            <a:avLst>
              <a:gd name="adj1" fmla="val 50000"/>
              <a:gd name="adj2" fmla="val 60108"/>
            </a:avLst>
          </a:prstGeom>
          <a:solidFill>
            <a:srgbClr val="AC30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8F5D6C8-CB1B-8F41-B0F8-A198A6BF6C31}"/>
              </a:ext>
            </a:extLst>
          </p:cNvPr>
          <p:cNvSpPr/>
          <p:nvPr/>
        </p:nvSpPr>
        <p:spPr>
          <a:xfrm>
            <a:off x="6874327" y="3073852"/>
            <a:ext cx="1183823" cy="710295"/>
          </a:xfrm>
          <a:prstGeom prst="rect">
            <a:avLst/>
          </a:prstGeom>
          <a:solidFill>
            <a:schemeClr val="bg1"/>
          </a:solidFill>
          <a:ln w="76200">
            <a:solidFill>
              <a:srgbClr val="FF6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6F00"/>
                </a:solidFill>
              </a:rPr>
              <a:t>HSC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D8AF358-F3F7-A348-8803-F802AB42F192}"/>
              </a:ext>
            </a:extLst>
          </p:cNvPr>
          <p:cNvGrpSpPr/>
          <p:nvPr/>
        </p:nvGrpSpPr>
        <p:grpSpPr>
          <a:xfrm>
            <a:off x="4429752" y="2162284"/>
            <a:ext cx="3620235" cy="3257441"/>
            <a:chOff x="4429752" y="2162284"/>
            <a:chExt cx="3620235" cy="3257441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A5976FB6-3B22-8E41-AFC8-25FE12AD0CAD}"/>
                </a:ext>
              </a:extLst>
            </p:cNvPr>
            <p:cNvGrpSpPr/>
            <p:nvPr/>
          </p:nvGrpSpPr>
          <p:grpSpPr>
            <a:xfrm>
              <a:off x="4429752" y="2162284"/>
              <a:ext cx="2173903" cy="3257441"/>
              <a:chOff x="4429752" y="2162284"/>
              <a:chExt cx="2173903" cy="3257441"/>
            </a:xfrm>
          </p:grpSpPr>
          <p:sp>
            <p:nvSpPr>
              <p:cNvPr id="26" name="Left Arrow 25">
                <a:extLst>
                  <a:ext uri="{FF2B5EF4-FFF2-40B4-BE49-F238E27FC236}">
                    <a16:creationId xmlns:a16="http://schemas.microsoft.com/office/drawing/2014/main" id="{B4C32DD5-A31D-4941-8E9B-6F675D0F0618}"/>
                  </a:ext>
                </a:extLst>
              </p:cNvPr>
              <p:cNvSpPr/>
              <p:nvPr/>
            </p:nvSpPr>
            <p:spPr>
              <a:xfrm rot="16200000">
                <a:off x="5285123" y="3196318"/>
                <a:ext cx="2352565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Left Arrow 26">
                <a:extLst>
                  <a:ext uri="{FF2B5EF4-FFF2-40B4-BE49-F238E27FC236}">
                    <a16:creationId xmlns:a16="http://schemas.microsoft.com/office/drawing/2014/main" id="{2F69462E-203E-6147-89EF-64119382FE28}"/>
                  </a:ext>
                </a:extLst>
              </p:cNvPr>
              <p:cNvSpPr/>
              <p:nvPr/>
            </p:nvSpPr>
            <p:spPr>
              <a:xfrm>
                <a:off x="5861957" y="4503854"/>
                <a:ext cx="646338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Left Arrow 27">
                <a:extLst>
                  <a:ext uri="{FF2B5EF4-FFF2-40B4-BE49-F238E27FC236}">
                    <a16:creationId xmlns:a16="http://schemas.microsoft.com/office/drawing/2014/main" id="{5FCB13A0-C8E6-2849-9D20-896FB19AE4C3}"/>
                  </a:ext>
                </a:extLst>
              </p:cNvPr>
              <p:cNvSpPr/>
              <p:nvPr/>
            </p:nvSpPr>
            <p:spPr>
              <a:xfrm rot="19717170">
                <a:off x="5206093" y="4729733"/>
                <a:ext cx="646338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Left Arrow 28">
                <a:extLst>
                  <a:ext uri="{FF2B5EF4-FFF2-40B4-BE49-F238E27FC236}">
                    <a16:creationId xmlns:a16="http://schemas.microsoft.com/office/drawing/2014/main" id="{55C03E84-037E-C84B-AA31-2C9CBE7877C8}"/>
                  </a:ext>
                </a:extLst>
              </p:cNvPr>
              <p:cNvSpPr/>
              <p:nvPr/>
            </p:nvSpPr>
            <p:spPr>
              <a:xfrm>
                <a:off x="4694463" y="5135227"/>
                <a:ext cx="608237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Left Arrow 29">
                <a:extLst>
                  <a:ext uri="{FF2B5EF4-FFF2-40B4-BE49-F238E27FC236}">
                    <a16:creationId xmlns:a16="http://schemas.microsoft.com/office/drawing/2014/main" id="{41463348-FE58-3449-9B01-C6B5B13017FB}"/>
                  </a:ext>
                </a:extLst>
              </p:cNvPr>
              <p:cNvSpPr/>
              <p:nvPr/>
            </p:nvSpPr>
            <p:spPr>
              <a:xfrm rot="5400000">
                <a:off x="4321657" y="4835219"/>
                <a:ext cx="500688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Left Arrow 30">
                <a:extLst>
                  <a:ext uri="{FF2B5EF4-FFF2-40B4-BE49-F238E27FC236}">
                    <a16:creationId xmlns:a16="http://schemas.microsoft.com/office/drawing/2014/main" id="{0CCA5666-6F36-0B4E-BACD-86005F4F2965}"/>
                  </a:ext>
                </a:extLst>
              </p:cNvPr>
              <p:cNvSpPr/>
              <p:nvPr/>
            </p:nvSpPr>
            <p:spPr>
              <a:xfrm rot="10800000">
                <a:off x="4645506" y="4538585"/>
                <a:ext cx="489829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Left Arrow 33">
                <a:extLst>
                  <a:ext uri="{FF2B5EF4-FFF2-40B4-BE49-F238E27FC236}">
                    <a16:creationId xmlns:a16="http://schemas.microsoft.com/office/drawing/2014/main" id="{BA8F8F36-88B2-7140-92D2-3EC881AA5A49}"/>
                  </a:ext>
                </a:extLst>
              </p:cNvPr>
              <p:cNvSpPr/>
              <p:nvPr/>
            </p:nvSpPr>
            <p:spPr>
              <a:xfrm rot="5400000">
                <a:off x="4872745" y="4251474"/>
                <a:ext cx="672139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Left Arrow 34">
                <a:extLst>
                  <a:ext uri="{FF2B5EF4-FFF2-40B4-BE49-F238E27FC236}">
                    <a16:creationId xmlns:a16="http://schemas.microsoft.com/office/drawing/2014/main" id="{1F5F553C-A263-2141-8489-98539ADDE33F}"/>
                  </a:ext>
                </a:extLst>
              </p:cNvPr>
              <p:cNvSpPr/>
              <p:nvPr/>
            </p:nvSpPr>
            <p:spPr>
              <a:xfrm rot="10800000">
                <a:off x="5119006" y="3782028"/>
                <a:ext cx="446287" cy="284498"/>
              </a:xfrm>
              <a:prstGeom prst="leftArrow">
                <a:avLst>
                  <a:gd name="adj1" fmla="val 50000"/>
                  <a:gd name="adj2" fmla="val 51499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Left Arrow 35">
                <a:extLst>
                  <a:ext uri="{FF2B5EF4-FFF2-40B4-BE49-F238E27FC236}">
                    <a16:creationId xmlns:a16="http://schemas.microsoft.com/office/drawing/2014/main" id="{43057688-0E9D-D649-8C98-AF5737EDED2A}"/>
                  </a:ext>
                </a:extLst>
              </p:cNvPr>
              <p:cNvSpPr/>
              <p:nvPr/>
            </p:nvSpPr>
            <p:spPr>
              <a:xfrm rot="5400000">
                <a:off x="5196568" y="3347984"/>
                <a:ext cx="628653" cy="284498"/>
              </a:xfrm>
              <a:prstGeom prst="leftArrow">
                <a:avLst>
                  <a:gd name="adj1" fmla="val 50000"/>
                  <a:gd name="adj2" fmla="val 60108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Left Arrow 36">
                <a:extLst>
                  <a:ext uri="{FF2B5EF4-FFF2-40B4-BE49-F238E27FC236}">
                    <a16:creationId xmlns:a16="http://schemas.microsoft.com/office/drawing/2014/main" id="{177B5B6D-A4AD-AA46-9D7B-F38F6EC365F4}"/>
                  </a:ext>
                </a:extLst>
              </p:cNvPr>
              <p:cNvSpPr/>
              <p:nvPr/>
            </p:nvSpPr>
            <p:spPr>
              <a:xfrm rot="2435173">
                <a:off x="5159827" y="2938388"/>
                <a:ext cx="345593" cy="284498"/>
              </a:xfrm>
              <a:prstGeom prst="leftArrow">
                <a:avLst>
                  <a:gd name="adj1" fmla="val 50000"/>
                  <a:gd name="adj2" fmla="val 51499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Left Arrow 37">
                <a:extLst>
                  <a:ext uri="{FF2B5EF4-FFF2-40B4-BE49-F238E27FC236}">
                    <a16:creationId xmlns:a16="http://schemas.microsoft.com/office/drawing/2014/main" id="{D4DADB6F-4AAA-BE4A-80F3-D6B144B1C9D4}"/>
                  </a:ext>
                </a:extLst>
              </p:cNvPr>
              <p:cNvSpPr/>
              <p:nvPr/>
            </p:nvSpPr>
            <p:spPr>
              <a:xfrm rot="5400000">
                <a:off x="5176536" y="2685675"/>
                <a:ext cx="311568" cy="214352"/>
              </a:xfrm>
              <a:prstGeom prst="leftArrow">
                <a:avLst>
                  <a:gd name="adj1" fmla="val 50000"/>
                  <a:gd name="adj2" fmla="val 51499"/>
                </a:avLst>
              </a:prstGeom>
              <a:solidFill>
                <a:srgbClr val="AC30D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609AECF-C929-F84D-B036-80491225F8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80415" y="4523014"/>
              <a:ext cx="1469572" cy="0"/>
            </a:xfrm>
            <a:prstGeom prst="straightConnector1">
              <a:avLst/>
            </a:prstGeom>
            <a:ln w="76200">
              <a:solidFill>
                <a:srgbClr val="AC30D6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CB71794A-1D9A-9144-91C7-AB8736094CF4}"/>
              </a:ext>
            </a:extLst>
          </p:cNvPr>
          <p:cNvSpPr/>
          <p:nvPr/>
        </p:nvSpPr>
        <p:spPr>
          <a:xfrm>
            <a:off x="3469822" y="3167743"/>
            <a:ext cx="1502228" cy="644978"/>
          </a:xfrm>
          <a:prstGeom prst="rect">
            <a:avLst/>
          </a:prstGeom>
          <a:solidFill>
            <a:schemeClr val="bg1"/>
          </a:solidFill>
          <a:ln w="76200">
            <a:solidFill>
              <a:srgbClr val="075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B59FF"/>
                </a:solidFill>
              </a:rPr>
              <a:t>Library</a:t>
            </a:r>
          </a:p>
        </p:txBody>
      </p:sp>
    </p:spTree>
    <p:extLst>
      <p:ext uri="{BB962C8B-B14F-4D97-AF65-F5344CB8AC3E}">
        <p14:creationId xmlns:p14="http://schemas.microsoft.com/office/powerpoint/2010/main" val="201949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412995B-16AE-844A-9796-C8C855BD0DA5}"/>
              </a:ext>
            </a:extLst>
          </p:cNvPr>
          <p:cNvGrpSpPr/>
          <p:nvPr/>
        </p:nvGrpSpPr>
        <p:grpSpPr>
          <a:xfrm>
            <a:off x="264361" y="274320"/>
            <a:ext cx="4937760" cy="6309360"/>
            <a:chOff x="3954984" y="274320"/>
            <a:chExt cx="4937760" cy="6309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E913E3-E395-4549-9129-7A3DAB365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4" r="1124" b="1018"/>
            <a:stretch/>
          </p:blipFill>
          <p:spPr>
            <a:xfrm>
              <a:off x="3954984" y="274320"/>
              <a:ext cx="4937760" cy="6309360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308F8C2D-1916-F24D-98D8-DAC26D493571}"/>
                </a:ext>
              </a:extLst>
            </p:cNvPr>
            <p:cNvSpPr/>
            <p:nvPr/>
          </p:nvSpPr>
          <p:spPr>
            <a:xfrm>
              <a:off x="5850385" y="346231"/>
              <a:ext cx="2965142" cy="417250"/>
            </a:xfrm>
            <a:prstGeom prst="wedgeRoundRectCallout">
              <a:avLst>
                <a:gd name="adj1" fmla="val -49700"/>
                <a:gd name="adj2" fmla="val 26608"/>
                <a:gd name="adj3" fmla="val 16667"/>
              </a:avLst>
            </a:prstGeom>
            <a:solidFill>
              <a:schemeClr val="bg1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www.ttuhsc.edu/libraries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E72F97-E342-CD43-95E9-665777DAF9EE}"/>
              </a:ext>
            </a:extLst>
          </p:cNvPr>
          <p:cNvGrpSpPr/>
          <p:nvPr/>
        </p:nvGrpSpPr>
        <p:grpSpPr>
          <a:xfrm>
            <a:off x="4298822" y="2625390"/>
            <a:ext cx="4460460" cy="3547532"/>
            <a:chOff x="4298822" y="2625390"/>
            <a:chExt cx="4460460" cy="354753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6CC3A01-CC9E-9247-BC68-947D05EB139C}"/>
                </a:ext>
              </a:extLst>
            </p:cNvPr>
            <p:cNvSpPr/>
            <p:nvPr/>
          </p:nvSpPr>
          <p:spPr>
            <a:xfrm>
              <a:off x="4298822" y="4974839"/>
              <a:ext cx="635001" cy="584201"/>
            </a:xfrm>
            <a:prstGeom prst="rect">
              <a:avLst/>
            </a:prstGeom>
            <a:noFill/>
            <a:ln w="7620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E0D8709-2758-7142-8258-84B86F84FFDB}"/>
                </a:ext>
              </a:extLst>
            </p:cNvPr>
            <p:cNvGrpSpPr/>
            <p:nvPr/>
          </p:nvGrpSpPr>
          <p:grpSpPr>
            <a:xfrm>
              <a:off x="5536580" y="2625390"/>
              <a:ext cx="3222702" cy="3547532"/>
              <a:chOff x="5536580" y="2625390"/>
              <a:chExt cx="3222702" cy="3547532"/>
            </a:xfrm>
          </p:grpSpPr>
          <p:sp>
            <p:nvSpPr>
              <p:cNvPr id="16" name="Rounded Rectangular Callout 15">
                <a:extLst>
                  <a:ext uri="{FF2B5EF4-FFF2-40B4-BE49-F238E27FC236}">
                    <a16:creationId xmlns:a16="http://schemas.microsoft.com/office/drawing/2014/main" id="{4E188342-B32D-8B4D-807F-250BA94B78C2}"/>
                  </a:ext>
                </a:extLst>
              </p:cNvPr>
              <p:cNvSpPr/>
              <p:nvPr/>
            </p:nvSpPr>
            <p:spPr>
              <a:xfrm>
                <a:off x="5536580" y="2625390"/>
                <a:ext cx="3222702" cy="3547532"/>
              </a:xfrm>
              <a:prstGeom prst="wedgeRoundRectCallout">
                <a:avLst>
                  <a:gd name="adj1" fmla="val -65948"/>
                  <a:gd name="adj2" fmla="val 26507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4A8F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88D5A58-90F6-2C49-8671-2310C2A68B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" r="4721"/>
              <a:stretch/>
            </p:blipFill>
            <p:spPr>
              <a:xfrm>
                <a:off x="6192178" y="3963123"/>
                <a:ext cx="1920240" cy="1828800"/>
              </a:xfrm>
              <a:prstGeom prst="rect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72DECB0-C888-664E-A0C2-BD4A31A0EF56}"/>
              </a:ext>
            </a:extLst>
          </p:cNvPr>
          <p:cNvSpPr/>
          <p:nvPr/>
        </p:nvSpPr>
        <p:spPr>
          <a:xfrm>
            <a:off x="5956381" y="2880447"/>
            <a:ext cx="2391834" cy="914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Download</a:t>
            </a:r>
          </a:p>
        </p:txBody>
      </p:sp>
    </p:spTree>
    <p:extLst>
      <p:ext uri="{BB962C8B-B14F-4D97-AF65-F5344CB8AC3E}">
        <p14:creationId xmlns:p14="http://schemas.microsoft.com/office/powerpoint/2010/main" val="377192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72B99-8806-C142-90FE-CD31029C0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849" y="284861"/>
            <a:ext cx="4927346" cy="62882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69E5C24-B0B0-D142-A652-65985B89AE48}"/>
              </a:ext>
            </a:extLst>
          </p:cNvPr>
          <p:cNvGrpSpPr/>
          <p:nvPr/>
        </p:nvGrpSpPr>
        <p:grpSpPr>
          <a:xfrm>
            <a:off x="2662689" y="2673803"/>
            <a:ext cx="5866117" cy="1102178"/>
            <a:chOff x="2662689" y="2673803"/>
            <a:chExt cx="5866117" cy="110217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EEE2DC-ABAB-0C4B-8ABE-0B166BD44E77}"/>
                </a:ext>
              </a:extLst>
            </p:cNvPr>
            <p:cNvSpPr/>
            <p:nvPr/>
          </p:nvSpPr>
          <p:spPr>
            <a:xfrm>
              <a:off x="2662689" y="3184070"/>
              <a:ext cx="815297" cy="244929"/>
            </a:xfrm>
            <a:prstGeom prst="rect">
              <a:avLst/>
            </a:prstGeom>
            <a:noFill/>
            <a:ln w="57150">
              <a:solidFill>
                <a:srgbClr val="01B1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C22F68F-6BA8-9946-AF2A-B8DA06025559}"/>
                </a:ext>
              </a:extLst>
            </p:cNvPr>
            <p:cNvGrpSpPr/>
            <p:nvPr/>
          </p:nvGrpSpPr>
          <p:grpSpPr>
            <a:xfrm>
              <a:off x="4762652" y="2673803"/>
              <a:ext cx="3766154" cy="1102178"/>
              <a:chOff x="4762652" y="2673803"/>
              <a:chExt cx="3766154" cy="1102178"/>
            </a:xfrm>
          </p:grpSpPr>
          <p:sp>
            <p:nvSpPr>
              <p:cNvPr id="7" name="Rounded Rectangular Callout 6">
                <a:extLst>
                  <a:ext uri="{FF2B5EF4-FFF2-40B4-BE49-F238E27FC236}">
                    <a16:creationId xmlns:a16="http://schemas.microsoft.com/office/drawing/2014/main" id="{F6898B9A-CF1E-264F-908F-7261612541FC}"/>
                  </a:ext>
                </a:extLst>
              </p:cNvPr>
              <p:cNvSpPr/>
              <p:nvPr/>
            </p:nvSpPr>
            <p:spPr>
              <a:xfrm>
                <a:off x="4762652" y="2673803"/>
                <a:ext cx="3766154" cy="1102178"/>
              </a:xfrm>
              <a:prstGeom prst="wedgeRoundRectCallout">
                <a:avLst>
                  <a:gd name="adj1" fmla="val -82057"/>
                  <a:gd name="adj2" fmla="val 6233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376A2D7-5964-7A4C-81B8-2E1FC905CDF6}"/>
                  </a:ext>
                </a:extLst>
              </p:cNvPr>
              <p:cNvSpPr/>
              <p:nvPr/>
            </p:nvSpPr>
            <p:spPr>
              <a:xfrm>
                <a:off x="4990345" y="2977922"/>
                <a:ext cx="992111" cy="4939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B050"/>
                    </a:solidFill>
                    <a:latin typeface="+mj-lt"/>
                    <a:ea typeface="ＭＳ Ｐゴシック" charset="0"/>
                    <a:cs typeface="Verdana" charset="0"/>
                  </a:rPr>
                  <a:t>Click</a:t>
                </a:r>
                <a:endParaRPr lang="en-US" sz="3200" dirty="0">
                  <a:solidFill>
                    <a:srgbClr val="000000"/>
                  </a:solidFill>
                  <a:latin typeface="+mj-lt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9640578-B384-9A49-AF65-D66E0C6DA968}"/>
                  </a:ext>
                </a:extLst>
              </p:cNvPr>
              <p:cNvSpPr/>
              <p:nvPr/>
            </p:nvSpPr>
            <p:spPr>
              <a:xfrm>
                <a:off x="5861202" y="2971798"/>
                <a:ext cx="2439911" cy="5061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20000"/>
                  </a:lnSpc>
                  <a:spcAft>
                    <a:spcPts val="1800"/>
                  </a:spcAft>
                  <a:defRPr/>
                </a:pPr>
                <a:r>
                  <a:rPr lang="en-US" sz="3200" dirty="0">
                    <a:solidFill>
                      <a:srgbClr val="000000"/>
                    </a:solidFill>
                    <a:latin typeface="+mj-lt"/>
                    <a:ea typeface="ＭＳ Ｐゴシック" charset="0"/>
                    <a:cs typeface="Verdana" charset="0"/>
                  </a:rPr>
                  <a:t>Citation Tools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91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Up-Down Arrow 15"/>
          <p:cNvSpPr/>
          <p:nvPr/>
        </p:nvSpPr>
        <p:spPr>
          <a:xfrm rot="18676980">
            <a:off x="3648076" y="2484437"/>
            <a:ext cx="1371600" cy="2314575"/>
          </a:xfrm>
          <a:prstGeom prst="upDownArrow">
            <a:avLst>
              <a:gd name="adj1" fmla="val 28067"/>
              <a:gd name="adj2" fmla="val 35922"/>
            </a:avLst>
          </a:prstGeom>
          <a:solidFill>
            <a:srgbClr val="008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167313" y="401638"/>
            <a:ext cx="3290887" cy="2185987"/>
          </a:xfrm>
          <a:prstGeom prst="roundRect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solidFill>
                  <a:prstClr val="white"/>
                </a:solidFill>
                <a:latin typeface="Calibri"/>
              </a:rPr>
              <a:t>Call your TTUHSC Librarian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AA29AF9-F288-3948-99A1-4D43E6E43BA4}"/>
              </a:ext>
            </a:extLst>
          </p:cNvPr>
          <p:cNvGrpSpPr/>
          <p:nvPr/>
        </p:nvGrpSpPr>
        <p:grpSpPr>
          <a:xfrm>
            <a:off x="5105400" y="3424238"/>
            <a:ext cx="4232275" cy="3352800"/>
            <a:chOff x="5105400" y="3424238"/>
            <a:chExt cx="4232275" cy="3352800"/>
          </a:xfrm>
        </p:grpSpPr>
        <p:pic>
          <p:nvPicPr>
            <p:cNvPr id="15367" name="Picture 3" descr="computer laptop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3424238"/>
              <a:ext cx="3353049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4" descr="cell phon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1151" y="5100638"/>
              <a:ext cx="1676524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362" name="Group 7"/>
          <p:cNvGrpSpPr>
            <a:grpSpLocks/>
          </p:cNvGrpSpPr>
          <p:nvPr/>
        </p:nvGrpSpPr>
        <p:grpSpPr bwMode="auto">
          <a:xfrm>
            <a:off x="50800" y="609600"/>
            <a:ext cx="4279900" cy="3022600"/>
            <a:chOff x="50037" y="609600"/>
            <a:chExt cx="4280663" cy="3023330"/>
          </a:xfrm>
        </p:grpSpPr>
        <p:pic>
          <p:nvPicPr>
            <p:cNvPr id="15370" name="Picture 2" descr="complete comput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37" y="609600"/>
              <a:ext cx="3023330" cy="30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6" descr="phone.WM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295401"/>
              <a:ext cx="1435100" cy="1415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263004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 descr="Screen shot 2011-02-15 at 2.30.51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6" b="1681"/>
          <a:stretch/>
        </p:blipFill>
        <p:spPr bwMode="auto">
          <a:xfrm>
            <a:off x="2605202" y="978705"/>
            <a:ext cx="6210300" cy="4892040"/>
          </a:xfrm>
          <a:prstGeom prst="rect">
            <a:avLst/>
          </a:prstGeom>
          <a:noFill/>
          <a:ln w="28575">
            <a:solidFill>
              <a:srgbClr val="6666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98626" y="2828835"/>
            <a:ext cx="19873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3366FF"/>
                </a:solidFill>
              </a:rPr>
              <a:t>Run the software</a:t>
            </a:r>
          </a:p>
        </p:txBody>
      </p:sp>
    </p:spTree>
    <p:extLst>
      <p:ext uri="{BB962C8B-B14F-4D97-AF65-F5344CB8AC3E}">
        <p14:creationId xmlns:p14="http://schemas.microsoft.com/office/powerpoint/2010/main" val="356649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2" descr="Screen shot 2011-02-15 at 3.13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7" y="1036336"/>
            <a:ext cx="55118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5" name="TextBox 11"/>
          <p:cNvSpPr txBox="1">
            <a:spLocks noChangeArrowheads="1"/>
          </p:cNvSpPr>
          <p:nvPr/>
        </p:nvSpPr>
        <p:spPr bwMode="auto">
          <a:xfrm>
            <a:off x="253896" y="188412"/>
            <a:ext cx="70324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Give the id and password to the librarian to enter.</a:t>
            </a:r>
          </a:p>
        </p:txBody>
      </p:sp>
      <p:sp>
        <p:nvSpPr>
          <p:cNvPr id="4" name="Up Arrow 3"/>
          <p:cNvSpPr/>
          <p:nvPr/>
        </p:nvSpPr>
        <p:spPr>
          <a:xfrm rot="12122242">
            <a:off x="3973964" y="643048"/>
            <a:ext cx="593001" cy="1845734"/>
          </a:xfrm>
          <a:prstGeom prst="upArrow">
            <a:avLst>
              <a:gd name="adj1" fmla="val 50000"/>
              <a:gd name="adj2" fmla="val 64813"/>
            </a:avLst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155514" y="4046543"/>
            <a:ext cx="8523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After logging on, the librarian can see your computer screen!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701503" y="2903355"/>
            <a:ext cx="1839716" cy="691048"/>
            <a:chOff x="4338638" y="3957276"/>
            <a:chExt cx="1839716" cy="691048"/>
          </a:xfrm>
        </p:grpSpPr>
        <p:sp>
          <p:nvSpPr>
            <p:cNvPr id="2" name="Rounded Rectangle 1"/>
            <p:cNvSpPr/>
            <p:nvPr/>
          </p:nvSpPr>
          <p:spPr>
            <a:xfrm rot="5400000">
              <a:off x="4912972" y="3382942"/>
              <a:ext cx="691048" cy="1839716"/>
            </a:xfrm>
            <a:prstGeom prst="roundRect">
              <a:avLst/>
            </a:prstGeom>
            <a:gradFill flip="none" rotWithShape="1">
              <a:gsLst>
                <a:gs pos="0">
                  <a:srgbClr val="99CCFF"/>
                </a:gs>
                <a:gs pos="100000">
                  <a:srgbClr val="99CCFF"/>
                </a:gs>
                <a:gs pos="50000">
                  <a:srgbClr val="3F80CD"/>
                </a:gs>
              </a:gsLst>
              <a:lin ang="0" scaled="1"/>
              <a:tileRect/>
            </a:gradFill>
            <a:ln w="12700" cmpd="sng">
              <a:solidFill>
                <a:srgbClr val="6666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3200" dirty="0">
                <a:solidFill>
                  <a:prstClr val="black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4553098" y="4078080"/>
              <a:ext cx="1408264" cy="44928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Log On</a:t>
              </a:r>
            </a:p>
          </p:txBody>
        </p:sp>
      </p:grp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919152" y="4655328"/>
            <a:ext cx="7133012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/>
              <a:t>At the end of the session after logging off, </a:t>
            </a:r>
          </a:p>
          <a:p>
            <a:pPr eaLnBrk="1" hangingPunct="1">
              <a:lnSpc>
                <a:spcPct val="110000"/>
              </a:lnSpc>
            </a:pPr>
            <a:r>
              <a:rPr lang="en-US" dirty="0"/>
              <a:t>the librarian will not have access to your computer!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39991" y="5709088"/>
            <a:ext cx="4271549" cy="898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dirty="0"/>
              <a:t>TeamViewer generates a new password each time it is used!</a:t>
            </a:r>
          </a:p>
        </p:txBody>
      </p:sp>
    </p:spTree>
    <p:extLst>
      <p:ext uri="{BB962C8B-B14F-4D97-AF65-F5344CB8AC3E}">
        <p14:creationId xmlns:p14="http://schemas.microsoft.com/office/powerpoint/2010/main" val="11051869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5" grpId="0"/>
      <p:bldP spid="4" grpId="0" animBg="1"/>
      <p:bldP spid="7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42394" y="2622189"/>
            <a:ext cx="8262779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i="1" dirty="0">
                <a:solidFill>
                  <a:prstClr val="white"/>
                </a:solidFill>
                <a:latin typeface="Times New Roman"/>
                <a:cs typeface="Times New Roman"/>
              </a:rPr>
              <a:t>Searching CINAHL</a:t>
            </a:r>
            <a:endParaRPr lang="en-US" sz="66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70301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412995B-16AE-844A-9796-C8C855BD0DA5}"/>
              </a:ext>
            </a:extLst>
          </p:cNvPr>
          <p:cNvGrpSpPr/>
          <p:nvPr/>
        </p:nvGrpSpPr>
        <p:grpSpPr>
          <a:xfrm>
            <a:off x="264361" y="274320"/>
            <a:ext cx="4937760" cy="6309360"/>
            <a:chOff x="3954984" y="274320"/>
            <a:chExt cx="4937760" cy="63093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4E913E3-E395-4549-9129-7A3DAB365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124" r="1124" b="1018"/>
            <a:stretch/>
          </p:blipFill>
          <p:spPr>
            <a:xfrm>
              <a:off x="3954984" y="274320"/>
              <a:ext cx="4937760" cy="6309360"/>
            </a:xfrm>
            <a:prstGeom prst="rect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308F8C2D-1916-F24D-98D8-DAC26D493571}"/>
                </a:ext>
              </a:extLst>
            </p:cNvPr>
            <p:cNvSpPr/>
            <p:nvPr/>
          </p:nvSpPr>
          <p:spPr>
            <a:xfrm>
              <a:off x="5850385" y="346231"/>
              <a:ext cx="2965142" cy="417250"/>
            </a:xfrm>
            <a:prstGeom prst="wedgeRoundRectCallout">
              <a:avLst>
                <a:gd name="adj1" fmla="val -49700"/>
                <a:gd name="adj2" fmla="val 26608"/>
                <a:gd name="adj3" fmla="val 16667"/>
              </a:avLst>
            </a:prstGeom>
            <a:solidFill>
              <a:schemeClr val="bg1"/>
            </a:solidFill>
            <a:ln w="38100" cmpd="sng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www.ttuhsc.edu/libraries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D9DBC-419B-7F43-BE39-B037FA32156A}"/>
              </a:ext>
            </a:extLst>
          </p:cNvPr>
          <p:cNvGrpSpPr/>
          <p:nvPr/>
        </p:nvGrpSpPr>
        <p:grpSpPr>
          <a:xfrm>
            <a:off x="3479180" y="2355176"/>
            <a:ext cx="5249907" cy="3488266"/>
            <a:chOff x="3479180" y="2355176"/>
            <a:chExt cx="5249907" cy="348826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CEB2D6-78CC-884A-835A-0C9DA3A3A44F}"/>
                </a:ext>
              </a:extLst>
            </p:cNvPr>
            <p:cNvSpPr/>
            <p:nvPr/>
          </p:nvSpPr>
          <p:spPr>
            <a:xfrm>
              <a:off x="3479180" y="3651022"/>
              <a:ext cx="490274" cy="482599"/>
            </a:xfrm>
            <a:prstGeom prst="rect">
              <a:avLst/>
            </a:prstGeom>
            <a:noFill/>
            <a:ln w="57150">
              <a:solidFill>
                <a:srgbClr val="37D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A22D785-C00E-474B-9DD2-B17CBC479CE8}"/>
                </a:ext>
              </a:extLst>
            </p:cNvPr>
            <p:cNvGrpSpPr/>
            <p:nvPr/>
          </p:nvGrpSpPr>
          <p:grpSpPr>
            <a:xfrm>
              <a:off x="5406531" y="2355176"/>
              <a:ext cx="3322556" cy="3488266"/>
              <a:chOff x="2859922" y="2175934"/>
              <a:chExt cx="3322556" cy="3488266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ABFBE27F-6922-B748-BB19-90F6668CE4A0}"/>
                  </a:ext>
                </a:extLst>
              </p:cNvPr>
              <p:cNvSpPr/>
              <p:nvPr/>
            </p:nvSpPr>
            <p:spPr>
              <a:xfrm>
                <a:off x="2859922" y="2175934"/>
                <a:ext cx="3322556" cy="3488266"/>
              </a:xfrm>
              <a:prstGeom prst="wedgeRoundRectCallout">
                <a:avLst>
                  <a:gd name="adj1" fmla="val -89231"/>
                  <a:gd name="adj2" fmla="val -5679"/>
                  <a:gd name="adj3" fmla="val 16667"/>
                </a:avLst>
              </a:prstGeom>
              <a:solidFill>
                <a:srgbClr val="FFFFFF"/>
              </a:solidFill>
              <a:ln w="76200" cap="flat" cmpd="sng" algn="ctr">
                <a:solidFill>
                  <a:srgbClr val="017BE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lnSpc>
                    <a:spcPct val="70000"/>
                  </a:lnSpc>
                  <a:spcAft>
                    <a:spcPts val="18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18C520F-9E09-F343-A688-9E0D84D50279}"/>
                  </a:ext>
                </a:extLst>
              </p:cNvPr>
              <p:cNvSpPr/>
              <p:nvPr/>
            </p:nvSpPr>
            <p:spPr>
              <a:xfrm>
                <a:off x="3803573" y="2490258"/>
                <a:ext cx="1435254" cy="75247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Click</a:t>
                </a: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E49BA23-90D8-B949-9F6C-940157B86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1100" y="3488267"/>
                <a:ext cx="1600200" cy="16764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89615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FA441B-F302-9D4F-86CB-6F845441B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83" y="1132332"/>
            <a:ext cx="8273034" cy="459333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7EAFA15-BBE2-0645-B135-CBFD7ACC8027}"/>
              </a:ext>
            </a:extLst>
          </p:cNvPr>
          <p:cNvGrpSpPr/>
          <p:nvPr/>
        </p:nvGrpSpPr>
        <p:grpSpPr>
          <a:xfrm>
            <a:off x="5315793" y="2352044"/>
            <a:ext cx="3382057" cy="4150444"/>
            <a:chOff x="5315793" y="2352044"/>
            <a:chExt cx="3382057" cy="41504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26D6E9E-7B42-2840-B260-57A86F50C452}"/>
                </a:ext>
              </a:extLst>
            </p:cNvPr>
            <p:cNvGrpSpPr/>
            <p:nvPr/>
          </p:nvGrpSpPr>
          <p:grpSpPr>
            <a:xfrm>
              <a:off x="5315793" y="5226264"/>
              <a:ext cx="3382057" cy="1276224"/>
              <a:chOff x="3052610" y="4427805"/>
              <a:chExt cx="3382057" cy="1276224"/>
            </a:xfrm>
          </p:grpSpPr>
          <p:sp>
            <p:nvSpPr>
              <p:cNvPr id="13" name="Rectangular Callout 12">
                <a:extLst>
                  <a:ext uri="{FF2B5EF4-FFF2-40B4-BE49-F238E27FC236}">
                    <a16:creationId xmlns:a16="http://schemas.microsoft.com/office/drawing/2014/main" id="{C16A858C-D197-1E4C-AFBE-211F873EA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52610" y="4427805"/>
                <a:ext cx="3382057" cy="1276224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57150" cmpd="sng">
                <a:solidFill>
                  <a:srgbClr val="33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4" name="Rectangle 25">
                <a:extLst>
                  <a:ext uri="{FF2B5EF4-FFF2-40B4-BE49-F238E27FC236}">
                    <a16:creationId xmlns:a16="http://schemas.microsoft.com/office/drawing/2014/main" id="{0CD207B1-AAB6-434C-A5BE-BB502788E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3473" y="4859489"/>
                <a:ext cx="1014379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rgbClr val="0033FF"/>
                    </a:solidFill>
                    <a:latin typeface="Verdana" charset="0"/>
                    <a:cs typeface="+mn-cs"/>
                  </a:rPr>
                  <a:t>click</a:t>
                </a:r>
              </a:p>
            </p:txBody>
          </p:sp>
          <p:sp>
            <p:nvSpPr>
              <p:cNvPr id="15" name="AutoShape 29">
                <a:extLst>
                  <a:ext uri="{FF2B5EF4-FFF2-40B4-BE49-F238E27FC236}">
                    <a16:creationId xmlns:a16="http://schemas.microsoft.com/office/drawing/2014/main" id="{0706BE1D-AF72-6646-A34E-EA4955DA0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4794088" y="4284210"/>
                <a:ext cx="762000" cy="1587824"/>
              </a:xfrm>
              <a:prstGeom prst="roundRect">
                <a:avLst>
                  <a:gd name="adj" fmla="val 16667"/>
                </a:avLst>
              </a:prstGeom>
              <a:solidFill>
                <a:srgbClr val="5F9D44"/>
              </a:solidFill>
              <a:ln w="28575">
                <a:noFill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algn="ctr">
                  <a:lnSpc>
                    <a:spcPct val="90000"/>
                  </a:lnSpc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6" name="Rectangle 2">
                <a:extLst>
                  <a:ext uri="{FF2B5EF4-FFF2-40B4-BE49-F238E27FC236}">
                    <a16:creationId xmlns:a16="http://schemas.microsoft.com/office/drawing/2014/main" id="{3B3D63AB-551B-514E-93FF-472BB7428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2342" y="4877038"/>
                <a:ext cx="1456591" cy="41910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90000"/>
                  </a:lnSpc>
                </a:pPr>
                <a:r>
                  <a:rPr lang="en-US" sz="2600" dirty="0">
                    <a:solidFill>
                      <a:schemeClr val="bg1"/>
                    </a:solidFill>
                    <a:latin typeface="Verdana" charset="0"/>
                  </a:rPr>
                  <a:t>Search</a:t>
                </a:r>
                <a:endParaRPr lang="en-US" sz="2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B6FE27CB-BF9F-4B4E-93D2-757977F53B1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99023">
              <a:off x="5949695" y="2352044"/>
              <a:ext cx="379412" cy="3198274"/>
            </a:xfrm>
            <a:prstGeom prst="upArrow">
              <a:avLst>
                <a:gd name="adj1" fmla="val 50000"/>
                <a:gd name="adj2" fmla="val 92570"/>
              </a:avLst>
            </a:prstGeom>
            <a:gradFill rotWithShape="0">
              <a:gsLst>
                <a:gs pos="0">
                  <a:srgbClr val="A5E895"/>
                </a:gs>
                <a:gs pos="100000">
                  <a:srgbClr val="FFE57B"/>
                </a:gs>
                <a:gs pos="50000">
                  <a:schemeClr val="bg1"/>
                </a:gs>
              </a:gsLst>
              <a:path path="rect">
                <a:fillToRect l="50000" t="50000" r="50000" b="50000"/>
              </a:path>
            </a:gradFill>
            <a:ln w="19050" cap="flat" cmpd="sng" algn="ctr">
              <a:solidFill>
                <a:srgbClr val="336699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D8AB1F-4E6B-F744-9A43-12B0009429A2}"/>
              </a:ext>
            </a:extLst>
          </p:cNvPr>
          <p:cNvGrpSpPr/>
          <p:nvPr/>
        </p:nvGrpSpPr>
        <p:grpSpPr>
          <a:xfrm>
            <a:off x="490889" y="259882"/>
            <a:ext cx="4638672" cy="1010653"/>
            <a:chOff x="490889" y="259882"/>
            <a:chExt cx="4638672" cy="1010653"/>
          </a:xfrm>
        </p:grpSpPr>
        <p:sp>
          <p:nvSpPr>
            <p:cNvPr id="18" name="Rectangular Callout 3">
              <a:extLst>
                <a:ext uri="{FF2B5EF4-FFF2-40B4-BE49-F238E27FC236}">
                  <a16:creationId xmlns:a16="http://schemas.microsoft.com/office/drawing/2014/main" id="{C476C9D3-0EE2-F04C-8ED7-EA067485A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89" y="259882"/>
              <a:ext cx="4638672" cy="1010653"/>
            </a:xfrm>
            <a:prstGeom prst="wedgeRectCallout">
              <a:avLst>
                <a:gd name="adj1" fmla="val -20092"/>
                <a:gd name="adj2" fmla="val 100528"/>
              </a:avLst>
            </a:prstGeom>
            <a:solidFill>
              <a:schemeClr val="bg1"/>
            </a:solidFill>
            <a:ln w="57150">
              <a:solidFill>
                <a:srgbClr val="FF66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3C874DEB-C85A-0941-8CA0-0DA53407F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011" y="409472"/>
              <a:ext cx="4276727" cy="6985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>
                <a:lnSpc>
                  <a:spcPct val="120000"/>
                </a:lnSpc>
              </a:pPr>
              <a:r>
                <a:rPr lang="en-US" sz="3200" dirty="0">
                  <a:solidFill>
                    <a:srgbClr val="0066FF"/>
                  </a:solidFill>
                  <a:latin typeface="Verdana" charset="0"/>
                </a:rPr>
                <a:t>Enter heart disease</a:t>
              </a:r>
              <a:endParaRPr lang="en-US" sz="3200" dirty="0">
                <a:solidFill>
                  <a:srgbClr val="0066FF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EAF41E-B3B6-684E-8B5D-9F6EB9C71C57}"/>
              </a:ext>
            </a:extLst>
          </p:cNvPr>
          <p:cNvGrpSpPr/>
          <p:nvPr/>
        </p:nvGrpSpPr>
        <p:grpSpPr>
          <a:xfrm>
            <a:off x="498810" y="1931352"/>
            <a:ext cx="3724108" cy="4581088"/>
            <a:chOff x="498810" y="1931352"/>
            <a:chExt cx="3724108" cy="458108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DD8D5D9-5781-D34B-8476-8220C6E2F5D5}"/>
                </a:ext>
              </a:extLst>
            </p:cNvPr>
            <p:cNvSpPr/>
            <p:nvPr/>
          </p:nvSpPr>
          <p:spPr>
            <a:xfrm>
              <a:off x="1383026" y="1931352"/>
              <a:ext cx="2664867" cy="2230243"/>
            </a:xfrm>
            <a:prstGeom prst="rect">
              <a:avLst/>
            </a:prstGeom>
            <a:noFill/>
            <a:ln w="98425" cmpd="sng"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D3E10C9-160D-2F4A-A869-90D058CDA25F}"/>
                </a:ext>
              </a:extLst>
            </p:cNvPr>
            <p:cNvGrpSpPr/>
            <p:nvPr/>
          </p:nvGrpSpPr>
          <p:grpSpPr>
            <a:xfrm>
              <a:off x="498810" y="5117006"/>
              <a:ext cx="3724108" cy="1395434"/>
              <a:chOff x="2709946" y="5008880"/>
              <a:chExt cx="3724108" cy="1395434"/>
            </a:xfrm>
          </p:grpSpPr>
          <p:sp>
            <p:nvSpPr>
              <p:cNvPr id="23" name="Rectangular Callout 3">
                <a:extLst>
                  <a:ext uri="{FF2B5EF4-FFF2-40B4-BE49-F238E27FC236}">
                    <a16:creationId xmlns:a16="http://schemas.microsoft.com/office/drawing/2014/main" id="{37E0BA17-E5D4-E94D-889E-0275B65F9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9946" y="5008880"/>
                <a:ext cx="3724108" cy="1395434"/>
              </a:xfrm>
              <a:prstGeom prst="wedgeRectCallout">
                <a:avLst>
                  <a:gd name="adj1" fmla="val 4906"/>
                  <a:gd name="adj2" fmla="val -111695"/>
                </a:avLst>
              </a:prstGeom>
              <a:solidFill>
                <a:schemeClr val="bg1"/>
              </a:solidFill>
              <a:ln w="5715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4" name="Rectangle 4">
                <a:extLst>
                  <a:ext uri="{FF2B5EF4-FFF2-40B4-BE49-F238E27FC236}">
                    <a16:creationId xmlns:a16="http://schemas.microsoft.com/office/drawing/2014/main" id="{BDC0515B-AE4C-F74F-AFE4-F89144158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3388" y="5153657"/>
                <a:ext cx="3397945" cy="111506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algn="ctr"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66FF"/>
                    </a:solidFill>
                    <a:latin typeface="Verdana" charset="0"/>
                  </a:rPr>
                  <a:t>Suggested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800" dirty="0">
                    <a:solidFill>
                      <a:srgbClr val="0066FF"/>
                    </a:solidFill>
                    <a:latin typeface="Verdana" charset="0"/>
                  </a:rPr>
                  <a:t>Subject Headings</a:t>
                </a:r>
                <a:endParaRPr lang="en-US" sz="2800" dirty="0">
                  <a:solidFill>
                    <a:srgbClr val="0066FF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3029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50977E-0588-0244-853B-8A427F73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656" y="332232"/>
            <a:ext cx="6266688" cy="619353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54D6CF1-F6BB-8A46-83AE-E0399A443F25}"/>
              </a:ext>
            </a:extLst>
          </p:cNvPr>
          <p:cNvGrpSpPr/>
          <p:nvPr/>
        </p:nvGrpSpPr>
        <p:grpSpPr>
          <a:xfrm>
            <a:off x="574288" y="3724508"/>
            <a:ext cx="7995424" cy="1177607"/>
            <a:chOff x="574288" y="3947532"/>
            <a:chExt cx="7995424" cy="1177607"/>
          </a:xfrm>
        </p:grpSpPr>
        <p:sp>
          <p:nvSpPr>
            <p:cNvPr id="5" name="Rectangular Callout 15">
              <a:extLst>
                <a:ext uri="{FF2B5EF4-FFF2-40B4-BE49-F238E27FC236}">
                  <a16:creationId xmlns:a16="http://schemas.microsoft.com/office/drawing/2014/main" id="{88E117F7-207D-E044-B1B1-309A4A8CA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88" y="3947532"/>
              <a:ext cx="7995424" cy="1177607"/>
            </a:xfrm>
            <a:prstGeom prst="wedgeRectCallout">
              <a:avLst>
                <a:gd name="adj1" fmla="val -22070"/>
                <a:gd name="adj2" fmla="val -111889"/>
              </a:avLst>
            </a:prstGeom>
            <a:solidFill>
              <a:schemeClr val="bg1"/>
            </a:solidFill>
            <a:ln w="76200" cmpd="sng">
              <a:solidFill>
                <a:srgbClr val="3278E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6" name="Rectangle 16">
              <a:extLst>
                <a:ext uri="{FF2B5EF4-FFF2-40B4-BE49-F238E27FC236}">
                  <a16:creationId xmlns:a16="http://schemas.microsoft.com/office/drawing/2014/main" id="{F593AE3E-FE4A-7D4D-B86B-E13066563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2707" y="4237464"/>
              <a:ext cx="7638586" cy="677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FF6600"/>
                  </a:solidFill>
                  <a:latin typeface="Verdana" charset="0"/>
                </a:rPr>
                <a:t>Click the underlined term </a:t>
              </a:r>
              <a:r>
                <a:rPr lang="en-US" sz="2800" u="sng" dirty="0">
                  <a:solidFill>
                    <a:srgbClr val="6587D8"/>
                  </a:solidFill>
                  <a:latin typeface="Verdana" charset="0"/>
                </a:rPr>
                <a:t>Heart Diseases</a:t>
              </a:r>
              <a:endParaRPr lang="en-US" sz="2800" i="1" u="sng" dirty="0">
                <a:solidFill>
                  <a:srgbClr val="6587D8"/>
                </a:solidFill>
                <a:latin typeface="Verdan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878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7191066B-B9FF-DF4A-BA1F-9AE10BF3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647" y="313944"/>
            <a:ext cx="5648706" cy="623011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A8CC198-EFD4-0741-B215-41304138E400}"/>
              </a:ext>
            </a:extLst>
          </p:cNvPr>
          <p:cNvGrpSpPr/>
          <p:nvPr/>
        </p:nvGrpSpPr>
        <p:grpSpPr>
          <a:xfrm>
            <a:off x="1791247" y="2648896"/>
            <a:ext cx="1230733" cy="381000"/>
            <a:chOff x="1791247" y="2648896"/>
            <a:chExt cx="1230733" cy="381000"/>
          </a:xfrm>
        </p:grpSpPr>
        <p:sp>
          <p:nvSpPr>
            <p:cNvPr id="30" name="Rectangle 16">
              <a:extLst>
                <a:ext uri="{FF2B5EF4-FFF2-40B4-BE49-F238E27FC236}">
                  <a16:creationId xmlns:a16="http://schemas.microsoft.com/office/drawing/2014/main" id="{95BA307C-B897-7640-B88C-16501F20F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504" y="2732049"/>
              <a:ext cx="735476" cy="252321"/>
            </a:xfrm>
            <a:prstGeom prst="rect">
              <a:avLst/>
            </a:prstGeom>
            <a:noFill/>
            <a:ln w="76200" cmpd="sng">
              <a:solidFill>
                <a:srgbClr val="FF66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sp>
          <p:nvSpPr>
            <p:cNvPr id="31" name="Rounded Rectangle 11">
              <a:extLst>
                <a:ext uri="{FF2B5EF4-FFF2-40B4-BE49-F238E27FC236}">
                  <a16:creationId xmlns:a16="http://schemas.microsoft.com/office/drawing/2014/main" id="{309395B8-F3CA-1649-B416-E259B6305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247" y="2648896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656FAA6-2BEA-884A-9A1A-B60A28F6BC82}"/>
              </a:ext>
            </a:extLst>
          </p:cNvPr>
          <p:cNvGrpSpPr/>
          <p:nvPr/>
        </p:nvGrpSpPr>
        <p:grpSpPr>
          <a:xfrm>
            <a:off x="362414" y="3847171"/>
            <a:ext cx="7967547" cy="1282390"/>
            <a:chOff x="362414" y="3847171"/>
            <a:chExt cx="7967547" cy="1282390"/>
          </a:xfrm>
        </p:grpSpPr>
        <p:sp>
          <p:nvSpPr>
            <p:cNvPr id="27" name="Rectangular Callout 15">
              <a:extLst>
                <a:ext uri="{FF2B5EF4-FFF2-40B4-BE49-F238E27FC236}">
                  <a16:creationId xmlns:a16="http://schemas.microsoft.com/office/drawing/2014/main" id="{6FED679F-4D89-7F49-8518-C7987428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414" y="3847171"/>
              <a:ext cx="7967547" cy="1282390"/>
            </a:xfrm>
            <a:prstGeom prst="wedgeRectCallout">
              <a:avLst>
                <a:gd name="adj1" fmla="val -30070"/>
                <a:gd name="adj2" fmla="val -107464"/>
              </a:avLst>
            </a:prstGeom>
            <a:solidFill>
              <a:schemeClr val="bg1"/>
            </a:solidFill>
            <a:ln w="76200" cmpd="sng">
              <a:solidFill>
                <a:srgbClr val="3278E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CE91BB-AF57-2747-965B-9E5EBB2B22DE}"/>
                </a:ext>
              </a:extLst>
            </p:cNvPr>
            <p:cNvGrpSpPr/>
            <p:nvPr/>
          </p:nvGrpSpPr>
          <p:grpSpPr>
            <a:xfrm>
              <a:off x="663495" y="4137103"/>
              <a:ext cx="7365381" cy="677132"/>
              <a:chOff x="540834" y="4137103"/>
              <a:chExt cx="7365381" cy="677132"/>
            </a:xfrm>
          </p:grpSpPr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FD3576CB-231C-724E-BD91-AB33405B2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834" y="4137103"/>
                <a:ext cx="7365381" cy="6771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30000"/>
                  </a:lnSpc>
                  <a:defRPr/>
                </a:pPr>
                <a:r>
                  <a:rPr lang="en-US" sz="2800" dirty="0">
                    <a:solidFill>
                      <a:srgbClr val="FF6600"/>
                    </a:solidFill>
                    <a:latin typeface="Verdana" charset="0"/>
                  </a:rPr>
                  <a:t>Click the box next to      </a:t>
                </a:r>
                <a:r>
                  <a:rPr lang="en-US" sz="2800" u="sng" dirty="0">
                    <a:solidFill>
                      <a:srgbClr val="6587D8"/>
                    </a:solidFill>
                    <a:latin typeface="Verdana" charset="0"/>
                  </a:rPr>
                  <a:t>Heart Diseases</a:t>
                </a:r>
                <a:endParaRPr lang="en-US" sz="2800" i="1" u="sng" dirty="0">
                  <a:solidFill>
                    <a:srgbClr val="6587D8"/>
                  </a:solidFill>
                  <a:latin typeface="Verdana" charset="0"/>
                </a:endParaRPr>
              </a:p>
            </p:txBody>
          </p:sp>
          <p:sp>
            <p:nvSpPr>
              <p:cNvPr id="35" name="Rounded Rectangle 11">
                <a:extLst>
                  <a:ext uri="{FF2B5EF4-FFF2-40B4-BE49-F238E27FC236}">
                    <a16:creationId xmlns:a16="http://schemas.microsoft.com/office/drawing/2014/main" id="{B33C1A08-060B-404D-A637-A809FD029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7212" y="4295561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760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304799" y="1555750"/>
            <a:ext cx="3897922" cy="3746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2000" dirty="0">
              <a:solidFill>
                <a:srgbClr val="A6A6A6"/>
              </a:solidFill>
              <a:latin typeface="+mj-lt"/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600" dirty="0">
                <a:solidFill>
                  <a:schemeClr val="bg1"/>
                </a:solidFill>
              </a:rPr>
              <a:t>Available on 2</a:t>
            </a:r>
            <a:r>
              <a:rPr lang="en-US" sz="2600" baseline="30000" dirty="0">
                <a:solidFill>
                  <a:schemeClr val="bg1"/>
                </a:solidFill>
              </a:rPr>
              <a:t>nd</a:t>
            </a:r>
            <a:r>
              <a:rPr lang="en-US" sz="2600" dirty="0">
                <a:solidFill>
                  <a:schemeClr val="bg1"/>
                </a:solidFill>
              </a:rPr>
              <a:t> floor of library, across from the Learning Resource Center and public computers</a:t>
            </a:r>
          </a:p>
          <a:p>
            <a:pPr algn="ctr">
              <a:defRPr/>
            </a:pPr>
            <a:endParaRPr lang="en-US" sz="2600" dirty="0">
              <a:solidFill>
                <a:schemeClr val="bg1"/>
              </a:solidFill>
            </a:endParaRPr>
          </a:p>
          <a:p>
            <a:pPr marL="0" indent="0" algn="ctr">
              <a:buFont typeface="Arial"/>
              <a:buNone/>
              <a:defRPr/>
            </a:pPr>
            <a:r>
              <a:rPr lang="en-US" sz="2600" dirty="0">
                <a:solidFill>
                  <a:schemeClr val="bg1"/>
                </a:solidFill>
              </a:rPr>
              <a:t>8am–7pm </a:t>
            </a:r>
          </a:p>
          <a:p>
            <a:pPr marL="0" indent="0" algn="ctr">
              <a:buFont typeface="Arial"/>
              <a:buNone/>
              <a:defRPr/>
            </a:pPr>
            <a:r>
              <a:rPr lang="en-US" sz="2600" dirty="0">
                <a:solidFill>
                  <a:schemeClr val="bg1"/>
                </a:solidFill>
              </a:rPr>
              <a:t>Monday–Friday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6983" y="3500437"/>
            <a:ext cx="1513459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peggy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 b="5321"/>
          <a:stretch>
            <a:fillRect/>
          </a:stretch>
        </p:blipFill>
        <p:spPr bwMode="auto">
          <a:xfrm>
            <a:off x="7239000" y="1062037"/>
            <a:ext cx="15255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019797" y="3041651"/>
            <a:ext cx="2046287" cy="369887"/>
          </a:xfrm>
          <a:prstGeom prst="rect">
            <a:avLst/>
          </a:prstGeom>
          <a:solidFill>
            <a:srgbClr val="000000">
              <a:alpha val="7294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Peggy Edwards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511675" y="5581650"/>
            <a:ext cx="2160588" cy="371475"/>
          </a:xfrm>
          <a:prstGeom prst="rect">
            <a:avLst/>
          </a:prstGeom>
          <a:solidFill>
            <a:srgbClr val="72597A">
              <a:alpha val="74117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Micah Walsleben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6958013" y="5547289"/>
            <a:ext cx="2019300" cy="369888"/>
          </a:xfrm>
          <a:prstGeom prst="rect">
            <a:avLst/>
          </a:prstGeom>
          <a:solidFill>
            <a:srgbClr val="FC48A1">
              <a:alpha val="8196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2F2F2"/>
                </a:solidFill>
                <a:latin typeface="Franklin Gothic Medium" charset="0"/>
              </a:rPr>
              <a:t>Margaret Vugrin</a:t>
            </a:r>
          </a:p>
        </p:txBody>
      </p:sp>
      <p:pic>
        <p:nvPicPr>
          <p:cNvPr id="11" name="Picture 2" descr="margaret 1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581400"/>
            <a:ext cx="1482725" cy="197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jennif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052512"/>
            <a:ext cx="1544638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75199" y="1032933"/>
            <a:ext cx="1557867" cy="2175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541838" y="3030537"/>
            <a:ext cx="2003547" cy="369332"/>
          </a:xfrm>
          <a:prstGeom prst="rect">
            <a:avLst/>
          </a:prstGeom>
          <a:solidFill>
            <a:srgbClr val="0070C0">
              <a:alpha val="74117"/>
            </a:srgb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FFFFFF"/>
                </a:solidFill>
                <a:latin typeface="Franklin Gothic Medium" charset="0"/>
              </a:rPr>
              <a:t>Dan Stuart</a:t>
            </a:r>
          </a:p>
        </p:txBody>
      </p:sp>
    </p:spTree>
    <p:extLst>
      <p:ext uri="{BB962C8B-B14F-4D97-AF65-F5344CB8AC3E}">
        <p14:creationId xmlns:p14="http://schemas.microsoft.com/office/powerpoint/2010/main" val="164243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36D77FC-1710-D942-A921-D3B92BAE4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7220" y="388620"/>
            <a:ext cx="5369560" cy="60807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8F6EC6-3A9F-5D43-869D-8845B855DDFC}"/>
              </a:ext>
            </a:extLst>
          </p:cNvPr>
          <p:cNvGrpSpPr/>
          <p:nvPr/>
        </p:nvGrpSpPr>
        <p:grpSpPr>
          <a:xfrm>
            <a:off x="589349" y="1706137"/>
            <a:ext cx="5276193" cy="4781286"/>
            <a:chOff x="589349" y="1706137"/>
            <a:chExt cx="5276193" cy="4781286"/>
          </a:xfrm>
        </p:grpSpPr>
        <p:sp>
          <p:nvSpPr>
            <p:cNvPr id="31" name="Rectangle 19">
              <a:extLst>
                <a:ext uri="{FF2B5EF4-FFF2-40B4-BE49-F238E27FC236}">
                  <a16:creationId xmlns:a16="http://schemas.microsoft.com/office/drawing/2014/main" id="{650A3221-7C90-E648-84F4-ADF236584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634" y="1706137"/>
              <a:ext cx="1501908" cy="4781286"/>
            </a:xfrm>
            <a:prstGeom prst="rect">
              <a:avLst/>
            </a:prstGeom>
            <a:noFill/>
            <a:ln w="85725">
              <a:solidFill>
                <a:srgbClr val="FF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E74370C-47B2-8842-827E-13111761F4FF}"/>
                </a:ext>
              </a:extLst>
            </p:cNvPr>
            <p:cNvGrpSpPr/>
            <p:nvPr/>
          </p:nvGrpSpPr>
          <p:grpSpPr>
            <a:xfrm>
              <a:off x="589349" y="3302260"/>
              <a:ext cx="3693493" cy="1295400"/>
              <a:chOff x="464430" y="1578336"/>
              <a:chExt cx="3693493" cy="1295400"/>
            </a:xfrm>
            <a:solidFill>
              <a:srgbClr val="407DD6"/>
            </a:solidFill>
          </p:grpSpPr>
          <p:sp>
            <p:nvSpPr>
              <p:cNvPr id="33" name="Right Arrow Callout 32">
                <a:extLst>
                  <a:ext uri="{FF2B5EF4-FFF2-40B4-BE49-F238E27FC236}">
                    <a16:creationId xmlns:a16="http://schemas.microsoft.com/office/drawing/2014/main" id="{A637EC57-8987-E74A-9A52-E61AFF1844E6}"/>
                  </a:ext>
                </a:extLst>
              </p:cNvPr>
              <p:cNvSpPr/>
              <p:nvPr/>
            </p:nvSpPr>
            <p:spPr>
              <a:xfrm>
                <a:off x="464430" y="1578336"/>
                <a:ext cx="3693493" cy="1295400"/>
              </a:xfrm>
              <a:prstGeom prst="rightArrowCallout">
                <a:avLst>
                  <a:gd name="adj1" fmla="val 28086"/>
                  <a:gd name="adj2" fmla="val 25000"/>
                  <a:gd name="adj3" fmla="val 25000"/>
                  <a:gd name="adj4" fmla="val 85111"/>
                </a:avLst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Rectangle 24">
                <a:extLst>
                  <a:ext uri="{FF2B5EF4-FFF2-40B4-BE49-F238E27FC236}">
                    <a16:creationId xmlns:a16="http://schemas.microsoft.com/office/drawing/2014/main" id="{C4CD21AA-0607-0A4A-A49C-730C2FA047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1429" y="1670944"/>
                <a:ext cx="2894015" cy="111488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Verdana" charset="0"/>
                  </a:rPr>
                  <a:t>Subheadings </a:t>
                </a:r>
              </a:p>
              <a:p>
                <a:pPr algn="ctr">
                  <a:defRPr/>
                </a:pPr>
                <a:r>
                  <a:rPr lang="en-US" sz="2800" dirty="0">
                    <a:solidFill>
                      <a:schemeClr val="bg1"/>
                    </a:solidFill>
                    <a:latin typeface="Verdana" charset="0"/>
                  </a:rPr>
                  <a:t>appear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360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8AD85-3906-A34F-9677-BFE949334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33" y="401320"/>
            <a:ext cx="5354320" cy="60553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52454D-FB74-E84B-8AD0-EE240A941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11" y="299846"/>
            <a:ext cx="7924770" cy="1206810"/>
          </a:xfrm>
          <a:prstGeom prst="rect">
            <a:avLst/>
          </a:prstGeom>
          <a:solidFill>
            <a:srgbClr val="FFFFFF"/>
          </a:solidFill>
          <a:ln w="76200" cmpd="sng">
            <a:solidFill>
              <a:srgbClr val="FF8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endParaRPr lang="en-US" sz="3200" dirty="0"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143C35D9-1509-1449-94A0-5D97D5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465" y="667015"/>
            <a:ext cx="7584706" cy="476092"/>
          </a:xfrm>
          <a:prstGeom prst="rect">
            <a:avLst/>
          </a:prstGeom>
          <a:noFill/>
          <a:ln w="76200">
            <a:noFill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sz="2600" dirty="0">
                <a:solidFill>
                  <a:srgbClr val="0070C0"/>
                </a:solidFill>
                <a:latin typeface="Verdana" charset="0"/>
              </a:rPr>
              <a:t>Select the subheading </a:t>
            </a:r>
            <a:r>
              <a:rPr lang="en-US" sz="2600" i="1" dirty="0">
                <a:solidFill>
                  <a:srgbClr val="0070C0"/>
                </a:solidFill>
                <a:latin typeface="Verdana" charset="0"/>
              </a:rPr>
              <a:t>Familial And Genetic</a:t>
            </a:r>
            <a:endParaRPr lang="en-US" sz="2600" i="1" dirty="0">
              <a:solidFill>
                <a:srgbClr val="0070C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07F792-9C51-7F4A-8E37-2C0E69CA1CE5}"/>
              </a:ext>
            </a:extLst>
          </p:cNvPr>
          <p:cNvGrpSpPr/>
          <p:nvPr/>
        </p:nvGrpSpPr>
        <p:grpSpPr>
          <a:xfrm>
            <a:off x="2621614" y="4157663"/>
            <a:ext cx="1509515" cy="381000"/>
            <a:chOff x="2621614" y="4157663"/>
            <a:chExt cx="1509515" cy="381000"/>
          </a:xfrm>
        </p:grpSpPr>
        <p:sp>
          <p:nvSpPr>
            <p:cNvPr id="8" name="Rounded Rectangle 11">
              <a:extLst>
                <a:ext uri="{FF2B5EF4-FFF2-40B4-BE49-F238E27FC236}">
                  <a16:creationId xmlns:a16="http://schemas.microsoft.com/office/drawing/2014/main" id="{0C34E78E-6FC9-3E4A-B4F4-4919F9A89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1614" y="4157663"/>
              <a:ext cx="457200" cy="3810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FF66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hangingPunct="0"/>
              <a:r>
                <a:rPr lang="en-US" sz="1800" b="1" dirty="0">
                  <a:solidFill>
                    <a:srgbClr val="FF6600"/>
                  </a:solidFill>
                  <a:latin typeface="Zapf Dingbats" charset="2"/>
                  <a:ea typeface="Zapf Dingbats" charset="2"/>
                  <a:cs typeface="Zapf Dingbats" charset="2"/>
                </a:rPr>
                <a:t>✔</a:t>
              </a:r>
              <a:endParaRPr lang="en-US" sz="1800" b="1" dirty="0">
                <a:solidFill>
                  <a:srgbClr val="FF6600"/>
                </a:solidFill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3E3A84-DA9D-2941-B504-C7A59271B74B}"/>
                </a:ext>
              </a:extLst>
            </p:cNvPr>
            <p:cNvSpPr/>
            <p:nvPr/>
          </p:nvSpPr>
          <p:spPr>
            <a:xfrm>
              <a:off x="3138669" y="4220338"/>
              <a:ext cx="992460" cy="245526"/>
            </a:xfrm>
            <a:prstGeom prst="rect">
              <a:avLst/>
            </a:prstGeom>
            <a:noFill/>
            <a:ln w="76200">
              <a:solidFill>
                <a:srgbClr val="0070C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D88A4EF-A7A0-6740-A2D2-134069303611}"/>
              </a:ext>
            </a:extLst>
          </p:cNvPr>
          <p:cNvGrpSpPr/>
          <p:nvPr/>
        </p:nvGrpSpPr>
        <p:grpSpPr>
          <a:xfrm>
            <a:off x="4265495" y="1727942"/>
            <a:ext cx="4613516" cy="2131364"/>
            <a:chOff x="4265495" y="1727942"/>
            <a:chExt cx="4613516" cy="213136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23296F4-8C9B-1E4C-A38D-1AA990F04114}"/>
                </a:ext>
              </a:extLst>
            </p:cNvPr>
            <p:cNvGrpSpPr/>
            <p:nvPr/>
          </p:nvGrpSpPr>
          <p:grpSpPr>
            <a:xfrm>
              <a:off x="4265495" y="2639464"/>
              <a:ext cx="4613516" cy="1219842"/>
              <a:chOff x="4240999" y="3055843"/>
              <a:chExt cx="4613516" cy="1219842"/>
            </a:xfrm>
          </p:grpSpPr>
          <p:sp>
            <p:nvSpPr>
              <p:cNvPr id="13" name="Rectangular Callout 12">
                <a:extLst>
                  <a:ext uri="{FF2B5EF4-FFF2-40B4-BE49-F238E27FC236}">
                    <a16:creationId xmlns:a16="http://schemas.microsoft.com/office/drawing/2014/main" id="{110BADA5-98F6-E346-AB6A-982F1E455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40999" y="3055843"/>
                <a:ext cx="4613516" cy="1219842"/>
              </a:xfrm>
              <a:prstGeom prst="wedgeRectCallout">
                <a:avLst>
                  <a:gd name="adj1" fmla="val -22296"/>
                  <a:gd name="adj2" fmla="val -49824"/>
                </a:avLst>
              </a:prstGeom>
              <a:solidFill>
                <a:schemeClr val="bg1"/>
              </a:solidFill>
              <a:ln w="76200" cmpd="sng">
                <a:solidFill>
                  <a:srgbClr val="007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15" name="Rectangle 25">
                <a:extLst>
                  <a:ext uri="{FF2B5EF4-FFF2-40B4-BE49-F238E27FC236}">
                    <a16:creationId xmlns:a16="http://schemas.microsoft.com/office/drawing/2014/main" id="{C1F25C42-9F11-E343-9A63-0BBF0DEB15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01587" y="3495697"/>
                <a:ext cx="1014379" cy="4125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lnSpc>
                    <a:spcPct val="80000"/>
                  </a:lnSpc>
                  <a:defRPr/>
                </a:pPr>
                <a:r>
                  <a:rPr lang="en-US" sz="2800" dirty="0">
                    <a:solidFill>
                      <a:srgbClr val="0070C0"/>
                    </a:solidFill>
                    <a:latin typeface="Verdana" charset="0"/>
                    <a:cs typeface="+mn-cs"/>
                  </a:rPr>
                  <a:t>click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0CE7C1D-326E-CC4D-A5F7-E34F89E5F12C}"/>
                  </a:ext>
                </a:extLst>
              </p:cNvPr>
              <p:cNvGrpSpPr/>
              <p:nvPr/>
            </p:nvGrpSpPr>
            <p:grpSpPr>
              <a:xfrm>
                <a:off x="5536872" y="3322851"/>
                <a:ext cx="3083132" cy="713681"/>
                <a:chOff x="3030434" y="3072159"/>
                <a:chExt cx="3083132" cy="713681"/>
              </a:xfrm>
            </p:grpSpPr>
            <p:sp>
              <p:nvSpPr>
                <p:cNvPr id="17" name="AutoShape 29">
                  <a:extLst>
                    <a:ext uri="{FF2B5EF4-FFF2-40B4-BE49-F238E27FC236}">
                      <a16:creationId xmlns:a16="http://schemas.microsoft.com/office/drawing/2014/main" id="{4DC1A388-4ED4-E147-8E6D-911D573736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400000">
                  <a:off x="4215159" y="1887434"/>
                  <a:ext cx="713681" cy="308313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2DA900"/>
                </a:solidFill>
                <a:ln w="28575">
                  <a:noFill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algn="ctr">
                    <a:lnSpc>
                      <a:spcPct val="90000"/>
                    </a:lnSpc>
                    <a:defRPr/>
                  </a:pPr>
                  <a:endParaRPr lang="en-US" dirty="0">
                    <a:cs typeface="+mn-cs"/>
                  </a:endParaRPr>
                </a:p>
              </p:txBody>
            </p:sp>
            <p:sp>
              <p:nvSpPr>
                <p:cNvPr id="21" name="Rectangle 2">
                  <a:extLst>
                    <a:ext uri="{FF2B5EF4-FFF2-40B4-BE49-F238E27FC236}">
                      <a16:creationId xmlns:a16="http://schemas.microsoft.com/office/drawing/2014/main" id="{40BA8F23-3B86-4A45-93AB-B85EB02637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8160" y="3252045"/>
                  <a:ext cx="2887680" cy="353909"/>
                </a:xfrm>
                <a:prstGeom prst="rect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algn="ctr">
                    <a:lnSpc>
                      <a:spcPct val="80000"/>
                    </a:lnSpc>
                  </a:pPr>
                  <a:r>
                    <a:rPr lang="en-US" sz="2400" dirty="0">
                      <a:solidFill>
                        <a:schemeClr val="bg1"/>
                      </a:solidFill>
                      <a:latin typeface="Verdana" charset="0"/>
                    </a:rPr>
                    <a:t>Search Database</a:t>
                  </a:r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2" name="Up Arrow 21">
              <a:extLst>
                <a:ext uri="{FF2B5EF4-FFF2-40B4-BE49-F238E27FC236}">
                  <a16:creationId xmlns:a16="http://schemas.microsoft.com/office/drawing/2014/main" id="{482E5ABD-7BDD-364F-8235-161EC3B36B96}"/>
                </a:ext>
              </a:extLst>
            </p:cNvPr>
            <p:cNvSpPr/>
            <p:nvPr/>
          </p:nvSpPr>
          <p:spPr>
            <a:xfrm rot="19043439">
              <a:off x="5645413" y="1727942"/>
              <a:ext cx="423172" cy="1511153"/>
            </a:xfrm>
            <a:prstGeom prst="upArrow">
              <a:avLst>
                <a:gd name="adj1" fmla="val 41760"/>
                <a:gd name="adj2" fmla="val 75767"/>
              </a:avLst>
            </a:prstGeom>
            <a:solidFill>
              <a:srgbClr val="FF894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4608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8B2000-B094-D34D-9598-E14452050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536" y="294132"/>
            <a:ext cx="5900928" cy="6269736"/>
          </a:xfrm>
          <a:prstGeom prst="rect">
            <a:avLst/>
          </a:prstGeom>
        </p:spPr>
      </p:pic>
      <p:sp>
        <p:nvSpPr>
          <p:cNvPr id="4" name="Up Arrow Callout 3">
            <a:extLst>
              <a:ext uri="{FF2B5EF4-FFF2-40B4-BE49-F238E27FC236}">
                <a16:creationId xmlns:a16="http://schemas.microsoft.com/office/drawing/2014/main" id="{66AA46CE-829B-794E-AA95-5921B5920231}"/>
              </a:ext>
            </a:extLst>
          </p:cNvPr>
          <p:cNvSpPr/>
          <p:nvPr/>
        </p:nvSpPr>
        <p:spPr>
          <a:xfrm>
            <a:off x="903248" y="1728439"/>
            <a:ext cx="4215161" cy="1851102"/>
          </a:xfrm>
          <a:prstGeom prst="upArrowCallout">
            <a:avLst/>
          </a:prstGeom>
          <a:solidFill>
            <a:srgbClr val="407D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Click Advanced Search</a:t>
            </a:r>
          </a:p>
        </p:txBody>
      </p:sp>
    </p:spTree>
    <p:extLst>
      <p:ext uri="{BB962C8B-B14F-4D97-AF65-F5344CB8AC3E}">
        <p14:creationId xmlns:p14="http://schemas.microsoft.com/office/powerpoint/2010/main" val="260308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99162" y="2711102"/>
            <a:ext cx="7563511" cy="14126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Refining Results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30951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5A973E-6E93-3D42-9B06-93DA05BB6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08" y="308300"/>
            <a:ext cx="7999984" cy="606298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A47E80-B89C-B041-924A-E9943A544C4D}"/>
              </a:ext>
            </a:extLst>
          </p:cNvPr>
          <p:cNvGrpSpPr/>
          <p:nvPr/>
        </p:nvGrpSpPr>
        <p:grpSpPr>
          <a:xfrm>
            <a:off x="387502" y="3646448"/>
            <a:ext cx="7967547" cy="1126274"/>
            <a:chOff x="588226" y="3189248"/>
            <a:chExt cx="7967547" cy="1126274"/>
          </a:xfrm>
        </p:grpSpPr>
        <p:sp>
          <p:nvSpPr>
            <p:cNvPr id="14" name="Rectangular Callout 15">
              <a:extLst>
                <a:ext uri="{FF2B5EF4-FFF2-40B4-BE49-F238E27FC236}">
                  <a16:creationId xmlns:a16="http://schemas.microsoft.com/office/drawing/2014/main" id="{CE58CBC1-92D2-DE41-BA91-3DBD5D688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226" y="3189248"/>
              <a:ext cx="7967547" cy="1126274"/>
            </a:xfrm>
            <a:prstGeom prst="wedgeRectCallout">
              <a:avLst>
                <a:gd name="adj1" fmla="val -34549"/>
                <a:gd name="adj2" fmla="val -50038"/>
              </a:avLst>
            </a:prstGeom>
            <a:solidFill>
              <a:schemeClr val="bg1"/>
            </a:solidFill>
            <a:ln w="76200" cmpd="sng">
              <a:solidFill>
                <a:srgbClr val="3278E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E54649-B1CB-134B-84AA-6915A9147FFB}"/>
                </a:ext>
              </a:extLst>
            </p:cNvPr>
            <p:cNvSpPr/>
            <p:nvPr/>
          </p:nvSpPr>
          <p:spPr>
            <a:xfrm>
              <a:off x="841917" y="3429000"/>
              <a:ext cx="7460165" cy="674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Select English Language and Peer Reviewed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7939FF-C337-1345-BE75-7608C57F62BB}"/>
              </a:ext>
            </a:extLst>
          </p:cNvPr>
          <p:cNvGrpSpPr/>
          <p:nvPr/>
        </p:nvGrpSpPr>
        <p:grpSpPr>
          <a:xfrm>
            <a:off x="1088719" y="4438185"/>
            <a:ext cx="1453759" cy="2104346"/>
            <a:chOff x="1088719" y="4438185"/>
            <a:chExt cx="1453759" cy="210434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4676F05-7C9C-3B40-8BD4-C6E599601D73}"/>
                </a:ext>
              </a:extLst>
            </p:cNvPr>
            <p:cNvGrpSpPr/>
            <p:nvPr/>
          </p:nvGrpSpPr>
          <p:grpSpPr>
            <a:xfrm>
              <a:off x="1088719" y="5921299"/>
              <a:ext cx="1030013" cy="621232"/>
              <a:chOff x="1088719" y="5921299"/>
              <a:chExt cx="1030013" cy="621232"/>
            </a:xfrm>
          </p:grpSpPr>
          <p:sp>
            <p:nvSpPr>
              <p:cNvPr id="18" name="Rectangle 16">
                <a:extLst>
                  <a:ext uri="{FF2B5EF4-FFF2-40B4-BE49-F238E27FC236}">
                    <a16:creationId xmlns:a16="http://schemas.microsoft.com/office/drawing/2014/main" id="{8DD248E8-30D9-CB48-89AD-7176C9961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60230" y="5921299"/>
                <a:ext cx="958502" cy="278779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9" name="Rounded Rectangle 11">
                <a:extLst>
                  <a:ext uri="{FF2B5EF4-FFF2-40B4-BE49-F238E27FC236}">
                    <a16:creationId xmlns:a16="http://schemas.microsoft.com/office/drawing/2014/main" id="{C6FEFE16-A9F3-CB4D-A216-24C63B7A87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8719" y="6161531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B992202-3111-2E40-8596-EA8F0BDA5994}"/>
                </a:ext>
              </a:extLst>
            </p:cNvPr>
            <p:cNvCxnSpPr/>
            <p:nvPr/>
          </p:nvCxnSpPr>
          <p:spPr>
            <a:xfrm flipH="1">
              <a:off x="1895707" y="4438185"/>
              <a:ext cx="646771" cy="1393903"/>
            </a:xfrm>
            <a:prstGeom prst="straightConnector1">
              <a:avLst/>
            </a:prstGeom>
            <a:ln w="76200">
              <a:solidFill>
                <a:srgbClr val="67C43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AB7E531-730E-E244-8AFB-3CEDEE427503}"/>
              </a:ext>
            </a:extLst>
          </p:cNvPr>
          <p:cNvGrpSpPr/>
          <p:nvPr/>
        </p:nvGrpSpPr>
        <p:grpSpPr>
          <a:xfrm>
            <a:off x="4441520" y="4479073"/>
            <a:ext cx="1308791" cy="2070893"/>
            <a:chOff x="4441520" y="4479073"/>
            <a:chExt cx="1308791" cy="207089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8070AD0-62E9-4746-A55B-BFDC578D0E70}"/>
                </a:ext>
              </a:extLst>
            </p:cNvPr>
            <p:cNvGrpSpPr/>
            <p:nvPr/>
          </p:nvGrpSpPr>
          <p:grpSpPr>
            <a:xfrm>
              <a:off x="4441520" y="5928733"/>
              <a:ext cx="911065" cy="621233"/>
              <a:chOff x="4441520" y="5928733"/>
              <a:chExt cx="911065" cy="621233"/>
            </a:xfrm>
          </p:grpSpPr>
          <p:sp>
            <p:nvSpPr>
              <p:cNvPr id="21" name="Rectangle 16">
                <a:extLst>
                  <a:ext uri="{FF2B5EF4-FFF2-40B4-BE49-F238E27FC236}">
                    <a16:creationId xmlns:a16="http://schemas.microsoft.com/office/drawing/2014/main" id="{6C21D223-8EF3-7B4C-826A-6A9360B13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79577" y="5928733"/>
                <a:ext cx="873008" cy="260194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22" name="Rounded Rectangle 11">
                <a:extLst>
                  <a:ext uri="{FF2B5EF4-FFF2-40B4-BE49-F238E27FC236}">
                    <a16:creationId xmlns:a16="http://schemas.microsoft.com/office/drawing/2014/main" id="{2BA2209C-B453-4644-88A6-3EB628A769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1520" y="6168966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8F400F-8AA7-5B4B-9738-128D8B8DB375}"/>
                </a:ext>
              </a:extLst>
            </p:cNvPr>
            <p:cNvCxnSpPr/>
            <p:nvPr/>
          </p:nvCxnSpPr>
          <p:spPr>
            <a:xfrm flipH="1">
              <a:off x="5103540" y="4479073"/>
              <a:ext cx="646771" cy="1393903"/>
            </a:xfrm>
            <a:prstGeom prst="straightConnector1">
              <a:avLst/>
            </a:prstGeom>
            <a:ln w="76200">
              <a:solidFill>
                <a:srgbClr val="67C43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642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8D0B4F-B100-2249-9A10-D47B2067C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" y="2540142"/>
            <a:ext cx="8558784" cy="358444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BF72FA-A142-9741-A97D-131F72DDBB29}"/>
              </a:ext>
            </a:extLst>
          </p:cNvPr>
          <p:cNvGrpSpPr/>
          <p:nvPr/>
        </p:nvGrpSpPr>
        <p:grpSpPr>
          <a:xfrm>
            <a:off x="539440" y="669074"/>
            <a:ext cx="8065120" cy="1360449"/>
            <a:chOff x="539440" y="669074"/>
            <a:chExt cx="8065120" cy="1360449"/>
          </a:xfrm>
        </p:grpSpPr>
        <p:sp>
          <p:nvSpPr>
            <p:cNvPr id="5" name="Rectangular Callout 15">
              <a:extLst>
                <a:ext uri="{FF2B5EF4-FFF2-40B4-BE49-F238E27FC236}">
                  <a16:creationId xmlns:a16="http://schemas.microsoft.com/office/drawing/2014/main" id="{6FBE73BC-B8E5-3C48-910D-A49D75B01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440" y="669074"/>
              <a:ext cx="8065120" cy="1360449"/>
            </a:xfrm>
            <a:prstGeom prst="wedgeRectCallout">
              <a:avLst>
                <a:gd name="adj1" fmla="val -34549"/>
                <a:gd name="adj2" fmla="val -50038"/>
              </a:avLst>
            </a:prstGeom>
            <a:solidFill>
              <a:schemeClr val="bg1"/>
            </a:solidFill>
            <a:ln w="76200" cmpd="sng">
              <a:solidFill>
                <a:srgbClr val="3278E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6AF1BD-8CA9-4942-9E46-0A32C41DD54D}"/>
                </a:ext>
              </a:extLst>
            </p:cNvPr>
            <p:cNvGrpSpPr/>
            <p:nvPr/>
          </p:nvGrpSpPr>
          <p:grpSpPr>
            <a:xfrm>
              <a:off x="841917" y="1025913"/>
              <a:ext cx="7460165" cy="680224"/>
              <a:chOff x="942276" y="1081669"/>
              <a:chExt cx="7460165" cy="68022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5A9CF07-15BB-A549-8513-A8F2DE033212}"/>
                  </a:ext>
                </a:extLst>
              </p:cNvPr>
              <p:cNvSpPr/>
              <p:nvPr/>
            </p:nvSpPr>
            <p:spPr>
              <a:xfrm>
                <a:off x="942276" y="1087244"/>
                <a:ext cx="7460165" cy="6746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rgbClr val="00B050"/>
                    </a:solidFill>
                  </a:rPr>
                  <a:t>At the bottom of the screen, click </a:t>
                </a:r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088DDB83-3A0C-F74D-9EC3-F15A242F588C}"/>
                  </a:ext>
                </a:extLst>
              </p:cNvPr>
              <p:cNvSpPr/>
              <p:nvPr/>
            </p:nvSpPr>
            <p:spPr>
              <a:xfrm>
                <a:off x="6679580" y="1081669"/>
                <a:ext cx="1583473" cy="669072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Search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57D6F8E-FBA4-714A-B9C2-4A86E6DC2714}"/>
              </a:ext>
            </a:extLst>
          </p:cNvPr>
          <p:cNvGrpSpPr/>
          <p:nvPr/>
        </p:nvGrpSpPr>
        <p:grpSpPr>
          <a:xfrm>
            <a:off x="7794703" y="1572322"/>
            <a:ext cx="858644" cy="3367668"/>
            <a:chOff x="7794703" y="1572322"/>
            <a:chExt cx="858644" cy="3367668"/>
          </a:xfrm>
        </p:grpSpPr>
        <p:sp>
          <p:nvSpPr>
            <p:cNvPr id="10" name="Rectangle 16">
              <a:extLst>
                <a:ext uri="{FF2B5EF4-FFF2-40B4-BE49-F238E27FC236}">
                  <a16:creationId xmlns:a16="http://schemas.microsoft.com/office/drawing/2014/main" id="{5FD1BD76-9C64-A744-8DA0-520C7F0B7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6215" y="4599879"/>
              <a:ext cx="747132" cy="340111"/>
            </a:xfrm>
            <a:prstGeom prst="rect">
              <a:avLst/>
            </a:prstGeom>
            <a:noFill/>
            <a:ln w="76200" cmpd="sng">
              <a:solidFill>
                <a:srgbClr val="FD232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18753A0-1B32-0F41-811C-68591053E700}"/>
                </a:ext>
              </a:extLst>
            </p:cNvPr>
            <p:cNvCxnSpPr>
              <a:cxnSpLocks/>
            </p:cNvCxnSpPr>
            <p:nvPr/>
          </p:nvCxnSpPr>
          <p:spPr>
            <a:xfrm>
              <a:off x="7794703" y="1572322"/>
              <a:ext cx="453484" cy="2977376"/>
            </a:xfrm>
            <a:prstGeom prst="straightConnector1">
              <a:avLst/>
            </a:prstGeom>
            <a:ln w="76200">
              <a:solidFill>
                <a:srgbClr val="00B04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1736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C4D07-6461-6D49-830B-9E77E98CD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469" y="393573"/>
            <a:ext cx="8047228" cy="607085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7E36AA7-272D-114C-8928-426A83EDDE0A}"/>
              </a:ext>
            </a:extLst>
          </p:cNvPr>
          <p:cNvGrpSpPr/>
          <p:nvPr/>
        </p:nvGrpSpPr>
        <p:grpSpPr>
          <a:xfrm>
            <a:off x="282894" y="3325305"/>
            <a:ext cx="6430128" cy="2455487"/>
            <a:chOff x="282894" y="3325305"/>
            <a:chExt cx="6430128" cy="24554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6E4BB2A-94BF-384A-8165-F48AC78E8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826" y="5420413"/>
              <a:ext cx="641022" cy="360379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rgbClr val="66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n-US" dirty="0">
                  <a:cs typeface="+mn-cs"/>
                </a:rPr>
                <a:t>2012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6EF11B3-F4BE-154F-AFD5-A5C562AE15A1}"/>
                </a:ext>
              </a:extLst>
            </p:cNvPr>
            <p:cNvGrpSpPr/>
            <p:nvPr/>
          </p:nvGrpSpPr>
          <p:grpSpPr>
            <a:xfrm>
              <a:off x="282894" y="3325305"/>
              <a:ext cx="6430128" cy="1296494"/>
              <a:chOff x="301747" y="3564690"/>
              <a:chExt cx="6430128" cy="1296494"/>
            </a:xfrm>
          </p:grpSpPr>
          <p:sp>
            <p:nvSpPr>
              <p:cNvPr id="6" name="Rounded Rectangular Callout 5">
                <a:extLst>
                  <a:ext uri="{FF2B5EF4-FFF2-40B4-BE49-F238E27FC236}">
                    <a16:creationId xmlns:a16="http://schemas.microsoft.com/office/drawing/2014/main" id="{E1C13059-CB62-CA4C-8689-BBADF491A96E}"/>
                  </a:ext>
                </a:extLst>
              </p:cNvPr>
              <p:cNvSpPr/>
              <p:nvPr/>
            </p:nvSpPr>
            <p:spPr>
              <a:xfrm>
                <a:off x="301747" y="3564690"/>
                <a:ext cx="6430128" cy="1296494"/>
              </a:xfrm>
              <a:prstGeom prst="wedgeRoundRectCallout">
                <a:avLst>
                  <a:gd name="adj1" fmla="val -32060"/>
                  <a:gd name="adj2" fmla="val 104326"/>
                  <a:gd name="adj3" fmla="val 16667"/>
                </a:avLst>
              </a:prstGeom>
              <a:solidFill>
                <a:srgbClr val="3178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08DB747-4860-5642-B10F-21CE7F431801}"/>
                  </a:ext>
                </a:extLst>
              </p:cNvPr>
              <p:cNvSpPr/>
              <p:nvPr/>
            </p:nvSpPr>
            <p:spPr>
              <a:xfrm>
                <a:off x="468916" y="3730424"/>
                <a:ext cx="6087326" cy="982507"/>
              </a:xfrm>
              <a:prstGeom prst="rect">
                <a:avLst/>
              </a:prstGeom>
              <a:solidFill>
                <a:srgbClr val="3178B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sz="2400" dirty="0">
                    <a:solidFill>
                      <a:schemeClr val="bg1"/>
                    </a:solidFill>
                  </a:rPr>
                  <a:t>Change date to 2012 in the left-hand box to narrow to articles published in the last 5 years. 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B2E15E-18F8-7A4C-A238-F0D3E65B00A4}"/>
              </a:ext>
            </a:extLst>
          </p:cNvPr>
          <p:cNvGrpSpPr/>
          <p:nvPr/>
        </p:nvGrpSpPr>
        <p:grpSpPr>
          <a:xfrm>
            <a:off x="5225572" y="5747182"/>
            <a:ext cx="3510182" cy="809735"/>
            <a:chOff x="2816909" y="5423797"/>
            <a:chExt cx="3510182" cy="809735"/>
          </a:xfrm>
        </p:grpSpPr>
        <p:sp>
          <p:nvSpPr>
            <p:cNvPr id="9" name="Rectangular Callout 8">
              <a:extLst>
                <a:ext uri="{FF2B5EF4-FFF2-40B4-BE49-F238E27FC236}">
                  <a16:creationId xmlns:a16="http://schemas.microsoft.com/office/drawing/2014/main" id="{BC2213AB-692E-D949-895D-216473DD9C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909" y="5423797"/>
              <a:ext cx="3510182" cy="809735"/>
            </a:xfrm>
            <a:prstGeom prst="wedgeRectCallout">
              <a:avLst>
                <a:gd name="adj1" fmla="val -44829"/>
                <a:gd name="adj2" fmla="val -50206"/>
              </a:avLst>
            </a:prstGeom>
            <a:solidFill>
              <a:schemeClr val="bg1"/>
            </a:solidFill>
            <a:ln w="76200" cmpd="sng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09BA086-5500-3949-8A81-32F3481524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48" y="5653494"/>
              <a:ext cx="3245005" cy="374164"/>
            </a:xfrm>
            <a:prstGeom prst="rect">
              <a:avLst/>
            </a:prstGeom>
            <a:solidFill>
              <a:schemeClr val="bg1"/>
            </a:solidFill>
            <a:ln w="47625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lnSpc>
                  <a:spcPct val="70000"/>
                </a:lnSpc>
              </a:pPr>
              <a:r>
                <a:rPr lang="en-US" sz="3600" dirty="0">
                  <a:solidFill>
                    <a:srgbClr val="3178B5"/>
                  </a:solidFill>
                  <a:latin typeface="Verdana" charset="0"/>
                </a:rPr>
                <a:t>Press Return</a:t>
              </a:r>
              <a:endParaRPr lang="en-US" sz="3600" dirty="0">
                <a:solidFill>
                  <a:srgbClr val="3178B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3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2B9102-2DE1-214A-AD5A-BF30CEF32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84" y="303276"/>
            <a:ext cx="7368032" cy="625144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1537782-BCE7-3D4D-B4CE-15C808264416}"/>
              </a:ext>
            </a:extLst>
          </p:cNvPr>
          <p:cNvGrpSpPr/>
          <p:nvPr/>
        </p:nvGrpSpPr>
        <p:grpSpPr>
          <a:xfrm>
            <a:off x="731880" y="4192859"/>
            <a:ext cx="7798803" cy="952194"/>
            <a:chOff x="731880" y="4192859"/>
            <a:chExt cx="7798803" cy="95219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0F7BA1C-FC8D-8D42-A753-2F087D493FFD}"/>
                </a:ext>
              </a:extLst>
            </p:cNvPr>
            <p:cNvGrpSpPr/>
            <p:nvPr/>
          </p:nvGrpSpPr>
          <p:grpSpPr>
            <a:xfrm>
              <a:off x="731880" y="4700721"/>
              <a:ext cx="974257" cy="381000"/>
              <a:chOff x="731880" y="4700721"/>
              <a:chExt cx="974257" cy="381000"/>
            </a:xfrm>
          </p:grpSpPr>
          <p:sp>
            <p:nvSpPr>
              <p:cNvPr id="9" name="Rectangle 16">
                <a:extLst>
                  <a:ext uri="{FF2B5EF4-FFF2-40B4-BE49-F238E27FC236}">
                    <a16:creationId xmlns:a16="http://schemas.microsoft.com/office/drawing/2014/main" id="{2E7C42CD-184E-BA47-9005-141C0B648F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77" y="4750421"/>
                <a:ext cx="579360" cy="278779"/>
              </a:xfrm>
              <a:prstGeom prst="rect">
                <a:avLst/>
              </a:prstGeom>
              <a:noFill/>
              <a:ln w="76200" cmpd="sng">
                <a:solidFill>
                  <a:srgbClr val="FF66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dirty="0">
                  <a:cs typeface="+mn-cs"/>
                </a:endParaRPr>
              </a:p>
            </p:txBody>
          </p:sp>
          <p:sp>
            <p:nvSpPr>
              <p:cNvPr id="10" name="Rounded Rectangle 11">
                <a:extLst>
                  <a:ext uri="{FF2B5EF4-FFF2-40B4-BE49-F238E27FC236}">
                    <a16:creationId xmlns:a16="http://schemas.microsoft.com/office/drawing/2014/main" id="{31223A25-E422-5C49-AEAF-4720455E3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880" y="4700721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5E0831-4C24-4947-B5CE-4E743A447F19}"/>
                </a:ext>
              </a:extLst>
            </p:cNvPr>
            <p:cNvGrpSpPr/>
            <p:nvPr/>
          </p:nvGrpSpPr>
          <p:grpSpPr>
            <a:xfrm>
              <a:off x="2464419" y="4192859"/>
              <a:ext cx="6066264" cy="952194"/>
              <a:chOff x="1538868" y="3055434"/>
              <a:chExt cx="6066264" cy="952194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4E12C519-1592-F340-B4ED-E25747165B2C}"/>
                  </a:ext>
                </a:extLst>
              </p:cNvPr>
              <p:cNvSpPr/>
              <p:nvPr/>
            </p:nvSpPr>
            <p:spPr>
              <a:xfrm>
                <a:off x="1538868" y="3055434"/>
                <a:ext cx="6066264" cy="952194"/>
              </a:xfrm>
              <a:prstGeom prst="wedgeRoundRectCallout">
                <a:avLst>
                  <a:gd name="adj1" fmla="val -60540"/>
                  <a:gd name="adj2" fmla="val 25204"/>
                  <a:gd name="adj3" fmla="val 16667"/>
                </a:avLst>
              </a:prstGeom>
              <a:solidFill>
                <a:schemeClr val="bg1"/>
              </a:solidFill>
              <a:ln w="95250">
                <a:solidFill>
                  <a:srgbClr val="00B04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50E96A8-27F2-9F4F-8D76-7B1546555489}"/>
                  </a:ext>
                </a:extLst>
              </p:cNvPr>
              <p:cNvSpPr/>
              <p:nvPr/>
            </p:nvSpPr>
            <p:spPr>
              <a:xfrm>
                <a:off x="1711712" y="3222704"/>
                <a:ext cx="5720576" cy="5687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0000"/>
                  </a:lnSpc>
                </a:pPr>
                <a:r>
                  <a:rPr lang="en-US" sz="3200" dirty="0">
                    <a:solidFill>
                      <a:srgbClr val="00B050"/>
                    </a:solidFill>
                  </a:rPr>
                  <a:t>Click the box next to       </a:t>
                </a:r>
                <a:r>
                  <a:rPr lang="en-US" sz="3200" dirty="0">
                    <a:solidFill>
                      <a:schemeClr val="tx1"/>
                    </a:solidFill>
                  </a:rPr>
                  <a:t>Full Text</a:t>
                </a:r>
              </a:p>
            </p:txBody>
          </p:sp>
          <p:sp>
            <p:nvSpPr>
              <p:cNvPr id="17" name="Rounded Rectangle 11">
                <a:extLst>
                  <a:ext uri="{FF2B5EF4-FFF2-40B4-BE49-F238E27FC236}">
                    <a16:creationId xmlns:a16="http://schemas.microsoft.com/office/drawing/2014/main" id="{08DB969F-9842-B646-80C6-1F8F2F6BA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55918" y="3336556"/>
                <a:ext cx="457200" cy="38100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38100">
                <a:solidFill>
                  <a:schemeClr val="bg1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r>
                  <a:rPr lang="en-US" sz="18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Zapf Dingbats" charset="2"/>
                    <a:ea typeface="Zapf Dingbats" charset="2"/>
                    <a:cs typeface="Zapf Dingbats" charset="2"/>
                  </a:rPr>
                  <a:t>✔</a:t>
                </a:r>
                <a:endParaRPr lang="en-US" sz="18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24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B34FF-1186-1E4A-8C4D-02B65910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645" y="535872"/>
            <a:ext cx="7125462" cy="60761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A8707EF-0FD4-6247-AA3E-0A6EB17DE96D}"/>
              </a:ext>
            </a:extLst>
          </p:cNvPr>
          <p:cNvGrpSpPr/>
          <p:nvPr/>
        </p:nvGrpSpPr>
        <p:grpSpPr>
          <a:xfrm>
            <a:off x="378791" y="695719"/>
            <a:ext cx="4806526" cy="2082418"/>
            <a:chOff x="378791" y="695719"/>
            <a:chExt cx="4806526" cy="208241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AB38C78-DCB1-184E-BD7C-662988FE299E}"/>
                </a:ext>
              </a:extLst>
            </p:cNvPr>
            <p:cNvGrpSpPr/>
            <p:nvPr/>
          </p:nvGrpSpPr>
          <p:grpSpPr>
            <a:xfrm>
              <a:off x="378791" y="695719"/>
              <a:ext cx="4672713" cy="1222291"/>
              <a:chOff x="2263346" y="361182"/>
              <a:chExt cx="4672713" cy="1222291"/>
            </a:xfrm>
          </p:grpSpPr>
          <p:sp>
            <p:nvSpPr>
              <p:cNvPr id="24" name="Rectangular Callout 23">
                <a:extLst>
                  <a:ext uri="{FF2B5EF4-FFF2-40B4-BE49-F238E27FC236}">
                    <a16:creationId xmlns:a16="http://schemas.microsoft.com/office/drawing/2014/main" id="{BEE00DC3-59C7-0B4C-AC5C-55D9C42173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3346" y="361182"/>
                <a:ext cx="4672713" cy="1222291"/>
              </a:xfrm>
              <a:prstGeom prst="wedgeRectCallout">
                <a:avLst>
                  <a:gd name="adj1" fmla="val 23364"/>
                  <a:gd name="adj2" fmla="val 85874"/>
                </a:avLst>
              </a:prstGeom>
              <a:solidFill>
                <a:schemeClr val="bg1"/>
              </a:solidFill>
              <a:ln w="76200" cmpd="sng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2B88E4B-D918-984E-9AD7-E79C39D83D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7196" y="488052"/>
                <a:ext cx="4309608" cy="961608"/>
              </a:xfrm>
              <a:prstGeom prst="rect">
                <a:avLst/>
              </a:prstGeom>
              <a:solidFill>
                <a:srgbClr val="FFFFFF"/>
              </a:solidFill>
              <a:ln w="76200" cmpd="sng">
                <a:noFill/>
                <a:round/>
                <a:headEnd/>
                <a:tailEnd/>
              </a:ln>
              <a:extLst/>
            </p:spPr>
            <p:txBody>
              <a:bodyPr/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</a:rPr>
                  <a:t>Results have narrowed</a:t>
                </a:r>
              </a:p>
              <a:p>
                <a:pPr algn="ctr"/>
                <a:r>
                  <a:rPr lang="en-US" sz="2800" dirty="0">
                    <a:latin typeface="Verdana" charset="0"/>
                  </a:rPr>
                  <a:t> to 11 articles</a:t>
                </a:r>
                <a:endParaRPr lang="en-US" sz="2800" dirty="0"/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5DC3A9A-751E-334B-9EE1-B0C7B114D1CD}"/>
                </a:ext>
              </a:extLst>
            </p:cNvPr>
            <p:cNvSpPr/>
            <p:nvPr/>
          </p:nvSpPr>
          <p:spPr>
            <a:xfrm>
              <a:off x="3423424" y="2455752"/>
              <a:ext cx="1761893" cy="322385"/>
            </a:xfrm>
            <a:prstGeom prst="rect">
              <a:avLst/>
            </a:prstGeom>
            <a:noFill/>
            <a:ln w="57150">
              <a:solidFill>
                <a:srgbClr val="619C4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897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B34FF-1186-1E4A-8C4D-02B65910E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1" y="390906"/>
            <a:ext cx="7125462" cy="607618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6DD7498-82A3-C348-9129-F4D6892CB448}"/>
              </a:ext>
            </a:extLst>
          </p:cNvPr>
          <p:cNvGrpSpPr/>
          <p:nvPr/>
        </p:nvGrpSpPr>
        <p:grpSpPr>
          <a:xfrm>
            <a:off x="2754854" y="5470680"/>
            <a:ext cx="6092998" cy="1087438"/>
            <a:chOff x="2754854" y="5470680"/>
            <a:chExt cx="6092998" cy="1087438"/>
          </a:xfrm>
        </p:grpSpPr>
        <p:sp>
          <p:nvSpPr>
            <p:cNvPr id="18" name="Rectangle 16">
              <a:extLst>
                <a:ext uri="{FF2B5EF4-FFF2-40B4-BE49-F238E27FC236}">
                  <a16:creationId xmlns:a16="http://schemas.microsoft.com/office/drawing/2014/main" id="{B6FAEFE3-CC9B-D64E-A550-CC2AB0247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4854" y="6066263"/>
              <a:ext cx="947351" cy="367991"/>
            </a:xfrm>
            <a:prstGeom prst="rect">
              <a:avLst/>
            </a:prstGeom>
            <a:noFill/>
            <a:ln w="76200" cmpd="sng">
              <a:solidFill>
                <a:srgbClr val="DA4A4D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A8175B3-2E94-D547-B9C4-1574B062166C}"/>
                </a:ext>
              </a:extLst>
            </p:cNvPr>
            <p:cNvGrpSpPr/>
            <p:nvPr/>
          </p:nvGrpSpPr>
          <p:grpSpPr>
            <a:xfrm>
              <a:off x="5922090" y="5470680"/>
              <a:ext cx="2925762" cy="1087438"/>
              <a:chOff x="5922090" y="5470680"/>
              <a:chExt cx="2925762" cy="1087438"/>
            </a:xfrm>
          </p:grpSpPr>
          <p:sp>
            <p:nvSpPr>
              <p:cNvPr id="8" name="Rounded Rectangular Callout 7">
                <a:extLst>
                  <a:ext uri="{FF2B5EF4-FFF2-40B4-BE49-F238E27FC236}">
                    <a16:creationId xmlns:a16="http://schemas.microsoft.com/office/drawing/2014/main" id="{192AD6FB-011D-A64E-B157-42B5CF04DAF4}"/>
                  </a:ext>
                </a:extLst>
              </p:cNvPr>
              <p:cNvSpPr/>
              <p:nvPr/>
            </p:nvSpPr>
            <p:spPr bwMode="auto">
              <a:xfrm>
                <a:off x="5922090" y="5470680"/>
                <a:ext cx="2925762" cy="1087438"/>
              </a:xfrm>
              <a:prstGeom prst="wedgeRoundRectCallout">
                <a:avLst>
                  <a:gd name="adj1" fmla="val -121779"/>
                  <a:gd name="adj2" fmla="val 24193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DA4A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spcAft>
                    <a:spcPts val="1800"/>
                  </a:spcAft>
                  <a:defRPr/>
                </a:pPr>
                <a:r>
                  <a:rPr lang="en-US" sz="28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 Click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B1CCA2F-FFF7-BD48-BB9C-445F7E3255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127053" y="5652911"/>
                <a:ext cx="1358242" cy="761206"/>
                <a:chOff x="5255847" y="468924"/>
                <a:chExt cx="1358411" cy="762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7B910E5-A115-9A4A-8B39-0DF81A6A2F1D}"/>
                    </a:ext>
                  </a:extLst>
                </p:cNvPr>
                <p:cNvSpPr/>
                <p:nvPr/>
              </p:nvSpPr>
              <p:spPr>
                <a:xfrm>
                  <a:off x="5255148" y="469357"/>
                  <a:ext cx="1359069" cy="76120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dirty="0">
                    <a:solidFill>
                      <a:srgbClr val="FFFFFF"/>
                    </a:solidFill>
                    <a:latin typeface="Times"/>
                  </a:endParaRPr>
                </a:p>
              </p:txBody>
            </p:sp>
            <p:pic>
              <p:nvPicPr>
                <p:cNvPr id="11" name="Picture 10" descr="Screen Shot 2012-07-24 at 3.05.56 PM.png">
                  <a:extLst>
                    <a:ext uri="{FF2B5EF4-FFF2-40B4-BE49-F238E27FC236}">
                      <a16:creationId xmlns:a16="http://schemas.microsoft.com/office/drawing/2014/main" id="{BF3F61B5-AC18-3C4D-8005-0622C82619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6620" y="521679"/>
                  <a:ext cx="1308100" cy="660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421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32219" y="260463"/>
            <a:ext cx="914400" cy="624786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G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E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N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D</a:t>
            </a:r>
          </a:p>
          <a:p>
            <a:pPr algn="ctr">
              <a:lnSpc>
                <a:spcPct val="120000"/>
              </a:lnSpc>
            </a:pPr>
            <a:r>
              <a:rPr lang="en-US" sz="5400" dirty="0"/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2EC289-ED27-B844-91D8-5CB410415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91" y="528320"/>
            <a:ext cx="6776720" cy="580136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110B58-7DAC-EA48-AADF-F92C47F92BE3}"/>
              </a:ext>
            </a:extLst>
          </p:cNvPr>
          <p:cNvSpPr/>
          <p:nvPr/>
        </p:nvSpPr>
        <p:spPr>
          <a:xfrm>
            <a:off x="4616604" y="4502005"/>
            <a:ext cx="669653" cy="401637"/>
          </a:xfrm>
          <a:prstGeom prst="rect">
            <a:avLst/>
          </a:prstGeom>
          <a:noFill/>
          <a:ln w="5715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4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EAF85C-6E90-0149-B6CA-3B0BC657E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11" y="1185672"/>
            <a:ext cx="5982208" cy="44866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11FD83-C0A0-7C47-BD73-C73699457D6A}"/>
              </a:ext>
            </a:extLst>
          </p:cNvPr>
          <p:cNvSpPr/>
          <p:nvPr/>
        </p:nvSpPr>
        <p:spPr>
          <a:xfrm>
            <a:off x="419260" y="322715"/>
            <a:ext cx="8305479" cy="646331"/>
          </a:xfrm>
          <a:prstGeom prst="rect">
            <a:avLst/>
          </a:prstGeom>
          <a:noFill/>
          <a:effectLst/>
        </p:spPr>
        <p:txBody>
          <a:bodyPr wrap="none">
            <a:spAutoFit/>
          </a:bodyPr>
          <a:lstStyle/>
          <a:p>
            <a:pPr lvl="0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bg1"/>
                </a:solidFill>
                <a:latin typeface="Verdana" charset="0"/>
              </a:rPr>
              <a:t>When Searching from Off Campus:</a:t>
            </a:r>
            <a:endParaRPr lang="en-US" sz="3600" b="1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BBACB8-00B4-3B45-931E-7D3E23B3683A}"/>
              </a:ext>
            </a:extLst>
          </p:cNvPr>
          <p:cNvGrpSpPr/>
          <p:nvPr/>
        </p:nvGrpSpPr>
        <p:grpSpPr>
          <a:xfrm>
            <a:off x="4672360" y="3133493"/>
            <a:ext cx="3902927" cy="2352908"/>
            <a:chOff x="2620536" y="2252546"/>
            <a:chExt cx="3902927" cy="2352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CD61599-4B99-394C-B36C-CBF488B4533B}"/>
                </a:ext>
              </a:extLst>
            </p:cNvPr>
            <p:cNvSpPr/>
            <p:nvPr/>
          </p:nvSpPr>
          <p:spPr>
            <a:xfrm>
              <a:off x="2620536" y="2252546"/>
              <a:ext cx="3902927" cy="2352908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78AD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 Box 3">
              <a:extLst>
                <a:ext uri="{FF2B5EF4-FFF2-40B4-BE49-F238E27FC236}">
                  <a16:creationId xmlns:a16="http://schemas.microsoft.com/office/drawing/2014/main" id="{7C279D4C-35DC-CD4D-B196-7E1478C49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980" y="2382837"/>
              <a:ext cx="3620643" cy="2092325"/>
            </a:xfrm>
            <a:prstGeom prst="rect">
              <a:avLst/>
            </a:prstGeom>
            <a:solidFill>
              <a:schemeClr val="bg1"/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Enter the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 </a:t>
              </a:r>
              <a:r>
                <a:rPr lang="en-US" sz="2000" i="1" dirty="0">
                  <a:solidFill>
                    <a:srgbClr val="870400"/>
                  </a:solidFill>
                  <a:latin typeface="Verdana" charset="0"/>
                </a:rPr>
                <a:t>Eraider username and password</a:t>
              </a:r>
              <a:endParaRPr lang="en-US" sz="2000" dirty="0">
                <a:solidFill>
                  <a:srgbClr val="000000"/>
                </a:solidFill>
                <a:latin typeface="Verdana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assigned to you</a:t>
              </a:r>
            </a:p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Verdana" charset="0"/>
                </a:rPr>
                <a:t>by Information Services.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DD948E1-D0A4-F24A-9232-9DAD32C64803}"/>
              </a:ext>
            </a:extLst>
          </p:cNvPr>
          <p:cNvGrpSpPr/>
          <p:nvPr/>
        </p:nvGrpSpPr>
        <p:grpSpPr>
          <a:xfrm>
            <a:off x="1756317" y="5898993"/>
            <a:ext cx="5631366" cy="669075"/>
            <a:chOff x="1761894" y="5754029"/>
            <a:chExt cx="5631366" cy="657922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A7A35E1-D791-704C-83B3-F4F433A94E68}"/>
                </a:ext>
              </a:extLst>
            </p:cNvPr>
            <p:cNvSpPr/>
            <p:nvPr/>
          </p:nvSpPr>
          <p:spPr>
            <a:xfrm>
              <a:off x="1761894" y="5754029"/>
              <a:ext cx="5631366" cy="65792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00B04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F1F014-D61C-CA41-B4E5-650B1B446BDD}"/>
                </a:ext>
              </a:extLst>
            </p:cNvPr>
            <p:cNvSpPr/>
            <p:nvPr/>
          </p:nvSpPr>
          <p:spPr>
            <a:xfrm>
              <a:off x="1926373" y="5898997"/>
              <a:ext cx="5291253" cy="367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000000"/>
                  </a:solidFill>
                  <a:latin typeface="Verdana" charset="0"/>
                  <a:cs typeface="Verdana" charset="0"/>
                </a:rPr>
                <a:t>Problems</a:t>
              </a:r>
              <a:r>
                <a:rPr lang="en-US" dirty="0">
                  <a:solidFill>
                    <a:srgbClr val="000000"/>
                  </a:solidFill>
                  <a:latin typeface="Verdana" charset="0"/>
                  <a:cs typeface="Verdana" charset="0"/>
                </a:rPr>
                <a:t> with eRaider call: 806-743-1234</a:t>
              </a:r>
              <a:r>
                <a:rPr lang="en-US" sz="700" dirty="0">
                  <a:solidFill>
                    <a:srgbClr val="FFFFFF"/>
                  </a:solidFill>
                  <a:latin typeface="Verdana" charset="0"/>
                  <a:cs typeface="Verdana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5605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0606E-C2AE-5C41-A8BF-40C839A24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38" y="441960"/>
            <a:ext cx="4511040" cy="597408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676F0B-F51A-AE4B-88A1-26C154BB1F90}"/>
              </a:ext>
            </a:extLst>
          </p:cNvPr>
          <p:cNvGrpSpPr/>
          <p:nvPr/>
        </p:nvGrpSpPr>
        <p:grpSpPr>
          <a:xfrm>
            <a:off x="4475776" y="2072895"/>
            <a:ext cx="4273793" cy="1055022"/>
            <a:chOff x="2435103" y="2901489"/>
            <a:chExt cx="4273793" cy="1055022"/>
          </a:xfrm>
        </p:grpSpPr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6DD00A6B-C2CA-1E41-9BCB-111DBE4093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103" y="2901489"/>
              <a:ext cx="4273793" cy="1055022"/>
            </a:xfrm>
            <a:prstGeom prst="wedgeRectCallout">
              <a:avLst>
                <a:gd name="adj1" fmla="val 23625"/>
                <a:gd name="adj2" fmla="val 50994"/>
              </a:avLst>
            </a:prstGeom>
            <a:solidFill>
              <a:schemeClr val="bg1"/>
            </a:solidFill>
            <a:ln w="76200" cmpd="sng">
              <a:solidFill>
                <a:srgbClr val="DA4A4D"/>
              </a:solidFill>
              <a:round/>
              <a:headEnd/>
              <a:tailEnd/>
            </a:ln>
          </p:spPr>
          <p:txBody>
            <a:bodyPr/>
            <a:lstStyle/>
            <a:p>
              <a:pPr algn="ctr"/>
              <a:endParaRPr lang="en-US" sz="20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BE9843-5828-6B4C-AC65-8F975310D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0379" y="3139067"/>
              <a:ext cx="3883241" cy="579866"/>
            </a:xfrm>
            <a:prstGeom prst="rect">
              <a:avLst/>
            </a:prstGeom>
            <a:solidFill>
              <a:srgbClr val="FFFFFF"/>
            </a:solidFill>
            <a:ln w="76200" cmpd="sng">
              <a:noFill/>
              <a:round/>
              <a:headEnd/>
              <a:tailEnd/>
            </a:ln>
            <a:extLst/>
          </p:spPr>
          <p:txBody>
            <a:bodyPr/>
            <a:lstStyle/>
            <a:p>
              <a:pPr algn="ctr"/>
              <a:r>
                <a:rPr lang="en-US" sz="3600" dirty="0">
                  <a:solidFill>
                    <a:srgbClr val="000000"/>
                  </a:solidFill>
                  <a:latin typeface="Verdana" charset="0"/>
                </a:rPr>
                <a:t>Full-Text A</a:t>
              </a:r>
              <a:r>
                <a:rPr lang="en-US" sz="3600" dirty="0">
                  <a:latin typeface="Verdana" charset="0"/>
                </a:rPr>
                <a:t>rticle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552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>
                <a:latin typeface="Times New Roman"/>
                <a:cs typeface="Times New Roman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23925240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99582" y="1968500"/>
            <a:ext cx="8262779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Searching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Nursing Reference Center</a:t>
            </a:r>
          </a:p>
        </p:txBody>
      </p:sp>
    </p:spTree>
    <p:extLst>
      <p:ext uri="{BB962C8B-B14F-4D97-AF65-F5344CB8AC3E}">
        <p14:creationId xmlns:p14="http://schemas.microsoft.com/office/powerpoint/2010/main" val="380013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7"/>
          <p:cNvGrpSpPr>
            <a:grpSpLocks/>
          </p:cNvGrpSpPr>
          <p:nvPr/>
        </p:nvGrpSpPr>
        <p:grpSpPr bwMode="auto">
          <a:xfrm>
            <a:off x="273050" y="277813"/>
            <a:ext cx="6584950" cy="914400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6571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298575" y="4795838"/>
            <a:ext cx="6557963" cy="1563687"/>
            <a:chOff x="1793046" y="4796482"/>
            <a:chExt cx="6557866" cy="1563520"/>
          </a:xfrm>
        </p:grpSpPr>
        <p:sp>
          <p:nvSpPr>
            <p:cNvPr id="66568" name="Content Placeholder 2"/>
            <p:cNvSpPr txBox="1">
              <a:spLocks/>
            </p:cNvSpPr>
            <p:nvPr/>
          </p:nvSpPr>
          <p:spPr bwMode="auto">
            <a:xfrm>
              <a:off x="1793046" y="4875844"/>
              <a:ext cx="4183774" cy="1375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…and comprehensive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scholarly literature.</a:t>
              </a:r>
            </a:p>
          </p:txBody>
        </p:sp>
        <p:pic>
          <p:nvPicPr>
            <p:cNvPr id="66569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2398" y="4796482"/>
              <a:ext cx="1958514" cy="1563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598488" y="1993900"/>
            <a:ext cx="7751762" cy="2243138"/>
            <a:chOff x="597951" y="1993803"/>
            <a:chExt cx="7752961" cy="2243788"/>
          </a:xfrm>
        </p:grpSpPr>
        <p:pic>
          <p:nvPicPr>
            <p:cNvPr id="6656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387" y="2079176"/>
              <a:ext cx="1152525" cy="1944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66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951" y="1993803"/>
              <a:ext cx="1514146" cy="2243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67" name="Content Placeholder 2"/>
            <p:cNvSpPr txBox="1">
              <a:spLocks/>
            </p:cNvSpPr>
            <p:nvPr/>
          </p:nvSpPr>
          <p:spPr bwMode="auto">
            <a:xfrm>
              <a:off x="2551331" y="2341655"/>
              <a:ext cx="4183774" cy="1483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clinical information </a:t>
              </a:r>
            </a:p>
            <a:p>
              <a:pPr algn="ctr" eaLnBrk="1" hangingPunct="1">
                <a:lnSpc>
                  <a:spcPct val="12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200" i="1" dirty="0">
                  <a:solidFill>
                    <a:schemeClr val="bg1"/>
                  </a:solidFill>
                  <a:cs typeface="Arial" charset="0"/>
                </a:rPr>
                <a:t>at the point-of care…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28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7"/>
          <p:cNvGrpSpPr>
            <a:grpSpLocks noChangeAspect="1"/>
          </p:cNvGrpSpPr>
          <p:nvPr/>
        </p:nvGrpSpPr>
        <p:grpSpPr bwMode="auto">
          <a:xfrm>
            <a:off x="2092325" y="312738"/>
            <a:ext cx="4953000" cy="687387"/>
            <a:chOff x="1265126" y="885765"/>
            <a:chExt cx="6585174" cy="914400"/>
          </a:xfrm>
        </p:grpSpPr>
        <p:sp>
          <p:nvSpPr>
            <p:cNvPr id="6" name="Rectangle 5"/>
            <p:cNvSpPr/>
            <p:nvPr/>
          </p:nvSpPr>
          <p:spPr>
            <a:xfrm>
              <a:off x="1265126" y="885765"/>
              <a:ext cx="6585174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pic>
          <p:nvPicPr>
            <p:cNvPr id="67603" name="Picture 6" descr="FirstFrame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22641" r="8742" b="69531"/>
            <a:stretch>
              <a:fillRect/>
            </a:stretch>
          </p:blipFill>
          <p:spPr bwMode="auto">
            <a:xfrm>
              <a:off x="1494473" y="1144250"/>
              <a:ext cx="6126480" cy="41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11487" y="1604963"/>
            <a:ext cx="1269907" cy="2335212"/>
            <a:chOff x="1011487" y="1604963"/>
            <a:chExt cx="1269907" cy="2335212"/>
          </a:xfrm>
        </p:grpSpPr>
        <p:sp>
          <p:nvSpPr>
            <p:cNvPr id="67600" name="Content Placeholder 2"/>
            <p:cNvSpPr txBox="1">
              <a:spLocks/>
            </p:cNvSpPr>
            <p:nvPr/>
          </p:nvSpPr>
          <p:spPr bwMode="auto">
            <a:xfrm>
              <a:off x="1011487" y="3541126"/>
              <a:ext cx="1253339" cy="399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diseases</a:t>
              </a:r>
            </a:p>
          </p:txBody>
        </p:sp>
        <p:pic>
          <p:nvPicPr>
            <p:cNvPr id="67601" name="Picture 8" descr="young-woman-sick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487" y="1604963"/>
              <a:ext cx="1269907" cy="190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00139" y="4591050"/>
            <a:ext cx="2095898" cy="1758950"/>
            <a:chOff x="600139" y="4591050"/>
            <a:chExt cx="2095898" cy="1758950"/>
          </a:xfrm>
        </p:grpSpPr>
        <p:pic>
          <p:nvPicPr>
            <p:cNvPr id="67598" name="Picture 9" descr="shot5501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64"/>
            <a:stretch>
              <a:fillRect/>
            </a:stretch>
          </p:blipFill>
          <p:spPr bwMode="auto">
            <a:xfrm>
              <a:off x="600139" y="4591050"/>
              <a:ext cx="2095898" cy="1310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Content Placeholder 2"/>
            <p:cNvSpPr txBox="1">
              <a:spLocks/>
            </p:cNvSpPr>
            <p:nvPr/>
          </p:nvSpPr>
          <p:spPr bwMode="auto">
            <a:xfrm>
              <a:off x="600139" y="5932760"/>
              <a:ext cx="2095898" cy="417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skills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88088" y="4247380"/>
            <a:ext cx="2343150" cy="2200885"/>
            <a:chOff x="6288088" y="3700316"/>
            <a:chExt cx="2343150" cy="2200885"/>
          </a:xfrm>
        </p:grpSpPr>
        <p:pic>
          <p:nvPicPr>
            <p:cNvPr id="67596" name="Picture 11" descr="news_20030513a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0119" y="3700316"/>
              <a:ext cx="1319089" cy="1752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7" name="Content Placeholder 2"/>
            <p:cNvSpPr txBox="1">
              <a:spLocks/>
            </p:cNvSpPr>
            <p:nvPr/>
          </p:nvSpPr>
          <p:spPr bwMode="auto">
            <a:xfrm>
              <a:off x="6288088" y="5463768"/>
              <a:ext cx="2343150" cy="437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patient education</a:t>
              </a:r>
            </a:p>
          </p:txBody>
        </p:sp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405563" y="1712913"/>
            <a:ext cx="2108200" cy="1804987"/>
            <a:chOff x="6725283" y="3957583"/>
            <a:chExt cx="2106827" cy="1804019"/>
          </a:xfrm>
        </p:grpSpPr>
        <p:pic>
          <p:nvPicPr>
            <p:cNvPr id="67594" name="Picture 12" descr="drugs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5283" y="3957583"/>
              <a:ext cx="2106827" cy="135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5" name="Content Placeholder 2"/>
            <p:cNvSpPr txBox="1">
              <a:spLocks/>
            </p:cNvSpPr>
            <p:nvPr/>
          </p:nvSpPr>
          <p:spPr bwMode="auto">
            <a:xfrm>
              <a:off x="6756835" y="5362952"/>
              <a:ext cx="2050845" cy="39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drug information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68205" y="2259330"/>
            <a:ext cx="1785366" cy="2784743"/>
            <a:chOff x="3668205" y="2259330"/>
            <a:chExt cx="1785366" cy="2784743"/>
          </a:xfrm>
        </p:grpSpPr>
        <p:sp>
          <p:nvSpPr>
            <p:cNvPr id="67593" name="Content Placeholder 2"/>
            <p:cNvSpPr txBox="1">
              <a:spLocks/>
            </p:cNvSpPr>
            <p:nvPr/>
          </p:nvSpPr>
          <p:spPr bwMode="auto">
            <a:xfrm>
              <a:off x="3668205" y="4591050"/>
              <a:ext cx="1785366" cy="453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000" dirty="0">
                  <a:solidFill>
                    <a:srgbClr val="FFFFFF"/>
                  </a:solidFill>
                  <a:latin typeface="Helvetica" charset="0"/>
                </a:rPr>
                <a:t>care plans</a:t>
              </a:r>
            </a:p>
          </p:txBody>
        </p:sp>
        <p:pic>
          <p:nvPicPr>
            <p:cNvPr id="7" name="Picture 6" descr="Screen Shot 2015-09-18 at 5.14.11 PM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8205" y="2259330"/>
              <a:ext cx="1785366" cy="23317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5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257110" y="274320"/>
            <a:ext cx="4937760" cy="630936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08F8C2D-1916-F24D-98D8-DAC26D493571}"/>
              </a:ext>
            </a:extLst>
          </p:cNvPr>
          <p:cNvSpPr/>
          <p:nvPr/>
        </p:nvSpPr>
        <p:spPr>
          <a:xfrm>
            <a:off x="5546555" y="365323"/>
            <a:ext cx="3274303" cy="716345"/>
          </a:xfrm>
          <a:prstGeom prst="wedgeRoundRectCallout">
            <a:avLst>
              <a:gd name="adj1" fmla="val -72475"/>
              <a:gd name="adj2" fmla="val -2266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7B0BE07-100E-CC46-AF55-C5D2BC7D6663}"/>
              </a:ext>
            </a:extLst>
          </p:cNvPr>
          <p:cNvGrpSpPr/>
          <p:nvPr/>
        </p:nvGrpSpPr>
        <p:grpSpPr>
          <a:xfrm>
            <a:off x="3887550" y="2547227"/>
            <a:ext cx="4865126" cy="3463925"/>
            <a:chOff x="3965608" y="2446866"/>
            <a:chExt cx="4865126" cy="346392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763C81-F333-E841-8D46-4F04789AA084}"/>
                </a:ext>
              </a:extLst>
            </p:cNvPr>
            <p:cNvSpPr/>
            <p:nvPr/>
          </p:nvSpPr>
          <p:spPr>
            <a:xfrm>
              <a:off x="3965608" y="3533303"/>
              <a:ext cx="606392" cy="516835"/>
            </a:xfrm>
            <a:prstGeom prst="rect">
              <a:avLst/>
            </a:prstGeom>
            <a:noFill/>
            <a:ln w="57150">
              <a:solidFill>
                <a:srgbClr val="CC1D3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7D95FD4-9B0B-6F4E-80B5-43248DA8A14D}"/>
                </a:ext>
              </a:extLst>
            </p:cNvPr>
            <p:cNvGrpSpPr/>
            <p:nvPr/>
          </p:nvGrpSpPr>
          <p:grpSpPr>
            <a:xfrm>
              <a:off x="5791200" y="2446866"/>
              <a:ext cx="3039534" cy="3463925"/>
              <a:chOff x="3056467" y="1761066"/>
              <a:chExt cx="3039534" cy="3463925"/>
            </a:xfrm>
          </p:grpSpPr>
          <p:sp>
            <p:nvSpPr>
              <p:cNvPr id="9" name="Rounded Rectangular Callout 8">
                <a:extLst>
                  <a:ext uri="{FF2B5EF4-FFF2-40B4-BE49-F238E27FC236}">
                    <a16:creationId xmlns:a16="http://schemas.microsoft.com/office/drawing/2014/main" id="{B436C751-6BAA-D246-9391-3A5FFFB36F2A}"/>
                  </a:ext>
                </a:extLst>
              </p:cNvPr>
              <p:cNvSpPr/>
              <p:nvPr/>
            </p:nvSpPr>
            <p:spPr>
              <a:xfrm>
                <a:off x="3056467" y="1761066"/>
                <a:ext cx="3039534" cy="3463925"/>
              </a:xfrm>
              <a:prstGeom prst="wedgeRoundRectCallout">
                <a:avLst>
                  <a:gd name="adj1" fmla="val -87707"/>
                  <a:gd name="adj2" fmla="val -10719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4D9BEAA-E7A9-6540-A118-25E6AF2438E4}"/>
                  </a:ext>
                </a:extLst>
              </p:cNvPr>
              <p:cNvSpPr/>
              <p:nvPr/>
            </p:nvSpPr>
            <p:spPr>
              <a:xfrm>
                <a:off x="3924299" y="2252130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dirty="0">
                    <a:solidFill>
                      <a:schemeClr val="tx1"/>
                    </a:solidFill>
                  </a:rPr>
                  <a:t>Click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60890B29-D2D8-E94A-AE1B-8A55EC3EC4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1" t="2350" r="1393" b="3224"/>
              <a:stretch/>
            </p:blipFill>
            <p:spPr>
              <a:xfrm>
                <a:off x="3611880" y="3317239"/>
                <a:ext cx="1920240" cy="1463040"/>
              </a:xfrm>
              <a:prstGeom prst="rect">
                <a:avLst/>
              </a:prstGeom>
              <a:ln w="28575">
                <a:solidFill>
                  <a:schemeClr val="bg1">
                    <a:lumMod val="50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211631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2" y="468746"/>
            <a:ext cx="8614156" cy="5259832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208213" y="5080245"/>
            <a:ext cx="4776787" cy="1393825"/>
          </a:xfrm>
          <a:prstGeom prst="wedgeRoundRectCallout">
            <a:avLst>
              <a:gd name="adj1" fmla="val -8412"/>
              <a:gd name="adj2" fmla="val -50264"/>
              <a:gd name="adj3" fmla="val 16667"/>
            </a:avLst>
          </a:prstGeom>
          <a:solidFill>
            <a:srgbClr val="FFFFFF"/>
          </a:solidFill>
          <a:ln w="7620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Verdana"/>
                <a:ea typeface="+mn-ea"/>
                <a:cs typeface="Verdana"/>
              </a:rPr>
              <a:t>Home Page</a:t>
            </a:r>
          </a:p>
        </p:txBody>
      </p:sp>
    </p:spTree>
    <p:extLst>
      <p:ext uri="{BB962C8B-B14F-4D97-AF65-F5344CB8AC3E}">
        <p14:creationId xmlns:p14="http://schemas.microsoft.com/office/powerpoint/2010/main" val="3000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" y="1552695"/>
            <a:ext cx="8336280" cy="50901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B4C91CB-AB08-654D-AF67-935E977B4B84}"/>
              </a:ext>
            </a:extLst>
          </p:cNvPr>
          <p:cNvGrpSpPr/>
          <p:nvPr/>
        </p:nvGrpSpPr>
        <p:grpSpPr>
          <a:xfrm>
            <a:off x="1825001" y="406183"/>
            <a:ext cx="3494131" cy="880507"/>
            <a:chOff x="1825001" y="406183"/>
            <a:chExt cx="3494131" cy="880507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638D2C03-D01A-A54B-A18C-7F3E14C161DC}"/>
                </a:ext>
              </a:extLst>
            </p:cNvPr>
            <p:cNvSpPr/>
            <p:nvPr/>
          </p:nvSpPr>
          <p:spPr>
            <a:xfrm>
              <a:off x="1825001" y="406183"/>
              <a:ext cx="3494131" cy="880507"/>
            </a:xfrm>
            <a:prstGeom prst="wedgeRoundRectCallout">
              <a:avLst>
                <a:gd name="adj1" fmla="val -14225"/>
                <a:gd name="adj2" fmla="val 115088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dirty="0">
                  <a:solidFill>
                    <a:srgbClr val="990033"/>
                  </a:solidFill>
                  <a:latin typeface="Verdana"/>
                  <a:cs typeface="Verdana"/>
                </a:rPr>
                <a:t> Click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AA2468F-2DEF-114E-B323-340A79434724}"/>
                </a:ext>
              </a:extLst>
            </p:cNvPr>
            <p:cNvSpPr/>
            <p:nvPr/>
          </p:nvSpPr>
          <p:spPr>
            <a:xfrm>
              <a:off x="3234997" y="574812"/>
              <a:ext cx="1778000" cy="555570"/>
            </a:xfrm>
            <a:prstGeom prst="roundRect">
              <a:avLst/>
            </a:prstGeom>
            <a:solidFill>
              <a:srgbClr val="C1C1C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r>
                <a:rPr lang="en-US" sz="3200" dirty="0">
                  <a:solidFill>
                    <a:srgbClr val="000000"/>
                  </a:solidFill>
                </a:rPr>
                <a:t>Diseases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03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530FC5-6E53-D346-A2C4-ECC923296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6" y="2387856"/>
            <a:ext cx="8661908" cy="299669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17DA4C6-AB80-CC48-8AC3-A5E480F75A06}"/>
              </a:ext>
            </a:extLst>
          </p:cNvPr>
          <p:cNvGrpSpPr/>
          <p:nvPr/>
        </p:nvGrpSpPr>
        <p:grpSpPr>
          <a:xfrm>
            <a:off x="5311018" y="1158465"/>
            <a:ext cx="3305281" cy="996902"/>
            <a:chOff x="5311018" y="812780"/>
            <a:chExt cx="3305281" cy="996902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3012A0C1-34F8-3B48-B7DA-A440A78170D0}"/>
                </a:ext>
              </a:extLst>
            </p:cNvPr>
            <p:cNvSpPr/>
            <p:nvPr/>
          </p:nvSpPr>
          <p:spPr>
            <a:xfrm>
              <a:off x="5311018" y="812780"/>
              <a:ext cx="3305281" cy="996902"/>
            </a:xfrm>
            <a:prstGeom prst="wedgeRoundRectCallout">
              <a:avLst>
                <a:gd name="adj1" fmla="val -8010"/>
                <a:gd name="adj2" fmla="val 126443"/>
                <a:gd name="adj3" fmla="val 16667"/>
              </a:avLst>
            </a:prstGeom>
            <a:solidFill>
              <a:srgbClr val="FFFFFF"/>
            </a:solidFill>
            <a:ln w="57150" cmpd="sng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3200" dirty="0">
                  <a:solidFill>
                    <a:srgbClr val="990033"/>
                  </a:solidFill>
                  <a:latin typeface="Verdana"/>
                  <a:cs typeface="Verdana"/>
                </a:rPr>
                <a:t> Click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9959666-1332-7F4E-8D5C-4BE4A853E4B4}"/>
                </a:ext>
              </a:extLst>
            </p:cNvPr>
            <p:cNvSpPr/>
            <p:nvPr/>
          </p:nvSpPr>
          <p:spPr>
            <a:xfrm>
              <a:off x="6691761" y="1000078"/>
              <a:ext cx="1582615" cy="601681"/>
            </a:xfrm>
            <a:prstGeom prst="roundRect">
              <a:avLst/>
            </a:prstGeom>
            <a:solidFill>
              <a:srgbClr val="1F6E77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3200" dirty="0"/>
                <a:t>Search</a:t>
              </a:r>
            </a:p>
          </p:txBody>
        </p:sp>
      </p:grp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FACFA510-98C8-5A45-ADBE-7220EAD5445E}"/>
              </a:ext>
            </a:extLst>
          </p:cNvPr>
          <p:cNvSpPr/>
          <p:nvPr/>
        </p:nvSpPr>
        <p:spPr>
          <a:xfrm>
            <a:off x="1093337" y="4152660"/>
            <a:ext cx="4917170" cy="996902"/>
          </a:xfrm>
          <a:prstGeom prst="wedgeRoundRectCallout">
            <a:avLst>
              <a:gd name="adj1" fmla="val -21753"/>
              <a:gd name="adj2" fmla="val -118269"/>
              <a:gd name="adj3" fmla="val 16667"/>
            </a:avLst>
          </a:prstGeom>
          <a:solidFill>
            <a:srgbClr val="FFFFFF"/>
          </a:solidFill>
          <a:ln w="571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srgbClr val="990033"/>
                </a:solidFill>
                <a:latin typeface="Verdana"/>
                <a:cs typeface="Verdana"/>
              </a:rPr>
              <a:t>Enter heart diseases</a:t>
            </a:r>
          </a:p>
        </p:txBody>
      </p:sp>
    </p:spTree>
    <p:extLst>
      <p:ext uri="{BB962C8B-B14F-4D97-AF65-F5344CB8AC3E}">
        <p14:creationId xmlns:p14="http://schemas.microsoft.com/office/powerpoint/2010/main" val="185166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8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437243" y="229785"/>
            <a:ext cx="8269514" cy="8636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63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Noteworthy Bold"/>
              </a:rPr>
              <a:t>When searching library applications, use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82606B4-3458-404F-9FBB-09F46CFD1CC2}"/>
              </a:ext>
            </a:extLst>
          </p:cNvPr>
          <p:cNvGrpSpPr/>
          <p:nvPr/>
        </p:nvGrpSpPr>
        <p:grpSpPr>
          <a:xfrm>
            <a:off x="1616785" y="1503136"/>
            <a:ext cx="5910429" cy="2032000"/>
            <a:chOff x="1710675" y="1494972"/>
            <a:chExt cx="5910429" cy="2032000"/>
          </a:xfrm>
        </p:grpSpPr>
        <p:pic>
          <p:nvPicPr>
            <p:cNvPr id="12" name="Picture 11" descr="Chrome_logo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41" r="74"/>
            <a:stretch/>
          </p:blipFill>
          <p:spPr>
            <a:xfrm>
              <a:off x="4593424" y="2018823"/>
              <a:ext cx="3027680" cy="1098550"/>
            </a:xfrm>
            <a:prstGeom prst="rect">
              <a:avLst/>
            </a:prstGeom>
          </p:spPr>
        </p:pic>
        <p:pic>
          <p:nvPicPr>
            <p:cNvPr id="13" name="Picture 12" descr="Google_Chrome_icon_(2011).sv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675" y="1494972"/>
              <a:ext cx="2032000" cy="2032000"/>
            </a:xfrm>
            <a:prstGeom prst="rect">
              <a:avLst/>
            </a:prstGeom>
            <a:solidFill>
              <a:schemeClr val="bg1"/>
            </a:solidFill>
            <a:ln w="76200" cmpd="sng">
              <a:solidFill>
                <a:schemeClr val="bg1"/>
              </a:solidFill>
            </a:ln>
          </p:spPr>
        </p:pic>
      </p:grpSp>
      <p:sp>
        <p:nvSpPr>
          <p:cNvPr id="14" name="Rectangle 13"/>
          <p:cNvSpPr/>
          <p:nvPr/>
        </p:nvSpPr>
        <p:spPr bwMode="auto">
          <a:xfrm>
            <a:off x="213218" y="5633356"/>
            <a:ext cx="8717564" cy="70217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 w="63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Plus, Chrome is TTUHSC IT’s supported browser!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25286" y="4057805"/>
            <a:ext cx="8693427" cy="133878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u="none" strike="noStrike" kern="1200" cap="none" spc="0" normalizeH="0" baseline="0" noProof="0" dirty="0">
                <a:ln w="6350"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ＭＳ Ｐゴシック" charset="0"/>
                <a:cs typeface="Noteworthy Bold"/>
              </a:rPr>
              <a:t>Mozilla Firefox, Safari, or Internet Explorer often do not work with library applications!</a:t>
            </a:r>
          </a:p>
        </p:txBody>
      </p:sp>
    </p:spTree>
    <p:extLst>
      <p:ext uri="{BB962C8B-B14F-4D97-AF65-F5344CB8AC3E}">
        <p14:creationId xmlns:p14="http://schemas.microsoft.com/office/powerpoint/2010/main" val="153245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E3B15D-D16F-EC4E-9D6B-57AF19553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36" y="425704"/>
            <a:ext cx="8136128" cy="6006592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18933DB-76EF-6E46-8E78-9C617AEA2D54}"/>
              </a:ext>
            </a:extLst>
          </p:cNvPr>
          <p:cNvGrpSpPr/>
          <p:nvPr/>
        </p:nvGrpSpPr>
        <p:grpSpPr>
          <a:xfrm>
            <a:off x="499036" y="2185639"/>
            <a:ext cx="5781023" cy="2252546"/>
            <a:chOff x="499036" y="2185639"/>
            <a:chExt cx="5781023" cy="2252546"/>
          </a:xfrm>
        </p:grpSpPr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49AFECB8-1E69-F94D-AFDF-DEEE8DD0A536}"/>
                </a:ext>
              </a:extLst>
            </p:cNvPr>
            <p:cNvSpPr/>
            <p:nvPr/>
          </p:nvSpPr>
          <p:spPr>
            <a:xfrm>
              <a:off x="2863941" y="2684309"/>
              <a:ext cx="3416118" cy="939836"/>
            </a:xfrm>
            <a:prstGeom prst="wedgeRoundRectCallout">
              <a:avLst>
                <a:gd name="adj1" fmla="val -63975"/>
                <a:gd name="adj2" fmla="val 14407"/>
                <a:gd name="adj3" fmla="val 16667"/>
              </a:avLst>
            </a:prstGeom>
            <a:solidFill>
              <a:srgbClr val="FFFFFF"/>
            </a:solidFill>
            <a:ln w="76200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chemeClr val="tx1"/>
                  </a:solidFill>
                  <a:latin typeface="Verdana"/>
                  <a:cs typeface="Verdana"/>
                </a:rPr>
                <a:t>Material Types</a:t>
              </a:r>
            </a:p>
          </p:txBody>
        </p:sp>
        <p:sp>
          <p:nvSpPr>
            <p:cNvPr id="14" name="Rounded Rectangular Callout 13">
              <a:extLst>
                <a:ext uri="{FF2B5EF4-FFF2-40B4-BE49-F238E27FC236}">
                  <a16:creationId xmlns:a16="http://schemas.microsoft.com/office/drawing/2014/main" id="{A546EFD6-1F5B-1A49-BD80-257E25619AFF}"/>
                </a:ext>
              </a:extLst>
            </p:cNvPr>
            <p:cNvSpPr/>
            <p:nvPr/>
          </p:nvSpPr>
          <p:spPr>
            <a:xfrm>
              <a:off x="499036" y="2185639"/>
              <a:ext cx="1764662" cy="2252546"/>
            </a:xfrm>
            <a:prstGeom prst="wedgeRoundRectCallout">
              <a:avLst>
                <a:gd name="adj1" fmla="val 10005"/>
                <a:gd name="adj2" fmla="val -49758"/>
                <a:gd name="adj3" fmla="val 16667"/>
              </a:avLst>
            </a:prstGeom>
            <a:noFill/>
            <a:ln w="76200" cmpd="sng">
              <a:solidFill>
                <a:srgbClr val="0096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800" dirty="0">
                <a:solidFill>
                  <a:srgbClr val="990033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331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5179" y="2056075"/>
            <a:ext cx="7891741" cy="277969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Tour of Material</a:t>
            </a:r>
          </a:p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Types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41526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2183" y="2505461"/>
            <a:ext cx="7891741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Quick Lesson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231085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355F17-777A-7240-ACE1-83B8B586E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926" y="348996"/>
            <a:ext cx="4740148" cy="6160008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673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45179" y="2066752"/>
            <a:ext cx="7891741" cy="27308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7200" i="1" dirty="0">
                <a:solidFill>
                  <a:prstClr val="white"/>
                </a:solidFill>
                <a:latin typeface="Times New Roman"/>
                <a:cs typeface="Times New Roman"/>
              </a:rPr>
              <a:t>Evidence-Based Care Sheets</a:t>
            </a:r>
            <a:endParaRPr lang="en-US" sz="7200" i="1" dirty="0">
              <a:solidFill>
                <a:srgbClr val="6600C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70801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A70D77-9199-1348-A4EA-C93602873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688" y="341630"/>
            <a:ext cx="4738624" cy="6174740"/>
          </a:xfrm>
          <a:prstGeom prst="rect">
            <a:avLst/>
          </a:prstGeom>
          <a:ln w="5715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094919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 w="57150" cmpd="thickThin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149891" y="2594268"/>
            <a:ext cx="4844217" cy="16694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6600" i="1" dirty="0">
                <a:solidFill>
                  <a:schemeClr val="bg1"/>
                </a:solidFill>
                <a:latin typeface="Times New Roman"/>
                <a:cs typeface="Times New Roman"/>
              </a:rPr>
              <a:t>Care Plans</a:t>
            </a:r>
          </a:p>
        </p:txBody>
      </p:sp>
    </p:spTree>
    <p:extLst>
      <p:ext uri="{BB962C8B-B14F-4D97-AF65-F5344CB8AC3E}">
        <p14:creationId xmlns:p14="http://schemas.microsoft.com/office/powerpoint/2010/main" val="109580649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E31839-4D84-9E40-997F-62F50B63C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894" y="338836"/>
            <a:ext cx="4744212" cy="6180328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571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>
                <a:latin typeface="Times New Roman"/>
                <a:cs typeface="Times New Roman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10943635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5475" y="1968500"/>
            <a:ext cx="7920038" cy="2646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EBP Literature from</a:t>
            </a:r>
          </a:p>
          <a:p>
            <a:pPr algn="ctr">
              <a:lnSpc>
                <a:spcPct val="130000"/>
              </a:lnSpc>
              <a:defRPr/>
            </a:pPr>
            <a:r>
              <a:rPr lang="en-US" sz="4800" i="1" dirty="0">
                <a:latin typeface="Times New Roman"/>
                <a:cs typeface="Times New Roman"/>
              </a:rPr>
              <a:t>PubMed’s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1880495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rgbClr val="0759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42290" y="2625481"/>
            <a:ext cx="8062988" cy="1598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en-US" sz="5400" dirty="0">
                <a:solidFill>
                  <a:srgbClr val="0759FF"/>
                </a:solidFill>
                <a:latin typeface="Times New Roman"/>
                <a:cs typeface="Times New Roman"/>
              </a:rPr>
              <a:t>New Library Home Page!</a:t>
            </a:r>
          </a:p>
        </p:txBody>
      </p:sp>
    </p:spTree>
    <p:extLst>
      <p:ext uri="{BB962C8B-B14F-4D97-AF65-F5344CB8AC3E}">
        <p14:creationId xmlns:p14="http://schemas.microsoft.com/office/powerpoint/2010/main" val="323678001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1000" y="1510283"/>
            <a:ext cx="7696200" cy="1496314"/>
            <a:chOff x="381000" y="1510283"/>
            <a:chExt cx="7696200" cy="1496314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81000" y="1613916"/>
              <a:ext cx="5638800" cy="9906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Biomedical &amp; life sciences journal literature - @6,000 journals</a:t>
              </a:r>
            </a:p>
          </p:txBody>
        </p:sp>
        <p:pic>
          <p:nvPicPr>
            <p:cNvPr id="318476" name="Picture 13" descr="ebooks122_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5000" y="1510283"/>
              <a:ext cx="1092200" cy="1496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5"/>
          <p:cNvSpPr/>
          <p:nvPr/>
        </p:nvSpPr>
        <p:spPr>
          <a:xfrm>
            <a:off x="406401" y="330200"/>
            <a:ext cx="4792133" cy="914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80000"/>
              </a:lnSpc>
              <a:defRPr/>
            </a:pPr>
            <a:r>
              <a:rPr lang="en-US" sz="4800" i="1" u="sng" dirty="0">
                <a:solidFill>
                  <a:prstClr val="white"/>
                </a:solidFill>
                <a:latin typeface="Times New Roman"/>
                <a:cs typeface="Times New Roman"/>
              </a:rPr>
              <a:t>PubMed Database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81000" y="2799257"/>
            <a:ext cx="5477208" cy="1560771"/>
            <a:chOff x="381000" y="2799257"/>
            <a:chExt cx="5477208" cy="1560771"/>
          </a:xfrm>
        </p:grpSpPr>
        <p:sp>
          <p:nvSpPr>
            <p:cNvPr id="6" name="Rectangle 5"/>
            <p:cNvSpPr/>
            <p:nvPr/>
          </p:nvSpPr>
          <p:spPr bwMode="auto">
            <a:xfrm>
              <a:off x="381000" y="3343272"/>
              <a:ext cx="3810000" cy="4984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International scope</a:t>
              </a:r>
            </a:p>
          </p:txBody>
        </p:sp>
        <p:pic>
          <p:nvPicPr>
            <p:cNvPr id="3" name="Picture 2" descr="noaa_globe-ocean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437" y="2799257"/>
              <a:ext cx="1560771" cy="156077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87229" y="4667917"/>
            <a:ext cx="8477276" cy="1828800"/>
            <a:chOff x="287229" y="4667917"/>
            <a:chExt cx="8477276" cy="1828800"/>
          </a:xfrm>
        </p:grpSpPr>
        <p:sp>
          <p:nvSpPr>
            <p:cNvPr id="18" name="Rectangle 17"/>
            <p:cNvSpPr/>
            <p:nvPr/>
          </p:nvSpPr>
          <p:spPr bwMode="auto">
            <a:xfrm>
              <a:off x="287229" y="4667917"/>
              <a:ext cx="6009875" cy="1828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lnSpc>
                  <a:spcPct val="150000"/>
                </a:lnSpc>
                <a:buFont typeface="Arial"/>
                <a:buChar char="•"/>
                <a:defRPr/>
              </a:pPr>
              <a:r>
                <a:rPr lang="en-US" sz="2400" dirty="0">
                  <a:solidFill>
                    <a:prstClr val="white"/>
                  </a:solidFill>
                  <a:latin typeface="News Gothic MT"/>
                  <a:cs typeface="News Gothic MT"/>
                </a:rPr>
                <a:t>Developed and maintained by the:</a:t>
              </a:r>
            </a:p>
            <a:p>
              <a:pPr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	National Center for Biotechnology Information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U.S. National Library of Medicine</a:t>
              </a:r>
            </a:p>
            <a:p>
              <a:pPr lvl="2">
                <a:lnSpc>
                  <a:spcPct val="150000"/>
                </a:lnSpc>
                <a:defRPr/>
              </a:pPr>
              <a:r>
                <a:rPr lang="en-US" i="1" dirty="0">
                  <a:solidFill>
                    <a:prstClr val="white"/>
                  </a:solidFill>
                  <a:latin typeface="News Gothic MT"/>
                  <a:cs typeface="News Gothic MT"/>
                </a:rPr>
                <a:t>at the National Institutes of Health</a:t>
              </a:r>
            </a:p>
          </p:txBody>
        </p:sp>
        <p:pic>
          <p:nvPicPr>
            <p:cNvPr id="5" name="Picture 4" descr="nlm6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17276" y="4857160"/>
              <a:ext cx="2247229" cy="14981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556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3175" y="371475"/>
            <a:ext cx="6594475" cy="10080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en-US" sz="6000" i="1" dirty="0">
                <a:solidFill>
                  <a:srgbClr val="FFFFFF"/>
                </a:solidFill>
                <a:latin typeface="Times New Roman"/>
                <a:cs typeface="Times New Roman"/>
              </a:rPr>
              <a:t>Accessing PubMed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404813" y="1635125"/>
            <a:ext cx="8201025" cy="1219200"/>
            <a:chOff x="404923" y="1516587"/>
            <a:chExt cx="8200236" cy="1219810"/>
          </a:xfrm>
        </p:grpSpPr>
        <p:sp>
          <p:nvSpPr>
            <p:cNvPr id="12" name="Rectangle 11"/>
            <p:cNvSpPr/>
            <p:nvPr/>
          </p:nvSpPr>
          <p:spPr>
            <a:xfrm>
              <a:off x="404923" y="1970839"/>
              <a:ext cx="6141446" cy="5971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Freely available over the Internet</a:t>
              </a:r>
            </a:p>
          </p:txBody>
        </p:sp>
        <p:pic>
          <p:nvPicPr>
            <p:cNvPr id="52236" name="Picture 13" descr="screen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59" y="1516587"/>
              <a:ext cx="1828800" cy="1219810"/>
            </a:xfrm>
            <a:prstGeom prst="rect">
              <a:avLst/>
            </a:prstGeom>
            <a:noFill/>
            <a:ln w="19050">
              <a:solidFill>
                <a:srgbClr val="6699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390525" y="3255963"/>
            <a:ext cx="6300788" cy="1223962"/>
            <a:chOff x="390867" y="3155496"/>
            <a:chExt cx="6301127" cy="1224828"/>
          </a:xfrm>
        </p:grpSpPr>
        <p:pic>
          <p:nvPicPr>
            <p:cNvPr id="52233" name="Picture 2" descr="Screen Shot 2012-05-23 at 11.28.19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b="6693"/>
            <a:stretch>
              <a:fillRect/>
            </a:stretch>
          </p:blipFill>
          <p:spPr bwMode="auto">
            <a:xfrm>
              <a:off x="3832589" y="3155496"/>
              <a:ext cx="2859405" cy="1224828"/>
            </a:xfrm>
            <a:prstGeom prst="rect">
              <a:avLst/>
            </a:prstGeom>
            <a:noFill/>
            <a:ln w="12700">
              <a:solidFill>
                <a:srgbClr val="D9D9D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390867" y="3468454"/>
              <a:ext cx="3256138" cy="49247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dirty="0">
                  <a:solidFill>
                    <a:srgbClr val="FFFFFF"/>
                  </a:solidFill>
                  <a:latin typeface="News Gothic MT"/>
                  <a:cs typeface="News Gothic MT"/>
                </a:rPr>
                <a:t>@ www.pubmed.gov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4813" y="4487333"/>
            <a:ext cx="8258363" cy="1920240"/>
            <a:chOff x="404813" y="4487333"/>
            <a:chExt cx="8258363" cy="192024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404813" y="5224463"/>
              <a:ext cx="6323012" cy="65405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indent="-457200">
                <a:buFont typeface="Arial"/>
                <a:buChar char="•"/>
                <a:defRPr/>
              </a:pPr>
              <a:r>
                <a:rPr lang="en-US" sz="2800" dirty="0">
                  <a:solidFill>
                    <a:srgbClr val="FFFFFF"/>
                  </a:solidFill>
                  <a:latin typeface="News Gothic MT"/>
                  <a:cs typeface="News Gothic MT"/>
                </a:rPr>
                <a:t>Also through library’s home page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1198" y="4487333"/>
              <a:ext cx="1601978" cy="19202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26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34067" y="616856"/>
            <a:ext cx="8282215" cy="51707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i="1" dirty="0">
                <a:solidFill>
                  <a:schemeClr val="bg1"/>
                </a:solidFill>
                <a:latin typeface="+mj-lt"/>
                <a:cs typeface="Times New Roman"/>
              </a:rPr>
              <a:t>Evidence-Based Practice is guided by thoughtful integration</a:t>
            </a:r>
          </a:p>
        </p:txBody>
      </p:sp>
      <p:pic>
        <p:nvPicPr>
          <p:cNvPr id="12" name="Picture 11" descr="nyu-hhc-make-1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57" y="2099774"/>
            <a:ext cx="1905000" cy="28702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27000" y="2098504"/>
            <a:ext cx="8917215" cy="3882715"/>
            <a:chOff x="127000" y="2098504"/>
            <a:chExt cx="8917215" cy="3882715"/>
          </a:xfrm>
        </p:grpSpPr>
        <p:pic>
          <p:nvPicPr>
            <p:cNvPr id="13" name="Picture 12" descr="closer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2" y="2098504"/>
              <a:ext cx="2111375" cy="287147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27000" y="5473388"/>
              <a:ext cx="8917215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600" i="1" dirty="0">
                  <a:solidFill>
                    <a:schemeClr val="bg1"/>
                  </a:solidFill>
                </a:rPr>
                <a:t> of the best available scientific knowledge with clinical expertise</a:t>
              </a:r>
              <a:r>
                <a:rPr lang="en-US" sz="2700" i="1" dirty="0"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3500" y="90714"/>
            <a:ext cx="8980715" cy="6676572"/>
          </a:xfrm>
          <a:prstGeom prst="rect">
            <a:avLst/>
          </a:prstGeom>
          <a:noFill/>
          <a:ln w="190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58825" y="1897063"/>
            <a:ext cx="7620000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dirty="0">
                <a:solidFill>
                  <a:srgbClr val="FFFFFF"/>
                </a:solidFill>
                <a:latin typeface="News Gothic MT"/>
                <a:cs typeface="News Gothic MT"/>
              </a:rPr>
              <a:t>tool that searches for evidence-based literature</a:t>
            </a:r>
          </a:p>
        </p:txBody>
      </p: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180975" y="271463"/>
            <a:ext cx="8789988" cy="881062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965" y="325964"/>
              <a:ext cx="6948666" cy="672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  <p:pic>
        <p:nvPicPr>
          <p:cNvPr id="6" name="Picture 5" descr="Screen Shot 2012-05-23 at 3.0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3016250"/>
            <a:ext cx="8493125" cy="2771775"/>
          </a:xfrm>
          <a:prstGeom prst="rect">
            <a:avLst/>
          </a:prstGeom>
          <a:noFill/>
          <a:ln w="38100">
            <a:solidFill>
              <a:srgbClr val="99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48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99728" y="4424346"/>
            <a:ext cx="4169592" cy="2041384"/>
            <a:chOff x="4699002" y="3746232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99002" y="5334988"/>
              <a:ext cx="4169591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8074" y="3746232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895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044982" y="1300373"/>
            <a:ext cx="2476862" cy="2325014"/>
            <a:chOff x="999627" y="1602915"/>
            <a:chExt cx="2476862" cy="2325014"/>
          </a:xfrm>
        </p:grpSpPr>
        <p:sp>
          <p:nvSpPr>
            <p:cNvPr id="26" name="Rectangle 25"/>
            <p:cNvSpPr/>
            <p:nvPr/>
          </p:nvSpPr>
          <p:spPr>
            <a:xfrm>
              <a:off x="999627" y="3564688"/>
              <a:ext cx="2476862" cy="363241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FF7999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FF7999"/>
                  </a:solidFill>
                </a:rPr>
                <a:t>Diagnosis</a:t>
              </a:r>
            </a:p>
          </p:txBody>
        </p:sp>
        <p:pic>
          <p:nvPicPr>
            <p:cNvPr id="27" name="Picture 26" descr="concerned-w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98" y="1602915"/>
              <a:ext cx="2458720" cy="1944624"/>
            </a:xfrm>
            <a:prstGeom prst="rect">
              <a:avLst/>
            </a:prstGeom>
            <a:ln w="28575" cmpd="sng">
              <a:solidFill>
                <a:srgbClr val="FF7999"/>
              </a:solidFill>
            </a:ln>
          </p:spPr>
        </p:pic>
      </p:grpSp>
      <p:grpSp>
        <p:nvGrpSpPr>
          <p:cNvPr id="28" name="Group 27"/>
          <p:cNvGrpSpPr/>
          <p:nvPr/>
        </p:nvGrpSpPr>
        <p:grpSpPr>
          <a:xfrm>
            <a:off x="5497409" y="1300372"/>
            <a:ext cx="2694098" cy="2325015"/>
            <a:chOff x="3565189" y="1602915"/>
            <a:chExt cx="2694098" cy="2325015"/>
          </a:xfrm>
        </p:grpSpPr>
        <p:pic>
          <p:nvPicPr>
            <p:cNvPr id="29" name="Picture 28" descr="050131-F-1936B-00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260" y="1602915"/>
              <a:ext cx="2671572" cy="1955292"/>
            </a:xfrm>
            <a:prstGeom prst="rect">
              <a:avLst/>
            </a:prstGeom>
            <a:ln w="28575" cmpd="sng">
              <a:solidFill>
                <a:srgbClr val="0066CC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3565189" y="3565626"/>
              <a:ext cx="2694098" cy="36230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53C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0066CC"/>
                  </a:solidFill>
                </a:rPr>
                <a:t>Therapy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15063" y="4254311"/>
            <a:ext cx="2939147" cy="2329610"/>
            <a:chOff x="852711" y="4091025"/>
            <a:chExt cx="2939147" cy="2329610"/>
          </a:xfrm>
        </p:grpSpPr>
        <p:pic>
          <p:nvPicPr>
            <p:cNvPr id="32" name="Picture 31" descr="_MG_4523_resiz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779" y="4091025"/>
              <a:ext cx="2906573" cy="1934688"/>
            </a:xfrm>
            <a:prstGeom prst="rect">
              <a:avLst/>
            </a:prstGeom>
            <a:ln w="28575" cmpd="sng">
              <a:solidFill>
                <a:srgbClr val="6633CC"/>
              </a:solidFill>
            </a:ln>
          </p:spPr>
        </p:pic>
        <p:sp>
          <p:nvSpPr>
            <p:cNvPr id="33" name="Rectangle 32"/>
            <p:cNvSpPr/>
            <p:nvPr/>
          </p:nvSpPr>
          <p:spPr>
            <a:xfrm>
              <a:off x="852711" y="6042023"/>
              <a:ext cx="2939147" cy="378612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6633CC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US" sz="2000" dirty="0">
                  <a:solidFill>
                    <a:srgbClr val="6633CC"/>
                  </a:solidFill>
                </a:rPr>
                <a:t>Etiology </a:t>
              </a:r>
              <a:r>
                <a:rPr lang="en-US" i="1" dirty="0">
                  <a:solidFill>
                    <a:srgbClr val="6633CC"/>
                  </a:solidFill>
                </a:rPr>
                <a:t>(cause)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45298" y="4397131"/>
            <a:ext cx="4169592" cy="2041384"/>
            <a:chOff x="4645298" y="4397131"/>
            <a:chExt cx="4169592" cy="2041384"/>
          </a:xfrm>
        </p:grpSpPr>
        <p:sp>
          <p:nvSpPr>
            <p:cNvPr id="34" name="Rectangle 33"/>
            <p:cNvSpPr/>
            <p:nvPr/>
          </p:nvSpPr>
          <p:spPr>
            <a:xfrm>
              <a:off x="4645298" y="5985887"/>
              <a:ext cx="4169592" cy="452628"/>
            </a:xfrm>
            <a:prstGeom prst="rect">
              <a:avLst/>
            </a:prstGeom>
            <a:solidFill>
              <a:srgbClr val="FFFFFF"/>
            </a:solidFill>
            <a:ln w="19050" cmpd="sng">
              <a:solidFill>
                <a:srgbClr val="00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CC00"/>
                  </a:solidFill>
                </a:rPr>
                <a:t>Prognosis </a:t>
              </a:r>
              <a:r>
                <a:rPr lang="en-US" sz="1600" i="1" dirty="0">
                  <a:solidFill>
                    <a:srgbClr val="00CC00"/>
                  </a:solidFill>
                </a:rPr>
                <a:t>(prediction of probable outcome)</a:t>
              </a:r>
            </a:p>
          </p:txBody>
        </p:sp>
        <p:pic>
          <p:nvPicPr>
            <p:cNvPr id="35" name="Picture 34" descr="LD-inside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299" y="4397131"/>
              <a:ext cx="4160520" cy="1584198"/>
            </a:xfrm>
            <a:prstGeom prst="rect">
              <a:avLst/>
            </a:prstGeom>
            <a:ln w="19050" cmpd="sng">
              <a:solidFill>
                <a:srgbClr val="00CC00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94297" y="99787"/>
            <a:ext cx="8940845" cy="752930"/>
            <a:chOff x="94297" y="99787"/>
            <a:chExt cx="8940845" cy="752930"/>
          </a:xfrm>
        </p:grpSpPr>
        <p:sp>
          <p:nvSpPr>
            <p:cNvPr id="14" name="Rectangle 13"/>
            <p:cNvSpPr/>
            <p:nvPr/>
          </p:nvSpPr>
          <p:spPr>
            <a:xfrm>
              <a:off x="1170220" y="145136"/>
              <a:ext cx="6821715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0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Clinical Queries Searchable by: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94297" y="99787"/>
              <a:ext cx="8940845" cy="752930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52159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1428" y="1334714"/>
            <a:ext cx="8790213" cy="635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300" dirty="0">
                <a:latin typeface="News Gothic MT"/>
                <a:cs typeface="News Gothic MT"/>
              </a:rPr>
              <a:t>uses pre-formulated search strategies with a keyword search</a:t>
            </a:r>
          </a:p>
        </p:txBody>
      </p:sp>
      <p:pic>
        <p:nvPicPr>
          <p:cNvPr id="2" name="Picture 1" descr="Screen Shot 2012-05-23 at 2.41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474" y="2282070"/>
            <a:ext cx="5870702" cy="4213352"/>
          </a:xfrm>
          <a:prstGeom prst="rect">
            <a:avLst/>
          </a:prstGeom>
          <a:ln w="28575" cmpd="sng">
            <a:solidFill>
              <a:srgbClr val="3366FF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1428" y="208640"/>
            <a:ext cx="8790214" cy="879931"/>
            <a:chOff x="181428" y="208640"/>
            <a:chExt cx="8790214" cy="879931"/>
          </a:xfrm>
        </p:grpSpPr>
        <p:sp>
          <p:nvSpPr>
            <p:cNvPr id="13" name="Rectangle 12"/>
            <p:cNvSpPr/>
            <p:nvPr/>
          </p:nvSpPr>
          <p:spPr>
            <a:xfrm>
              <a:off x="1106718" y="326488"/>
              <a:ext cx="6948714" cy="67129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80000"/>
                </a:lnSpc>
                <a:defRPr/>
              </a:pPr>
              <a:r>
                <a:rPr lang="en-US" sz="48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cs typeface="Times New Roman"/>
                </a:rPr>
                <a:t>PubMed’s Clinical Queries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1428" y="208640"/>
              <a:ext cx="8790214" cy="879931"/>
            </a:xfrm>
            <a:prstGeom prst="rect">
              <a:avLst/>
            </a:prstGeom>
            <a:noFill/>
            <a:ln w="28575" cmpd="sng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1678216" y="2884711"/>
            <a:ext cx="5771533" cy="843644"/>
          </a:xfrm>
          <a:prstGeom prst="rect">
            <a:avLst/>
          </a:prstGeom>
          <a:noFill/>
          <a:ln w="38100" cmpd="sng">
            <a:solidFill>
              <a:srgbClr val="FF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264361" y="274320"/>
            <a:ext cx="4937760" cy="630936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8416A4C-631F-624F-AE1A-DFD68C35729A}"/>
              </a:ext>
            </a:extLst>
          </p:cNvPr>
          <p:cNvSpPr/>
          <p:nvPr/>
        </p:nvSpPr>
        <p:spPr>
          <a:xfrm>
            <a:off x="5583925" y="36576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823389-1911-DD4B-B1EA-116282377550}"/>
              </a:ext>
            </a:extLst>
          </p:cNvPr>
          <p:cNvGrpSpPr/>
          <p:nvPr/>
        </p:nvGrpSpPr>
        <p:grpSpPr>
          <a:xfrm>
            <a:off x="1289567" y="2477332"/>
            <a:ext cx="7400237" cy="3318934"/>
            <a:chOff x="1396631" y="2540000"/>
            <a:chExt cx="7400237" cy="331893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5329D3C-4B3E-504D-9E5B-EF642344057D}"/>
                </a:ext>
              </a:extLst>
            </p:cNvPr>
            <p:cNvSpPr/>
            <p:nvPr/>
          </p:nvSpPr>
          <p:spPr>
            <a:xfrm>
              <a:off x="1396631" y="3689625"/>
              <a:ext cx="432169" cy="516835"/>
            </a:xfrm>
            <a:prstGeom prst="rect">
              <a:avLst/>
            </a:prstGeom>
            <a:noFill/>
            <a:ln w="76200">
              <a:solidFill>
                <a:srgbClr val="2CB60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6C79A4E-1C72-EE42-88D7-A4A8057D711A}"/>
                </a:ext>
              </a:extLst>
            </p:cNvPr>
            <p:cNvGrpSpPr/>
            <p:nvPr/>
          </p:nvGrpSpPr>
          <p:grpSpPr>
            <a:xfrm>
              <a:off x="5867400" y="2540000"/>
              <a:ext cx="2929468" cy="3318934"/>
              <a:chOff x="5867400" y="2540000"/>
              <a:chExt cx="2929468" cy="3318934"/>
            </a:xfrm>
          </p:grpSpPr>
          <p:sp>
            <p:nvSpPr>
              <p:cNvPr id="18" name="Rounded Rectangular Callout 17">
                <a:extLst>
                  <a:ext uri="{FF2B5EF4-FFF2-40B4-BE49-F238E27FC236}">
                    <a16:creationId xmlns:a16="http://schemas.microsoft.com/office/drawing/2014/main" id="{0BAD9FB1-F5E3-2A47-81FD-05426AC4821F}"/>
                  </a:ext>
                </a:extLst>
              </p:cNvPr>
              <p:cNvSpPr/>
              <p:nvPr/>
            </p:nvSpPr>
            <p:spPr>
              <a:xfrm>
                <a:off x="5867400" y="2540000"/>
                <a:ext cx="2929468" cy="3318934"/>
              </a:xfrm>
              <a:prstGeom prst="wedgeRoundRectCallout">
                <a:avLst>
                  <a:gd name="adj1" fmla="val -184216"/>
                  <a:gd name="adj2" fmla="val -8012"/>
                  <a:gd name="adj3" fmla="val 16667"/>
                </a:avLst>
              </a:prstGeom>
              <a:solidFill>
                <a:srgbClr val="FFFFFF"/>
              </a:solidFill>
              <a:ln w="57150" cmpd="sng">
                <a:solidFill>
                  <a:srgbClr val="CC003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95C1F3D-0830-8A40-A2DF-BAB68786C070}"/>
                  </a:ext>
                </a:extLst>
              </p:cNvPr>
              <p:cNvSpPr/>
              <p:nvPr/>
            </p:nvSpPr>
            <p:spPr>
              <a:xfrm>
                <a:off x="6675966" y="2828921"/>
                <a:ext cx="1295401" cy="745067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chemeClr val="tx1"/>
                    </a:solidFill>
                  </a:rPr>
                  <a:t>Click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7AD530B-CA6E-F649-BC8F-5A55E2703B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3" r="4428"/>
              <a:stretch/>
            </p:blipFill>
            <p:spPr>
              <a:xfrm>
                <a:off x="6570366" y="3832218"/>
                <a:ext cx="1506601" cy="1578102"/>
              </a:xfrm>
              <a:prstGeom prst="rect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59465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09" y="954991"/>
            <a:ext cx="8585581" cy="35482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45" y="1118033"/>
            <a:ext cx="1195964" cy="656979"/>
          </a:xfrm>
          <a:prstGeom prst="rect">
            <a:avLst/>
          </a:prstGeom>
          <a:noFill/>
          <a:ln w="57150" cmpd="sng">
            <a:solidFill>
              <a:srgbClr val="2FAD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114800" y="5038725"/>
            <a:ext cx="4440238" cy="1008609"/>
          </a:xfrm>
          <a:prstGeom prst="wedgeRoundRectCallout">
            <a:avLst>
              <a:gd name="adj1" fmla="val -53893"/>
              <a:gd name="adj2" fmla="val -164556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993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Click Clinical Queries</a:t>
            </a:r>
          </a:p>
        </p:txBody>
      </p:sp>
    </p:spTree>
    <p:extLst>
      <p:ext uri="{BB962C8B-B14F-4D97-AF65-F5344CB8AC3E}">
        <p14:creationId xmlns:p14="http://schemas.microsoft.com/office/powerpoint/2010/main" val="21628101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creen Shot 2014-08-05 at 6.45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122363"/>
            <a:ext cx="8321675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2660650" y="474663"/>
            <a:ext cx="3251200" cy="981075"/>
          </a:xfrm>
          <a:prstGeom prst="wedgeRoundRectCallout">
            <a:avLst>
              <a:gd name="adj1" fmla="val -98628"/>
              <a:gd name="adj2" fmla="val 125777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6699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Enter asthma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133975" y="3851275"/>
            <a:ext cx="3692525" cy="1441450"/>
            <a:chOff x="5133975" y="3851275"/>
            <a:chExt cx="3692525" cy="1441450"/>
          </a:xfrm>
        </p:grpSpPr>
        <p:sp>
          <p:nvSpPr>
            <p:cNvPr id="6" name="Rounded Rectangular Callout 5"/>
            <p:cNvSpPr/>
            <p:nvPr/>
          </p:nvSpPr>
          <p:spPr bwMode="auto">
            <a:xfrm>
              <a:off x="5133975" y="3851275"/>
              <a:ext cx="3692525" cy="1441450"/>
            </a:xfrm>
            <a:prstGeom prst="wedgeRoundRectCallout">
              <a:avLst>
                <a:gd name="adj1" fmla="val 259"/>
                <a:gd name="adj2" fmla="val -1585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3200" dirty="0">
                <a:solidFill>
                  <a:srgbClr val="000000"/>
                </a:solidFill>
                <a:latin typeface="Verdana"/>
                <a:cs typeface="Verdana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6699250" y="4262438"/>
              <a:ext cx="1828800" cy="584200"/>
            </a:xfrm>
            <a:prstGeom prst="roundRect">
              <a:avLst/>
            </a:prstGeom>
            <a:solidFill>
              <a:srgbClr val="27508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FFFFFF"/>
                  </a:solidFill>
                  <a:latin typeface="Verdana"/>
                  <a:cs typeface="Verdana"/>
                </a:rPr>
                <a:t>Search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464175" y="4279900"/>
              <a:ext cx="1238250" cy="57467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61195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324017" y="274320"/>
            <a:ext cx="4937760" cy="630936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08F8C2D-1916-F24D-98D8-DAC26D493571}"/>
              </a:ext>
            </a:extLst>
          </p:cNvPr>
          <p:cNvSpPr/>
          <p:nvPr/>
        </p:nvSpPr>
        <p:spPr>
          <a:xfrm>
            <a:off x="5444800" y="1163233"/>
            <a:ext cx="3274303" cy="2077988"/>
          </a:xfrm>
          <a:prstGeom prst="wedgeRoundRectCallout">
            <a:avLst>
              <a:gd name="adj1" fmla="val -90428"/>
              <a:gd name="adj2" fmla="val -19910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from</a:t>
            </a:r>
          </a:p>
          <a:p>
            <a:pPr algn="ctr">
              <a:lnSpc>
                <a:spcPct val="15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B050"/>
                </a:solidFill>
              </a:rPr>
              <a:t>Click </a:t>
            </a:r>
            <a:r>
              <a:rPr lang="en-US" sz="3200" b="1" dirty="0">
                <a:solidFill>
                  <a:srgbClr val="D81E00"/>
                </a:solidFill>
              </a:rPr>
              <a:t>here!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38791D-4398-C24B-B229-BDB5D5DB36F4}"/>
              </a:ext>
            </a:extLst>
          </p:cNvPr>
          <p:cNvSpPr/>
          <p:nvPr/>
        </p:nvSpPr>
        <p:spPr>
          <a:xfrm>
            <a:off x="3698421" y="1616529"/>
            <a:ext cx="367393" cy="277585"/>
          </a:xfrm>
          <a:prstGeom prst="rect">
            <a:avLst/>
          </a:prstGeom>
          <a:noFill/>
          <a:ln w="571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20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E3C62-4D90-8447-A626-00633CDE4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9" y="370713"/>
            <a:ext cx="5555742" cy="61165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D49F979-2B9B-B046-869F-348DBA1D5FB1}"/>
              </a:ext>
            </a:extLst>
          </p:cNvPr>
          <p:cNvGrpSpPr/>
          <p:nvPr/>
        </p:nvGrpSpPr>
        <p:grpSpPr>
          <a:xfrm>
            <a:off x="365172" y="615084"/>
            <a:ext cx="8118426" cy="1395413"/>
            <a:chOff x="301672" y="615084"/>
            <a:chExt cx="8118426" cy="1395413"/>
          </a:xfrm>
        </p:grpSpPr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146644BD-2C5A-3443-853D-62C113DAEB99}"/>
                </a:ext>
              </a:extLst>
            </p:cNvPr>
            <p:cNvSpPr/>
            <p:nvPr/>
          </p:nvSpPr>
          <p:spPr>
            <a:xfrm>
              <a:off x="3124198" y="615084"/>
              <a:ext cx="5295900" cy="1395413"/>
            </a:xfrm>
            <a:prstGeom prst="wedgeRoundRectCallout">
              <a:avLst>
                <a:gd name="adj1" fmla="val -64587"/>
                <a:gd name="adj2" fmla="val 30630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for Therapy and</a:t>
              </a:r>
            </a:p>
            <a:p>
              <a:pPr algn="ctr"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Broad Scope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308799B-5208-5340-801F-85555F32B433}"/>
                </a:ext>
              </a:extLst>
            </p:cNvPr>
            <p:cNvSpPr/>
            <p:nvPr/>
          </p:nvSpPr>
          <p:spPr>
            <a:xfrm>
              <a:off x="301672" y="1358900"/>
              <a:ext cx="1819228" cy="650778"/>
            </a:xfrm>
            <a:prstGeom prst="roundRect">
              <a:avLst/>
            </a:prstGeom>
            <a:noFill/>
            <a:ln w="5715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391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E3C62-4D90-8447-A626-00633CDE4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29" y="370713"/>
            <a:ext cx="5555742" cy="6116574"/>
          </a:xfrm>
          <a:prstGeom prst="rect">
            <a:avLst/>
          </a:prstGeom>
        </p:spPr>
      </p:pic>
      <p:pic>
        <p:nvPicPr>
          <p:cNvPr id="7" name="Picture 6" descr="Screen Shot 2015-07-31 at 12.17.43 PM.png">
            <a:extLst>
              <a:ext uri="{FF2B5EF4-FFF2-40B4-BE49-F238E27FC236}">
                <a16:creationId xmlns:a16="http://schemas.microsoft.com/office/drawing/2014/main" id="{5D430770-72FD-D14D-84DF-6AD09409DA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90" y="1838706"/>
            <a:ext cx="3276600" cy="1695450"/>
          </a:xfrm>
          <a:prstGeom prst="rect">
            <a:avLst/>
          </a:prstGeom>
          <a:ln w="57150" cmpd="sng">
            <a:solidFill>
              <a:srgbClr val="3366FF"/>
            </a:solidFill>
          </a:ln>
        </p:spPr>
      </p:pic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BD933273-D7A2-744C-873E-E85D14663867}"/>
              </a:ext>
            </a:extLst>
          </p:cNvPr>
          <p:cNvSpPr/>
          <p:nvPr/>
        </p:nvSpPr>
        <p:spPr>
          <a:xfrm>
            <a:off x="3739958" y="528781"/>
            <a:ext cx="4398433" cy="1134533"/>
          </a:xfrm>
          <a:prstGeom prst="wedgeRoundRectCallout">
            <a:avLst>
              <a:gd name="adj1" fmla="val -75188"/>
              <a:gd name="adj2" fmla="val 51665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en-US" sz="2600" dirty="0">
                <a:solidFill>
                  <a:srgbClr val="000000"/>
                </a:solidFill>
                <a:latin typeface="Verdana"/>
                <a:cs typeface="Verdana"/>
              </a:rPr>
              <a:t>Click on the Therapy drop-down menu</a:t>
            </a:r>
          </a:p>
        </p:txBody>
      </p:sp>
    </p:spTree>
    <p:extLst>
      <p:ext uri="{BB962C8B-B14F-4D97-AF65-F5344CB8AC3E}">
        <p14:creationId xmlns:p14="http://schemas.microsoft.com/office/powerpoint/2010/main" val="21206749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E3C62-4D90-8447-A626-00633CDE4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29" y="370713"/>
            <a:ext cx="5555742" cy="61165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14FE476-8D77-7444-A747-A4042F0F0E51}"/>
              </a:ext>
            </a:extLst>
          </p:cNvPr>
          <p:cNvGrpSpPr/>
          <p:nvPr/>
        </p:nvGrpSpPr>
        <p:grpSpPr>
          <a:xfrm>
            <a:off x="980162" y="1303770"/>
            <a:ext cx="7040561" cy="2795059"/>
            <a:chOff x="980162" y="1303770"/>
            <a:chExt cx="7040561" cy="2795059"/>
          </a:xfrm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8598C1C6-5163-B943-A339-BFE5893348BB}"/>
                </a:ext>
              </a:extLst>
            </p:cNvPr>
            <p:cNvSpPr/>
            <p:nvPr/>
          </p:nvSpPr>
          <p:spPr bwMode="auto">
            <a:xfrm>
              <a:off x="980162" y="1303770"/>
              <a:ext cx="1918902" cy="674688"/>
            </a:xfrm>
            <a:prstGeom prst="roundRect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9" name="Rounded Rectangular Callout 8">
              <a:extLst>
                <a:ext uri="{FF2B5EF4-FFF2-40B4-BE49-F238E27FC236}">
                  <a16:creationId xmlns:a16="http://schemas.microsoft.com/office/drawing/2014/main" id="{B9C11D0F-832B-0F4F-A110-F0BD9C199BC5}"/>
                </a:ext>
              </a:extLst>
            </p:cNvPr>
            <p:cNvSpPr/>
            <p:nvPr/>
          </p:nvSpPr>
          <p:spPr bwMode="auto">
            <a:xfrm>
              <a:off x="1955414" y="3057429"/>
              <a:ext cx="6065309" cy="1041400"/>
            </a:xfrm>
            <a:prstGeom prst="wedgeRoundRectCallout">
              <a:avLst>
                <a:gd name="adj1" fmla="val -44514"/>
                <a:gd name="adj2" fmla="val -168411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Change from Broad to Narrow Scope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3014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24889-BB57-2F43-A152-A82D31567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8" y="313499"/>
            <a:ext cx="5127879" cy="6231001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DE0015BB-E833-A148-BFD3-6A21AB200F62}"/>
              </a:ext>
            </a:extLst>
          </p:cNvPr>
          <p:cNvSpPr/>
          <p:nvPr/>
        </p:nvSpPr>
        <p:spPr bwMode="auto">
          <a:xfrm>
            <a:off x="3507994" y="291673"/>
            <a:ext cx="5005070" cy="1395413"/>
          </a:xfrm>
          <a:prstGeom prst="wedgeRoundRectCallout">
            <a:avLst>
              <a:gd name="adj1" fmla="val -71162"/>
              <a:gd name="adj2" fmla="val 39731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Results for Therapy and</a:t>
            </a:r>
          </a:p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Narrow Scope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D93EC42-3C57-874C-9D96-C1F4DA7B3E02}"/>
              </a:ext>
            </a:extLst>
          </p:cNvPr>
          <p:cNvSpPr/>
          <p:nvPr/>
        </p:nvSpPr>
        <p:spPr bwMode="auto">
          <a:xfrm>
            <a:off x="266465" y="1271016"/>
            <a:ext cx="1708639" cy="539496"/>
          </a:xfrm>
          <a:prstGeom prst="roundRect">
            <a:avLst/>
          </a:prstGeom>
          <a:noFill/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E1B63D9E-1448-E047-99A1-BAC0DD83D55E}"/>
              </a:ext>
            </a:extLst>
          </p:cNvPr>
          <p:cNvSpPr/>
          <p:nvPr/>
        </p:nvSpPr>
        <p:spPr>
          <a:xfrm>
            <a:off x="252299" y="1885892"/>
            <a:ext cx="826694" cy="189796"/>
          </a:xfrm>
          <a:prstGeom prst="roundRect">
            <a:avLst/>
          </a:prstGeom>
          <a:noFill/>
          <a:ln w="38100" cap="flat" cmpd="sng" algn="ctr">
            <a:solidFill>
              <a:srgbClr val="2FAD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  <a:latin typeface="Times"/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5E69FDB8-C513-9B48-B115-9D392F462A13}"/>
              </a:ext>
            </a:extLst>
          </p:cNvPr>
          <p:cNvSpPr/>
          <p:nvPr/>
        </p:nvSpPr>
        <p:spPr>
          <a:xfrm>
            <a:off x="3105595" y="4472358"/>
            <a:ext cx="4292600" cy="1030287"/>
          </a:xfrm>
          <a:prstGeom prst="wedgeRoundRectCallout">
            <a:avLst>
              <a:gd name="adj1" fmla="val -75599"/>
              <a:gd name="adj2" fmla="val 90043"/>
              <a:gd name="adj3" fmla="val 16667"/>
            </a:avLst>
          </a:prstGeom>
          <a:solidFill>
            <a:schemeClr val="bg1"/>
          </a:solidFill>
          <a:ln w="76200" cap="flat" cmpd="sng" algn="ctr">
            <a:solidFill>
              <a:srgbClr val="80008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See all (9489)</a:t>
            </a:r>
          </a:p>
        </p:txBody>
      </p:sp>
    </p:spTree>
    <p:extLst>
      <p:ext uri="{BB962C8B-B14F-4D97-AF65-F5344CB8AC3E}">
        <p14:creationId xmlns:p14="http://schemas.microsoft.com/office/powerpoint/2010/main" val="311631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B6A972-B483-7A45-9CB3-E7FC7A814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46329"/>
            <a:ext cx="6858000" cy="6165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A98F2B-29D5-AF41-994A-33416A34E8E8}"/>
              </a:ext>
            </a:extLst>
          </p:cNvPr>
          <p:cNvGrpSpPr/>
          <p:nvPr/>
        </p:nvGrpSpPr>
        <p:grpSpPr>
          <a:xfrm>
            <a:off x="273029" y="843380"/>
            <a:ext cx="6367468" cy="2485746"/>
            <a:chOff x="273029" y="843380"/>
            <a:chExt cx="6367468" cy="2485746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44D521D9-6665-5F4E-A616-9CAAFA699C6B}"/>
                </a:ext>
              </a:extLst>
            </p:cNvPr>
            <p:cNvSpPr/>
            <p:nvPr/>
          </p:nvSpPr>
          <p:spPr>
            <a:xfrm>
              <a:off x="273029" y="843380"/>
              <a:ext cx="6367468" cy="967666"/>
            </a:xfrm>
            <a:prstGeom prst="wedgeRoundRectCallout">
              <a:avLst>
                <a:gd name="adj1" fmla="val -27451"/>
                <a:gd name="adj2" fmla="val 129149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Locate the Limitor: Publication Dates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47C7BF4-495E-A745-9F57-C2EC1A3C0498}"/>
                </a:ext>
              </a:extLst>
            </p:cNvPr>
            <p:cNvSpPr/>
            <p:nvPr/>
          </p:nvSpPr>
          <p:spPr>
            <a:xfrm>
              <a:off x="1173153" y="2685119"/>
              <a:ext cx="830263" cy="644007"/>
            </a:xfrm>
            <a:prstGeom prst="roundRect">
              <a:avLst/>
            </a:prstGeom>
            <a:noFill/>
            <a:ln w="57150" cap="flat" cmpd="sng" algn="ctr">
              <a:solidFill>
                <a:srgbClr val="0096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EF72F2DB-0B0B-664A-B43E-9B8EA09F47E5}"/>
              </a:ext>
            </a:extLst>
          </p:cNvPr>
          <p:cNvSpPr/>
          <p:nvPr/>
        </p:nvSpPr>
        <p:spPr>
          <a:xfrm>
            <a:off x="2289740" y="2693634"/>
            <a:ext cx="2495324" cy="735366"/>
          </a:xfrm>
          <a:prstGeom prst="wedgeRoundRectCallout">
            <a:avLst>
              <a:gd name="adj1" fmla="val -76903"/>
              <a:gd name="adj2" fmla="val -6062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Verdana"/>
                <a:cs typeface="Verdana"/>
              </a:rPr>
              <a:t>Click 5 years</a:t>
            </a:r>
          </a:p>
        </p:txBody>
      </p:sp>
    </p:spTree>
    <p:extLst>
      <p:ext uri="{BB962C8B-B14F-4D97-AF65-F5344CB8AC3E}">
        <p14:creationId xmlns:p14="http://schemas.microsoft.com/office/powerpoint/2010/main" val="2981747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0308D-2BF3-A145-8252-A06A36696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28" y="361950"/>
            <a:ext cx="7360920" cy="61341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A9BAB06-7E76-2A44-9307-94693A60F8FA}"/>
              </a:ext>
            </a:extLst>
          </p:cNvPr>
          <p:cNvGrpSpPr/>
          <p:nvPr/>
        </p:nvGrpSpPr>
        <p:grpSpPr>
          <a:xfrm>
            <a:off x="1505414" y="962999"/>
            <a:ext cx="7147280" cy="1609725"/>
            <a:chOff x="1505414" y="962999"/>
            <a:chExt cx="7147280" cy="1609725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F6E50008-7F1F-3C43-A116-96343B70BB3C}"/>
                </a:ext>
              </a:extLst>
            </p:cNvPr>
            <p:cNvSpPr/>
            <p:nvPr/>
          </p:nvSpPr>
          <p:spPr>
            <a:xfrm>
              <a:off x="3953694" y="962999"/>
              <a:ext cx="4699000" cy="1609725"/>
            </a:xfrm>
            <a:prstGeom prst="wedgeRoundRectCallout">
              <a:avLst>
                <a:gd name="adj1" fmla="val -70424"/>
                <a:gd name="adj2" fmla="val 89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have narrowed to 1474 articles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C98389D8-EAC1-EC41-9294-15313B4CE012}"/>
                </a:ext>
              </a:extLst>
            </p:cNvPr>
            <p:cNvSpPr/>
            <p:nvPr/>
          </p:nvSpPr>
          <p:spPr>
            <a:xfrm>
              <a:off x="1505414" y="1467728"/>
              <a:ext cx="1382751" cy="523778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162382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0308D-2BF3-A145-8252-A06A36696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361950"/>
            <a:ext cx="7360920" cy="6134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8C53B09-76B9-7B44-88F0-0772EA949328}"/>
              </a:ext>
            </a:extLst>
          </p:cNvPr>
          <p:cNvGrpSpPr/>
          <p:nvPr/>
        </p:nvGrpSpPr>
        <p:grpSpPr>
          <a:xfrm>
            <a:off x="883221" y="3722182"/>
            <a:ext cx="4202926" cy="755032"/>
            <a:chOff x="883221" y="3722182"/>
            <a:chExt cx="4202926" cy="755032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0EBDAC4-7E98-EA45-98FA-052C19E116E3}"/>
                </a:ext>
              </a:extLst>
            </p:cNvPr>
            <p:cNvSpPr/>
            <p:nvPr/>
          </p:nvSpPr>
          <p:spPr>
            <a:xfrm>
              <a:off x="883221" y="3722182"/>
              <a:ext cx="934428" cy="644007"/>
            </a:xfrm>
            <a:prstGeom prst="roundRect">
              <a:avLst/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E20D7FB2-C66B-B04A-9730-1F1E5B04EC18}"/>
                </a:ext>
              </a:extLst>
            </p:cNvPr>
            <p:cNvSpPr/>
            <p:nvPr/>
          </p:nvSpPr>
          <p:spPr>
            <a:xfrm>
              <a:off x="2590823" y="3741848"/>
              <a:ext cx="2495324" cy="735366"/>
            </a:xfrm>
            <a:prstGeom prst="wedgeRoundRectCallout">
              <a:avLst>
                <a:gd name="adj1" fmla="val -76903"/>
                <a:gd name="adj2" fmla="val -6062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Humans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0511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74F57-58EF-FA4C-9F4B-F4D549651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12" y="393192"/>
            <a:ext cx="7859776" cy="607161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4E786C1-41B4-374B-BFF1-918397F1A4FF}"/>
              </a:ext>
            </a:extLst>
          </p:cNvPr>
          <p:cNvGrpSpPr/>
          <p:nvPr/>
        </p:nvGrpSpPr>
        <p:grpSpPr>
          <a:xfrm>
            <a:off x="682482" y="3429000"/>
            <a:ext cx="5900202" cy="1778365"/>
            <a:chOff x="682482" y="3429000"/>
            <a:chExt cx="5900202" cy="1778365"/>
          </a:xfrm>
        </p:grpSpPr>
        <p:sp>
          <p:nvSpPr>
            <p:cNvPr id="10" name="Rounded Rectangular Callout 9">
              <a:extLst>
                <a:ext uri="{FF2B5EF4-FFF2-40B4-BE49-F238E27FC236}">
                  <a16:creationId xmlns:a16="http://schemas.microsoft.com/office/drawing/2014/main" id="{3D0099D7-97E8-CE4B-9A0C-14CC8C53FFB2}"/>
                </a:ext>
              </a:extLst>
            </p:cNvPr>
            <p:cNvSpPr/>
            <p:nvPr/>
          </p:nvSpPr>
          <p:spPr>
            <a:xfrm>
              <a:off x="1713821" y="3429000"/>
              <a:ext cx="4868863" cy="1065213"/>
            </a:xfrm>
            <a:prstGeom prst="wedgeRoundRectCallout">
              <a:avLst>
                <a:gd name="adj1" fmla="val -44469"/>
                <a:gd name="adj2" fmla="val 94397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u="sng" dirty="0">
                  <a:solidFill>
                    <a:srgbClr val="336699"/>
                  </a:solidFill>
                  <a:latin typeface="Verdana"/>
                  <a:cs typeface="Verdana"/>
                </a:rPr>
                <a:t>Show additional filters</a:t>
              </a:r>
            </a:p>
          </p:txBody>
        </p:sp>
        <p:sp>
          <p:nvSpPr>
            <p:cNvPr id="11" name="Rounded Rectangular Callout 10">
              <a:extLst>
                <a:ext uri="{FF2B5EF4-FFF2-40B4-BE49-F238E27FC236}">
                  <a16:creationId xmlns:a16="http://schemas.microsoft.com/office/drawing/2014/main" id="{4C758C5D-F041-3942-8445-324F1D3B63FE}"/>
                </a:ext>
              </a:extLst>
            </p:cNvPr>
            <p:cNvSpPr/>
            <p:nvPr/>
          </p:nvSpPr>
          <p:spPr>
            <a:xfrm>
              <a:off x="682482" y="4808662"/>
              <a:ext cx="1202074" cy="398703"/>
            </a:xfrm>
            <a:prstGeom prst="wedgeRoundRectCallout">
              <a:avLst>
                <a:gd name="adj1" fmla="val 5479"/>
                <a:gd name="adj2" fmla="val -50397"/>
                <a:gd name="adj3" fmla="val 16667"/>
              </a:avLst>
            </a:prstGeom>
            <a:no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78307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74F57-58EF-FA4C-9F4B-F4D549651A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74"/>
          <a:stretch/>
        </p:blipFill>
        <p:spPr>
          <a:xfrm>
            <a:off x="642112" y="281680"/>
            <a:ext cx="7859776" cy="4937760"/>
          </a:xfrm>
          <a:prstGeom prst="rect">
            <a:avLst/>
          </a:prstGeom>
        </p:spPr>
      </p:pic>
      <p:pic>
        <p:nvPicPr>
          <p:cNvPr id="6" name="Picture 5" descr="Screen Shot 2014-08-05 at 7.10.56 PM.png">
            <a:extLst>
              <a:ext uri="{FF2B5EF4-FFF2-40B4-BE49-F238E27FC236}">
                <a16:creationId xmlns:a16="http://schemas.microsoft.com/office/drawing/2014/main" id="{690A5FD7-A4B5-0745-813B-CAFCBFD84F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2008" r="3374" b="2132"/>
          <a:stretch>
            <a:fillRect/>
          </a:stretch>
        </p:blipFill>
        <p:spPr bwMode="auto">
          <a:xfrm>
            <a:off x="1574091" y="3429000"/>
            <a:ext cx="1785937" cy="2977284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734A0EF-961F-A743-8BA9-1EDAE1B5D592}"/>
              </a:ext>
            </a:extLst>
          </p:cNvPr>
          <p:cNvGrpSpPr/>
          <p:nvPr/>
        </p:nvGrpSpPr>
        <p:grpSpPr>
          <a:xfrm>
            <a:off x="1468229" y="1604429"/>
            <a:ext cx="6478322" cy="4036075"/>
            <a:chOff x="1468229" y="1604429"/>
            <a:chExt cx="6478322" cy="403607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11F551C-746A-4442-A014-019275DFBE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8229" y="4582574"/>
              <a:ext cx="1093258" cy="457200"/>
              <a:chOff x="1611135" y="3731815"/>
              <a:chExt cx="1391925" cy="45670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4D9C79C7-F8D4-0843-8729-C64D53D1D21B}"/>
                  </a:ext>
                </a:extLst>
              </p:cNvPr>
              <p:cNvSpPr/>
              <p:nvPr/>
            </p:nvSpPr>
            <p:spPr>
              <a:xfrm>
                <a:off x="1611135" y="3731815"/>
                <a:ext cx="1391925" cy="4567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Time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72642CF-AEDA-E84F-B339-BA6A541DF29C}"/>
                  </a:ext>
                </a:extLst>
              </p:cNvPr>
              <p:cNvSpPr/>
              <p:nvPr/>
            </p:nvSpPr>
            <p:spPr>
              <a:xfrm>
                <a:off x="1677871" y="3838062"/>
                <a:ext cx="286012" cy="26482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Zapf Dingbats" charset="0"/>
                    <a:ea typeface="ＭＳ Ｐゴシック" charset="0"/>
                    <a:cs typeface="Zapf Dingbats" charset="0"/>
                    <a:sym typeface="Zapf Dingbats" charset="0"/>
                  </a:rPr>
                  <a:t>✔</a:t>
                </a:r>
                <a:endParaRPr lang="en-US" sz="12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07EB6C8-C5C5-C841-A08F-01CF7E77A93B}"/>
                </a:ext>
              </a:extLst>
            </p:cNvPr>
            <p:cNvGrpSpPr/>
            <p:nvPr/>
          </p:nvGrpSpPr>
          <p:grpSpPr>
            <a:xfrm>
              <a:off x="1487827" y="5183304"/>
              <a:ext cx="1295130" cy="457200"/>
              <a:chOff x="1487827" y="5183304"/>
              <a:chExt cx="1295130" cy="4572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1538167-86A5-BC45-96A0-F99A3A3BA554}"/>
                  </a:ext>
                </a:extLst>
              </p:cNvPr>
              <p:cNvSpPr/>
              <p:nvPr/>
            </p:nvSpPr>
            <p:spPr bwMode="auto">
              <a:xfrm>
                <a:off x="1540242" y="5289667"/>
                <a:ext cx="235549" cy="2497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200" dirty="0">
                    <a:solidFill>
                      <a:srgbClr val="000000"/>
                    </a:solidFill>
                    <a:latin typeface="Zapf Dingbats" charset="0"/>
                    <a:ea typeface="ＭＳ Ｐゴシック" charset="0"/>
                    <a:cs typeface="Zapf Dingbats" charset="0"/>
                    <a:sym typeface="Zapf Dingbats" charset="0"/>
                  </a:rPr>
                  <a:t>✔</a:t>
                </a:r>
                <a:endParaRPr lang="en-US" sz="1200" dirty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0F2B965B-7C6D-A946-A122-4CF68CBECF5A}"/>
                  </a:ext>
                </a:extLst>
              </p:cNvPr>
              <p:cNvSpPr/>
              <p:nvPr/>
            </p:nvSpPr>
            <p:spPr bwMode="auto">
              <a:xfrm>
                <a:off x="1487827" y="5183304"/>
                <a:ext cx="1295130" cy="457200"/>
              </a:xfrm>
              <a:prstGeom prst="roundRect">
                <a:avLst/>
              </a:prstGeom>
              <a:noFill/>
              <a:ln w="76200" cap="flat" cmpd="sng" algn="ctr">
                <a:solidFill>
                  <a:srgbClr val="66CC3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Times"/>
                </a:endParaRPr>
              </a:p>
            </p:txBody>
          </p:sp>
        </p:grpSp>
        <p:sp>
          <p:nvSpPr>
            <p:cNvPr id="19" name="Rounded Rectangular Callout 18">
              <a:extLst>
                <a:ext uri="{FF2B5EF4-FFF2-40B4-BE49-F238E27FC236}">
                  <a16:creationId xmlns:a16="http://schemas.microsoft.com/office/drawing/2014/main" id="{C73622AD-6454-5941-8879-8368F009ECF4}"/>
                </a:ext>
              </a:extLst>
            </p:cNvPr>
            <p:cNvSpPr/>
            <p:nvPr/>
          </p:nvSpPr>
          <p:spPr>
            <a:xfrm>
              <a:off x="3882887" y="1604429"/>
              <a:ext cx="4063664" cy="2791980"/>
            </a:xfrm>
            <a:prstGeom prst="wedgeRoundRectCallout">
              <a:avLst>
                <a:gd name="adj1" fmla="val -71148"/>
                <a:gd name="adj2" fmla="val 37216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	Select 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   	Languages</a:t>
              </a:r>
            </a:p>
            <a:p>
              <a:pPr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			and</a:t>
              </a:r>
            </a:p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Journal categories</a:t>
              </a:r>
            </a:p>
          </p:txBody>
        </p:sp>
      </p:grp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CFB96FF8-4E8F-3546-8D9E-105C9539B21E}"/>
              </a:ext>
            </a:extLst>
          </p:cNvPr>
          <p:cNvSpPr/>
          <p:nvPr/>
        </p:nvSpPr>
        <p:spPr>
          <a:xfrm>
            <a:off x="3370553" y="5867688"/>
            <a:ext cx="3151187" cy="703263"/>
          </a:xfrm>
          <a:prstGeom prst="wedgeRoundRectCallout">
            <a:avLst>
              <a:gd name="adj1" fmla="val -83052"/>
              <a:gd name="adj2" fmla="val -728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FF813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Verdana"/>
                <a:cs typeface="Verdana"/>
              </a:rPr>
              <a:t>Click </a:t>
            </a:r>
            <a:r>
              <a:rPr lang="en-US" sz="2800" dirty="0">
                <a:solidFill>
                  <a:srgbClr val="336699"/>
                </a:solidFill>
                <a:latin typeface="Verdana"/>
                <a:cs typeface="Verdana"/>
              </a:rPr>
              <a:t>Show</a:t>
            </a:r>
          </a:p>
        </p:txBody>
      </p:sp>
    </p:spTree>
    <p:extLst>
      <p:ext uri="{BB962C8B-B14F-4D97-AF65-F5344CB8AC3E}">
        <p14:creationId xmlns:p14="http://schemas.microsoft.com/office/powerpoint/2010/main" val="4030834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A5115E-893C-514D-94B1-0A9DE7903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" y="286115"/>
            <a:ext cx="7876032" cy="60472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842580-E437-334A-93A6-91D4D7501F50}"/>
              </a:ext>
            </a:extLst>
          </p:cNvPr>
          <p:cNvGrpSpPr/>
          <p:nvPr/>
        </p:nvGrpSpPr>
        <p:grpSpPr>
          <a:xfrm>
            <a:off x="665677" y="4057602"/>
            <a:ext cx="4192747" cy="917807"/>
            <a:chOff x="665677" y="4057602"/>
            <a:chExt cx="4192747" cy="917807"/>
          </a:xfrm>
        </p:grpSpPr>
        <p:sp>
          <p:nvSpPr>
            <p:cNvPr id="25" name="Rounded Rectangular Callout 24">
              <a:extLst>
                <a:ext uri="{FF2B5EF4-FFF2-40B4-BE49-F238E27FC236}">
                  <a16:creationId xmlns:a16="http://schemas.microsoft.com/office/drawing/2014/main" id="{477CF317-5D39-4F4D-9195-132898A3DBB3}"/>
                </a:ext>
              </a:extLst>
            </p:cNvPr>
            <p:cNvSpPr/>
            <p:nvPr/>
          </p:nvSpPr>
          <p:spPr>
            <a:xfrm>
              <a:off x="2040082" y="4057602"/>
              <a:ext cx="2818342" cy="766190"/>
            </a:xfrm>
            <a:prstGeom prst="wedgeRoundRectCallout">
              <a:avLst>
                <a:gd name="adj1" fmla="val -69178"/>
                <a:gd name="adj2" fmla="val 21871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2FAD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dirty="0">
                  <a:solidFill>
                    <a:srgbClr val="000000"/>
                  </a:solidFill>
                  <a:latin typeface="Verdana"/>
                  <a:cs typeface="Verdana"/>
                </a:rPr>
                <a:t>Click </a:t>
              </a:r>
              <a:r>
                <a:rPr lang="en-US" sz="2400" dirty="0">
                  <a:solidFill>
                    <a:srgbClr val="275082"/>
                  </a:solidFill>
                  <a:latin typeface="Verdana"/>
                  <a:cs typeface="Verdana"/>
                </a:rPr>
                <a:t>English</a:t>
              </a:r>
              <a:endParaRPr lang="en-US" sz="2400" u="sng" dirty="0">
                <a:solidFill>
                  <a:srgbClr val="275082"/>
                </a:solidFill>
                <a:latin typeface="Verdana"/>
                <a:cs typeface="Verdana"/>
              </a:endParaRPr>
            </a:p>
          </p:txBody>
        </p:sp>
        <p:sp>
          <p:nvSpPr>
            <p:cNvPr id="26" name="Rounded Rectangular Callout 25">
              <a:extLst>
                <a:ext uri="{FF2B5EF4-FFF2-40B4-BE49-F238E27FC236}">
                  <a16:creationId xmlns:a16="http://schemas.microsoft.com/office/drawing/2014/main" id="{8B9D2977-CFAD-D04A-A534-0FCF8704CE85}"/>
                </a:ext>
              </a:extLst>
            </p:cNvPr>
            <p:cNvSpPr/>
            <p:nvPr/>
          </p:nvSpPr>
          <p:spPr>
            <a:xfrm>
              <a:off x="665677" y="4454710"/>
              <a:ext cx="721234" cy="520699"/>
            </a:xfrm>
            <a:prstGeom prst="wedgeRoundRectCallout">
              <a:avLst>
                <a:gd name="adj1" fmla="val 2350"/>
                <a:gd name="adj2" fmla="val -10191"/>
                <a:gd name="adj3" fmla="val 16667"/>
              </a:avLst>
            </a:prstGeom>
            <a:noFill/>
            <a:ln w="76200" cap="flat" cmpd="sng" algn="ctr">
              <a:solidFill>
                <a:srgbClr val="2FAD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4188C7B-81B4-3046-A617-EAE676AC7E8C}"/>
              </a:ext>
            </a:extLst>
          </p:cNvPr>
          <p:cNvGrpSpPr/>
          <p:nvPr/>
        </p:nvGrpSpPr>
        <p:grpSpPr>
          <a:xfrm>
            <a:off x="664084" y="5570314"/>
            <a:ext cx="7353481" cy="870244"/>
            <a:chOff x="664084" y="5570314"/>
            <a:chExt cx="7353481" cy="870244"/>
          </a:xfrm>
        </p:grpSpPr>
        <p:sp>
          <p:nvSpPr>
            <p:cNvPr id="28" name="Rounded Rectangular Callout 27">
              <a:extLst>
                <a:ext uri="{FF2B5EF4-FFF2-40B4-BE49-F238E27FC236}">
                  <a16:creationId xmlns:a16="http://schemas.microsoft.com/office/drawing/2014/main" id="{80045D26-7084-D944-974D-036E531472BB}"/>
                </a:ext>
              </a:extLst>
            </p:cNvPr>
            <p:cNvSpPr/>
            <p:nvPr/>
          </p:nvSpPr>
          <p:spPr>
            <a:xfrm>
              <a:off x="2789101" y="5570314"/>
              <a:ext cx="5228464" cy="870244"/>
            </a:xfrm>
            <a:prstGeom prst="wedgeRoundRectCallout">
              <a:avLst>
                <a:gd name="adj1" fmla="val -70678"/>
                <a:gd name="adj2" fmla="val -22544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 </a:t>
              </a: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Click Nursing journals</a:t>
              </a: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D1001E7F-4611-384A-9926-BF838C3F6DCC}"/>
                </a:ext>
              </a:extLst>
            </p:cNvPr>
            <p:cNvSpPr/>
            <p:nvPr/>
          </p:nvSpPr>
          <p:spPr bwMode="auto">
            <a:xfrm>
              <a:off x="664084" y="5660887"/>
              <a:ext cx="927566" cy="246592"/>
            </a:xfrm>
            <a:prstGeom prst="roundRect">
              <a:avLst/>
            </a:prstGeom>
            <a:noFill/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9496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286FBF-8960-F54D-9F10-3B04D5B82E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6"/>
          <a:stretch/>
        </p:blipFill>
        <p:spPr>
          <a:xfrm>
            <a:off x="309889" y="320040"/>
            <a:ext cx="5593588" cy="6217920"/>
          </a:xfrm>
          <a:prstGeom prst="rect">
            <a:avLst/>
          </a:prstGeom>
          <a:ln w="57150">
            <a:solidFill>
              <a:schemeClr val="bg1">
                <a:lumMod val="6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6F5A8D3-C525-8243-9379-2019C04CC846}"/>
              </a:ext>
            </a:extLst>
          </p:cNvPr>
          <p:cNvGrpSpPr/>
          <p:nvPr/>
        </p:nvGrpSpPr>
        <p:grpSpPr>
          <a:xfrm>
            <a:off x="1495838" y="4212773"/>
            <a:ext cx="7162801" cy="1436913"/>
            <a:chOff x="1495838" y="4212773"/>
            <a:chExt cx="7162801" cy="14369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45F4BED-D8B6-E248-8ED0-E57F04E76F50}"/>
                </a:ext>
              </a:extLst>
            </p:cNvPr>
            <p:cNvSpPr/>
            <p:nvPr/>
          </p:nvSpPr>
          <p:spPr>
            <a:xfrm>
              <a:off x="1495838" y="4212773"/>
              <a:ext cx="2047462" cy="616226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C4EA49-267A-8E42-B153-A2DA030C0D38}"/>
                </a:ext>
              </a:extLst>
            </p:cNvPr>
            <p:cNvGrpSpPr/>
            <p:nvPr/>
          </p:nvGrpSpPr>
          <p:grpSpPr>
            <a:xfrm>
              <a:off x="5514560" y="4229101"/>
              <a:ext cx="3144079" cy="1420585"/>
              <a:chOff x="3008124" y="4278086"/>
              <a:chExt cx="3144079" cy="1420585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26C00BF8-F076-D34C-92A6-B05326EAE494}"/>
                  </a:ext>
                </a:extLst>
              </p:cNvPr>
              <p:cNvSpPr/>
              <p:nvPr/>
            </p:nvSpPr>
            <p:spPr>
              <a:xfrm>
                <a:off x="3008124" y="4278086"/>
                <a:ext cx="3144079" cy="1420585"/>
              </a:xfrm>
              <a:prstGeom prst="wedgeRoundRectCallout">
                <a:avLst>
                  <a:gd name="adj1" fmla="val -132827"/>
                  <a:gd name="adj2" fmla="val -17904"/>
                  <a:gd name="adj3" fmla="val 16667"/>
                </a:avLst>
              </a:prstGeom>
              <a:solidFill>
                <a:schemeClr val="bg1"/>
              </a:solidFill>
              <a:ln w="57150" cmpd="sng">
                <a:solidFill>
                  <a:srgbClr val="CC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endParaRPr lang="en-US" sz="2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9F18051-42C0-0F40-A184-F1E9D4F7617D}"/>
                  </a:ext>
                </a:extLst>
              </p:cNvPr>
              <p:cNvSpPr/>
              <p:nvPr/>
            </p:nvSpPr>
            <p:spPr>
              <a:xfrm>
                <a:off x="3203594" y="4507751"/>
                <a:ext cx="2753139" cy="103367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lnSpc>
                    <a:spcPct val="80000"/>
                  </a:lnSpc>
                </a:pPr>
                <a:r>
                  <a:rPr lang="en-US" sz="2800" dirty="0">
                    <a:solidFill>
                      <a:srgbClr val="000000"/>
                    </a:solidFill>
                  </a:rPr>
                  <a:t>Click </a:t>
                </a:r>
                <a:r>
                  <a:rPr lang="en-US" sz="2800" dirty="0">
                    <a:solidFill>
                      <a:srgbClr val="CC1D33"/>
                    </a:solidFill>
                  </a:rPr>
                  <a:t>here</a:t>
                </a:r>
                <a:r>
                  <a:rPr lang="en-US" sz="2800" dirty="0">
                    <a:solidFill>
                      <a:srgbClr val="000000"/>
                    </a:solidFill>
                  </a:rPr>
                  <a:t> to go to library resources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189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1EF6E-6175-354D-BDF1-EA8E0D7D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400050"/>
            <a:ext cx="7429500" cy="6057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BB8C366-FA2A-214E-B872-94FBA7A1CA81}"/>
              </a:ext>
            </a:extLst>
          </p:cNvPr>
          <p:cNvGrpSpPr/>
          <p:nvPr/>
        </p:nvGrpSpPr>
        <p:grpSpPr>
          <a:xfrm>
            <a:off x="2098215" y="1516621"/>
            <a:ext cx="4894257" cy="2640948"/>
            <a:chOff x="2098215" y="1516621"/>
            <a:chExt cx="4894257" cy="2640948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1F0F783-816F-1649-989C-A09B0254BD86}"/>
                </a:ext>
              </a:extLst>
            </p:cNvPr>
            <p:cNvSpPr/>
            <p:nvPr/>
          </p:nvSpPr>
          <p:spPr>
            <a:xfrm>
              <a:off x="2098215" y="1516621"/>
              <a:ext cx="3984533" cy="988040"/>
            </a:xfrm>
            <a:prstGeom prst="roundRect">
              <a:avLst/>
            </a:prstGeom>
            <a:noFill/>
            <a:ln w="76200" cap="flat" cmpd="sng" algn="ctr">
              <a:solidFill>
                <a:srgbClr val="CD2EC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  <p:sp>
          <p:nvSpPr>
            <p:cNvPr id="13" name="Rounded Rectangular Callout 12">
              <a:extLst>
                <a:ext uri="{FF2B5EF4-FFF2-40B4-BE49-F238E27FC236}">
                  <a16:creationId xmlns:a16="http://schemas.microsoft.com/office/drawing/2014/main" id="{B0EC4830-31EA-564C-931F-9FDD98C1E0F3}"/>
                </a:ext>
              </a:extLst>
            </p:cNvPr>
            <p:cNvSpPr/>
            <p:nvPr/>
          </p:nvSpPr>
          <p:spPr>
            <a:xfrm>
              <a:off x="2804446" y="3125742"/>
              <a:ext cx="4188026" cy="1031827"/>
            </a:xfrm>
            <a:prstGeom prst="wedgeRoundRectCallout">
              <a:avLst>
                <a:gd name="adj1" fmla="val -31300"/>
                <a:gd name="adj2" fmla="val -10023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CC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200" dirty="0">
                  <a:solidFill>
                    <a:srgbClr val="000000"/>
                  </a:solidFill>
                  <a:latin typeface="Verdana"/>
                  <a:cs typeface="Verdana"/>
                </a:rPr>
                <a:t>Activated filters</a:t>
              </a:r>
              <a:endParaRPr lang="en-US" sz="3200" u="sng" dirty="0">
                <a:solidFill>
                  <a:srgbClr val="336699"/>
                </a:solidFill>
                <a:latin typeface="Verdana"/>
                <a:cs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822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1EF6E-6175-354D-BDF1-EA8E0D7D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24" y="400050"/>
            <a:ext cx="7429500" cy="60579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5FAD545-923F-9346-8AA4-C31328B37140}"/>
              </a:ext>
            </a:extLst>
          </p:cNvPr>
          <p:cNvGrpSpPr/>
          <p:nvPr/>
        </p:nvGrpSpPr>
        <p:grpSpPr>
          <a:xfrm>
            <a:off x="1555022" y="981908"/>
            <a:ext cx="7065673" cy="1609725"/>
            <a:chOff x="1475509" y="862638"/>
            <a:chExt cx="7065673" cy="1609725"/>
          </a:xfrm>
        </p:grpSpPr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AC198574-6C8A-AF40-A147-237423701F17}"/>
                </a:ext>
              </a:extLst>
            </p:cNvPr>
            <p:cNvSpPr/>
            <p:nvPr/>
          </p:nvSpPr>
          <p:spPr>
            <a:xfrm>
              <a:off x="3842182" y="862638"/>
              <a:ext cx="4699000" cy="1609725"/>
            </a:xfrm>
            <a:prstGeom prst="wedgeRoundRectCallout">
              <a:avLst>
                <a:gd name="adj1" fmla="val -72797"/>
                <a:gd name="adj2" fmla="val 4358"/>
                <a:gd name="adj3" fmla="val 16667"/>
              </a:avLst>
            </a:prstGeom>
            <a:solidFill>
              <a:schemeClr val="bg1"/>
            </a:solidFill>
            <a:ln w="76200" cap="flat" cmpd="sng" algn="ctr">
              <a:solidFill>
                <a:srgbClr val="FF813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30000"/>
                </a:lnSpc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/>
                  <a:cs typeface="Verdana"/>
                </a:rPr>
                <a:t>Results have narrowed to 20 articles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4A01200D-F614-4D46-9B27-72DAE9F1BBCC}"/>
                </a:ext>
              </a:extLst>
            </p:cNvPr>
            <p:cNvSpPr/>
            <p:nvPr/>
          </p:nvSpPr>
          <p:spPr>
            <a:xfrm>
              <a:off x="1475509" y="1367367"/>
              <a:ext cx="1176097" cy="523778"/>
            </a:xfrm>
            <a:prstGeom prst="roundRect">
              <a:avLst/>
            </a:prstGeom>
            <a:noFill/>
            <a:ln w="571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  <a:latin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94305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1EF6E-6175-354D-BDF1-EA8E0D7DC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24" y="400050"/>
            <a:ext cx="7429500" cy="60579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2806C79-FEE5-6042-B153-2CA98194DE7B}"/>
              </a:ext>
            </a:extLst>
          </p:cNvPr>
          <p:cNvGrpSpPr/>
          <p:nvPr/>
        </p:nvGrpSpPr>
        <p:grpSpPr>
          <a:xfrm>
            <a:off x="1654190" y="2357982"/>
            <a:ext cx="7068301" cy="2963193"/>
            <a:chOff x="1654190" y="2357982"/>
            <a:chExt cx="7068301" cy="2963193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7870B7-E044-8041-B60C-9D4502319F21}"/>
                </a:ext>
              </a:extLst>
            </p:cNvPr>
            <p:cNvSpPr/>
            <p:nvPr/>
          </p:nvSpPr>
          <p:spPr>
            <a:xfrm>
              <a:off x="1654190" y="2357982"/>
              <a:ext cx="4282783" cy="1071018"/>
            </a:xfrm>
            <a:prstGeom prst="roundRect">
              <a:avLst/>
            </a:prstGeom>
            <a:noFill/>
            <a:ln w="76200" cap="flat" cmpd="sng" algn="ctr">
              <a:solidFill>
                <a:srgbClr val="FF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ln w="57150" cmpd="sng">
                  <a:solidFill>
                    <a:srgbClr val="000000"/>
                  </a:solidFill>
                </a:ln>
                <a:solidFill>
                  <a:srgbClr val="FFFFFF"/>
                </a:solidFill>
                <a:latin typeface="Times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4C50CDC-7B89-1142-B9CA-A97C67D4AAB4}"/>
                </a:ext>
              </a:extLst>
            </p:cNvPr>
            <p:cNvGrpSpPr/>
            <p:nvPr/>
          </p:nvGrpSpPr>
          <p:grpSpPr>
            <a:xfrm>
              <a:off x="4274316" y="3978150"/>
              <a:ext cx="4448175" cy="1343025"/>
              <a:chOff x="4221307" y="3911889"/>
              <a:chExt cx="4448175" cy="1343025"/>
            </a:xfrm>
          </p:grpSpPr>
          <p:sp>
            <p:nvSpPr>
              <p:cNvPr id="11" name="Rounded Rectangular Callout 10">
                <a:extLst>
                  <a:ext uri="{FF2B5EF4-FFF2-40B4-BE49-F238E27FC236}">
                    <a16:creationId xmlns:a16="http://schemas.microsoft.com/office/drawing/2014/main" id="{B4303BB9-703A-4B48-823E-D1B7335B6510}"/>
                  </a:ext>
                </a:extLst>
              </p:cNvPr>
              <p:cNvSpPr/>
              <p:nvPr/>
            </p:nvSpPr>
            <p:spPr bwMode="auto">
              <a:xfrm>
                <a:off x="4221307" y="3911889"/>
                <a:ext cx="4448175" cy="1343025"/>
              </a:xfrm>
              <a:prstGeom prst="wedgeRoundRectCallout">
                <a:avLst>
                  <a:gd name="adj1" fmla="val -35272"/>
                  <a:gd name="adj2" fmla="val -92513"/>
                  <a:gd name="adj3" fmla="val 16667"/>
                </a:avLst>
              </a:prstGeom>
              <a:solidFill>
                <a:schemeClr val="bg1"/>
              </a:solidFill>
              <a:ln w="76200" cap="flat" cmpd="sng" algn="ctr">
                <a:solidFill>
                  <a:srgbClr val="5CA5E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827E1A-BB4E-7444-AF9E-C5C445B29089}"/>
                  </a:ext>
                </a:extLst>
              </p:cNvPr>
              <p:cNvSpPr/>
              <p:nvPr/>
            </p:nvSpPr>
            <p:spPr bwMode="auto">
              <a:xfrm>
                <a:off x="4488007" y="4094451"/>
                <a:ext cx="3881438" cy="9667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20000"/>
                  </a:lnSpc>
                  <a:spcAft>
                    <a:spcPts val="4200"/>
                  </a:spcAft>
                  <a:defRPr/>
                </a:pPr>
                <a:r>
                  <a:rPr lang="en-US" sz="24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on the article title you wish to read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94625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D474556-0E99-2449-8D7F-C172F186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329" y="1268677"/>
            <a:ext cx="7235952" cy="5273040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21DD124A-9B1C-1E49-82A5-19668F20F409}"/>
              </a:ext>
            </a:extLst>
          </p:cNvPr>
          <p:cNvSpPr/>
          <p:nvPr/>
        </p:nvSpPr>
        <p:spPr bwMode="auto">
          <a:xfrm>
            <a:off x="578643" y="199176"/>
            <a:ext cx="7986713" cy="966111"/>
          </a:xfrm>
          <a:prstGeom prst="wedgeRoundRectCallout">
            <a:avLst>
              <a:gd name="adj1" fmla="val 25774"/>
              <a:gd name="adj2" fmla="val 157241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Click                         for Free Full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E61CF9-4FB5-B54F-85E1-F14EB2D4FE5B}"/>
              </a:ext>
            </a:extLst>
          </p:cNvPr>
          <p:cNvSpPr/>
          <p:nvPr/>
        </p:nvSpPr>
        <p:spPr bwMode="auto">
          <a:xfrm>
            <a:off x="2032034" y="332254"/>
            <a:ext cx="2852737" cy="673100"/>
          </a:xfrm>
          <a:prstGeom prst="rect">
            <a:avLst/>
          </a:prstGeom>
          <a:solidFill>
            <a:schemeClr val="bg1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CC0000"/>
                </a:solidFill>
                <a:latin typeface="Calibri"/>
                <a:cs typeface="Calibri"/>
              </a:rPr>
              <a:t>TTUHSC ONLINE</a:t>
            </a:r>
          </a:p>
        </p:txBody>
      </p:sp>
    </p:spTree>
    <p:extLst>
      <p:ext uri="{BB962C8B-B14F-4D97-AF65-F5344CB8AC3E}">
        <p14:creationId xmlns:p14="http://schemas.microsoft.com/office/powerpoint/2010/main" val="17435860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79B289-3170-6D41-BBD8-689EA63B1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588" y="635584"/>
            <a:ext cx="6592824" cy="59900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83DFB8A-F7A1-7D40-8667-25239E428DDF}"/>
              </a:ext>
            </a:extLst>
          </p:cNvPr>
          <p:cNvGrpSpPr>
            <a:grpSpLocks/>
          </p:cNvGrpSpPr>
          <p:nvPr/>
        </p:nvGrpSpPr>
        <p:grpSpPr bwMode="auto">
          <a:xfrm>
            <a:off x="4475066" y="251172"/>
            <a:ext cx="2925762" cy="1087438"/>
            <a:chOff x="893022" y="177758"/>
            <a:chExt cx="2926126" cy="1088572"/>
          </a:xfrm>
        </p:grpSpPr>
        <p:sp>
          <p:nvSpPr>
            <p:cNvPr id="12" name="Rounded Rectangular Callout 11">
              <a:extLst>
                <a:ext uri="{FF2B5EF4-FFF2-40B4-BE49-F238E27FC236}">
                  <a16:creationId xmlns:a16="http://schemas.microsoft.com/office/drawing/2014/main" id="{19BF7BB8-A691-AA42-BEF2-F24298BC41E5}"/>
                </a:ext>
              </a:extLst>
            </p:cNvPr>
            <p:cNvSpPr/>
            <p:nvPr/>
          </p:nvSpPr>
          <p:spPr>
            <a:xfrm>
              <a:off x="893022" y="177758"/>
              <a:ext cx="2926126" cy="1088572"/>
            </a:xfrm>
            <a:prstGeom prst="wedgeRoundRectCallout">
              <a:avLst>
                <a:gd name="adj1" fmla="val -66665"/>
                <a:gd name="adj2" fmla="val 42819"/>
                <a:gd name="adj3" fmla="val 16667"/>
              </a:avLst>
            </a:prstGeom>
            <a:solidFill>
              <a:schemeClr val="bg1"/>
            </a:solidFill>
            <a:ln w="57150" cap="flat" cmpd="sng" algn="ctr">
              <a:solidFill>
                <a:srgbClr val="CC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spcAft>
                  <a:spcPts val="1800"/>
                </a:spcAft>
                <a:defRPr/>
              </a:pPr>
              <a:r>
                <a: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rPr>
                <a:t> Click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150AE51-7C47-C34E-869B-A6C0851B31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0229" y="403296"/>
              <a:ext cx="1359069" cy="792099"/>
              <a:chOff x="5255148" y="438463"/>
              <a:chExt cx="1359069" cy="79209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F8946289-0395-7E46-90BA-0B62335042DD}"/>
                  </a:ext>
                </a:extLst>
              </p:cNvPr>
              <p:cNvSpPr/>
              <p:nvPr/>
            </p:nvSpPr>
            <p:spPr>
              <a:xfrm>
                <a:off x="5255148" y="469357"/>
                <a:ext cx="1359069" cy="76120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srgbClr val="FFFFFF"/>
                  </a:solidFill>
                  <a:latin typeface="Times"/>
                </a:endParaRPr>
              </a:p>
            </p:txBody>
          </p:sp>
          <p:pic>
            <p:nvPicPr>
              <p:cNvPr id="15" name="Picture 14" descr="Screen Shot 2012-07-24 at 3.05.56 PM.png">
                <a:extLst>
                  <a:ext uri="{FF2B5EF4-FFF2-40B4-BE49-F238E27FC236}">
                    <a16:creationId xmlns:a16="http://schemas.microsoft.com/office/drawing/2014/main" id="{6390292D-C423-2548-A7F4-F2AB8619E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86620" y="438463"/>
                <a:ext cx="1308100" cy="660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5423097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04559-310C-6E46-8CFA-21B2B0A8A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22" y="252158"/>
            <a:ext cx="4804156" cy="6353683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D29A10B-8FA6-0548-8D4C-EF6D091FD70D}"/>
              </a:ext>
            </a:extLst>
          </p:cNvPr>
          <p:cNvSpPr/>
          <p:nvPr/>
        </p:nvSpPr>
        <p:spPr bwMode="auto">
          <a:xfrm>
            <a:off x="5421854" y="521906"/>
            <a:ext cx="3272594" cy="966111"/>
          </a:xfrm>
          <a:prstGeom prst="wedgeRoundRectCallout">
            <a:avLst>
              <a:gd name="adj1" fmla="val -66596"/>
              <a:gd name="adj2" fmla="val 111588"/>
              <a:gd name="adj3" fmla="val 16667"/>
            </a:avLst>
          </a:prstGeom>
          <a:solidFill>
            <a:schemeClr val="bg1"/>
          </a:solidFill>
          <a:ln w="571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180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rPr>
              <a:t>Full Text Article</a:t>
            </a:r>
          </a:p>
        </p:txBody>
      </p:sp>
    </p:spTree>
    <p:extLst>
      <p:ext uri="{BB962C8B-B14F-4D97-AF65-F5344CB8AC3E}">
        <p14:creationId xmlns:p14="http://schemas.microsoft.com/office/powerpoint/2010/main" val="9010379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38100" cmpd="dbl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75190" y="2743391"/>
            <a:ext cx="7780920" cy="1033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800" i="1" dirty="0">
                <a:latin typeface="Times New Roman"/>
                <a:cs typeface="Times New Roman"/>
              </a:rPr>
              <a:t>What questions do you have?</a:t>
            </a:r>
          </a:p>
        </p:txBody>
      </p:sp>
    </p:spTree>
    <p:extLst>
      <p:ext uri="{BB962C8B-B14F-4D97-AF65-F5344CB8AC3E}">
        <p14:creationId xmlns:p14="http://schemas.microsoft.com/office/powerpoint/2010/main" val="188116016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388" y="160338"/>
            <a:ext cx="8774112" cy="6529387"/>
          </a:xfrm>
          <a:prstGeom prst="rect">
            <a:avLst/>
          </a:prstGeom>
          <a:noFill/>
          <a:ln w="571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25475" y="1941513"/>
            <a:ext cx="7920038" cy="26463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8000" i="1" dirty="0">
                <a:latin typeface="Times New Roman"/>
                <a:cs typeface="Times New Roman"/>
              </a:rPr>
              <a:t>Finding e-journals in Gold Rush</a:t>
            </a:r>
          </a:p>
        </p:txBody>
      </p:sp>
    </p:spTree>
    <p:extLst>
      <p:ext uri="{BB962C8B-B14F-4D97-AF65-F5344CB8AC3E}">
        <p14:creationId xmlns:p14="http://schemas.microsoft.com/office/powerpoint/2010/main" val="222203984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E913E3-E395-4549-9129-7A3DAB365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" r="1124" b="1018"/>
          <a:stretch/>
        </p:blipFill>
        <p:spPr>
          <a:xfrm>
            <a:off x="242845" y="274320"/>
            <a:ext cx="4937760" cy="6309360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8416A4C-631F-624F-AE1A-DFD68C35729A}"/>
              </a:ext>
            </a:extLst>
          </p:cNvPr>
          <p:cNvSpPr/>
          <p:nvPr/>
        </p:nvSpPr>
        <p:spPr>
          <a:xfrm>
            <a:off x="5583925" y="365760"/>
            <a:ext cx="3142445" cy="612648"/>
          </a:xfrm>
          <a:prstGeom prst="wedgeRoundRectCallout">
            <a:avLst>
              <a:gd name="adj1" fmla="val -70060"/>
              <a:gd name="adj2" fmla="val -20019"/>
              <a:gd name="adj3" fmla="val 16667"/>
            </a:avLst>
          </a:prstGeom>
          <a:solidFill>
            <a:schemeClr val="bg1"/>
          </a:solidFill>
          <a:ln w="38100" cmpd="sng">
            <a:solidFill>
              <a:srgbClr val="CC1D3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en-US" sz="2200" dirty="0">
                <a:solidFill>
                  <a:srgbClr val="000000"/>
                </a:solidFill>
              </a:rPr>
              <a:t>www.ttuhsc.edu/libraries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9E0EE02-AFAA-2949-BE10-1658B83BBCDE}"/>
              </a:ext>
            </a:extLst>
          </p:cNvPr>
          <p:cNvGrpSpPr/>
          <p:nvPr/>
        </p:nvGrpSpPr>
        <p:grpSpPr>
          <a:xfrm>
            <a:off x="1659509" y="2442552"/>
            <a:ext cx="7161194" cy="3927107"/>
            <a:chOff x="1713299" y="2281187"/>
            <a:chExt cx="7161194" cy="392710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7406B32-DFE9-6645-ADAE-F089A9DB30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299" y="3516221"/>
              <a:ext cx="413886" cy="478263"/>
            </a:xfrm>
            <a:prstGeom prst="rect">
              <a:avLst/>
            </a:prstGeom>
            <a:noFill/>
            <a:ln w="57150" cmpd="sng">
              <a:solidFill>
                <a:srgbClr val="00B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ECAABAC-B688-9249-94B1-47F725A3488C}"/>
                </a:ext>
              </a:extLst>
            </p:cNvPr>
            <p:cNvGrpSpPr/>
            <p:nvPr/>
          </p:nvGrpSpPr>
          <p:grpSpPr>
            <a:xfrm>
              <a:off x="5496026" y="2281187"/>
              <a:ext cx="3378467" cy="3927107"/>
              <a:chOff x="5505651" y="2194560"/>
              <a:chExt cx="3378467" cy="3927107"/>
            </a:xfrm>
          </p:grpSpPr>
          <p:sp>
            <p:nvSpPr>
              <p:cNvPr id="15" name="Rounded Rectangular Callout 14">
                <a:extLst>
                  <a:ext uri="{FF2B5EF4-FFF2-40B4-BE49-F238E27FC236}">
                    <a16:creationId xmlns:a16="http://schemas.microsoft.com/office/drawing/2014/main" id="{920BDF07-7BCF-F348-B39B-EB8E65FA4BE8}"/>
                  </a:ext>
                </a:extLst>
              </p:cNvPr>
              <p:cNvSpPr/>
              <p:nvPr/>
            </p:nvSpPr>
            <p:spPr>
              <a:xfrm>
                <a:off x="5505651" y="2194560"/>
                <a:ext cx="3378467" cy="3927107"/>
              </a:xfrm>
              <a:prstGeom prst="wedgeRoundRectCallout">
                <a:avLst>
                  <a:gd name="adj1" fmla="val -147262"/>
                  <a:gd name="adj2" fmla="val -12569"/>
                  <a:gd name="adj3" fmla="val 16667"/>
                </a:avLst>
              </a:prstGeom>
              <a:solidFill>
                <a:srgbClr val="FFFFFF"/>
              </a:solidFill>
              <a:ln w="571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spcAft>
                    <a:spcPts val="30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4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  <a:p>
                <a:pPr algn="ctr">
                  <a:spcAft>
                    <a:spcPts val="3000"/>
                  </a:spcAft>
                  <a:defRPr/>
                </a:pPr>
                <a:endParaRPr lang="en-US" sz="2800" dirty="0">
                  <a:solidFill>
                    <a:srgbClr val="000000"/>
                  </a:solidFill>
                  <a:latin typeface="Verdana" charset="0"/>
                  <a:ea typeface="ＭＳ Ｐゴシック" charset="0"/>
                  <a:cs typeface="Verdana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8654D6F-4010-1F49-AEFE-BDD1686FB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93803" y="2649888"/>
                <a:ext cx="2400935" cy="2413000"/>
              </a:xfrm>
              <a:prstGeom prst="rect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5C296BE-A5F7-1146-A3FD-00F4D6DCE8B6}"/>
                  </a:ext>
                </a:extLst>
              </p:cNvPr>
              <p:cNvSpPr/>
              <p:nvPr/>
            </p:nvSpPr>
            <p:spPr>
              <a:xfrm>
                <a:off x="5707780" y="5284269"/>
                <a:ext cx="2935705" cy="4427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Aft>
                    <a:spcPts val="3000"/>
                  </a:spcAft>
                  <a:defRPr/>
                </a:pPr>
                <a:r>
                  <a:rPr lang="en-US" sz="2600" dirty="0">
                    <a:solidFill>
                      <a:srgbClr val="000000"/>
                    </a:solidFill>
                    <a:latin typeface="Verdana" charset="0"/>
                    <a:ea typeface="ＭＳ Ｐゴシック" charset="0"/>
                    <a:cs typeface="Verdana" charset="0"/>
                  </a:rPr>
                  <a:t>Click Gold Rush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760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B9BEC0-04EA-C549-8C4B-92534C7B0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371" y="621030"/>
            <a:ext cx="4937760" cy="56159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1BAB8AC-6E4F-8343-821E-8C7BC1806221}"/>
              </a:ext>
            </a:extLst>
          </p:cNvPr>
          <p:cNvSpPr/>
          <p:nvPr/>
        </p:nvSpPr>
        <p:spPr>
          <a:xfrm>
            <a:off x="4109421" y="2753958"/>
            <a:ext cx="4647304" cy="2829261"/>
          </a:xfrm>
          <a:prstGeom prst="rect">
            <a:avLst/>
          </a:prstGeom>
          <a:noFill/>
          <a:ln w="76200" cmpd="sng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356D4D-5BE0-6545-A1FC-893C7BDDFD86}"/>
              </a:ext>
            </a:extLst>
          </p:cNvPr>
          <p:cNvGrpSpPr/>
          <p:nvPr/>
        </p:nvGrpSpPr>
        <p:grpSpPr>
          <a:xfrm>
            <a:off x="437028" y="945893"/>
            <a:ext cx="3170817" cy="2169225"/>
            <a:chOff x="318694" y="2344387"/>
            <a:chExt cx="3170817" cy="2169225"/>
          </a:xfrm>
        </p:grpSpPr>
        <p:sp>
          <p:nvSpPr>
            <p:cNvPr id="15" name="Rounded Rectangular Callout 14">
              <a:extLst>
                <a:ext uri="{FF2B5EF4-FFF2-40B4-BE49-F238E27FC236}">
                  <a16:creationId xmlns:a16="http://schemas.microsoft.com/office/drawing/2014/main" id="{9DA1A69F-A801-2A43-93C8-969DE8B7B5B3}"/>
                </a:ext>
              </a:extLst>
            </p:cNvPr>
            <p:cNvSpPr/>
            <p:nvPr/>
          </p:nvSpPr>
          <p:spPr>
            <a:xfrm>
              <a:off x="318694" y="2344387"/>
              <a:ext cx="3170817" cy="2169225"/>
            </a:xfrm>
            <a:prstGeom prst="wedgeRoundRectCallout">
              <a:avLst>
                <a:gd name="adj1" fmla="val 128283"/>
                <a:gd name="adj2" fmla="val 43224"/>
                <a:gd name="adj3" fmla="val 16667"/>
              </a:avLst>
            </a:prstGeom>
            <a:solidFill>
              <a:srgbClr val="FFFFFF"/>
            </a:solidFill>
            <a:ln w="571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Aft>
                  <a:spcPts val="3000"/>
                </a:spcAft>
                <a:defRPr/>
              </a:pPr>
              <a:endParaRPr lang="en-US" sz="2400" dirty="0">
                <a:solidFill>
                  <a:srgbClr val="000000"/>
                </a:solidFill>
                <a:latin typeface="Verdana" charset="0"/>
                <a:ea typeface="ＭＳ Ｐゴシック" charset="0"/>
                <a:cs typeface="Verdana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BFC0721-427E-E34F-B1EA-072FBF45CE8A}"/>
                </a:ext>
              </a:extLst>
            </p:cNvPr>
            <p:cNvSpPr/>
            <p:nvPr/>
          </p:nvSpPr>
          <p:spPr>
            <a:xfrm>
              <a:off x="529952" y="2584130"/>
              <a:ext cx="2701376" cy="16897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dirty="0">
                  <a:solidFill>
                    <a:schemeClr val="tx1"/>
                  </a:solidFill>
                </a:rPr>
                <a:t>For instructions,</a:t>
              </a:r>
            </a:p>
            <a:p>
              <a:pPr algn="ctr"/>
              <a:r>
                <a:rPr lang="en-US" sz="3800" dirty="0">
                  <a:solidFill>
                    <a:srgbClr val="00B050"/>
                  </a:solidFill>
                </a:rPr>
                <a:t>Click</a:t>
              </a:r>
            </a:p>
            <a:p>
              <a:pPr algn="ctr"/>
              <a:r>
                <a:rPr lang="en-US" sz="3000" u="sng" dirty="0">
                  <a:solidFill>
                    <a:srgbClr val="4635EF"/>
                  </a:solidFill>
                </a:rPr>
                <a:t>Gold Rush FAQ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35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7008</TotalTime>
  <Words>918</Words>
  <Application>Microsoft Macintosh PowerPoint</Application>
  <PresentationFormat>On-screen Show (4:3)</PresentationFormat>
  <Paragraphs>292</Paragraphs>
  <Slides>109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109</vt:i4>
      </vt:variant>
    </vt:vector>
  </HeadingPairs>
  <TitlesOfParts>
    <vt:vector size="126" baseType="lpstr">
      <vt:lpstr>ＭＳ Ｐゴシック</vt:lpstr>
      <vt:lpstr>Arial</vt:lpstr>
      <vt:lpstr>Calibri</vt:lpstr>
      <vt:lpstr>Courier New</vt:lpstr>
      <vt:lpstr>Franklin Gothic Medium</vt:lpstr>
      <vt:lpstr>Helvetica</vt:lpstr>
      <vt:lpstr>Helvetica Neue</vt:lpstr>
      <vt:lpstr>News Gothic MT</vt:lpstr>
      <vt:lpstr>Noteworthy Bold</vt:lpstr>
      <vt:lpstr>Times</vt:lpstr>
      <vt:lpstr>Times New Roman</vt:lpstr>
      <vt:lpstr>Verdana</vt:lpstr>
      <vt:lpstr>Zapf Dingbats</vt:lpstr>
      <vt:lpstr>Office Theme</vt:lpstr>
      <vt:lpstr>1_Office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TTUHSC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TTUHSCPSL</dc:creator>
  <cp:lastModifiedBy>Microsoft Office User</cp:lastModifiedBy>
  <cp:revision>922</cp:revision>
  <dcterms:created xsi:type="dcterms:W3CDTF">2011-08-29T19:51:01Z</dcterms:created>
  <dcterms:modified xsi:type="dcterms:W3CDTF">2018-01-26T01:43:13Z</dcterms:modified>
</cp:coreProperties>
</file>