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5"/>
  </p:handoutMasterIdLst>
  <p:sldIdLst>
    <p:sldId id="299" r:id="rId2"/>
    <p:sldId id="297" r:id="rId3"/>
    <p:sldId id="276" r:id="rId4"/>
    <p:sldId id="261" r:id="rId5"/>
    <p:sldId id="271" r:id="rId6"/>
    <p:sldId id="285" r:id="rId7"/>
    <p:sldId id="286" r:id="rId8"/>
    <p:sldId id="273" r:id="rId9"/>
    <p:sldId id="300" r:id="rId10"/>
    <p:sldId id="288" r:id="rId11"/>
    <p:sldId id="287" r:id="rId12"/>
    <p:sldId id="283" r:id="rId13"/>
    <p:sldId id="289" r:id="rId14"/>
    <p:sldId id="279" r:id="rId15"/>
    <p:sldId id="293" r:id="rId16"/>
    <p:sldId id="303" r:id="rId17"/>
    <p:sldId id="302" r:id="rId18"/>
    <p:sldId id="294" r:id="rId19"/>
    <p:sldId id="292" r:id="rId20"/>
    <p:sldId id="295" r:id="rId21"/>
    <p:sldId id="291" r:id="rId22"/>
    <p:sldId id="274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999999"/>
    <a:srgbClr val="0080FF"/>
    <a:srgbClr val="008000"/>
    <a:srgbClr val="2334C2"/>
    <a:srgbClr val="0030FF"/>
    <a:srgbClr val="0010B3"/>
    <a:srgbClr val="0125A5"/>
    <a:srgbClr val="0033CC"/>
    <a:srgbClr val="8000FF"/>
    <a:srgbClr val="801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19" autoAdjust="0"/>
  </p:normalViewPr>
  <p:slideViewPr>
    <p:cSldViewPr snapToGrid="0" snapToObjects="1" showGuides="1">
      <p:cViewPr>
        <p:scale>
          <a:sx n="150" d="100"/>
          <a:sy n="150" d="100"/>
        </p:scale>
        <p:origin x="-520" y="104"/>
      </p:cViewPr>
      <p:guideLst>
        <p:guide orient="horz" pos="1945"/>
        <p:guide pos="43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E04A7-2579-3F45-9B00-7CBCC9013C21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60C12-E955-D04E-8A81-8E86BFCF9F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934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5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2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3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2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34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84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04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9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7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B1F4-4487-7C48-AB68-FCFE0BF9153A}" type="datetimeFigureOut">
              <a:rPr lang="en-US" smtClean="0"/>
              <a:t>6/6/2014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A3D8E-3363-6B43-9BF1-D29D981ADA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40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59645" y="1883769"/>
            <a:ext cx="7227885" cy="28678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0000"/>
              </a:lnSpc>
            </a:pPr>
            <a:r>
              <a:rPr lang="en-US" sz="4800" dirty="0" smtClean="0">
                <a:solidFill>
                  <a:schemeClr val="bg1"/>
                </a:solidFill>
              </a:rPr>
              <a:t>End Note, RefWorks and Corresponding Plug-Ins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9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reen Shot 2013-09-04 at 11.1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80" y="299276"/>
            <a:ext cx="5246116" cy="62626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3442" y="1124950"/>
            <a:ext cx="4684560" cy="989011"/>
            <a:chOff x="3566031" y="658772"/>
            <a:chExt cx="4684560" cy="989011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566031" y="658772"/>
              <a:ext cx="4684560" cy="989011"/>
            </a:xfrm>
            <a:prstGeom prst="wedgeRoundRectCallout">
              <a:avLst>
                <a:gd name="adj1" fmla="val 33772"/>
                <a:gd name="adj2" fmla="val -9027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AF00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795054" y="797014"/>
              <a:ext cx="4231556" cy="684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dirty="0" smtClean="0">
                  <a:latin typeface="Verdana" charset="0"/>
                </a:rPr>
                <a:t>1) Go to www.ttuhsc.edu/libraries</a:t>
              </a:r>
              <a:endParaRPr lang="en-US" dirty="0">
                <a:latin typeface="Verdana" charset="0"/>
              </a:endParaRPr>
            </a:p>
          </p:txBody>
        </p:sp>
      </p:grpSp>
      <p:pic>
        <p:nvPicPr>
          <p:cNvPr id="13" name="Picture 12" descr="Screen Shot 2013-09-04 at 10.49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38" y="3034916"/>
            <a:ext cx="1645920" cy="751840"/>
          </a:xfrm>
          <a:prstGeom prst="rect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5913187" y="1356888"/>
            <a:ext cx="2987707" cy="1181007"/>
            <a:chOff x="5862253" y="1780216"/>
            <a:chExt cx="2987707" cy="1181007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5862253" y="1780216"/>
              <a:ext cx="2987707" cy="1181007"/>
            </a:xfrm>
            <a:prstGeom prst="wedgeRoundRectCallout">
              <a:avLst>
                <a:gd name="adj1" fmla="val -22142"/>
                <a:gd name="adj2" fmla="val 94470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157431" y="1918457"/>
              <a:ext cx="2451748" cy="8845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dirty="0">
                  <a:latin typeface="Verdana" charset="0"/>
                </a:rPr>
                <a:t>2</a:t>
              </a:r>
              <a:r>
                <a:rPr lang="en-US" dirty="0" smtClean="0">
                  <a:latin typeface="Verdana" charset="0"/>
                </a:rPr>
                <a:t>) Hover mouse over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dirty="0" smtClean="0">
                  <a:latin typeface="Verdana" charset="0"/>
                </a:rPr>
                <a:t>Bibliographic Tools</a:t>
              </a:r>
              <a:endParaRPr lang="en-US" dirty="0">
                <a:latin typeface="Verdana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75913" y="4219265"/>
            <a:ext cx="3284397" cy="1004518"/>
            <a:chOff x="5475913" y="4219265"/>
            <a:chExt cx="3284397" cy="100451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5475913" y="4219265"/>
              <a:ext cx="3284397" cy="1004518"/>
            </a:xfrm>
            <a:prstGeom prst="wedgeRoundRectCallout">
              <a:avLst>
                <a:gd name="adj1" fmla="val -65048"/>
                <a:gd name="adj2" fmla="val -125204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719448" y="4387590"/>
              <a:ext cx="2797804" cy="642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latin typeface="Verdana" charset="0"/>
                </a:rPr>
                <a:t>3</a:t>
              </a:r>
              <a:r>
                <a:rPr lang="en-US" sz="2400" dirty="0" smtClean="0">
                  <a:latin typeface="Verdana" charset="0"/>
                </a:rPr>
                <a:t>) Click RefWorks</a:t>
              </a:r>
              <a:endParaRPr lang="en-US" sz="24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3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Shot 2013-10-17 at 1.3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" y="585915"/>
            <a:ext cx="8486394" cy="56575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671684" y="4468299"/>
            <a:ext cx="2124463" cy="1775211"/>
            <a:chOff x="5475913" y="4219265"/>
            <a:chExt cx="3284397" cy="1004518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5475913" y="4219265"/>
              <a:ext cx="3284397" cy="1004518"/>
            </a:xfrm>
            <a:prstGeom prst="wedgeRoundRectCallout">
              <a:avLst>
                <a:gd name="adj1" fmla="val -93404"/>
                <a:gd name="adj2" fmla="val -54966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719448" y="4387590"/>
              <a:ext cx="2797804" cy="642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 smtClean="0">
                  <a:latin typeface="Verdana" charset="0"/>
                </a:rPr>
                <a:t>Click </a:t>
              </a:r>
              <a:endParaRPr lang="en-US" sz="2400" dirty="0" smtClean="0">
                <a:latin typeface="Verdana" charset="0"/>
              </a:endParaRPr>
            </a:p>
            <a:p>
              <a:pPr algn="ctr" eaLnBrk="0" hangingPunct="0"/>
              <a:r>
                <a:rPr lang="en-US" sz="2400" dirty="0" smtClean="0">
                  <a:latin typeface="Verdana" charset="0"/>
                </a:rPr>
                <a:t>RefWorks</a:t>
              </a:r>
              <a:endParaRPr lang="en-US" sz="24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57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1588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reen Shot 2014-06-05 at 12.4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8" y="653733"/>
            <a:ext cx="8641080" cy="55473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239911" y="2873322"/>
            <a:ext cx="5026855" cy="1318914"/>
            <a:chOff x="3570111" y="2392309"/>
            <a:chExt cx="5026855" cy="1318914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3570111" y="2392309"/>
              <a:ext cx="5026855" cy="1318914"/>
            </a:xfrm>
            <a:prstGeom prst="wedgeRoundRectCallout">
              <a:avLst>
                <a:gd name="adj1" fmla="val -59045"/>
                <a:gd name="adj2" fmla="val -24676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803701" y="2511954"/>
              <a:ext cx="4517923" cy="10160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3200" dirty="0" smtClean="0">
                  <a:latin typeface="Verdana" charset="0"/>
                </a:rPr>
                <a:t>Login to your account</a:t>
              </a:r>
              <a:endParaRPr lang="en-US" sz="32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92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1588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358467" y="626533"/>
            <a:ext cx="1447800" cy="143934"/>
          </a:xfrm>
          <a:prstGeom prst="rect">
            <a:avLst/>
          </a:prstGeom>
          <a:solidFill>
            <a:srgbClr val="2334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31812" y="312357"/>
            <a:ext cx="7083552" cy="6230112"/>
            <a:chOff x="1031812" y="312357"/>
            <a:chExt cx="7083552" cy="6230112"/>
          </a:xfrm>
        </p:grpSpPr>
        <p:pic>
          <p:nvPicPr>
            <p:cNvPr id="4" name="Picture 3" descr="Screen Shot 2014-06-05 at 12.53.14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812" y="312357"/>
              <a:ext cx="7083552" cy="6230112"/>
            </a:xfrm>
            <a:prstGeom prst="rect">
              <a:avLst/>
            </a:prstGeom>
          </p:spPr>
        </p:pic>
        <p:pic>
          <p:nvPicPr>
            <p:cNvPr id="18" name="Picture 17" descr="Screen Shot 2014-06-05 at 12.58.54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61" t="1" r="12828" b="-77434"/>
            <a:stretch/>
          </p:blipFill>
          <p:spPr>
            <a:xfrm>
              <a:off x="6271776" y="643462"/>
              <a:ext cx="1536192" cy="21031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584068" y="883176"/>
            <a:ext cx="4064635" cy="1703387"/>
            <a:chOff x="4584068" y="883176"/>
            <a:chExt cx="4064635" cy="1703387"/>
          </a:xfrm>
        </p:grpSpPr>
        <p:sp>
          <p:nvSpPr>
            <p:cNvPr id="21" name="Rounded Rectangular Callout 20"/>
            <p:cNvSpPr/>
            <p:nvPr/>
          </p:nvSpPr>
          <p:spPr>
            <a:xfrm>
              <a:off x="4584068" y="883176"/>
              <a:ext cx="4064635" cy="1703387"/>
            </a:xfrm>
            <a:prstGeom prst="wedgeRoundRectCallout">
              <a:avLst>
                <a:gd name="adj1" fmla="val -59045"/>
                <a:gd name="adj2" fmla="val -24676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FF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772945" y="1087963"/>
              <a:ext cx="3653121" cy="13081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30000"/>
                </a:lnSpc>
              </a:pPr>
              <a:r>
                <a:rPr lang="en-US" sz="3000" dirty="0" smtClean="0">
                  <a:latin typeface="Verdana" charset="0"/>
                </a:rPr>
                <a:t>Under Tools, </a:t>
              </a:r>
            </a:p>
            <a:p>
              <a:pPr algn="ctr" eaLnBrk="0" hangingPunct="0">
                <a:lnSpc>
                  <a:spcPct val="130000"/>
                </a:lnSpc>
              </a:pPr>
              <a:r>
                <a:rPr lang="en-US" sz="3000" dirty="0" smtClean="0">
                  <a:latin typeface="Verdana" charset="0"/>
                </a:rPr>
                <a:t>click Write-N-Cite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206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4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207152" y="270934"/>
            <a:ext cx="8698935" cy="6362700"/>
            <a:chOff x="207152" y="270934"/>
            <a:chExt cx="8698935" cy="6362700"/>
          </a:xfrm>
        </p:grpSpPr>
        <p:pic>
          <p:nvPicPr>
            <p:cNvPr id="12" name="Picture 11" descr="Screen Shot 2014-06-05 at 1.04.52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52" y="270934"/>
              <a:ext cx="6577584" cy="577189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403600" y="4580467"/>
              <a:ext cx="2523067" cy="694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 descr="Screen Shot 2014-06-05 at 1.07.15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667" y="3357034"/>
              <a:ext cx="2979420" cy="3276600"/>
            </a:xfrm>
            <a:prstGeom prst="rect">
              <a:avLst/>
            </a:prstGeom>
            <a:ln w="19050" cmpd="sng">
              <a:solidFill>
                <a:srgbClr val="3366FF"/>
              </a:solidFill>
            </a:ln>
          </p:spPr>
        </p:pic>
      </p:grpSp>
      <p:cxnSp>
        <p:nvCxnSpPr>
          <p:cNvPr id="22" name="Straight Arrow Connector 21"/>
          <p:cNvCxnSpPr/>
          <p:nvPr/>
        </p:nvCxnSpPr>
        <p:spPr>
          <a:xfrm flipV="1">
            <a:off x="4385733" y="3539067"/>
            <a:ext cx="1693334" cy="97367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2574237" y="418691"/>
            <a:ext cx="6331850" cy="977844"/>
            <a:chOff x="152400" y="2340625"/>
            <a:chExt cx="4686300" cy="977844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152400" y="2340625"/>
              <a:ext cx="4686300" cy="977844"/>
            </a:xfrm>
            <a:prstGeom prst="wedgeRoundRectCallout">
              <a:avLst>
                <a:gd name="adj1" fmla="val 22019"/>
                <a:gd name="adj2" fmla="val 206073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22951" y="2463605"/>
              <a:ext cx="4314137" cy="7532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latin typeface="Verdana" charset="0"/>
                </a:rPr>
                <a:t>3</a:t>
              </a:r>
              <a:r>
                <a:rPr lang="en-US" sz="2400" dirty="0" smtClean="0">
                  <a:latin typeface="Verdana" charset="0"/>
                </a:rPr>
                <a:t>. Click </a:t>
              </a:r>
              <a:r>
                <a:rPr lang="en-US" sz="2400" dirty="0" smtClean="0">
                  <a:latin typeface="Verdana" charset="0"/>
                </a:rPr>
                <a:t>appropriate download &amp; install</a:t>
              </a:r>
              <a:endParaRPr lang="en-US" sz="2400" dirty="0">
                <a:latin typeface="Verdana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1370881" y="2805256"/>
            <a:ext cx="1507786" cy="1775211"/>
            <a:chOff x="5475913" y="4219265"/>
            <a:chExt cx="3284397" cy="1004518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5475913" y="4219265"/>
              <a:ext cx="3284397" cy="1004518"/>
            </a:xfrm>
            <a:prstGeom prst="wedgeRoundRectCallout">
              <a:avLst>
                <a:gd name="adj1" fmla="val -93404"/>
                <a:gd name="adj2" fmla="val -54966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719448" y="4387590"/>
              <a:ext cx="2797804" cy="642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 smtClean="0">
                  <a:latin typeface="Verdana" charset="0"/>
                </a:rPr>
                <a:t>2.Copy </a:t>
              </a:r>
            </a:p>
            <a:p>
              <a:pPr algn="ctr" eaLnBrk="0" hangingPunct="0"/>
              <a:r>
                <a:rPr lang="en-US" sz="2400" dirty="0" smtClean="0">
                  <a:latin typeface="Verdana" charset="0"/>
                </a:rPr>
                <a:t>code</a:t>
              </a:r>
              <a:endParaRPr lang="en-US" sz="2400" dirty="0">
                <a:latin typeface="Verdana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5112" y="5198160"/>
            <a:ext cx="4318001" cy="1194489"/>
            <a:chOff x="1834443" y="3966188"/>
            <a:chExt cx="4318001" cy="1194489"/>
          </a:xfrm>
        </p:grpSpPr>
        <p:sp>
          <p:nvSpPr>
            <p:cNvPr id="27" name="Rounded Rectangular Callout 26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1. Close Microsoft Word</a:t>
              </a:r>
              <a:endParaRPr lang="en-US" sz="24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7821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587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creen Shot 2014-06-06 at 10.40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66" y="2404533"/>
            <a:ext cx="5207000" cy="40132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1978" y="109693"/>
            <a:ext cx="4318001" cy="1194489"/>
            <a:chOff x="1834443" y="3966188"/>
            <a:chExt cx="4318001" cy="1194489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1. Open Microsoft Word</a:t>
              </a:r>
              <a:endParaRPr lang="en-US" sz="2400" dirty="0">
                <a:latin typeface="Verdana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6416" y="1405465"/>
            <a:ext cx="8893393" cy="440267"/>
            <a:chOff x="283632" y="1405465"/>
            <a:chExt cx="8893393" cy="440267"/>
          </a:xfrm>
        </p:grpSpPr>
        <p:pic>
          <p:nvPicPr>
            <p:cNvPr id="9" name="Picture 8" descr="Screen Shot 2014-06-06 at 10.46.20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32" y="1405465"/>
              <a:ext cx="8893393" cy="4402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02266" y="1490133"/>
              <a:ext cx="2074334" cy="2455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1978" y="5422555"/>
            <a:ext cx="2126544" cy="1194489"/>
            <a:chOff x="1834443" y="3966188"/>
            <a:chExt cx="4318001" cy="1194489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MAC info</a:t>
              </a:r>
              <a:endParaRPr lang="en-US" sz="2400" dirty="0">
                <a:latin typeface="Verdana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5444067" y="355600"/>
            <a:ext cx="2514600" cy="1219200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537201" y="1659467"/>
            <a:ext cx="2243666" cy="1532466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6665581" y="5646648"/>
            <a:ext cx="1081088" cy="694885"/>
            <a:chOff x="1834443" y="3966188"/>
            <a:chExt cx="4318001" cy="1194489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Login</a:t>
              </a:r>
              <a:endParaRPr lang="en-US" sz="2400" dirty="0">
                <a:latin typeface="Verdana" charset="0"/>
              </a:endParaRPr>
            </a:p>
          </p:txBody>
        </p:sp>
      </p:grpSp>
      <p:cxnSp>
        <p:nvCxnSpPr>
          <p:cNvPr id="27" name="Straight Arrow Connector 26"/>
          <p:cNvCxnSpPr>
            <a:stCxn id="32" idx="0"/>
          </p:cNvCxnSpPr>
          <p:nvPr/>
        </p:nvCxnSpPr>
        <p:spPr>
          <a:xfrm flipV="1">
            <a:off x="8361031" y="1735669"/>
            <a:ext cx="114102" cy="1464731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7692253" y="3200400"/>
            <a:ext cx="1337556" cy="1329266"/>
            <a:chOff x="1834443" y="3966188"/>
            <a:chExt cx="4318001" cy="1194489"/>
          </a:xfrm>
        </p:grpSpPr>
        <p:sp>
          <p:nvSpPr>
            <p:cNvPr id="32" name="Rounded Rectangular Callout 31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1600" dirty="0" smtClean="0">
                  <a:latin typeface="Verdana" charset="0"/>
                </a:rPr>
                <a:t>Sometimes 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1600" dirty="0" smtClean="0">
                  <a:latin typeface="Verdana" charset="0"/>
                </a:rPr>
                <a:t>may need to 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1600" dirty="0" smtClean="0">
                  <a:latin typeface="Verdana" charset="0"/>
                </a:rPr>
                <a:t>“sync”</a:t>
              </a:r>
              <a:endParaRPr lang="en-US" sz="16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24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-240956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8911" y="109693"/>
            <a:ext cx="8811156" cy="1575174"/>
            <a:chOff x="1834443" y="3966188"/>
            <a:chExt cx="4318001" cy="1194489"/>
          </a:xfrm>
        </p:grpSpPr>
        <p:sp>
          <p:nvSpPr>
            <p:cNvPr id="7" name="Rounded Rectangular Callout 6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marL="457200" indent="-457200" algn="ctr" eaLnBrk="0" hangingPunct="0">
                <a:lnSpc>
                  <a:spcPct val="120000"/>
                </a:lnSpc>
                <a:buAutoNum type="arabicPeriod"/>
              </a:pPr>
              <a:r>
                <a:rPr lang="en-US" sz="2400" dirty="0" smtClean="0">
                  <a:latin typeface="Verdana" charset="0"/>
                </a:rPr>
                <a:t>Open Microsoft Word, Open new “RefWorks’ tab</a:t>
              </a:r>
            </a:p>
            <a:p>
              <a:pPr marL="457200" indent="-457200" algn="ctr" eaLnBrk="0" hangingPunct="0">
                <a:lnSpc>
                  <a:spcPct val="120000"/>
                </a:lnSpc>
                <a:buAutoNum type="arabicPeriod"/>
              </a:pPr>
              <a:endParaRPr lang="en-US" sz="2400" dirty="0">
                <a:latin typeface="Verdan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1978" y="5422555"/>
            <a:ext cx="2126544" cy="1194489"/>
            <a:chOff x="1834443" y="3966188"/>
            <a:chExt cx="4318001" cy="1194489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PC info</a:t>
              </a:r>
              <a:endParaRPr lang="en-US" sz="2400" dirty="0">
                <a:latin typeface="Verdana" charset="0"/>
              </a:endParaRPr>
            </a:p>
          </p:txBody>
        </p:sp>
      </p:grpSp>
      <p:pic>
        <p:nvPicPr>
          <p:cNvPr id="2" name="Picture 1" descr="Screen Shot 2014-06-06 at 11.36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1" y="971550"/>
            <a:ext cx="8571305" cy="1491675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 flipV="1">
            <a:off x="5748867" y="1511609"/>
            <a:ext cx="2480733" cy="1417858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03540" y="2654119"/>
            <a:ext cx="3417889" cy="2417800"/>
            <a:chOff x="1834443" y="3966188"/>
            <a:chExt cx="4318001" cy="1194489"/>
          </a:xfrm>
        </p:grpSpPr>
        <p:sp>
          <p:nvSpPr>
            <p:cNvPr id="29" name="Rounded Rectangular Callout 28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2. Login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dirty="0">
                  <a:latin typeface="Verdana" charset="0"/>
                </a:rPr>
                <a:t> </a:t>
              </a:r>
              <a:r>
                <a:rPr lang="en-US" sz="2400" dirty="0" smtClean="0">
                  <a:latin typeface="Verdana" charset="0"/>
                </a:rPr>
                <a:t>then enter code</a:t>
              </a:r>
              <a:endParaRPr lang="en-US" sz="2400" dirty="0">
                <a:latin typeface="Verdana" charset="0"/>
              </a:endParaRPr>
            </a:p>
          </p:txBody>
        </p:sp>
      </p:grpSp>
      <p:pic>
        <p:nvPicPr>
          <p:cNvPr id="17" name="Picture 16" descr="Screen Shot 2014-06-06 at 11.40.1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33" y="2679893"/>
            <a:ext cx="3429000" cy="3746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 flipH="1" flipV="1">
            <a:off x="7988300" y="5846543"/>
            <a:ext cx="2480733" cy="1417858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20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587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59645" y="1625603"/>
            <a:ext cx="7227885" cy="36152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800" dirty="0" smtClean="0"/>
              <a:t>Instructions for</a:t>
            </a:r>
          </a:p>
          <a:p>
            <a:pPr algn="ctr">
              <a:lnSpc>
                <a:spcPct val="120000"/>
              </a:lnSpc>
            </a:pPr>
            <a:r>
              <a:rPr lang="en-US" sz="4800" dirty="0" smtClean="0"/>
              <a:t>Accessing EndNote </a:t>
            </a:r>
          </a:p>
          <a:p>
            <a:pPr algn="ctr">
              <a:lnSpc>
                <a:spcPct val="120000"/>
              </a:lnSpc>
            </a:pPr>
            <a:r>
              <a:rPr lang="en-US" sz="4800" dirty="0" smtClean="0"/>
              <a:t>and </a:t>
            </a:r>
            <a:r>
              <a:rPr lang="en-US" sz="4800" dirty="0"/>
              <a:t>Downloading </a:t>
            </a:r>
            <a:endParaRPr lang="en-US" sz="4800" dirty="0" smtClean="0"/>
          </a:p>
          <a:p>
            <a:pPr algn="ctr">
              <a:lnSpc>
                <a:spcPct val="120000"/>
              </a:lnSpc>
            </a:pPr>
            <a:r>
              <a:rPr lang="en-US" sz="4800" dirty="0" smtClean="0"/>
              <a:t>Cite While You Write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359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reen Shot 2013-09-04 at 11.1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80" y="299276"/>
            <a:ext cx="5246116" cy="62626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3442" y="1124950"/>
            <a:ext cx="4684560" cy="989011"/>
            <a:chOff x="3566031" y="658772"/>
            <a:chExt cx="4684560" cy="989011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566031" y="658772"/>
              <a:ext cx="4684560" cy="989011"/>
            </a:xfrm>
            <a:prstGeom prst="wedgeRoundRectCallout">
              <a:avLst>
                <a:gd name="adj1" fmla="val 33772"/>
                <a:gd name="adj2" fmla="val -9027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AF00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795054" y="797014"/>
              <a:ext cx="4231556" cy="684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dirty="0" smtClean="0">
                  <a:latin typeface="Verdana" charset="0"/>
                </a:rPr>
                <a:t>1) Go to www.ttuhsc.edu/libraries</a:t>
              </a:r>
              <a:endParaRPr lang="en-US" dirty="0">
                <a:latin typeface="Verdana" charset="0"/>
              </a:endParaRPr>
            </a:p>
          </p:txBody>
        </p:sp>
      </p:grpSp>
      <p:pic>
        <p:nvPicPr>
          <p:cNvPr id="13" name="Picture 12" descr="Screen Shot 2013-09-04 at 10.49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38" y="3034916"/>
            <a:ext cx="1645920" cy="751840"/>
          </a:xfrm>
          <a:prstGeom prst="rect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5913187" y="1356888"/>
            <a:ext cx="2987707" cy="1181007"/>
            <a:chOff x="5862253" y="1780216"/>
            <a:chExt cx="2987707" cy="1181007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5862253" y="1780216"/>
              <a:ext cx="2987707" cy="1181007"/>
            </a:xfrm>
            <a:prstGeom prst="wedgeRoundRectCallout">
              <a:avLst>
                <a:gd name="adj1" fmla="val -22142"/>
                <a:gd name="adj2" fmla="val 94470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157431" y="1918457"/>
              <a:ext cx="2451748" cy="8845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dirty="0">
                  <a:latin typeface="Verdana" charset="0"/>
                </a:rPr>
                <a:t>2</a:t>
              </a:r>
              <a:r>
                <a:rPr lang="en-US" dirty="0" smtClean="0">
                  <a:latin typeface="Verdana" charset="0"/>
                </a:rPr>
                <a:t>) Hover mouse over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dirty="0" smtClean="0">
                  <a:latin typeface="Verdana" charset="0"/>
                </a:rPr>
                <a:t>Bibliographic Tools</a:t>
              </a:r>
              <a:endParaRPr lang="en-US" dirty="0">
                <a:latin typeface="Verdana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75913" y="4219265"/>
            <a:ext cx="3284397" cy="1004518"/>
            <a:chOff x="5475913" y="4219265"/>
            <a:chExt cx="3284397" cy="100451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5475913" y="4219265"/>
              <a:ext cx="3284397" cy="1004518"/>
            </a:xfrm>
            <a:prstGeom prst="wedgeRoundRectCallout">
              <a:avLst>
                <a:gd name="adj1" fmla="val -68657"/>
                <a:gd name="adj2" fmla="val -154704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719448" y="4387590"/>
              <a:ext cx="2797804" cy="642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latin typeface="Verdana" charset="0"/>
                </a:rPr>
                <a:t>3</a:t>
              </a:r>
              <a:r>
                <a:rPr lang="en-US" sz="2400" dirty="0" smtClean="0">
                  <a:latin typeface="Verdana" charset="0"/>
                </a:rPr>
                <a:t>) Click EndNote</a:t>
              </a:r>
              <a:endParaRPr lang="en-US" sz="24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4976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02285" y="334434"/>
            <a:ext cx="8126730" cy="2128519"/>
            <a:chOff x="502285" y="334434"/>
            <a:chExt cx="8126730" cy="2128519"/>
          </a:xfrm>
        </p:grpSpPr>
        <p:pic>
          <p:nvPicPr>
            <p:cNvPr id="2" name="Picture 1" descr="Screen Shot 2014-06-05 at 1.30.58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85" y="1331383"/>
              <a:ext cx="8126730" cy="1131570"/>
            </a:xfrm>
            <a:prstGeom prst="rect">
              <a:avLst/>
            </a:prstGeom>
          </p:spPr>
        </p:pic>
        <p:pic>
          <p:nvPicPr>
            <p:cNvPr id="4" name="Picture 3" descr="Screen Shot 2014-06-05 at 1.31.09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334434"/>
              <a:ext cx="2044700" cy="685800"/>
            </a:xfrm>
            <a:prstGeom prst="rect">
              <a:avLst/>
            </a:prstGeom>
          </p:spPr>
        </p:pic>
      </p:grpSp>
      <p:pic>
        <p:nvPicPr>
          <p:cNvPr id="7" name="Picture 6" descr="Screen Shot 2014-06-05 at 1.34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84" y="3547534"/>
            <a:ext cx="8407400" cy="1473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428070" y="4902201"/>
            <a:ext cx="0" cy="1422400"/>
          </a:xfrm>
          <a:prstGeom prst="straightConnector1">
            <a:avLst/>
          </a:prstGeom>
          <a:ln w="76200" cmpd="sng">
            <a:solidFill>
              <a:srgbClr val="99999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022603" y="4902201"/>
            <a:ext cx="0" cy="1422400"/>
          </a:xfrm>
          <a:prstGeom prst="straightConnector1">
            <a:avLst/>
          </a:prstGeom>
          <a:ln w="76200" cmpd="sng">
            <a:solidFill>
              <a:srgbClr val="99999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02403" y="4902201"/>
            <a:ext cx="0" cy="1422400"/>
          </a:xfrm>
          <a:prstGeom prst="straightConnector1">
            <a:avLst/>
          </a:prstGeom>
          <a:ln w="76200" cmpd="sng">
            <a:solidFill>
              <a:srgbClr val="999999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41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59645" y="1883769"/>
            <a:ext cx="7227885" cy="28678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4800" dirty="0" smtClean="0"/>
              <a:t>Instructions for</a:t>
            </a:r>
          </a:p>
          <a:p>
            <a:pPr algn="ctr">
              <a:lnSpc>
                <a:spcPct val="120000"/>
              </a:lnSpc>
            </a:pPr>
            <a:r>
              <a:rPr lang="en-US" sz="4800" dirty="0" smtClean="0"/>
              <a:t>Accessing RefWorks </a:t>
            </a:r>
            <a:r>
              <a:rPr lang="en-US" sz="4800" dirty="0"/>
              <a:t>and Downloading </a:t>
            </a:r>
            <a:r>
              <a:rPr lang="en-US" sz="4800" dirty="0" smtClean="0"/>
              <a:t>Write n Cite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2696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creen Shot 2014-06-05 at 1.3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311485"/>
            <a:ext cx="7740650" cy="2330958"/>
          </a:xfrm>
          <a:prstGeom prst="rect">
            <a:avLst/>
          </a:prstGeom>
        </p:spPr>
      </p:pic>
      <p:pic>
        <p:nvPicPr>
          <p:cNvPr id="6" name="Picture 5" descr="Screen Shot 2014-06-05 at 1.32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" y="4075589"/>
            <a:ext cx="8107680" cy="23967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7867" y="337252"/>
            <a:ext cx="8331623" cy="790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dirty="0" smtClean="0"/>
              <a:t>EndNote Desktop vs. EndNote Web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0863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Screen Shot 2014-06-05 at 1.4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0" y="279400"/>
            <a:ext cx="8407146" cy="637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5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1588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reen Shot 2014-06-05 at 1.4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3" y="564071"/>
            <a:ext cx="8295640" cy="57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2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1588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Shot 2014-06-05 at 1.4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89" y="657543"/>
            <a:ext cx="8435848" cy="552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173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4" y="-5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36646" y="323971"/>
            <a:ext cx="4486583" cy="7353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000" dirty="0" smtClean="0"/>
              <a:t>What is RefWorks?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55766" y="3975100"/>
            <a:ext cx="7518234" cy="7112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/>
              <a:buChar char="•"/>
            </a:pPr>
            <a:r>
              <a:rPr lang="en-US" sz="2400" dirty="0" smtClean="0"/>
              <a:t>Gather, manage, store, and share research information</a:t>
            </a:r>
          </a:p>
        </p:txBody>
      </p:sp>
      <p:pic>
        <p:nvPicPr>
          <p:cNvPr id="2" name="Picture 1" descr="Screen Shot 2013-10-17 at 12.24.1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"/>
          <a:stretch/>
        </p:blipFill>
        <p:spPr>
          <a:xfrm>
            <a:off x="300546" y="1445477"/>
            <a:ext cx="8558784" cy="18173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67705" y="1974221"/>
            <a:ext cx="3395998" cy="914400"/>
          </a:xfrm>
          <a:prstGeom prst="rect">
            <a:avLst/>
          </a:prstGeom>
          <a:noFill/>
          <a:ln w="76200" cmpd="sng">
            <a:solidFill>
              <a:srgbClr val="801619"/>
            </a:solidFill>
          </a:ln>
          <a:effectLst>
            <a:outerShdw blurRad="50800" dist="38100" dir="2700000" algn="tl" rotWithShape="0">
              <a:srgbClr val="0000FF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8646" y="4686393"/>
            <a:ext cx="8369134" cy="7873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Personal information management of journal article citations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17666" y="5473700"/>
            <a:ext cx="8244668" cy="1041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Generates instantly formatted citations and bibliographies as you write your research paper</a:t>
            </a:r>
          </a:p>
        </p:txBody>
      </p:sp>
    </p:spTree>
    <p:extLst>
      <p:ext uri="{BB962C8B-B14F-4D97-AF65-F5344CB8AC3E}">
        <p14:creationId xmlns:p14="http://schemas.microsoft.com/office/powerpoint/2010/main" val="766473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reen Shot 2013-09-04 at 11.11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880" y="299276"/>
            <a:ext cx="5246116" cy="626262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3442" y="1124950"/>
            <a:ext cx="4684560" cy="989011"/>
            <a:chOff x="3566031" y="658772"/>
            <a:chExt cx="4684560" cy="989011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566031" y="658772"/>
              <a:ext cx="4684560" cy="989011"/>
            </a:xfrm>
            <a:prstGeom prst="wedgeRoundRectCallout">
              <a:avLst>
                <a:gd name="adj1" fmla="val 33772"/>
                <a:gd name="adj2" fmla="val -9027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AF000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795054" y="797014"/>
              <a:ext cx="4231556" cy="684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dirty="0" smtClean="0">
                  <a:latin typeface="Verdana" charset="0"/>
                </a:rPr>
                <a:t>1) Go to www.ttuhsc.edu/libraries</a:t>
              </a:r>
              <a:endParaRPr lang="en-US" dirty="0">
                <a:latin typeface="Verdana" charset="0"/>
              </a:endParaRPr>
            </a:p>
          </p:txBody>
        </p:sp>
      </p:grpSp>
      <p:pic>
        <p:nvPicPr>
          <p:cNvPr id="13" name="Picture 12" descr="Screen Shot 2013-09-04 at 10.49.4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38" y="3034916"/>
            <a:ext cx="1645920" cy="751840"/>
          </a:xfrm>
          <a:prstGeom prst="rect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5913187" y="1356888"/>
            <a:ext cx="2987707" cy="1181007"/>
            <a:chOff x="5862253" y="1780216"/>
            <a:chExt cx="2987707" cy="1181007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5862253" y="1780216"/>
              <a:ext cx="2987707" cy="1181007"/>
            </a:xfrm>
            <a:prstGeom prst="wedgeRoundRectCallout">
              <a:avLst>
                <a:gd name="adj1" fmla="val -22142"/>
                <a:gd name="adj2" fmla="val 94470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3366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6157431" y="1918457"/>
              <a:ext cx="2451748" cy="88454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dirty="0">
                  <a:latin typeface="Verdana" charset="0"/>
                </a:rPr>
                <a:t>2</a:t>
              </a:r>
              <a:r>
                <a:rPr lang="en-US" dirty="0" smtClean="0">
                  <a:latin typeface="Verdana" charset="0"/>
                </a:rPr>
                <a:t>) Hover mouse over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dirty="0" smtClean="0">
                  <a:latin typeface="Verdana" charset="0"/>
                </a:rPr>
                <a:t>Bibliographic Tools</a:t>
              </a:r>
              <a:endParaRPr lang="en-US" dirty="0">
                <a:latin typeface="Verdana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75913" y="4219265"/>
            <a:ext cx="3284397" cy="1004518"/>
            <a:chOff x="5475913" y="4219265"/>
            <a:chExt cx="3284397" cy="1004518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5475913" y="4219265"/>
              <a:ext cx="3284397" cy="1004518"/>
            </a:xfrm>
            <a:prstGeom prst="wedgeRoundRectCallout">
              <a:avLst>
                <a:gd name="adj1" fmla="val -65048"/>
                <a:gd name="adj2" fmla="val -125204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719448" y="4387590"/>
              <a:ext cx="2797804" cy="642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>
                  <a:latin typeface="Verdana" charset="0"/>
                </a:rPr>
                <a:t>3</a:t>
              </a:r>
              <a:r>
                <a:rPr lang="en-US" sz="2400" dirty="0" smtClean="0">
                  <a:latin typeface="Verdana" charset="0"/>
                </a:rPr>
                <a:t>) Click RefWorks</a:t>
              </a:r>
              <a:endParaRPr lang="en-US" sz="24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695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Shot 2013-10-17 at 1.30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53" y="585915"/>
            <a:ext cx="8486394" cy="565759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71684" y="4468299"/>
            <a:ext cx="2124463" cy="1775211"/>
            <a:chOff x="5475913" y="4219265"/>
            <a:chExt cx="3284397" cy="1004518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5475913" y="4219265"/>
              <a:ext cx="3284397" cy="1004518"/>
            </a:xfrm>
            <a:prstGeom prst="wedgeRoundRectCallout">
              <a:avLst>
                <a:gd name="adj1" fmla="val -93404"/>
                <a:gd name="adj2" fmla="val -54966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719448" y="4387590"/>
              <a:ext cx="2797804" cy="64219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400" dirty="0" smtClean="0">
                  <a:latin typeface="Verdana" charset="0"/>
                </a:rPr>
                <a:t>Click </a:t>
              </a:r>
              <a:endParaRPr lang="en-US" sz="2400" dirty="0" smtClean="0">
                <a:latin typeface="Verdana" charset="0"/>
              </a:endParaRPr>
            </a:p>
            <a:p>
              <a:pPr algn="ctr" eaLnBrk="0" hangingPunct="0"/>
              <a:r>
                <a:rPr lang="en-US" sz="2400" dirty="0" smtClean="0">
                  <a:latin typeface="Verdana" charset="0"/>
                </a:rPr>
                <a:t>RefWorks</a:t>
              </a:r>
              <a:endParaRPr lang="en-US" sz="24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288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1588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Shot 2013-10-17 at 1.34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72047"/>
            <a:ext cx="8382000" cy="60853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70111" y="2392309"/>
            <a:ext cx="5026855" cy="1318914"/>
            <a:chOff x="3570111" y="2392309"/>
            <a:chExt cx="5026855" cy="1318914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3570111" y="2392309"/>
              <a:ext cx="5026855" cy="1318914"/>
            </a:xfrm>
            <a:prstGeom prst="wedgeRoundRectCallout">
              <a:avLst>
                <a:gd name="adj1" fmla="val -59045"/>
                <a:gd name="adj2" fmla="val -24676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803701" y="2511954"/>
              <a:ext cx="4517923" cy="10160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Click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2400" dirty="0" smtClean="0">
                  <a:solidFill>
                    <a:schemeClr val="accent6">
                      <a:lumMod val="75000"/>
                    </a:schemeClr>
                  </a:solidFill>
                  <a:latin typeface="Verdana" charset="0"/>
                </a:rPr>
                <a:t>  </a:t>
              </a:r>
              <a:r>
                <a:rPr lang="en-US" sz="2400" u="sng" dirty="0" smtClean="0">
                  <a:solidFill>
                    <a:schemeClr val="accent6">
                      <a:lumMod val="75000"/>
                    </a:schemeClr>
                  </a:solidFill>
                  <a:latin typeface="Verdana" charset="0"/>
                </a:rPr>
                <a:t>Sign Up for a New Account</a:t>
              </a:r>
              <a:endParaRPr lang="en-US" sz="2400" u="sng" dirty="0">
                <a:solidFill>
                  <a:schemeClr val="accent6">
                    <a:lumMod val="75000"/>
                  </a:schemeClr>
                </a:solidFill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771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1588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Screen Shot 2014-06-05 at 12.3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00" y="259017"/>
            <a:ext cx="6919976" cy="633679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48869" y="363316"/>
            <a:ext cx="4553831" cy="1541684"/>
            <a:chOff x="3790069" y="363316"/>
            <a:chExt cx="4553831" cy="1541684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3790069" y="363316"/>
              <a:ext cx="4553831" cy="1541684"/>
            </a:xfrm>
            <a:prstGeom prst="wedgeRoundRectCallout">
              <a:avLst>
                <a:gd name="adj1" fmla="val -31435"/>
                <a:gd name="adj2" fmla="val 123603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074459" y="521061"/>
              <a:ext cx="4009917" cy="118073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>
                <a:lnSpc>
                  <a:spcPct val="120000"/>
                </a:lnSpc>
              </a:pPr>
              <a:r>
                <a:rPr lang="en-US" sz="3200" dirty="0" smtClean="0">
                  <a:latin typeface="Verdana" charset="0"/>
                </a:rPr>
                <a:t>Enter</a:t>
              </a:r>
            </a:p>
            <a:p>
              <a:pPr eaLnBrk="0" hangingPunct="0">
                <a:lnSpc>
                  <a:spcPct val="120000"/>
                </a:lnSpc>
              </a:pPr>
              <a:r>
                <a:rPr lang="en-US" sz="3200" dirty="0" smtClean="0">
                  <a:solidFill>
                    <a:schemeClr val="accent6">
                      <a:lumMod val="75000"/>
                    </a:schemeClr>
                  </a:solidFill>
                  <a:latin typeface="Verdana" charset="0"/>
                </a:rPr>
                <a:t>  User Information</a:t>
              </a:r>
              <a:endParaRPr lang="en-US" sz="3200" dirty="0">
                <a:solidFill>
                  <a:schemeClr val="accent6">
                    <a:lumMod val="75000"/>
                  </a:schemeClr>
                </a:solidFill>
                <a:latin typeface="Verdan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80443" y="5147288"/>
            <a:ext cx="4318001" cy="1194489"/>
            <a:chOff x="1834443" y="3966188"/>
            <a:chExt cx="4318001" cy="1194489"/>
          </a:xfrm>
        </p:grpSpPr>
        <p:sp>
          <p:nvSpPr>
            <p:cNvPr id="20" name="Rounded Rectangular Callout 19"/>
            <p:cNvSpPr/>
            <p:nvPr/>
          </p:nvSpPr>
          <p:spPr>
            <a:xfrm>
              <a:off x="1834443" y="3966188"/>
              <a:ext cx="4318001" cy="1194489"/>
            </a:xfrm>
            <a:prstGeom prst="wedgeRoundRectCallout">
              <a:avLst>
                <a:gd name="adj1" fmla="val 46271"/>
                <a:gd name="adj2" fmla="val 49339"/>
                <a:gd name="adj3" fmla="val 16667"/>
              </a:avLst>
            </a:prstGeom>
            <a:solidFill>
              <a:schemeClr val="bg1"/>
            </a:solidFill>
            <a:ln w="571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126721" y="4017060"/>
              <a:ext cx="3725334" cy="10122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Complete application, </a:t>
              </a:r>
            </a:p>
            <a:p>
              <a:pPr algn="ctr" eaLnBrk="0" hangingPunct="0">
                <a:lnSpc>
                  <a:spcPct val="120000"/>
                </a:lnSpc>
              </a:pPr>
              <a:r>
                <a:rPr lang="en-US" sz="2400" dirty="0" smtClean="0">
                  <a:latin typeface="Verdana" charset="0"/>
                </a:rPr>
                <a:t>to Create Account </a:t>
              </a:r>
              <a:endParaRPr lang="en-US" sz="2400" dirty="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539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2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46945" y="337252"/>
            <a:ext cx="7227885" cy="790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What is Write-n-Cite?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17778" y="1721537"/>
            <a:ext cx="8285955" cy="790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/>
              <a:t>Write-n-Cite is a plug-in that works with RefWorks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24922" y="2820786"/>
            <a:ext cx="8285955" cy="790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/>
              <a:t>It must be downloaded separately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4922" y="3872066"/>
            <a:ext cx="8285955" cy="1237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/>
              <a:t>You must have Write-N-Cite to create footnotes and</a:t>
            </a:r>
          </a:p>
          <a:p>
            <a:pPr lvl="2">
              <a:lnSpc>
                <a:spcPct val="120000"/>
              </a:lnSpc>
            </a:pPr>
            <a:r>
              <a:rPr lang="en-US" sz="2800" dirty="0" smtClean="0"/>
              <a:t>a </a:t>
            </a:r>
            <a:r>
              <a:rPr lang="en-US" sz="2800" dirty="0" smtClean="0"/>
              <a:t>bibliography within your Word doc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738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23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46945" y="337252"/>
            <a:ext cx="7227885" cy="790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What is Write-n-Cite?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417778" y="1721537"/>
            <a:ext cx="8285955" cy="790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/>
              <a:t>You should download Write-n-Cite on your own computer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424922" y="2820786"/>
            <a:ext cx="8285955" cy="790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/>
              <a:t>It </a:t>
            </a:r>
            <a:r>
              <a:rPr lang="en-US" sz="2800" dirty="0" smtClean="0"/>
              <a:t>will link with your Word software program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24922" y="3872066"/>
            <a:ext cx="8285955" cy="12375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buFont typeface="Arial"/>
              <a:buChar char="•"/>
            </a:pP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17778" y="4463418"/>
            <a:ext cx="8285955" cy="7902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dirty="0" smtClean="0"/>
              <a:t>See following slides for download instructions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746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286</Words>
  <Application>Microsoft Macintosh PowerPoint</Application>
  <PresentationFormat>On-screen Show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TTUHSC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TTUHSCPSL</dc:creator>
  <cp:lastModifiedBy>Microsoft Office User</cp:lastModifiedBy>
  <cp:revision>64</cp:revision>
  <cp:lastPrinted>2014-06-05T18:54:32Z</cp:lastPrinted>
  <dcterms:created xsi:type="dcterms:W3CDTF">2013-09-04T15:40:02Z</dcterms:created>
  <dcterms:modified xsi:type="dcterms:W3CDTF">2014-06-06T16:46:33Z</dcterms:modified>
</cp:coreProperties>
</file>