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sldIdLst>
    <p:sldId id="260" r:id="rId3"/>
    <p:sldId id="262" r:id="rId4"/>
    <p:sldId id="348" r:id="rId5"/>
    <p:sldId id="261" r:id="rId6"/>
    <p:sldId id="263" r:id="rId7"/>
    <p:sldId id="264" r:id="rId8"/>
    <p:sldId id="321" r:id="rId9"/>
    <p:sldId id="267" r:id="rId10"/>
    <p:sldId id="269" r:id="rId11"/>
    <p:sldId id="320" r:id="rId12"/>
    <p:sldId id="270" r:id="rId13"/>
    <p:sldId id="354" r:id="rId14"/>
    <p:sldId id="272" r:id="rId15"/>
    <p:sldId id="275" r:id="rId16"/>
    <p:sldId id="274" r:id="rId17"/>
    <p:sldId id="273" r:id="rId18"/>
    <p:sldId id="299" r:id="rId19"/>
    <p:sldId id="276" r:id="rId20"/>
    <p:sldId id="335" r:id="rId21"/>
    <p:sldId id="312" r:id="rId22"/>
    <p:sldId id="294" r:id="rId23"/>
    <p:sldId id="293" r:id="rId24"/>
    <p:sldId id="314" r:id="rId25"/>
    <p:sldId id="316" r:id="rId26"/>
    <p:sldId id="315" r:id="rId27"/>
    <p:sldId id="290" r:id="rId28"/>
    <p:sldId id="334" r:id="rId29"/>
    <p:sldId id="345" r:id="rId30"/>
    <p:sldId id="331" r:id="rId31"/>
    <p:sldId id="349" r:id="rId32"/>
    <p:sldId id="332" r:id="rId33"/>
    <p:sldId id="350" r:id="rId34"/>
    <p:sldId id="351" r:id="rId35"/>
    <p:sldId id="340" r:id="rId36"/>
    <p:sldId id="341" r:id="rId37"/>
    <p:sldId id="352" r:id="rId38"/>
    <p:sldId id="327" r:id="rId39"/>
    <p:sldId id="324" r:id="rId40"/>
    <p:sldId id="342" r:id="rId41"/>
    <p:sldId id="323" r:id="rId42"/>
    <p:sldId id="333" r:id="rId43"/>
    <p:sldId id="287" r:id="rId44"/>
    <p:sldId id="339" r:id="rId45"/>
    <p:sldId id="280" r:id="rId46"/>
    <p:sldId id="336" r:id="rId47"/>
    <p:sldId id="265" r:id="rId48"/>
    <p:sldId id="288" r:id="rId49"/>
    <p:sldId id="353" r:id="rId50"/>
    <p:sldId id="292" r:id="rId51"/>
    <p:sldId id="347"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80"/>
    <a:srgbClr val="336699"/>
    <a:srgbClr val="33CC00"/>
    <a:srgbClr val="3399CC"/>
    <a:srgbClr val="66FFFF"/>
    <a:srgbClr val="E1E9FF"/>
    <a:srgbClr val="C1D4FF"/>
    <a:srgbClr val="004080"/>
    <a:srgbClr val="CC33FF"/>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903" autoAdjust="0"/>
  </p:normalViewPr>
  <p:slideViewPr>
    <p:cSldViewPr snapToGrid="0" snapToObjects="1" showGuides="1">
      <p:cViewPr>
        <p:scale>
          <a:sx n="200" d="100"/>
          <a:sy n="200" d="100"/>
        </p:scale>
        <p:origin x="-1216" y="-96"/>
      </p:cViewPr>
      <p:guideLst>
        <p:guide orient="horz" pos="4205"/>
        <p:guide pos="2878"/>
      </p:guideLst>
    </p:cSldViewPr>
  </p:slideViewPr>
  <p:notesTextViewPr>
    <p:cViewPr>
      <p:scale>
        <a:sx n="100" d="100"/>
        <a:sy n="100" d="100"/>
      </p:scale>
      <p:origin x="0" y="0"/>
    </p:cViewPr>
  </p:notesTextViewPr>
  <p:sorterViewPr>
    <p:cViewPr>
      <p:scale>
        <a:sx n="200" d="100"/>
        <a:sy n="200" d="100"/>
      </p:scale>
      <p:origin x="0" y="174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A85E41B-67E0-6148-B620-F20939BA3846}" type="datetimeFigureOut">
              <a:rPr lang="en-US" smtClean="0"/>
              <a:t>1/14/15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4131116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5E41B-67E0-6148-B620-F20939BA3846}" type="datetimeFigureOut">
              <a:rPr lang="en-US" smtClean="0"/>
              <a:t>1/14/15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30062549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5E41B-67E0-6148-B620-F20939BA3846}" type="datetimeFigureOut">
              <a:rPr lang="en-US" smtClean="0"/>
              <a:t>1/14/15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1050253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A7CC888-B43F-A647-AAF1-8B0B7AEA9181}" type="datetime1">
              <a:rPr lang="en-US"/>
              <a:pPr>
                <a:defRPr/>
              </a:pPr>
              <a:t>1/14/15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4808DBAF-D6B8-1A41-96B3-1EE7EC4FAFFB}" type="slidenum">
              <a:rPr lang="en-US"/>
              <a:pPr>
                <a:defRPr/>
              </a:pPr>
              <a:t>‹#›</a:t>
            </a:fld>
            <a:endParaRPr lang="en-US" dirty="0"/>
          </a:p>
        </p:txBody>
      </p:sp>
    </p:spTree>
    <p:extLst>
      <p:ext uri="{BB962C8B-B14F-4D97-AF65-F5344CB8AC3E}">
        <p14:creationId xmlns:p14="http://schemas.microsoft.com/office/powerpoint/2010/main" val="21681721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7F5B02E-37A4-0148-86E6-53E4B1072FC7}" type="datetime1">
              <a:rPr lang="en-US"/>
              <a:pPr>
                <a:defRPr/>
              </a:pPr>
              <a:t>1/14/15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37262ED-1B9C-B349-A137-83F3972BDC1F}" type="slidenum">
              <a:rPr lang="en-US"/>
              <a:pPr>
                <a:defRPr/>
              </a:pPr>
              <a:t>‹#›</a:t>
            </a:fld>
            <a:endParaRPr lang="en-US" dirty="0"/>
          </a:p>
        </p:txBody>
      </p:sp>
    </p:spTree>
    <p:extLst>
      <p:ext uri="{BB962C8B-B14F-4D97-AF65-F5344CB8AC3E}">
        <p14:creationId xmlns:p14="http://schemas.microsoft.com/office/powerpoint/2010/main" val="23438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5D7750B-7B31-E64A-B4F0-7DDAE1C43FF3}" type="datetime1">
              <a:rPr lang="en-US"/>
              <a:pPr>
                <a:defRPr/>
              </a:pPr>
              <a:t>1/14/15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6E63D7A-0C44-2F4E-945E-BED649F8A0F0}" type="slidenum">
              <a:rPr lang="en-US"/>
              <a:pPr>
                <a:defRPr/>
              </a:pPr>
              <a:t>‹#›</a:t>
            </a:fld>
            <a:endParaRPr lang="en-US" dirty="0"/>
          </a:p>
        </p:txBody>
      </p:sp>
    </p:spTree>
    <p:extLst>
      <p:ext uri="{BB962C8B-B14F-4D97-AF65-F5344CB8AC3E}">
        <p14:creationId xmlns:p14="http://schemas.microsoft.com/office/powerpoint/2010/main" val="844015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0223EFB-80AC-C744-BE00-513CA6915046}" type="datetime1">
              <a:rPr lang="en-US"/>
              <a:pPr>
                <a:defRPr/>
              </a:pPr>
              <a:t>1/14/15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9A3FAF0-FB08-8740-A397-B2AEFB1CCDE2}" type="slidenum">
              <a:rPr lang="en-US"/>
              <a:pPr>
                <a:defRPr/>
              </a:pPr>
              <a:t>‹#›</a:t>
            </a:fld>
            <a:endParaRPr lang="en-US" dirty="0"/>
          </a:p>
        </p:txBody>
      </p:sp>
    </p:spTree>
    <p:extLst>
      <p:ext uri="{BB962C8B-B14F-4D97-AF65-F5344CB8AC3E}">
        <p14:creationId xmlns:p14="http://schemas.microsoft.com/office/powerpoint/2010/main" val="1906719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A4AA1B6-AFB4-ED4B-A30C-A53A401CE662}" type="datetime1">
              <a:rPr lang="en-US"/>
              <a:pPr>
                <a:defRPr/>
              </a:pPr>
              <a:t>1/14/15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90A65960-49C7-B64E-9AA4-BD730BD19776}" type="slidenum">
              <a:rPr lang="en-US"/>
              <a:pPr>
                <a:defRPr/>
              </a:pPr>
              <a:t>‹#›</a:t>
            </a:fld>
            <a:endParaRPr lang="en-US" dirty="0"/>
          </a:p>
        </p:txBody>
      </p:sp>
    </p:spTree>
    <p:extLst>
      <p:ext uri="{BB962C8B-B14F-4D97-AF65-F5344CB8AC3E}">
        <p14:creationId xmlns:p14="http://schemas.microsoft.com/office/powerpoint/2010/main" val="1060044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6C21FAF-2137-CA47-9426-0474251465C5}" type="datetime1">
              <a:rPr lang="en-US"/>
              <a:pPr>
                <a:defRPr/>
              </a:pPr>
              <a:t>1/14/15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BE2598B1-EE87-2B4B-86BA-104A8310C21D}" type="slidenum">
              <a:rPr lang="en-US"/>
              <a:pPr>
                <a:defRPr/>
              </a:pPr>
              <a:t>‹#›</a:t>
            </a:fld>
            <a:endParaRPr lang="en-US" dirty="0"/>
          </a:p>
        </p:txBody>
      </p:sp>
    </p:spTree>
    <p:extLst>
      <p:ext uri="{BB962C8B-B14F-4D97-AF65-F5344CB8AC3E}">
        <p14:creationId xmlns:p14="http://schemas.microsoft.com/office/powerpoint/2010/main" val="2218766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8FD1CDE-B26A-5B4E-AE28-1E7FB5BD9A8B}" type="datetime1">
              <a:rPr lang="en-US"/>
              <a:pPr>
                <a:defRPr/>
              </a:pPr>
              <a:t>1/14/15</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DDBDD3E5-A295-9F4A-BB96-F93202018E1C}" type="slidenum">
              <a:rPr lang="en-US"/>
              <a:pPr>
                <a:defRPr/>
              </a:pPr>
              <a:t>‹#›</a:t>
            </a:fld>
            <a:endParaRPr lang="en-US" dirty="0"/>
          </a:p>
        </p:txBody>
      </p:sp>
    </p:spTree>
    <p:extLst>
      <p:ext uri="{BB962C8B-B14F-4D97-AF65-F5344CB8AC3E}">
        <p14:creationId xmlns:p14="http://schemas.microsoft.com/office/powerpoint/2010/main" val="1623260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CA867BA-AA45-4743-9F7B-55E0495CC9D8}" type="datetime1">
              <a:rPr lang="en-US"/>
              <a:pPr>
                <a:defRPr/>
              </a:pPr>
              <a:t>1/14/15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84954CE4-765A-8645-AE4E-17EF4D4E16C3}" type="slidenum">
              <a:rPr lang="en-US"/>
              <a:pPr>
                <a:defRPr/>
              </a:pPr>
              <a:t>‹#›</a:t>
            </a:fld>
            <a:endParaRPr lang="en-US" dirty="0"/>
          </a:p>
        </p:txBody>
      </p:sp>
    </p:spTree>
    <p:extLst>
      <p:ext uri="{BB962C8B-B14F-4D97-AF65-F5344CB8AC3E}">
        <p14:creationId xmlns:p14="http://schemas.microsoft.com/office/powerpoint/2010/main" val="9724309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85E41B-67E0-6148-B620-F20939BA3846}" type="datetimeFigureOut">
              <a:rPr lang="en-US" smtClean="0"/>
              <a:t>1/14/15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2732939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DC4197-26F1-2846-8B9C-8F188E811E68}" type="datetime1">
              <a:rPr lang="en-US"/>
              <a:pPr>
                <a:defRPr/>
              </a:pPr>
              <a:t>1/14/15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4F9EDCAE-B96C-8E4F-A7AF-721A11995514}" type="slidenum">
              <a:rPr lang="en-US"/>
              <a:pPr>
                <a:defRPr/>
              </a:pPr>
              <a:t>‹#›</a:t>
            </a:fld>
            <a:endParaRPr lang="en-US" dirty="0"/>
          </a:p>
        </p:txBody>
      </p:sp>
    </p:spTree>
    <p:extLst>
      <p:ext uri="{BB962C8B-B14F-4D97-AF65-F5344CB8AC3E}">
        <p14:creationId xmlns:p14="http://schemas.microsoft.com/office/powerpoint/2010/main" val="419867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1A50ED8-2529-3F4A-943D-AA700E91ED64}" type="datetime1">
              <a:rPr lang="en-US"/>
              <a:pPr>
                <a:defRPr/>
              </a:pPr>
              <a:t>1/14/15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ABEEAB5-6B40-FE40-A1F4-DD5544FB770F}" type="slidenum">
              <a:rPr lang="en-US"/>
              <a:pPr>
                <a:defRPr/>
              </a:pPr>
              <a:t>‹#›</a:t>
            </a:fld>
            <a:endParaRPr lang="en-US" dirty="0"/>
          </a:p>
        </p:txBody>
      </p:sp>
    </p:spTree>
    <p:extLst>
      <p:ext uri="{BB962C8B-B14F-4D97-AF65-F5344CB8AC3E}">
        <p14:creationId xmlns:p14="http://schemas.microsoft.com/office/powerpoint/2010/main" val="1480273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8E6D94-6E19-294D-9477-38CCD44AE81C}" type="datetime1">
              <a:rPr lang="en-US"/>
              <a:pPr>
                <a:defRPr/>
              </a:pPr>
              <a:t>1/14/15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C8AFBA0-3852-5340-AC51-C1702D9038CA}" type="slidenum">
              <a:rPr lang="en-US"/>
              <a:pPr>
                <a:defRPr/>
              </a:pPr>
              <a:t>‹#›</a:t>
            </a:fld>
            <a:endParaRPr lang="en-US" dirty="0"/>
          </a:p>
        </p:txBody>
      </p:sp>
    </p:spTree>
    <p:extLst>
      <p:ext uri="{BB962C8B-B14F-4D97-AF65-F5344CB8AC3E}">
        <p14:creationId xmlns:p14="http://schemas.microsoft.com/office/powerpoint/2010/main" val="27509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A85E41B-67E0-6148-B620-F20939BA3846}" type="datetimeFigureOut">
              <a:rPr lang="en-US" smtClean="0"/>
              <a:t>1/14/15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9586517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A85E41B-67E0-6148-B620-F20939BA3846}" type="datetimeFigureOut">
              <a:rPr lang="en-US" smtClean="0"/>
              <a:t>1/14/15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3139664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A85E41B-67E0-6148-B620-F20939BA3846}" type="datetimeFigureOut">
              <a:rPr lang="en-US" smtClean="0"/>
              <a:t>1/14/15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3778539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A85E41B-67E0-6148-B620-F20939BA3846}" type="datetimeFigureOut">
              <a:rPr lang="en-US" smtClean="0"/>
              <a:t>1/14/15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2970097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5E41B-67E0-6148-B620-F20939BA3846}" type="datetimeFigureOut">
              <a:rPr lang="en-US" smtClean="0"/>
              <a:t>1/14/15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1501413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5E41B-67E0-6148-B620-F20939BA3846}" type="datetimeFigureOut">
              <a:rPr lang="en-US" smtClean="0"/>
              <a:t>1/14/15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112072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A85E41B-67E0-6148-B620-F20939BA3846}" type="datetimeFigureOut">
              <a:rPr lang="en-US" smtClean="0"/>
              <a:t>1/14/15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D44737-764D-B945-AC09-9F8F0209E847}" type="slidenum">
              <a:rPr lang="en-US" smtClean="0"/>
              <a:t>‹#›</a:t>
            </a:fld>
            <a:endParaRPr lang="en-US" dirty="0"/>
          </a:p>
        </p:txBody>
      </p:sp>
    </p:spTree>
    <p:extLst>
      <p:ext uri="{BB962C8B-B14F-4D97-AF65-F5344CB8AC3E}">
        <p14:creationId xmlns:p14="http://schemas.microsoft.com/office/powerpoint/2010/main" val="22953851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5E41B-67E0-6148-B620-F20939BA3846}" type="datetimeFigureOut">
              <a:rPr lang="en-US" smtClean="0"/>
              <a:t>1/14/15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D44737-764D-B945-AC09-9F8F0209E847}" type="slidenum">
              <a:rPr lang="en-US" smtClean="0"/>
              <a:t>‹#›</a:t>
            </a:fld>
            <a:endParaRPr lang="en-US" dirty="0"/>
          </a:p>
        </p:txBody>
      </p:sp>
    </p:spTree>
    <p:extLst>
      <p:ext uri="{BB962C8B-B14F-4D97-AF65-F5344CB8AC3E}">
        <p14:creationId xmlns:p14="http://schemas.microsoft.com/office/powerpoint/2010/main" val="2980259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defRPr/>
            </a:pPr>
            <a:fld id="{2536DCF3-B539-8140-8689-2B7D7808E917}" type="datetime1">
              <a:rPr lang="en-US">
                <a:ea typeface="ＭＳ Ｐゴシック" charset="0"/>
                <a:cs typeface="ＭＳ Ｐゴシック" charset="0"/>
              </a:rPr>
              <a:pPr fontAlgn="base">
                <a:spcBef>
                  <a:spcPct val="0"/>
                </a:spcBef>
                <a:spcAft>
                  <a:spcPct val="0"/>
                </a:spcAft>
                <a:defRPr/>
              </a:pPr>
              <a:t>1/14/15</a:t>
            </a:fld>
            <a:endParaRPr lang="en-US" dirty="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defRPr/>
            </a:pPr>
            <a:fld id="{26B54AC6-B5C4-2644-8CB1-6BF4D1741701}" type="slidenum">
              <a:rPr lang="en-US">
                <a:ea typeface="ＭＳ Ｐゴシック" charset="0"/>
                <a:cs typeface="ＭＳ Ｐゴシック" charset="0"/>
              </a:rPr>
              <a:pPr fontAlgn="base">
                <a:spcBef>
                  <a:spcPct val="0"/>
                </a:spcBef>
                <a:spcAft>
                  <a:spcPct val="0"/>
                </a:spcAft>
                <a:defRPr/>
              </a:pPr>
              <a:t>‹#›</a:t>
            </a:fld>
            <a:endParaRPr lang="en-US" dirty="0">
              <a:ea typeface="ＭＳ Ｐゴシック" charset="0"/>
              <a:cs typeface="ＭＳ Ｐゴシック" charset="0"/>
            </a:endParaRPr>
          </a:p>
        </p:txBody>
      </p:sp>
    </p:spTree>
    <p:extLst>
      <p:ext uri="{BB962C8B-B14F-4D97-AF65-F5344CB8AC3E}">
        <p14:creationId xmlns:p14="http://schemas.microsoft.com/office/powerpoint/2010/main" val="3890207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png"/><Relationship Id="rId5"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gif"/><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3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46" Type="http://schemas.openxmlformats.org/officeDocument/2006/relationships/image" Target="../media/image80.png"/><Relationship Id="rId20" Type="http://schemas.openxmlformats.org/officeDocument/2006/relationships/image" Target="../media/image54.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 Id="rId25" Type="http://schemas.openxmlformats.org/officeDocument/2006/relationships/image" Target="../media/image59.png"/><Relationship Id="rId26" Type="http://schemas.openxmlformats.org/officeDocument/2006/relationships/image" Target="../media/image60.png"/><Relationship Id="rId27" Type="http://schemas.openxmlformats.org/officeDocument/2006/relationships/image" Target="../media/image61.png"/><Relationship Id="rId28" Type="http://schemas.openxmlformats.org/officeDocument/2006/relationships/image" Target="../media/image62.png"/><Relationship Id="rId29"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30" Type="http://schemas.openxmlformats.org/officeDocument/2006/relationships/image" Target="../media/image64.png"/><Relationship Id="rId31" Type="http://schemas.openxmlformats.org/officeDocument/2006/relationships/image" Target="../media/image65.png"/><Relationship Id="rId32" Type="http://schemas.openxmlformats.org/officeDocument/2006/relationships/image" Target="../media/image66.png"/><Relationship Id="rId9" Type="http://schemas.openxmlformats.org/officeDocument/2006/relationships/image" Target="../media/image43.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33" Type="http://schemas.openxmlformats.org/officeDocument/2006/relationships/image" Target="../media/image67.png"/><Relationship Id="rId34" Type="http://schemas.openxmlformats.org/officeDocument/2006/relationships/image" Target="../media/image68.png"/><Relationship Id="rId35" Type="http://schemas.openxmlformats.org/officeDocument/2006/relationships/image" Target="../media/image69.png"/><Relationship Id="rId36" Type="http://schemas.openxmlformats.org/officeDocument/2006/relationships/image" Target="../media/image70.png"/><Relationship Id="rId10" Type="http://schemas.openxmlformats.org/officeDocument/2006/relationships/image" Target="../media/image44.png"/><Relationship Id="rId11" Type="http://schemas.openxmlformats.org/officeDocument/2006/relationships/image" Target="../media/image45.png"/><Relationship Id="rId12" Type="http://schemas.openxmlformats.org/officeDocument/2006/relationships/image" Target="../media/image46.png"/><Relationship Id="rId13" Type="http://schemas.openxmlformats.org/officeDocument/2006/relationships/image" Target="../media/image47.png"/><Relationship Id="rId14" Type="http://schemas.openxmlformats.org/officeDocument/2006/relationships/image" Target="../media/image48.png"/><Relationship Id="rId15" Type="http://schemas.openxmlformats.org/officeDocument/2006/relationships/image" Target="../media/image49.png"/><Relationship Id="rId16" Type="http://schemas.openxmlformats.org/officeDocument/2006/relationships/image" Target="../media/image50.png"/><Relationship Id="rId17" Type="http://schemas.openxmlformats.org/officeDocument/2006/relationships/image" Target="../media/image51.png"/><Relationship Id="rId18" Type="http://schemas.openxmlformats.org/officeDocument/2006/relationships/image" Target="../media/image52.png"/><Relationship Id="rId19" Type="http://schemas.openxmlformats.org/officeDocument/2006/relationships/image" Target="../media/image53.png"/><Relationship Id="rId37" Type="http://schemas.openxmlformats.org/officeDocument/2006/relationships/image" Target="../media/image71.png"/><Relationship Id="rId38" Type="http://schemas.openxmlformats.org/officeDocument/2006/relationships/image" Target="../media/image72.png"/><Relationship Id="rId39" Type="http://schemas.openxmlformats.org/officeDocument/2006/relationships/image" Target="../media/image73.png"/><Relationship Id="rId40" Type="http://schemas.openxmlformats.org/officeDocument/2006/relationships/image" Target="../media/image74.png"/><Relationship Id="rId41" Type="http://schemas.openxmlformats.org/officeDocument/2006/relationships/image" Target="../media/image75.png"/><Relationship Id="rId42" Type="http://schemas.openxmlformats.org/officeDocument/2006/relationships/image" Target="../media/image76.png"/><Relationship Id="rId43" Type="http://schemas.openxmlformats.org/officeDocument/2006/relationships/image" Target="../media/image77.png"/><Relationship Id="rId44" Type="http://schemas.openxmlformats.org/officeDocument/2006/relationships/image" Target="../media/image78.png"/><Relationship Id="rId45"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39.png"/><Relationship Id="rId6" Type="http://schemas.openxmlformats.org/officeDocument/2006/relationships/image" Target="../media/image81.png"/><Relationship Id="rId7"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g"/></Relationships>
</file>

<file path=ppt/slides/_rels/slide30.xml.rels><?xml version="1.0" encoding="UTF-8" standalone="yes"?>
<Relationships xmlns="http://schemas.openxmlformats.org/package/2006/relationships"><Relationship Id="rId11" Type="http://schemas.openxmlformats.org/officeDocument/2006/relationships/image" Target="../media/image68.png"/><Relationship Id="rId12" Type="http://schemas.openxmlformats.org/officeDocument/2006/relationships/image" Target="../media/image56.png"/><Relationship Id="rId13" Type="http://schemas.openxmlformats.org/officeDocument/2006/relationships/image" Target="../media/image80.png"/><Relationship Id="rId14" Type="http://schemas.openxmlformats.org/officeDocument/2006/relationships/image" Target="../media/image69.png"/><Relationship Id="rId15" Type="http://schemas.openxmlformats.org/officeDocument/2006/relationships/image" Target="../media/image79.png"/><Relationship Id="rId16" Type="http://schemas.openxmlformats.org/officeDocument/2006/relationships/image" Target="../media/image70.png"/><Relationship Id="rId17" Type="http://schemas.openxmlformats.org/officeDocument/2006/relationships/image" Target="../media/image66.png"/><Relationship Id="rId18" Type="http://schemas.openxmlformats.org/officeDocument/2006/relationships/image" Target="../media/image83.png"/><Relationship Id="rId19" Type="http://schemas.openxmlformats.org/officeDocument/2006/relationships/image" Target="../media/image84.png"/><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51.png"/><Relationship Id="rId4" Type="http://schemas.openxmlformats.org/officeDocument/2006/relationships/image" Target="../media/image54.png"/><Relationship Id="rId5" Type="http://schemas.openxmlformats.org/officeDocument/2006/relationships/image" Target="../media/image63.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67.png"/><Relationship Id="rId10"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64.png"/><Relationship Id="rId5" Type="http://schemas.openxmlformats.org/officeDocument/2006/relationships/image" Target="../media/image85.png"/><Relationship Id="rId6"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2.xml.rels><?xml version="1.0" encoding="UTF-8" standalone="yes"?>
<Relationships xmlns="http://schemas.openxmlformats.org/package/2006/relationships"><Relationship Id="rId11" Type="http://schemas.openxmlformats.org/officeDocument/2006/relationships/image" Target="../media/image67.png"/><Relationship Id="rId12" Type="http://schemas.openxmlformats.org/officeDocument/2006/relationships/image" Target="../media/image43.png"/><Relationship Id="rId13" Type="http://schemas.openxmlformats.org/officeDocument/2006/relationships/image" Target="../media/image71.png"/><Relationship Id="rId14" Type="http://schemas.openxmlformats.org/officeDocument/2006/relationships/image" Target="../media/image72.png"/><Relationship Id="rId15" Type="http://schemas.openxmlformats.org/officeDocument/2006/relationships/image" Target="../media/image55.png"/><Relationship Id="rId16" Type="http://schemas.openxmlformats.org/officeDocument/2006/relationships/image" Target="../media/image69.png"/><Relationship Id="rId17" Type="http://schemas.openxmlformats.org/officeDocument/2006/relationships/image" Target="../media/image87.jpg"/><Relationship Id="rId18"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7.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2.png"/><Relationship Id="rId7" Type="http://schemas.openxmlformats.org/officeDocument/2006/relationships/image" Target="../media/image80.png"/><Relationship Id="rId8" Type="http://schemas.openxmlformats.org/officeDocument/2006/relationships/image" Target="../media/image66.png"/><Relationship Id="rId9" Type="http://schemas.openxmlformats.org/officeDocument/2006/relationships/image" Target="../media/image37.png"/><Relationship Id="rId10" Type="http://schemas.openxmlformats.org/officeDocument/2006/relationships/image" Target="../media/image40.png"/></Relationships>
</file>

<file path=ppt/slides/_rels/slide33.xml.rels><?xml version="1.0" encoding="UTF-8" standalone="yes"?>
<Relationships xmlns="http://schemas.openxmlformats.org/package/2006/relationships"><Relationship Id="rId9" Type="http://schemas.openxmlformats.org/officeDocument/2006/relationships/image" Target="../media/image75.png"/><Relationship Id="rId20" Type="http://schemas.openxmlformats.org/officeDocument/2006/relationships/image" Target="../media/image54.png"/><Relationship Id="rId21" Type="http://schemas.openxmlformats.org/officeDocument/2006/relationships/image" Target="../media/image90.png"/><Relationship Id="rId10" Type="http://schemas.openxmlformats.org/officeDocument/2006/relationships/image" Target="../media/image77.png"/><Relationship Id="rId11" Type="http://schemas.openxmlformats.org/officeDocument/2006/relationships/image" Target="../media/image78.png"/><Relationship Id="rId12" Type="http://schemas.openxmlformats.org/officeDocument/2006/relationships/image" Target="../media/image89.png"/><Relationship Id="rId13" Type="http://schemas.openxmlformats.org/officeDocument/2006/relationships/image" Target="../media/image70.png"/><Relationship Id="rId14" Type="http://schemas.openxmlformats.org/officeDocument/2006/relationships/image" Target="../media/image63.png"/><Relationship Id="rId15" Type="http://schemas.openxmlformats.org/officeDocument/2006/relationships/image" Target="../media/image80.png"/><Relationship Id="rId16" Type="http://schemas.openxmlformats.org/officeDocument/2006/relationships/image" Target="../media/image68.png"/><Relationship Id="rId17" Type="http://schemas.openxmlformats.org/officeDocument/2006/relationships/image" Target="../media/image51.png"/><Relationship Id="rId18" Type="http://schemas.openxmlformats.org/officeDocument/2006/relationships/image" Target="../media/image36.png"/><Relationship Id="rId19"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image" Target="../media/image44.png"/><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1.png"/><Relationship Id="rId6" Type="http://schemas.openxmlformats.org/officeDocument/2006/relationships/image" Target="../media/image76.png"/><Relationship Id="rId7" Type="http://schemas.openxmlformats.org/officeDocument/2006/relationships/image" Target="../media/image56.png"/><Relationship Id="rId8"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1.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95.gif"/><Relationship Id="rId4" Type="http://schemas.openxmlformats.org/officeDocument/2006/relationships/image" Target="../media/image96.jpg"/><Relationship Id="rId5" Type="http://schemas.openxmlformats.org/officeDocument/2006/relationships/image" Target="../media/image97.png"/><Relationship Id="rId6" Type="http://schemas.openxmlformats.org/officeDocument/2006/relationships/image" Target="../media/image98.png"/><Relationship Id="rId7" Type="http://schemas.openxmlformats.org/officeDocument/2006/relationships/image" Target="../media/image99.png"/><Relationship Id="rId1" Type="http://schemas.openxmlformats.org/officeDocument/2006/relationships/slideLayout" Target="../slideLayouts/slideLayout1.xml"/><Relationship Id="rId2"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58.png"/><Relationship Id="rId7" Type="http://schemas.openxmlformats.org/officeDocument/2006/relationships/image" Target="../media/image79.png"/><Relationship Id="rId8" Type="http://schemas.openxmlformats.org/officeDocument/2006/relationships/image" Target="../media/image100.png"/><Relationship Id="rId9" Type="http://schemas.openxmlformats.org/officeDocument/2006/relationships/image" Target="../media/image74.png"/><Relationship Id="rId10"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1.xml"/><Relationship Id="rId2"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105.png"/><Relationship Id="rId5" Type="http://schemas.openxmlformats.org/officeDocument/2006/relationships/image" Target="../media/image62.png"/><Relationship Id="rId6" Type="http://schemas.openxmlformats.org/officeDocument/2006/relationships/image" Target="../media/image72.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g"/><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 Id="rId3" Type="http://schemas.openxmlformats.org/officeDocument/2006/relationships/image" Target="../media/image10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png"/><Relationship Id="rId3" Type="http://schemas.openxmlformats.org/officeDocument/2006/relationships/image" Target="../media/image11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5.jp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5" Type="http://schemas.openxmlformats.org/officeDocument/2006/relationships/image" Target="../media/image21.jpg"/><Relationship Id="rId6" Type="http://schemas.openxmlformats.org/officeDocument/2006/relationships/image" Target="../media/image116.png"/><Relationship Id="rId7" Type="http://schemas.openxmlformats.org/officeDocument/2006/relationships/image" Target="../media/image117.jpg"/><Relationship Id="rId8" Type="http://schemas.openxmlformats.org/officeDocument/2006/relationships/image" Target="../media/image118.jpg"/><Relationship Id="rId9"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image" Target="../media/image1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2" y="50753"/>
            <a:ext cx="9144000" cy="6804120"/>
          </a:xfrm>
          <a:prstGeom prst="rect">
            <a:avLst/>
          </a:prstGeom>
          <a:solidFill>
            <a:schemeClr val="bg1"/>
          </a:solidFill>
          <a:ln w="114300" cap="flat" cmpd="sng" algn="ctr">
            <a:solidFill>
              <a:schemeClr val="tx1"/>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endParaRPr lang="en-US" dirty="0">
              <a:solidFill>
                <a:prstClr val="white"/>
              </a:solidFill>
              <a:latin typeface="Calibri"/>
            </a:endParaRPr>
          </a:p>
        </p:txBody>
      </p:sp>
      <p:pic>
        <p:nvPicPr>
          <p:cNvPr id="9" name="Picture 8" descr="TTUHSC_DblT_fl4Crvs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7495" y="338990"/>
            <a:ext cx="1961388" cy="528066"/>
          </a:xfrm>
          <a:prstGeom prst="rect">
            <a:avLst/>
          </a:prstGeom>
        </p:spPr>
      </p:pic>
      <p:sp>
        <p:nvSpPr>
          <p:cNvPr id="10" name="Rectangle 9"/>
          <p:cNvSpPr/>
          <p:nvPr/>
        </p:nvSpPr>
        <p:spPr>
          <a:xfrm>
            <a:off x="407988" y="1580979"/>
            <a:ext cx="8331200" cy="408464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4800" i="1" dirty="0" smtClean="0">
                <a:solidFill>
                  <a:srgbClr val="CC0000"/>
                </a:solidFill>
                <a:latin typeface="Times New Roman"/>
                <a:cs typeface="Times New Roman"/>
              </a:rPr>
              <a:t>Through the Looking Glass:</a:t>
            </a:r>
          </a:p>
          <a:p>
            <a:pPr algn="ctr" fontAlgn="base">
              <a:spcBef>
                <a:spcPct val="0"/>
              </a:spcBef>
              <a:spcAft>
                <a:spcPct val="0"/>
              </a:spcAft>
              <a:defRPr/>
            </a:pPr>
            <a:r>
              <a:rPr lang="en-US" sz="4800" i="1" dirty="0" smtClean="0">
                <a:solidFill>
                  <a:srgbClr val="CC0000"/>
                </a:solidFill>
                <a:latin typeface="Times New Roman"/>
                <a:cs typeface="Times New Roman"/>
              </a:rPr>
              <a:t> Genetic Information Resources</a:t>
            </a:r>
          </a:p>
          <a:p>
            <a:pPr algn="ctr" fontAlgn="base">
              <a:spcBef>
                <a:spcPct val="0"/>
              </a:spcBef>
              <a:spcAft>
                <a:spcPct val="0"/>
              </a:spcAft>
              <a:defRPr/>
            </a:pPr>
            <a:r>
              <a:rPr lang="en-US" sz="4800" i="1" dirty="0" smtClean="0">
                <a:solidFill>
                  <a:srgbClr val="CC0000"/>
                </a:solidFill>
                <a:latin typeface="Times New Roman"/>
                <a:cs typeface="Times New Roman"/>
              </a:rPr>
              <a:t> for</a:t>
            </a:r>
          </a:p>
          <a:p>
            <a:pPr algn="ctr" fontAlgn="base">
              <a:spcBef>
                <a:spcPct val="0"/>
              </a:spcBef>
              <a:spcAft>
                <a:spcPct val="0"/>
              </a:spcAft>
              <a:defRPr/>
            </a:pPr>
            <a:r>
              <a:rPr lang="en-US" sz="4800" i="1" dirty="0" smtClean="0">
                <a:solidFill>
                  <a:srgbClr val="CC0000"/>
                </a:solidFill>
                <a:latin typeface="Times New Roman"/>
                <a:cs typeface="Times New Roman"/>
              </a:rPr>
              <a:t>You, Health Care Professionals, and Researchers</a:t>
            </a:r>
            <a:endParaRPr lang="en-US" sz="4800" i="1" dirty="0">
              <a:solidFill>
                <a:srgbClr val="CC0000"/>
              </a:solidFill>
              <a:latin typeface="Times New Roman"/>
              <a:cs typeface="Times New Roman"/>
            </a:endParaRPr>
          </a:p>
        </p:txBody>
      </p:sp>
      <p:sp>
        <p:nvSpPr>
          <p:cNvPr id="11" name="Rectangle 10"/>
          <p:cNvSpPr/>
          <p:nvPr/>
        </p:nvSpPr>
        <p:spPr>
          <a:xfrm>
            <a:off x="401638" y="6217261"/>
            <a:ext cx="8331200" cy="41828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i="1" dirty="0" smtClean="0">
                <a:solidFill>
                  <a:srgbClr val="000000"/>
                </a:solidFill>
                <a:latin typeface="Times New Roman"/>
                <a:cs typeface="Times New Roman"/>
              </a:rPr>
              <a:t>Texas Tech Universities Health Sciences Center Libraries</a:t>
            </a:r>
            <a:r>
              <a:rPr lang="en-US" i="1" dirty="0">
                <a:solidFill>
                  <a:srgbClr val="000000"/>
                </a:solidFill>
                <a:latin typeface="Times New Roman"/>
                <a:cs typeface="Times New Roman"/>
              </a:rPr>
              <a:t> </a:t>
            </a:r>
            <a:r>
              <a:rPr lang="en-US" i="1" dirty="0" smtClean="0">
                <a:solidFill>
                  <a:srgbClr val="000000"/>
                </a:solidFill>
                <a:latin typeface="Times New Roman"/>
                <a:cs typeface="Times New Roman"/>
              </a:rPr>
              <a:t>– Peggy Edwards, AMLS</a:t>
            </a:r>
            <a:endParaRPr lang="en-US" i="1" dirty="0">
              <a:solidFill>
                <a:srgbClr val="000000"/>
              </a:solidFill>
              <a:latin typeface="Times New Roman"/>
              <a:cs typeface="Times New Roman"/>
            </a:endParaRPr>
          </a:p>
        </p:txBody>
      </p:sp>
    </p:spTree>
    <p:extLst>
      <p:ext uri="{BB962C8B-B14F-4D97-AF65-F5344CB8AC3E}">
        <p14:creationId xmlns:p14="http://schemas.microsoft.com/office/powerpoint/2010/main" val="13774467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978782" y="2912532"/>
            <a:ext cx="7189611"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4000" u="sng" dirty="0" smtClean="0">
                <a:solidFill>
                  <a:schemeClr val="bg1"/>
                </a:solidFill>
              </a:rPr>
              <a:t>What do they have in common?</a:t>
            </a:r>
            <a:endParaRPr lang="en-US" sz="4000" u="sng" dirty="0">
              <a:solidFill>
                <a:schemeClr val="bg1"/>
              </a:solidFill>
            </a:endParaRPr>
          </a:p>
        </p:txBody>
      </p:sp>
      <p:sp>
        <p:nvSpPr>
          <p:cNvPr id="23" name="Rectangle 22"/>
          <p:cNvSpPr/>
          <p:nvPr/>
        </p:nvSpPr>
        <p:spPr>
          <a:xfrm>
            <a:off x="460199" y="2919547"/>
            <a:ext cx="8226778" cy="9144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200" u="sng" dirty="0" smtClean="0">
                <a:solidFill>
                  <a:schemeClr val="bg1"/>
                </a:solidFill>
              </a:rPr>
              <a:t>Genetic predispositions or inherited diseases!</a:t>
            </a:r>
            <a:endParaRPr lang="en-US" sz="3200" u="sng" dirty="0">
              <a:solidFill>
                <a:schemeClr val="bg1"/>
              </a:solidFill>
            </a:endParaRPr>
          </a:p>
        </p:txBody>
      </p:sp>
      <p:grpSp>
        <p:nvGrpSpPr>
          <p:cNvPr id="15" name="Group 14"/>
          <p:cNvGrpSpPr/>
          <p:nvPr/>
        </p:nvGrpSpPr>
        <p:grpSpPr>
          <a:xfrm>
            <a:off x="2444026" y="1746988"/>
            <a:ext cx="6488302" cy="3874917"/>
            <a:chOff x="2444026" y="1746988"/>
            <a:chExt cx="6488302" cy="3874917"/>
          </a:xfrm>
        </p:grpSpPr>
        <p:sp>
          <p:nvSpPr>
            <p:cNvPr id="25" name="Rectangle 24"/>
            <p:cNvSpPr/>
            <p:nvPr/>
          </p:nvSpPr>
          <p:spPr>
            <a:xfrm>
              <a:off x="2444026" y="1746988"/>
              <a:ext cx="1535286"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Breast </a:t>
              </a:r>
              <a:r>
                <a:rPr lang="en-US" dirty="0">
                  <a:solidFill>
                    <a:schemeClr val="bg1"/>
                  </a:solidFill>
                </a:rPr>
                <a:t>C</a:t>
              </a:r>
              <a:r>
                <a:rPr lang="en-US" dirty="0" smtClean="0">
                  <a:solidFill>
                    <a:schemeClr val="bg1"/>
                  </a:solidFill>
                </a:rPr>
                <a:t>ancer</a:t>
              </a:r>
              <a:endParaRPr lang="en-US" dirty="0">
                <a:solidFill>
                  <a:schemeClr val="bg1"/>
                </a:solidFill>
              </a:endParaRPr>
            </a:p>
          </p:txBody>
        </p:sp>
        <p:sp>
          <p:nvSpPr>
            <p:cNvPr id="26" name="Rectangle 25"/>
            <p:cNvSpPr/>
            <p:nvPr/>
          </p:nvSpPr>
          <p:spPr>
            <a:xfrm>
              <a:off x="6942661" y="1754044"/>
              <a:ext cx="1989667"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Marfan’s Syndrome</a:t>
              </a:r>
              <a:endParaRPr lang="en-US" dirty="0">
                <a:solidFill>
                  <a:schemeClr val="bg1"/>
                </a:solidFill>
              </a:endParaRPr>
            </a:p>
          </p:txBody>
        </p:sp>
        <p:sp>
          <p:nvSpPr>
            <p:cNvPr id="27" name="Rectangle 26"/>
            <p:cNvSpPr/>
            <p:nvPr/>
          </p:nvSpPr>
          <p:spPr>
            <a:xfrm>
              <a:off x="6956770" y="5180222"/>
              <a:ext cx="1777993"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Type 1 Diabetes</a:t>
              </a:r>
              <a:endParaRPr lang="en-US" dirty="0">
                <a:solidFill>
                  <a:schemeClr val="bg1"/>
                </a:solidFill>
              </a:endParaRPr>
            </a:p>
          </p:txBody>
        </p:sp>
        <p:sp>
          <p:nvSpPr>
            <p:cNvPr id="28" name="Rectangle 27"/>
            <p:cNvSpPr/>
            <p:nvPr/>
          </p:nvSpPr>
          <p:spPr>
            <a:xfrm>
              <a:off x="3068253" y="5269122"/>
              <a:ext cx="1150055"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Progeria</a:t>
              </a:r>
              <a:endParaRPr lang="en-US" dirty="0">
                <a:solidFill>
                  <a:schemeClr val="bg1"/>
                </a:solidFill>
              </a:endParaRPr>
            </a:p>
          </p:txBody>
        </p:sp>
      </p:grpSp>
      <p:sp>
        <p:nvSpPr>
          <p:cNvPr id="22" name="Rectangle 21"/>
          <p:cNvSpPr/>
          <p:nvPr/>
        </p:nvSpPr>
        <p:spPr>
          <a:xfrm>
            <a:off x="3759633" y="6586453"/>
            <a:ext cx="1583593" cy="2292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All images retrieved January, 2015</a:t>
            </a:r>
            <a:endParaRPr lang="en-US" sz="800" dirty="0">
              <a:solidFill>
                <a:srgbClr val="BFBFBF"/>
              </a:solidFill>
            </a:endParaRPr>
          </a:p>
        </p:txBody>
      </p:sp>
      <p:grpSp>
        <p:nvGrpSpPr>
          <p:cNvPr id="17" name="Group 16"/>
          <p:cNvGrpSpPr/>
          <p:nvPr/>
        </p:nvGrpSpPr>
        <p:grpSpPr>
          <a:xfrm>
            <a:off x="453959" y="471234"/>
            <a:ext cx="3525353" cy="2646055"/>
            <a:chOff x="453959" y="471234"/>
            <a:chExt cx="3525353" cy="2646055"/>
          </a:xfrm>
        </p:grpSpPr>
        <p:grpSp>
          <p:nvGrpSpPr>
            <p:cNvPr id="4" name="Group 3"/>
            <p:cNvGrpSpPr/>
            <p:nvPr/>
          </p:nvGrpSpPr>
          <p:grpSpPr>
            <a:xfrm>
              <a:off x="707453" y="471234"/>
              <a:ext cx="3271859" cy="2235708"/>
              <a:chOff x="707453" y="471234"/>
              <a:chExt cx="3271859" cy="2235708"/>
            </a:xfrm>
          </p:grpSpPr>
          <p:pic>
            <p:nvPicPr>
              <p:cNvPr id="3" name="Picture 2" descr="59-CF-DS-11872A-04_O_F_5_25_04_091.jpg"/>
              <p:cNvPicPr>
                <a:picLocks noChangeAspect="1"/>
              </p:cNvPicPr>
              <p:nvPr/>
            </p:nvPicPr>
            <p:blipFill rotWithShape="1">
              <a:blip r:embed="rId2">
                <a:extLst>
                  <a:ext uri="{28A0092B-C50C-407E-A947-70E740481C1C}">
                    <a14:useLocalDpi xmlns:a14="http://schemas.microsoft.com/office/drawing/2010/main" val="0"/>
                  </a:ext>
                </a:extLst>
              </a:blip>
              <a:srcRect l="21942" t="17897" r="57913" b="33203"/>
              <a:stretch/>
            </p:blipFill>
            <p:spPr>
              <a:xfrm>
                <a:off x="707453" y="471234"/>
                <a:ext cx="1385228" cy="2235708"/>
              </a:xfrm>
              <a:prstGeom prst="rect">
                <a:avLst/>
              </a:prstGeom>
              <a:ln w="19050" cmpd="sng">
                <a:solidFill>
                  <a:schemeClr val="bg1">
                    <a:lumMod val="65000"/>
                  </a:schemeClr>
                </a:solidFill>
              </a:ln>
            </p:spPr>
          </p:pic>
          <p:sp>
            <p:nvSpPr>
              <p:cNvPr id="10" name="Rectangle 9"/>
              <p:cNvSpPr/>
              <p:nvPr/>
            </p:nvSpPr>
            <p:spPr>
              <a:xfrm>
                <a:off x="2444026" y="1107755"/>
                <a:ext cx="1535286"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Angelina Jolie</a:t>
                </a:r>
                <a:endParaRPr lang="en-US" dirty="0">
                  <a:solidFill>
                    <a:schemeClr val="bg1"/>
                  </a:solidFill>
                </a:endParaRPr>
              </a:p>
            </p:txBody>
          </p:sp>
        </p:grpSp>
        <p:sp>
          <p:nvSpPr>
            <p:cNvPr id="29" name="Rectangle 28"/>
            <p:cNvSpPr/>
            <p:nvPr/>
          </p:nvSpPr>
          <p:spPr>
            <a:xfrm>
              <a:off x="453959" y="2736289"/>
              <a:ext cx="1937462"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http://</a:t>
              </a:r>
              <a:r>
                <a:rPr lang="en-US" sz="1000" dirty="0" err="1" smtClean="0">
                  <a:solidFill>
                    <a:srgbClr val="BFBFBF"/>
                  </a:solidFill>
                </a:rPr>
                <a:t>www.research.archives.gov</a:t>
              </a:r>
              <a:endParaRPr lang="en-US" sz="1000" dirty="0">
                <a:solidFill>
                  <a:srgbClr val="BFBFBF"/>
                </a:solidFill>
              </a:endParaRPr>
            </a:p>
          </p:txBody>
        </p:sp>
      </p:grpSp>
      <p:grpSp>
        <p:nvGrpSpPr>
          <p:cNvPr id="19" name="Group 18"/>
          <p:cNvGrpSpPr/>
          <p:nvPr/>
        </p:nvGrpSpPr>
        <p:grpSpPr>
          <a:xfrm>
            <a:off x="5038121" y="502790"/>
            <a:ext cx="3746041" cy="2531309"/>
            <a:chOff x="5038121" y="502790"/>
            <a:chExt cx="3746041" cy="2531309"/>
          </a:xfrm>
        </p:grpSpPr>
        <p:grpSp>
          <p:nvGrpSpPr>
            <p:cNvPr id="5" name="Group 4"/>
            <p:cNvGrpSpPr/>
            <p:nvPr/>
          </p:nvGrpSpPr>
          <p:grpSpPr>
            <a:xfrm>
              <a:off x="5038121" y="502790"/>
              <a:ext cx="3746041" cy="2108019"/>
              <a:chOff x="5038121" y="502790"/>
              <a:chExt cx="3746041" cy="2108019"/>
            </a:xfrm>
          </p:grpSpPr>
          <p:pic>
            <p:nvPicPr>
              <p:cNvPr id="9" name="Picture 8" descr="3a52094r.jpg"/>
              <p:cNvPicPr>
                <a:picLocks noChangeAspect="1"/>
              </p:cNvPicPr>
              <p:nvPr/>
            </p:nvPicPr>
            <p:blipFill rotWithShape="1">
              <a:blip r:embed="rId3">
                <a:extLst>
                  <a:ext uri="{28A0092B-C50C-407E-A947-70E740481C1C}">
                    <a14:useLocalDpi xmlns:a14="http://schemas.microsoft.com/office/drawing/2010/main" val="0"/>
                  </a:ext>
                </a:extLst>
              </a:blip>
              <a:srcRect l="4826" t="3777" r="4425" b="3597"/>
              <a:stretch/>
            </p:blipFill>
            <p:spPr>
              <a:xfrm>
                <a:off x="5038121" y="502790"/>
                <a:ext cx="1681285" cy="2108019"/>
              </a:xfrm>
              <a:prstGeom prst="rect">
                <a:avLst/>
              </a:prstGeom>
              <a:ln w="19050" cmpd="sng">
                <a:solidFill>
                  <a:schemeClr val="bg1">
                    <a:lumMod val="65000"/>
                  </a:schemeClr>
                </a:solidFill>
              </a:ln>
            </p:spPr>
          </p:pic>
          <p:sp>
            <p:nvSpPr>
              <p:cNvPr id="14" name="Rectangle 13"/>
              <p:cNvSpPr/>
              <p:nvPr/>
            </p:nvSpPr>
            <p:spPr>
              <a:xfrm>
                <a:off x="7006162" y="1116662"/>
                <a:ext cx="1778000"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Abraham Lincoln</a:t>
                </a:r>
                <a:endParaRPr lang="en-US" dirty="0">
                  <a:solidFill>
                    <a:schemeClr val="bg1"/>
                  </a:solidFill>
                </a:endParaRPr>
              </a:p>
            </p:txBody>
          </p:sp>
        </p:grpSp>
        <p:sp>
          <p:nvSpPr>
            <p:cNvPr id="30" name="Rectangle 29"/>
            <p:cNvSpPr/>
            <p:nvPr/>
          </p:nvSpPr>
          <p:spPr>
            <a:xfrm>
              <a:off x="5424031" y="2653099"/>
              <a:ext cx="851072"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err="1" smtClean="0">
                  <a:solidFill>
                    <a:srgbClr val="BFBFBF"/>
                  </a:solidFill>
                </a:rPr>
                <a:t>www.loc.gov</a:t>
              </a:r>
              <a:endParaRPr lang="en-US" sz="1000" dirty="0">
                <a:solidFill>
                  <a:srgbClr val="BFBFBF"/>
                </a:solidFill>
              </a:endParaRPr>
            </a:p>
          </p:txBody>
        </p:sp>
      </p:grpSp>
      <p:grpSp>
        <p:nvGrpSpPr>
          <p:cNvPr id="21" name="Group 20"/>
          <p:cNvGrpSpPr/>
          <p:nvPr/>
        </p:nvGrpSpPr>
        <p:grpSpPr>
          <a:xfrm>
            <a:off x="252915" y="4010773"/>
            <a:ext cx="4053238" cy="2447925"/>
            <a:chOff x="252915" y="4010773"/>
            <a:chExt cx="4053238" cy="2447925"/>
          </a:xfrm>
        </p:grpSpPr>
        <p:grpSp>
          <p:nvGrpSpPr>
            <p:cNvPr id="12" name="Group 11"/>
            <p:cNvGrpSpPr/>
            <p:nvPr/>
          </p:nvGrpSpPr>
          <p:grpSpPr>
            <a:xfrm>
              <a:off x="252915" y="4010773"/>
              <a:ext cx="4053238" cy="2066925"/>
              <a:chOff x="252915" y="4010773"/>
              <a:chExt cx="4053238" cy="2066925"/>
            </a:xfrm>
          </p:grpSpPr>
          <p:sp>
            <p:nvSpPr>
              <p:cNvPr id="18" name="Rectangle 17"/>
              <p:cNvSpPr/>
              <p:nvPr/>
            </p:nvSpPr>
            <p:spPr>
              <a:xfrm>
                <a:off x="2988177" y="4631740"/>
                <a:ext cx="1317976"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Sam </a:t>
                </a:r>
                <a:r>
                  <a:rPr lang="en-US" dirty="0" err="1" smtClean="0">
                    <a:solidFill>
                      <a:schemeClr val="bg1"/>
                    </a:solidFill>
                  </a:rPr>
                  <a:t>Berns</a:t>
                </a:r>
                <a:endParaRPr lang="en-US" dirty="0">
                  <a:solidFill>
                    <a:schemeClr val="bg1"/>
                  </a:solidFill>
                </a:endParaRPr>
              </a:p>
            </p:txBody>
          </p:sp>
          <p:pic>
            <p:nvPicPr>
              <p:cNvPr id="8" name="Picture 7" descr="Screen Shot 2015-01-14 at 1.15.5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915" y="4010773"/>
                <a:ext cx="2475865" cy="2066925"/>
              </a:xfrm>
              <a:prstGeom prst="rect">
                <a:avLst/>
              </a:prstGeom>
              <a:ln>
                <a:solidFill>
                  <a:srgbClr val="BFBFBF"/>
                </a:solidFill>
              </a:ln>
            </p:spPr>
          </p:pic>
        </p:grpSp>
        <p:sp>
          <p:nvSpPr>
            <p:cNvPr id="31" name="Rectangle 30"/>
            <p:cNvSpPr/>
            <p:nvPr/>
          </p:nvSpPr>
          <p:spPr>
            <a:xfrm>
              <a:off x="491534" y="6077698"/>
              <a:ext cx="1937462"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http://</a:t>
              </a:r>
              <a:r>
                <a:rPr lang="en-US" sz="1000" dirty="0" err="1" smtClean="0">
                  <a:solidFill>
                    <a:srgbClr val="BFBFBF"/>
                  </a:solidFill>
                </a:rPr>
                <a:t>www.directorsblog.nih.gov</a:t>
              </a:r>
              <a:endParaRPr lang="en-US" sz="1000" dirty="0">
                <a:solidFill>
                  <a:srgbClr val="BFBFBF"/>
                </a:solidFill>
              </a:endParaRPr>
            </a:p>
          </p:txBody>
        </p:sp>
      </p:grpSp>
      <p:grpSp>
        <p:nvGrpSpPr>
          <p:cNvPr id="33" name="Group 32"/>
          <p:cNvGrpSpPr/>
          <p:nvPr/>
        </p:nvGrpSpPr>
        <p:grpSpPr>
          <a:xfrm>
            <a:off x="4924729" y="3958167"/>
            <a:ext cx="3859432" cy="2649213"/>
            <a:chOff x="4924729" y="3958167"/>
            <a:chExt cx="3859432" cy="2649213"/>
          </a:xfrm>
        </p:grpSpPr>
        <p:grpSp>
          <p:nvGrpSpPr>
            <p:cNvPr id="20" name="Group 19"/>
            <p:cNvGrpSpPr/>
            <p:nvPr/>
          </p:nvGrpSpPr>
          <p:grpSpPr>
            <a:xfrm>
              <a:off x="5038121" y="3958167"/>
              <a:ext cx="3746040" cy="2286000"/>
              <a:chOff x="5038121" y="3958167"/>
              <a:chExt cx="3746040" cy="2286000"/>
            </a:xfrm>
          </p:grpSpPr>
          <p:pic>
            <p:nvPicPr>
              <p:cNvPr id="11" name="Picture 10" descr="042290_AP090929089416-200_0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121" y="3958167"/>
                <a:ext cx="1531620" cy="2286000"/>
              </a:xfrm>
              <a:prstGeom prst="rect">
                <a:avLst/>
              </a:prstGeom>
            </p:spPr>
          </p:pic>
          <p:sp>
            <p:nvSpPr>
              <p:cNvPr id="16" name="Rectangle 15"/>
              <p:cNvSpPr/>
              <p:nvPr/>
            </p:nvSpPr>
            <p:spPr>
              <a:xfrm>
                <a:off x="6857988" y="4542840"/>
                <a:ext cx="1926173"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Sonia Sotomayor</a:t>
                </a:r>
                <a:endParaRPr lang="en-US" dirty="0">
                  <a:solidFill>
                    <a:schemeClr val="bg1"/>
                  </a:solidFill>
                </a:endParaRPr>
              </a:p>
            </p:txBody>
          </p:sp>
        </p:grpSp>
        <p:sp>
          <p:nvSpPr>
            <p:cNvPr id="32" name="Rectangle 31"/>
            <p:cNvSpPr/>
            <p:nvPr/>
          </p:nvSpPr>
          <p:spPr>
            <a:xfrm>
              <a:off x="4924729" y="6226380"/>
              <a:ext cx="1787797"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http://</a:t>
              </a:r>
              <a:r>
                <a:rPr lang="en-US" sz="1000" dirty="0" err="1" smtClean="0">
                  <a:solidFill>
                    <a:srgbClr val="BFBFBF"/>
                  </a:solidFill>
                </a:rPr>
                <a:t>www.blogs.america.gov</a:t>
              </a:r>
              <a:endParaRPr lang="en-US" sz="1000" dirty="0">
                <a:solidFill>
                  <a:srgbClr val="BFBFBF"/>
                </a:solidFill>
              </a:endParaRPr>
            </a:p>
          </p:txBody>
        </p:sp>
      </p:grpSp>
    </p:spTree>
    <p:extLst>
      <p:ext uri="{BB962C8B-B14F-4D97-AF65-F5344CB8AC3E}">
        <p14:creationId xmlns:p14="http://schemas.microsoft.com/office/powerpoint/2010/main" val="26671558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272"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strVal val="2/3*#ppt_w"/>
                                          </p:val>
                                        </p:tav>
                                        <p:tav tm="100000">
                                          <p:val>
                                            <p:strVal val="#ppt_w"/>
                                          </p:val>
                                        </p:tav>
                                      </p:tavLst>
                                    </p:anim>
                                    <p:anim calcmode="lin" valueType="num">
                                      <p:cBhvr>
                                        <p:cTn id="28" dur="500" fill="hold"/>
                                        <p:tgtEl>
                                          <p:spTgt spid="7"/>
                                        </p:tgtEl>
                                        <p:attrNameLst>
                                          <p:attrName>ppt_h</p:attrName>
                                        </p:attrNameLst>
                                      </p:cBhvr>
                                      <p:tavLst>
                                        <p:tav tm="0">
                                          <p:val>
                                            <p:strVal val="2/3*#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900" decel="100000" fill="hold"/>
                                        <p:tgtEl>
                                          <p:spTgt spid="23"/>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7" y="218712"/>
            <a:ext cx="8523109"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Free Genetic Information Resources for Everyone!</a:t>
            </a:r>
            <a:endParaRPr lang="en-US" sz="3200" u="sng" dirty="0">
              <a:solidFill>
                <a:schemeClr val="bg1"/>
              </a:solidFill>
            </a:endParaRPr>
          </a:p>
        </p:txBody>
      </p:sp>
      <p:pic>
        <p:nvPicPr>
          <p:cNvPr id="4" name="Picture 3" descr="Screen Shot 2015-01-05 at 7.44.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74" y="1291196"/>
            <a:ext cx="7793228" cy="5075174"/>
          </a:xfrm>
          <a:prstGeom prst="rect">
            <a:avLst/>
          </a:prstGeom>
        </p:spPr>
      </p:pic>
      <p:sp>
        <p:nvSpPr>
          <p:cNvPr id="5" name="Rectangle 4"/>
          <p:cNvSpPr/>
          <p:nvPr/>
        </p:nvSpPr>
        <p:spPr>
          <a:xfrm>
            <a:off x="1705673" y="1703223"/>
            <a:ext cx="3160327" cy="615312"/>
          </a:xfrm>
          <a:prstGeom prst="rect">
            <a:avLst/>
          </a:prstGeom>
          <a:noFill/>
          <a:ln w="76200"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228845" y="1681884"/>
            <a:ext cx="3084177" cy="615312"/>
          </a:xfrm>
          <a:prstGeom prst="rect">
            <a:avLst/>
          </a:prstGeom>
          <a:solidFill>
            <a:srgbClr val="FFFFE8"/>
          </a:solidFill>
          <a:ln w="38100" cmpd="sng">
            <a:solidFill>
              <a:srgbClr val="00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dirty="0" smtClean="0">
                <a:solidFill>
                  <a:srgbClr val="000080"/>
                </a:solidFill>
              </a:rPr>
              <a:t>www.ghr.nlm.nih.gov</a:t>
            </a:r>
            <a:endParaRPr lang="en-US" sz="2000" dirty="0">
              <a:solidFill>
                <a:srgbClr val="000080"/>
              </a:solidFill>
            </a:endParaRPr>
          </a:p>
        </p:txBody>
      </p:sp>
      <p:sp>
        <p:nvSpPr>
          <p:cNvPr id="7" name="Right Arrow 6"/>
          <p:cNvSpPr/>
          <p:nvPr/>
        </p:nvSpPr>
        <p:spPr>
          <a:xfrm>
            <a:off x="4678100" y="1820808"/>
            <a:ext cx="900631" cy="272149"/>
          </a:xfrm>
          <a:prstGeom prst="rightArrow">
            <a:avLst>
              <a:gd name="adj1" fmla="val 50000"/>
              <a:gd name="adj2" fmla="val 64285"/>
            </a:avLst>
          </a:prstGeom>
          <a:solidFill>
            <a:srgbClr val="FF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235384" y="2863910"/>
            <a:ext cx="1175539" cy="28789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2242034" y="3537373"/>
            <a:ext cx="769952" cy="28789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242033" y="4201774"/>
            <a:ext cx="1394955" cy="28789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5292411" y="2863910"/>
            <a:ext cx="1098003" cy="28789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292413" y="3692191"/>
            <a:ext cx="983164" cy="28789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5292414" y="4203160"/>
            <a:ext cx="1098000" cy="28789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5112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2500"/>
                            </p:stCondLst>
                            <p:childTnLst>
                              <p:par>
                                <p:cTn id="13" presetID="21" presetClass="entr" presetSubtype="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heel(1)">
                                      <p:cBhvr>
                                        <p:cTn id="15" dur="1000"/>
                                        <p:tgtEl>
                                          <p:spTgt spid="8"/>
                                        </p:tgtEl>
                                      </p:cBhvr>
                                    </p:animEffect>
                                  </p:childTnLst>
                                </p:cTn>
                              </p:par>
                            </p:childTnLst>
                          </p:cTn>
                        </p:par>
                        <p:par>
                          <p:cTn id="16" fill="hold">
                            <p:stCondLst>
                              <p:cond delay="3500"/>
                            </p:stCondLst>
                            <p:childTnLst>
                              <p:par>
                                <p:cTn id="17" presetID="21" presetClass="entr" presetSubtype="1"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par>
                          <p:cTn id="20" fill="hold">
                            <p:stCondLst>
                              <p:cond delay="4500"/>
                            </p:stCondLst>
                            <p:childTnLst>
                              <p:par>
                                <p:cTn id="21" presetID="21" presetClass="entr" presetSubtype="1"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1000"/>
                                        <p:tgtEl>
                                          <p:spTgt spid="10"/>
                                        </p:tgtEl>
                                      </p:cBhvr>
                                    </p:animEffect>
                                  </p:childTnLst>
                                </p:cTn>
                              </p:par>
                            </p:childTnLst>
                          </p:cTn>
                        </p:par>
                        <p:par>
                          <p:cTn id="24" fill="hold">
                            <p:stCondLst>
                              <p:cond delay="5500"/>
                            </p:stCondLst>
                            <p:childTnLst>
                              <p:par>
                                <p:cTn id="25" presetID="21" presetClass="entr" presetSubtype="1"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1000"/>
                                        <p:tgtEl>
                                          <p:spTgt spid="11"/>
                                        </p:tgtEl>
                                      </p:cBhvr>
                                    </p:animEffect>
                                  </p:childTnLst>
                                </p:cTn>
                              </p:par>
                            </p:childTnLst>
                          </p:cTn>
                        </p:par>
                        <p:par>
                          <p:cTn id="28" fill="hold">
                            <p:stCondLst>
                              <p:cond delay="6500"/>
                            </p:stCondLst>
                            <p:childTnLst>
                              <p:par>
                                <p:cTn id="29" presetID="21" presetClass="entr" presetSubtype="1"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1000"/>
                                        <p:tgtEl>
                                          <p:spTgt spid="12"/>
                                        </p:tgtEl>
                                      </p:cBhvr>
                                    </p:animEffect>
                                  </p:childTnLst>
                                </p:cTn>
                              </p:par>
                            </p:childTnLst>
                          </p:cTn>
                        </p:par>
                        <p:par>
                          <p:cTn id="32" fill="hold">
                            <p:stCondLst>
                              <p:cond delay="7500"/>
                            </p:stCondLst>
                            <p:childTnLst>
                              <p:par>
                                <p:cTn id="33" presetID="21" presetClass="entr" presetSubtype="1"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heel(1)">
                                      <p:cBhvr>
                                        <p:cTn id="3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8" y="218712"/>
            <a:ext cx="3584220"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600" u="sng" dirty="0" smtClean="0">
                <a:solidFill>
                  <a:schemeClr val="bg1"/>
                </a:solidFill>
              </a:rPr>
              <a:t>What is Progeria?</a:t>
            </a:r>
            <a:endParaRPr lang="en-US" sz="3600" u="sng" dirty="0">
              <a:solidFill>
                <a:schemeClr val="bg1"/>
              </a:solidFill>
            </a:endParaRPr>
          </a:p>
        </p:txBody>
      </p:sp>
      <p:sp>
        <p:nvSpPr>
          <p:cNvPr id="11" name="Rectangle 10"/>
          <p:cNvSpPr/>
          <p:nvPr/>
        </p:nvSpPr>
        <p:spPr>
          <a:xfrm>
            <a:off x="155219" y="6360083"/>
            <a:ext cx="4155564"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2015 from http://</a:t>
            </a:r>
            <a:r>
              <a:rPr lang="en-US" sz="1000" dirty="0" err="1" smtClean="0">
                <a:solidFill>
                  <a:srgbClr val="BFBFBF"/>
                </a:solidFill>
              </a:rPr>
              <a:t>www.directorsblog.nih.gov</a:t>
            </a:r>
            <a:endParaRPr lang="en-US" sz="1000" dirty="0">
              <a:solidFill>
                <a:srgbClr val="BFBFBF"/>
              </a:solidFill>
            </a:endParaRPr>
          </a:p>
        </p:txBody>
      </p:sp>
      <p:grpSp>
        <p:nvGrpSpPr>
          <p:cNvPr id="6" name="Group 5"/>
          <p:cNvGrpSpPr/>
          <p:nvPr/>
        </p:nvGrpSpPr>
        <p:grpSpPr>
          <a:xfrm>
            <a:off x="403213" y="2330753"/>
            <a:ext cx="3112516" cy="3046677"/>
            <a:chOff x="403213" y="2330753"/>
            <a:chExt cx="3112516" cy="3046677"/>
          </a:xfrm>
        </p:grpSpPr>
        <p:sp>
          <p:nvSpPr>
            <p:cNvPr id="13" name="Rectangle 12"/>
            <p:cNvSpPr/>
            <p:nvPr/>
          </p:nvSpPr>
          <p:spPr>
            <a:xfrm>
              <a:off x="1297278" y="5024647"/>
              <a:ext cx="1317976" cy="35278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dirty="0" smtClean="0">
                  <a:solidFill>
                    <a:schemeClr val="bg1"/>
                  </a:solidFill>
                </a:rPr>
                <a:t>Sam </a:t>
              </a:r>
              <a:r>
                <a:rPr lang="en-US" dirty="0" err="1" smtClean="0">
                  <a:solidFill>
                    <a:schemeClr val="bg1"/>
                  </a:solidFill>
                </a:rPr>
                <a:t>Berns</a:t>
              </a:r>
              <a:endParaRPr lang="en-US" dirty="0">
                <a:solidFill>
                  <a:schemeClr val="bg1"/>
                </a:solidFill>
              </a:endParaRPr>
            </a:p>
          </p:txBody>
        </p:sp>
        <p:pic>
          <p:nvPicPr>
            <p:cNvPr id="14" name="Picture 13" descr="Screen Shot 2015-01-14 at 1.15.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213" y="2330753"/>
              <a:ext cx="3112516" cy="2598420"/>
            </a:xfrm>
            <a:prstGeom prst="rect">
              <a:avLst/>
            </a:prstGeom>
            <a:ln>
              <a:solidFill>
                <a:srgbClr val="BFBFBF"/>
              </a:solidFill>
            </a:ln>
          </p:spPr>
        </p:pic>
      </p:grpSp>
      <p:grpSp>
        <p:nvGrpSpPr>
          <p:cNvPr id="12" name="Group 11"/>
          <p:cNvGrpSpPr/>
          <p:nvPr/>
        </p:nvGrpSpPr>
        <p:grpSpPr>
          <a:xfrm>
            <a:off x="3795889" y="1352201"/>
            <a:ext cx="5012436" cy="4878324"/>
            <a:chOff x="3795889" y="1352201"/>
            <a:chExt cx="5012436" cy="4878324"/>
          </a:xfrm>
        </p:grpSpPr>
        <p:pic>
          <p:nvPicPr>
            <p:cNvPr id="16" name="Picture 15" descr="Screen Shot 2015-01-05 at 7.47.0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5889" y="1352201"/>
              <a:ext cx="5012436" cy="4878324"/>
            </a:xfrm>
            <a:prstGeom prst="rect">
              <a:avLst/>
            </a:prstGeom>
          </p:spPr>
        </p:pic>
        <p:sp>
          <p:nvSpPr>
            <p:cNvPr id="17" name="Rectangle 16"/>
            <p:cNvSpPr/>
            <p:nvPr/>
          </p:nvSpPr>
          <p:spPr>
            <a:xfrm>
              <a:off x="4775291" y="2831649"/>
              <a:ext cx="2248339" cy="225576"/>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92003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7" y="218712"/>
            <a:ext cx="3132665"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What is a gene?</a:t>
            </a:r>
            <a:endParaRPr lang="en-US" sz="3200" u="sng" dirty="0">
              <a:solidFill>
                <a:schemeClr val="bg1"/>
              </a:solidFill>
            </a:endParaRPr>
          </a:p>
        </p:txBody>
      </p:sp>
      <p:pic>
        <p:nvPicPr>
          <p:cNvPr id="4" name="Picture 3" descr="Screen Shot 2015-01-05 at 7.50.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980" y="1391086"/>
            <a:ext cx="7443216" cy="5029200"/>
          </a:xfrm>
          <a:prstGeom prst="rect">
            <a:avLst/>
          </a:prstGeom>
        </p:spPr>
      </p:pic>
      <p:sp>
        <p:nvSpPr>
          <p:cNvPr id="5" name="Rectangle 4"/>
          <p:cNvSpPr/>
          <p:nvPr/>
        </p:nvSpPr>
        <p:spPr>
          <a:xfrm>
            <a:off x="1626320" y="2931476"/>
            <a:ext cx="1004301" cy="295435"/>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1125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7" y="218712"/>
            <a:ext cx="8523109"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My Doctor says I have a BRCA2 gene variant -</a:t>
            </a:r>
            <a:endParaRPr lang="en-US" sz="3200" u="sng" dirty="0">
              <a:solidFill>
                <a:schemeClr val="bg1"/>
              </a:solidFill>
            </a:endParaRPr>
          </a:p>
        </p:txBody>
      </p:sp>
      <p:pic>
        <p:nvPicPr>
          <p:cNvPr id="5" name="Picture 4" descr="Screen Shot 2015-01-05 at 7.48.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68" y="1232464"/>
            <a:ext cx="6151626" cy="3970782"/>
          </a:xfrm>
          <a:prstGeom prst="rect">
            <a:avLst/>
          </a:prstGeom>
        </p:spPr>
      </p:pic>
      <p:sp>
        <p:nvSpPr>
          <p:cNvPr id="7" name="Rectangle 6"/>
          <p:cNvSpPr/>
          <p:nvPr/>
        </p:nvSpPr>
        <p:spPr>
          <a:xfrm>
            <a:off x="3615485" y="1991913"/>
            <a:ext cx="732168" cy="379674"/>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35518" y="3637256"/>
            <a:ext cx="8445157" cy="2927449"/>
            <a:chOff x="435518" y="3637256"/>
            <a:chExt cx="8445157" cy="2927449"/>
          </a:xfrm>
        </p:grpSpPr>
        <p:pic>
          <p:nvPicPr>
            <p:cNvPr id="4" name="Picture 3" descr="Screen Shot 2015-01-06 at 11.02.40 AM.png"/>
            <p:cNvPicPr>
              <a:picLocks noChangeAspect="1"/>
            </p:cNvPicPr>
            <p:nvPr/>
          </p:nvPicPr>
          <p:blipFill rotWithShape="1">
            <a:blip r:embed="rId3">
              <a:extLst>
                <a:ext uri="{28A0092B-C50C-407E-A947-70E740481C1C}">
                  <a14:useLocalDpi xmlns:a14="http://schemas.microsoft.com/office/drawing/2010/main" val="0"/>
                </a:ext>
              </a:extLst>
            </a:blip>
            <a:srcRect l="1595" t="4836" r="3080" b="-32"/>
            <a:stretch/>
          </p:blipFill>
          <p:spPr>
            <a:xfrm>
              <a:off x="435518" y="3703320"/>
              <a:ext cx="5704961" cy="1774675"/>
            </a:xfrm>
            <a:prstGeom prst="rect">
              <a:avLst/>
            </a:prstGeom>
            <a:ln w="53975" cmpd="sng">
              <a:solidFill>
                <a:schemeClr val="bg1">
                  <a:lumMod val="75000"/>
                </a:schemeClr>
              </a:solidFill>
            </a:ln>
          </p:spPr>
        </p:pic>
        <p:pic>
          <p:nvPicPr>
            <p:cNvPr id="12" name="Picture 11" descr="BRCA-cancer-risk-infographic.jpg"/>
            <p:cNvPicPr>
              <a:picLocks noChangeAspect="1"/>
            </p:cNvPicPr>
            <p:nvPr/>
          </p:nvPicPr>
          <p:blipFill rotWithShape="1">
            <a:blip r:embed="rId4">
              <a:extLst>
                <a:ext uri="{28A0092B-C50C-407E-A947-70E740481C1C}">
                  <a14:useLocalDpi xmlns:a14="http://schemas.microsoft.com/office/drawing/2010/main" val="0"/>
                </a:ext>
              </a:extLst>
            </a:blip>
            <a:srcRect l="32" t="2993" r="3286" b="155"/>
            <a:stretch/>
          </p:blipFill>
          <p:spPr>
            <a:xfrm>
              <a:off x="6160348" y="3637256"/>
              <a:ext cx="2720327" cy="2927449"/>
            </a:xfrm>
            <a:prstGeom prst="rect">
              <a:avLst/>
            </a:prstGeom>
            <a:ln w="28575" cmpd="sng">
              <a:solidFill>
                <a:srgbClr val="BFBFBF"/>
              </a:solidFill>
            </a:ln>
          </p:spPr>
        </p:pic>
      </p:grpSp>
      <p:grpSp>
        <p:nvGrpSpPr>
          <p:cNvPr id="6" name="Group 5"/>
          <p:cNvGrpSpPr/>
          <p:nvPr/>
        </p:nvGrpSpPr>
        <p:grpSpPr>
          <a:xfrm>
            <a:off x="418583" y="3662816"/>
            <a:ext cx="5880617" cy="336167"/>
            <a:chOff x="418583" y="3662816"/>
            <a:chExt cx="5880617" cy="336167"/>
          </a:xfrm>
        </p:grpSpPr>
        <p:sp>
          <p:nvSpPr>
            <p:cNvPr id="14" name="Right Arrow 13"/>
            <p:cNvSpPr/>
            <p:nvPr/>
          </p:nvSpPr>
          <p:spPr>
            <a:xfrm>
              <a:off x="4648199" y="3677500"/>
              <a:ext cx="1651001" cy="272149"/>
            </a:xfrm>
            <a:prstGeom prst="rightArrow">
              <a:avLst>
                <a:gd name="adj1" fmla="val 50000"/>
                <a:gd name="adj2" fmla="val 64285"/>
              </a:avLst>
            </a:prstGeom>
            <a:solidFill>
              <a:srgbClr val="FF0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18583" y="3662816"/>
              <a:ext cx="4212681" cy="336167"/>
            </a:xfrm>
            <a:prstGeom prst="rect">
              <a:avLst/>
            </a:prstGeom>
            <a:noFill/>
            <a:ln w="47625" cmpd="sng">
              <a:solidFill>
                <a:srgbClr val="FF0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11633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7" y="218712"/>
            <a:ext cx="8628943"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Which chromosome is related to Down Syndrome?</a:t>
            </a:r>
            <a:endParaRPr lang="en-US" sz="3200" u="sng" dirty="0">
              <a:solidFill>
                <a:schemeClr val="bg1"/>
              </a:solidFill>
            </a:endParaRPr>
          </a:p>
        </p:txBody>
      </p:sp>
      <p:pic>
        <p:nvPicPr>
          <p:cNvPr id="8" name="Picture 7" descr="spotlight_012208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49" y="2459791"/>
            <a:ext cx="1832610" cy="2587943"/>
          </a:xfrm>
          <a:prstGeom prst="rect">
            <a:avLst/>
          </a:prstGeom>
          <a:ln w="19050" cmpd="sng">
            <a:solidFill>
              <a:schemeClr val="bg1">
                <a:lumMod val="50000"/>
              </a:schemeClr>
            </a:solidFill>
          </a:ln>
        </p:spPr>
      </p:pic>
      <p:grpSp>
        <p:nvGrpSpPr>
          <p:cNvPr id="4" name="Group 3"/>
          <p:cNvGrpSpPr/>
          <p:nvPr/>
        </p:nvGrpSpPr>
        <p:grpSpPr>
          <a:xfrm>
            <a:off x="2548042" y="2180167"/>
            <a:ext cx="6320790" cy="3067050"/>
            <a:chOff x="2548042" y="2180167"/>
            <a:chExt cx="6320790" cy="3067050"/>
          </a:xfrm>
        </p:grpSpPr>
        <p:pic>
          <p:nvPicPr>
            <p:cNvPr id="7" name="Picture 6" descr="Screen Shot 2015-01-05 at 8.20.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042" y="2180167"/>
              <a:ext cx="6320790" cy="3067050"/>
            </a:xfrm>
            <a:prstGeom prst="rect">
              <a:avLst/>
            </a:prstGeom>
          </p:spPr>
        </p:pic>
        <p:sp>
          <p:nvSpPr>
            <p:cNvPr id="6" name="Rectangle 5"/>
            <p:cNvSpPr/>
            <p:nvPr/>
          </p:nvSpPr>
          <p:spPr>
            <a:xfrm>
              <a:off x="3174888" y="2902925"/>
              <a:ext cx="1127409" cy="252711"/>
            </a:xfrm>
            <a:prstGeom prst="rect">
              <a:avLst/>
            </a:prstGeom>
            <a:noFill/>
            <a:ln w="57150" cmpd="sng">
              <a:solidFill>
                <a:srgbClr val="264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Rectangle 8"/>
          <p:cNvSpPr/>
          <p:nvPr/>
        </p:nvSpPr>
        <p:spPr>
          <a:xfrm>
            <a:off x="155219" y="6360083"/>
            <a:ext cx="4155564"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nichd.nih.gov</a:t>
            </a:r>
            <a:endParaRPr lang="en-US" sz="1000" dirty="0">
              <a:solidFill>
                <a:srgbClr val="BFBFBF"/>
              </a:solidFill>
            </a:endParaRPr>
          </a:p>
        </p:txBody>
      </p:sp>
    </p:spTree>
    <p:extLst>
      <p:ext uri="{BB962C8B-B14F-4D97-AF65-F5344CB8AC3E}">
        <p14:creationId xmlns:p14="http://schemas.microsoft.com/office/powerpoint/2010/main" val="12741595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7" y="159984"/>
            <a:ext cx="5905293"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Talking Glossary of Genetic Terms</a:t>
            </a:r>
            <a:endParaRPr lang="en-US" sz="3200" u="sng" dirty="0">
              <a:solidFill>
                <a:schemeClr val="bg1"/>
              </a:solidFill>
            </a:endParaRPr>
          </a:p>
        </p:txBody>
      </p:sp>
      <p:pic>
        <p:nvPicPr>
          <p:cNvPr id="5" name="Picture 4" descr="Screen Shot 2015-01-05 at 8.46.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987" y="1358020"/>
            <a:ext cx="5334000" cy="5088636"/>
          </a:xfrm>
          <a:prstGeom prst="rect">
            <a:avLst/>
          </a:prstGeom>
        </p:spPr>
      </p:pic>
      <p:sp>
        <p:nvSpPr>
          <p:cNvPr id="4" name="Process 3"/>
          <p:cNvSpPr/>
          <p:nvPr/>
        </p:nvSpPr>
        <p:spPr>
          <a:xfrm>
            <a:off x="5429705" y="3259312"/>
            <a:ext cx="3349831" cy="909000"/>
          </a:xfrm>
          <a:prstGeom prst="flowChartProcess">
            <a:avLst/>
          </a:prstGeom>
          <a:solidFill>
            <a:srgbClr val="FFF4EB"/>
          </a:solidFill>
          <a:ln w="5715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smtClean="0">
                <a:solidFill>
                  <a:srgbClr val="990000"/>
                </a:solidFill>
              </a:rPr>
              <a:t>www.genome.gov</a:t>
            </a:r>
            <a:endParaRPr lang="en-US" sz="2800" dirty="0">
              <a:solidFill>
                <a:srgbClr val="990000"/>
              </a:solidFill>
            </a:endParaRPr>
          </a:p>
        </p:txBody>
      </p:sp>
    </p:spTree>
    <p:extLst>
      <p:ext uri="{BB962C8B-B14F-4D97-AF65-F5344CB8AC3E}">
        <p14:creationId xmlns:p14="http://schemas.microsoft.com/office/powerpoint/2010/main" val="1686735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Screen Shot 2015-01-06 at 11.27.59 AM.png"/>
          <p:cNvPicPr>
            <a:picLocks noChangeAspect="1"/>
          </p:cNvPicPr>
          <p:nvPr/>
        </p:nvPicPr>
        <p:blipFill rotWithShape="1">
          <a:blip r:embed="rId2">
            <a:extLst>
              <a:ext uri="{28A0092B-C50C-407E-A947-70E740481C1C}">
                <a14:useLocalDpi xmlns:a14="http://schemas.microsoft.com/office/drawing/2010/main" val="0"/>
              </a:ext>
            </a:extLst>
          </a:blip>
          <a:srcRect b="13114"/>
          <a:stretch/>
        </p:blipFill>
        <p:spPr>
          <a:xfrm>
            <a:off x="1846827" y="281242"/>
            <a:ext cx="5476240" cy="6336905"/>
          </a:xfrm>
          <a:prstGeom prst="rect">
            <a:avLst/>
          </a:prstGeom>
        </p:spPr>
      </p:pic>
      <p:sp>
        <p:nvSpPr>
          <p:cNvPr id="5" name="Rectangle 4"/>
          <p:cNvSpPr/>
          <p:nvPr/>
        </p:nvSpPr>
        <p:spPr>
          <a:xfrm>
            <a:off x="3500687" y="1634926"/>
            <a:ext cx="1004301" cy="471205"/>
          </a:xfrm>
          <a:prstGeom prst="rect">
            <a:avLst/>
          </a:prstGeom>
          <a:noFill/>
          <a:ln w="476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550951" y="1747555"/>
            <a:ext cx="2615475" cy="1115004"/>
            <a:chOff x="4576798" y="1691970"/>
            <a:chExt cx="2615475" cy="1115004"/>
          </a:xfrm>
        </p:grpSpPr>
        <p:sp>
          <p:nvSpPr>
            <p:cNvPr id="6" name="Rectangle 5"/>
            <p:cNvSpPr/>
            <p:nvPr/>
          </p:nvSpPr>
          <p:spPr>
            <a:xfrm>
              <a:off x="6138908" y="1691970"/>
              <a:ext cx="1053365" cy="787030"/>
            </a:xfrm>
            <a:prstGeom prst="rect">
              <a:avLst/>
            </a:prstGeom>
            <a:noFill/>
            <a:ln w="47625"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own Arrow 6"/>
            <p:cNvSpPr/>
            <p:nvPr/>
          </p:nvSpPr>
          <p:spPr>
            <a:xfrm rot="14390394">
              <a:off x="5229084" y="1844372"/>
              <a:ext cx="310316" cy="1614888"/>
            </a:xfrm>
            <a:prstGeom prst="downArrow">
              <a:avLst>
                <a:gd name="adj1" fmla="val 50000"/>
                <a:gd name="adj2" fmla="val 66050"/>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58903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08601" y="218712"/>
            <a:ext cx="8358010"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I want to know more about health …</a:t>
            </a:r>
            <a:endParaRPr lang="en-US" sz="3200" u="sng" dirty="0">
              <a:solidFill>
                <a:schemeClr val="bg1"/>
              </a:solidFill>
            </a:endParaRPr>
          </a:p>
        </p:txBody>
      </p:sp>
      <p:pic>
        <p:nvPicPr>
          <p:cNvPr id="5" name="Picture 4" descr="Screen Shot 2015-01-05 at 8.48.58 PM.png"/>
          <p:cNvPicPr>
            <a:picLocks noChangeAspect="1"/>
          </p:cNvPicPr>
          <p:nvPr/>
        </p:nvPicPr>
        <p:blipFill rotWithShape="1">
          <a:blip r:embed="rId2">
            <a:extLst>
              <a:ext uri="{28A0092B-C50C-407E-A947-70E740481C1C}">
                <a14:useLocalDpi xmlns:a14="http://schemas.microsoft.com/office/drawing/2010/main" val="0"/>
              </a:ext>
            </a:extLst>
          </a:blip>
          <a:srcRect t="2" b="12954"/>
          <a:stretch/>
        </p:blipFill>
        <p:spPr>
          <a:xfrm>
            <a:off x="261058" y="1269600"/>
            <a:ext cx="4613148" cy="5189466"/>
          </a:xfrm>
          <a:prstGeom prst="rect">
            <a:avLst/>
          </a:prstGeom>
        </p:spPr>
      </p:pic>
      <p:sp>
        <p:nvSpPr>
          <p:cNvPr id="6" name="Rectangle 5"/>
          <p:cNvSpPr/>
          <p:nvPr/>
        </p:nvSpPr>
        <p:spPr>
          <a:xfrm>
            <a:off x="5060244" y="2871410"/>
            <a:ext cx="3800214"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2800" i="1" dirty="0" smtClean="0">
                <a:solidFill>
                  <a:schemeClr val="bg1"/>
                </a:solidFill>
              </a:rPr>
              <a:t>free</a:t>
            </a:r>
            <a:r>
              <a:rPr lang="en-US" sz="2800" dirty="0" smtClean="0">
                <a:solidFill>
                  <a:schemeClr val="bg1"/>
                </a:solidFill>
              </a:rPr>
              <a:t>, reliable information </a:t>
            </a:r>
            <a:endParaRPr lang="en-US" sz="2800" dirty="0">
              <a:solidFill>
                <a:schemeClr val="bg1"/>
              </a:solidFill>
            </a:endParaRPr>
          </a:p>
        </p:txBody>
      </p:sp>
      <p:sp>
        <p:nvSpPr>
          <p:cNvPr id="7" name="Rectangle 6"/>
          <p:cNvSpPr/>
          <p:nvPr/>
        </p:nvSpPr>
        <p:spPr>
          <a:xfrm>
            <a:off x="5052903" y="3719849"/>
            <a:ext cx="3051443"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2800" dirty="0" smtClean="0">
                <a:solidFill>
                  <a:schemeClr val="bg1"/>
                </a:solidFill>
              </a:rPr>
              <a:t>easy to understand</a:t>
            </a:r>
            <a:endParaRPr lang="en-US" sz="2800" dirty="0">
              <a:solidFill>
                <a:schemeClr val="bg1"/>
              </a:solidFill>
            </a:endParaRPr>
          </a:p>
        </p:txBody>
      </p:sp>
      <p:sp>
        <p:nvSpPr>
          <p:cNvPr id="8" name="Rectangle 7"/>
          <p:cNvSpPr/>
          <p:nvPr/>
        </p:nvSpPr>
        <p:spPr>
          <a:xfrm>
            <a:off x="5056724" y="4587720"/>
            <a:ext cx="3818416"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2800" dirty="0" smtClean="0">
                <a:solidFill>
                  <a:schemeClr val="bg1"/>
                </a:solidFill>
              </a:rPr>
              <a:t>links to more resources</a:t>
            </a:r>
            <a:endParaRPr lang="en-US" sz="2800" dirty="0">
              <a:solidFill>
                <a:schemeClr val="bg1"/>
              </a:solidFill>
            </a:endParaRPr>
          </a:p>
        </p:txBody>
      </p:sp>
      <p:sp>
        <p:nvSpPr>
          <p:cNvPr id="10" name="Rectangle 9"/>
          <p:cNvSpPr/>
          <p:nvPr/>
        </p:nvSpPr>
        <p:spPr>
          <a:xfrm>
            <a:off x="5056724" y="1047659"/>
            <a:ext cx="3609887" cy="61805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2800" dirty="0" err="1" smtClean="0">
                <a:solidFill>
                  <a:schemeClr val="bg1"/>
                </a:solidFill>
              </a:rPr>
              <a:t>www.MedlinePlus.gov</a:t>
            </a:r>
            <a:endParaRPr lang="en-US" sz="2800" dirty="0">
              <a:solidFill>
                <a:schemeClr val="bg1"/>
              </a:solidFill>
            </a:endParaRPr>
          </a:p>
        </p:txBody>
      </p:sp>
      <p:sp>
        <p:nvSpPr>
          <p:cNvPr id="11" name="Rectangle 10"/>
          <p:cNvSpPr/>
          <p:nvPr/>
        </p:nvSpPr>
        <p:spPr>
          <a:xfrm>
            <a:off x="464196" y="2927257"/>
            <a:ext cx="1396694" cy="322762"/>
          </a:xfrm>
          <a:prstGeom prst="rect">
            <a:avLst/>
          </a:prstGeom>
          <a:noFill/>
          <a:ln w="571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860890" y="2927257"/>
            <a:ext cx="1396694" cy="322762"/>
          </a:xfrm>
          <a:prstGeom prst="rect">
            <a:avLst/>
          </a:prstGeom>
          <a:noFill/>
          <a:ln w="571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3592740" y="5474174"/>
            <a:ext cx="5355807" cy="997852"/>
            <a:chOff x="3592740" y="5461214"/>
            <a:chExt cx="5355807" cy="997852"/>
          </a:xfrm>
        </p:grpSpPr>
        <p:sp>
          <p:nvSpPr>
            <p:cNvPr id="9" name="Rectangle 8"/>
            <p:cNvSpPr/>
            <p:nvPr/>
          </p:nvSpPr>
          <p:spPr>
            <a:xfrm>
              <a:off x="5062304" y="5461214"/>
              <a:ext cx="3886243"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2800" dirty="0" smtClean="0">
                  <a:solidFill>
                    <a:schemeClr val="bg1"/>
                  </a:solidFill>
                </a:rPr>
                <a:t>many different languages</a:t>
              </a:r>
              <a:endParaRPr lang="en-US" sz="2800" dirty="0">
                <a:solidFill>
                  <a:schemeClr val="bg1"/>
                </a:solidFill>
              </a:endParaRPr>
            </a:p>
          </p:txBody>
        </p:sp>
        <p:sp>
          <p:nvSpPr>
            <p:cNvPr id="14" name="Rectangle 13"/>
            <p:cNvSpPr/>
            <p:nvPr/>
          </p:nvSpPr>
          <p:spPr>
            <a:xfrm>
              <a:off x="3592740" y="6136304"/>
              <a:ext cx="930445" cy="322762"/>
            </a:xfrm>
            <a:prstGeom prst="rect">
              <a:avLst/>
            </a:prstGeom>
            <a:noFill/>
            <a:ln w="7620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5" name="Rectangle 14"/>
          <p:cNvSpPr/>
          <p:nvPr/>
        </p:nvSpPr>
        <p:spPr>
          <a:xfrm>
            <a:off x="5070106" y="1889810"/>
            <a:ext cx="3800214"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bg1"/>
                </a:solidFill>
              </a:rPr>
              <a:t>from National Library of</a:t>
            </a:r>
          </a:p>
          <a:p>
            <a:r>
              <a:rPr lang="en-US" sz="2800" dirty="0" smtClean="0">
                <a:solidFill>
                  <a:schemeClr val="bg1"/>
                </a:solidFill>
              </a:rPr>
              <a:t>Medicine at N.I.H.</a:t>
            </a:r>
            <a:endParaRPr lang="en-US" sz="2800" dirty="0">
              <a:solidFill>
                <a:schemeClr val="bg1"/>
              </a:solidFill>
            </a:endParaRPr>
          </a:p>
        </p:txBody>
      </p:sp>
    </p:spTree>
    <p:extLst>
      <p:ext uri="{BB962C8B-B14F-4D97-AF65-F5344CB8AC3E}">
        <p14:creationId xmlns:p14="http://schemas.microsoft.com/office/powerpoint/2010/main" val="19475477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heel(1)">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heel(1)">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3" presetClass="entr" presetSubtype="272"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p:cTn id="42" dur="500" fill="hold"/>
                                        <p:tgtEl>
                                          <p:spTgt spid="16"/>
                                        </p:tgtEl>
                                        <p:attrNameLst>
                                          <p:attrName>ppt_w</p:attrName>
                                        </p:attrNameLst>
                                      </p:cBhvr>
                                      <p:tavLst>
                                        <p:tav tm="0">
                                          <p:val>
                                            <p:strVal val="2/3*#ppt_w"/>
                                          </p:val>
                                        </p:tav>
                                        <p:tav tm="100000">
                                          <p:val>
                                            <p:strVal val="#ppt_w"/>
                                          </p:val>
                                        </p:tav>
                                      </p:tavLst>
                                    </p:anim>
                                    <p:anim calcmode="lin" valueType="num">
                                      <p:cBhvr>
                                        <p:cTn id="43" dur="500" fill="hold"/>
                                        <p:tgtEl>
                                          <p:spTgt spid="1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animBg="1"/>
      <p:bldP spid="12"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8" y="218712"/>
            <a:ext cx="7426177"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I’m a Clinician or a Nurse or a Therapist… </a:t>
            </a:r>
            <a:endParaRPr lang="en-US" sz="3200" u="sng" dirty="0">
              <a:solidFill>
                <a:schemeClr val="bg1"/>
              </a:solidFill>
            </a:endParaRPr>
          </a:p>
        </p:txBody>
      </p:sp>
      <p:sp>
        <p:nvSpPr>
          <p:cNvPr id="6" name="Rectangle 5"/>
          <p:cNvSpPr/>
          <p:nvPr/>
        </p:nvSpPr>
        <p:spPr>
          <a:xfrm>
            <a:off x="589846" y="2965083"/>
            <a:ext cx="8017931"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4800" dirty="0" smtClean="0">
                <a:solidFill>
                  <a:schemeClr val="bg1"/>
                </a:solidFill>
              </a:rPr>
              <a:t>Why is this important to me???</a:t>
            </a:r>
            <a:endParaRPr lang="en-US" sz="4800" dirty="0">
              <a:solidFill>
                <a:schemeClr val="bg1"/>
              </a:solidFill>
            </a:endParaRPr>
          </a:p>
        </p:txBody>
      </p:sp>
    </p:spTree>
    <p:extLst>
      <p:ext uri="{BB962C8B-B14F-4D97-AF65-F5344CB8AC3E}">
        <p14:creationId xmlns:p14="http://schemas.microsoft.com/office/powerpoint/2010/main" val="24146789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p:cNvSpPr/>
          <p:nvPr/>
        </p:nvSpPr>
        <p:spPr>
          <a:xfrm>
            <a:off x="289279" y="148588"/>
            <a:ext cx="5087053"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4000" u="sng" dirty="0" smtClean="0">
                <a:solidFill>
                  <a:schemeClr val="bg1"/>
                </a:solidFill>
              </a:rPr>
              <a:t>Let’s go on a journey…</a:t>
            </a:r>
            <a:endParaRPr lang="en-US" sz="4000" u="sng" dirty="0">
              <a:solidFill>
                <a:schemeClr val="bg1"/>
              </a:solidFill>
            </a:endParaRPr>
          </a:p>
        </p:txBody>
      </p:sp>
      <p:pic>
        <p:nvPicPr>
          <p:cNvPr id="8" name="Picture 7" descr="topaz-hoffmann-frost-4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588" y="1456931"/>
            <a:ext cx="5080000" cy="3390900"/>
          </a:xfrm>
          <a:prstGeom prst="rect">
            <a:avLst/>
          </a:prstGeom>
        </p:spPr>
      </p:pic>
      <p:sp>
        <p:nvSpPr>
          <p:cNvPr id="24" name="Rectangle 23"/>
          <p:cNvSpPr/>
          <p:nvPr/>
        </p:nvSpPr>
        <p:spPr>
          <a:xfrm>
            <a:off x="590347" y="5238645"/>
            <a:ext cx="8198554"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4000" u="sng" dirty="0" smtClean="0">
                <a:solidFill>
                  <a:srgbClr val="FFFFFF"/>
                </a:solidFill>
              </a:rPr>
              <a:t>using x-ray crystallographic diffraction!</a:t>
            </a:r>
            <a:endParaRPr lang="en-US" sz="4000" u="sng" dirty="0">
              <a:solidFill>
                <a:srgbClr val="FFFFFF"/>
              </a:solidFill>
            </a:endParaRPr>
          </a:p>
        </p:txBody>
      </p:sp>
      <p:sp>
        <p:nvSpPr>
          <p:cNvPr id="6" name="Rectangle 5"/>
          <p:cNvSpPr/>
          <p:nvPr/>
        </p:nvSpPr>
        <p:spPr>
          <a:xfrm>
            <a:off x="289279" y="6230062"/>
            <a:ext cx="3475787"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www.neurtrons.ornl.gov</a:t>
            </a:r>
            <a:endParaRPr lang="en-US" sz="1000" dirty="0">
              <a:solidFill>
                <a:srgbClr val="BFBFBF"/>
              </a:solidFill>
            </a:endParaRPr>
          </a:p>
        </p:txBody>
      </p:sp>
    </p:spTree>
    <p:extLst>
      <p:ext uri="{BB962C8B-B14F-4D97-AF65-F5344CB8AC3E}">
        <p14:creationId xmlns:p14="http://schemas.microsoft.com/office/powerpoint/2010/main" val="3746073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2/3*#ppt_w"/>
                                          </p:val>
                                        </p:tav>
                                        <p:tav tm="100000">
                                          <p:val>
                                            <p:strVal val="#ppt_w"/>
                                          </p:val>
                                        </p:tav>
                                      </p:tavLst>
                                    </p:anim>
                                    <p:anim calcmode="lin" valueType="num">
                                      <p:cBhvr>
                                        <p:cTn id="8" dur="500" fill="hold"/>
                                        <p:tgtEl>
                                          <p:spTgt spid="8"/>
                                        </p:tgtEl>
                                        <p:attrNameLst>
                                          <p:attrName>ppt_h</p:attrName>
                                        </p:attrNameLst>
                                      </p:cBhvr>
                                      <p:tavLst>
                                        <p:tav tm="0">
                                          <p:val>
                                            <p:strVal val="2/3*#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425824" y="3055482"/>
            <a:ext cx="8299823" cy="103100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en-US" sz="2000" dirty="0" smtClean="0">
                <a:solidFill>
                  <a:srgbClr val="000000"/>
                </a:solidFill>
              </a:rPr>
              <a:t>In the post-Human Genome Project era, </a:t>
            </a:r>
            <a:r>
              <a:rPr lang="en-US" sz="2000" dirty="0" smtClean="0">
                <a:solidFill>
                  <a:srgbClr val="CC0000"/>
                </a:solidFill>
              </a:rPr>
              <a:t>awareness of the resources </a:t>
            </a:r>
            <a:r>
              <a:rPr lang="en-US" sz="2000" dirty="0" smtClean="0">
                <a:solidFill>
                  <a:srgbClr val="000000"/>
                </a:solidFill>
              </a:rPr>
              <a:t>available through the internet is </a:t>
            </a:r>
            <a:r>
              <a:rPr lang="en-US" sz="2000" dirty="0" smtClean="0">
                <a:solidFill>
                  <a:srgbClr val="CC0000"/>
                </a:solidFill>
              </a:rPr>
              <a:t>essential to both molecular biologists and clinicians.</a:t>
            </a:r>
            <a:endParaRPr lang="en-US" sz="2000" dirty="0">
              <a:solidFill>
                <a:srgbClr val="CC0000"/>
              </a:solidFill>
            </a:endParaRPr>
          </a:p>
        </p:txBody>
      </p:sp>
      <p:sp>
        <p:nvSpPr>
          <p:cNvPr id="5" name="Rectangle 4"/>
          <p:cNvSpPr/>
          <p:nvPr/>
        </p:nvSpPr>
        <p:spPr>
          <a:xfrm>
            <a:off x="425824" y="5696393"/>
            <a:ext cx="8299823" cy="739588"/>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rgbClr val="000000"/>
                </a:solidFill>
              </a:rPr>
              <a:t>… (knowing about) resources often </a:t>
            </a:r>
            <a:r>
              <a:rPr lang="en-US" sz="2000" dirty="0" smtClean="0">
                <a:solidFill>
                  <a:srgbClr val="CC0000"/>
                </a:solidFill>
              </a:rPr>
              <a:t>facilitates their use </a:t>
            </a:r>
            <a:r>
              <a:rPr lang="en-US" sz="2000" dirty="0" smtClean="0">
                <a:solidFill>
                  <a:srgbClr val="000000"/>
                </a:solidFill>
              </a:rPr>
              <a:t>and adoption</a:t>
            </a:r>
            <a:endParaRPr lang="en-US" sz="2000" dirty="0">
              <a:solidFill>
                <a:srgbClr val="000000"/>
              </a:solidFill>
            </a:endParaRPr>
          </a:p>
        </p:txBody>
      </p:sp>
      <p:sp>
        <p:nvSpPr>
          <p:cNvPr id="7" name="Rectangle 6"/>
          <p:cNvSpPr/>
          <p:nvPr/>
        </p:nvSpPr>
        <p:spPr>
          <a:xfrm>
            <a:off x="425824" y="4448072"/>
            <a:ext cx="8299823" cy="893481"/>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20000"/>
              </a:lnSpc>
            </a:pPr>
            <a:r>
              <a:rPr lang="en-US" sz="2000" dirty="0" smtClean="0">
                <a:solidFill>
                  <a:srgbClr val="000000"/>
                </a:solidFill>
              </a:rPr>
              <a:t>… (it) is important to </a:t>
            </a:r>
            <a:r>
              <a:rPr lang="en-US" sz="2000" dirty="0" smtClean="0">
                <a:solidFill>
                  <a:srgbClr val="CC0000"/>
                </a:solidFill>
              </a:rPr>
              <a:t>understand the principles upon which hypotheses are generated,</a:t>
            </a:r>
            <a:r>
              <a:rPr lang="en-US" sz="2000" dirty="0" smtClean="0">
                <a:solidFill>
                  <a:srgbClr val="000000"/>
                </a:solidFill>
              </a:rPr>
              <a:t> </a:t>
            </a:r>
            <a:r>
              <a:rPr lang="en-US" sz="2000" dirty="0" smtClean="0">
                <a:solidFill>
                  <a:srgbClr val="CC0000"/>
                </a:solidFill>
              </a:rPr>
              <a:t>experiments are based </a:t>
            </a:r>
            <a:r>
              <a:rPr lang="en-US" sz="2000" dirty="0" smtClean="0">
                <a:solidFill>
                  <a:srgbClr val="000000"/>
                </a:solidFill>
              </a:rPr>
              <a:t>and </a:t>
            </a:r>
            <a:r>
              <a:rPr lang="en-US" sz="2000" dirty="0" smtClean="0">
                <a:solidFill>
                  <a:srgbClr val="CC0000"/>
                </a:solidFill>
              </a:rPr>
              <a:t>conclusions reached</a:t>
            </a:r>
            <a:r>
              <a:rPr lang="en-US" sz="2000" dirty="0" smtClean="0">
                <a:solidFill>
                  <a:srgbClr val="000000"/>
                </a:solidFill>
              </a:rPr>
              <a:t>.</a:t>
            </a:r>
            <a:endParaRPr lang="en-US" sz="2000" dirty="0">
              <a:solidFill>
                <a:srgbClr val="000000"/>
              </a:solidFill>
            </a:endParaRPr>
          </a:p>
        </p:txBody>
      </p:sp>
      <p:sp>
        <p:nvSpPr>
          <p:cNvPr id="9" name="Rectangle 8"/>
          <p:cNvSpPr/>
          <p:nvPr/>
        </p:nvSpPr>
        <p:spPr>
          <a:xfrm>
            <a:off x="242794" y="373530"/>
            <a:ext cx="8658412" cy="2368176"/>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3200" b="1" dirty="0" smtClean="0">
                <a:solidFill>
                  <a:schemeClr val="tx1"/>
                </a:solidFill>
              </a:rPr>
              <a:t> Web-Based Resources for Clinical Bioinformatics</a:t>
            </a:r>
          </a:p>
          <a:p>
            <a:pPr>
              <a:lnSpc>
                <a:spcPct val="120000"/>
              </a:lnSpc>
            </a:pPr>
            <a:r>
              <a:rPr lang="en-US" sz="3200" b="1" dirty="0" smtClean="0">
                <a:solidFill>
                  <a:schemeClr val="tx1"/>
                </a:solidFill>
              </a:rPr>
              <a:t> Anthony M. Joshua and Paul C. Boutros</a:t>
            </a:r>
          </a:p>
          <a:p>
            <a:pPr>
              <a:lnSpc>
                <a:spcPct val="120000"/>
              </a:lnSpc>
            </a:pPr>
            <a:r>
              <a:rPr lang="en-US" sz="2400" dirty="0">
                <a:solidFill>
                  <a:schemeClr val="tx1"/>
                </a:solidFill>
              </a:rPr>
              <a:t> </a:t>
            </a:r>
            <a:r>
              <a:rPr lang="en-US" sz="2400" dirty="0" smtClean="0">
                <a:solidFill>
                  <a:schemeClr val="tx1"/>
                </a:solidFill>
              </a:rPr>
              <a:t>Methods in Molecular Medicine.  2008; 141:309-29</a:t>
            </a:r>
          </a:p>
          <a:p>
            <a:pPr>
              <a:lnSpc>
                <a:spcPct val="120000"/>
              </a:lnSpc>
            </a:pPr>
            <a:r>
              <a:rPr lang="en-US" sz="2400" dirty="0">
                <a:solidFill>
                  <a:schemeClr val="tx1"/>
                </a:solidFill>
              </a:rPr>
              <a:t> </a:t>
            </a:r>
            <a:r>
              <a:rPr lang="en-US" sz="2400" dirty="0" smtClean="0">
                <a:solidFill>
                  <a:schemeClr val="tx1"/>
                </a:solidFill>
              </a:rPr>
              <a:t>PMID: </a:t>
            </a:r>
            <a:r>
              <a:rPr lang="en-US" sz="2400" dirty="0">
                <a:solidFill>
                  <a:srgbClr val="000000"/>
                </a:solidFill>
              </a:rPr>
              <a:t>18453097</a:t>
            </a:r>
          </a:p>
        </p:txBody>
      </p:sp>
    </p:spTree>
    <p:extLst>
      <p:ext uri="{BB962C8B-B14F-4D97-AF65-F5344CB8AC3E}">
        <p14:creationId xmlns:p14="http://schemas.microsoft.com/office/powerpoint/2010/main" val="38380300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61057" y="218712"/>
            <a:ext cx="6006767"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a:solidFill>
                  <a:schemeClr val="bg1"/>
                </a:solidFill>
              </a:rPr>
              <a:t>H</a:t>
            </a:r>
            <a:r>
              <a:rPr lang="en-US" sz="3200" u="sng" dirty="0" smtClean="0">
                <a:solidFill>
                  <a:schemeClr val="bg1"/>
                </a:solidFill>
              </a:rPr>
              <a:t>ave you had a lot of flu patients?</a:t>
            </a:r>
            <a:endParaRPr lang="en-US" sz="3200" u="sng" dirty="0">
              <a:solidFill>
                <a:schemeClr val="bg1"/>
              </a:solidFill>
            </a:endParaRPr>
          </a:p>
        </p:txBody>
      </p:sp>
      <p:pic>
        <p:nvPicPr>
          <p:cNvPr id="8" name="Picture 7" descr="flu_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678" y="2131066"/>
            <a:ext cx="3175000" cy="2768600"/>
          </a:xfrm>
          <a:prstGeom prst="rect">
            <a:avLst/>
          </a:prstGeom>
        </p:spPr>
      </p:pic>
      <p:grpSp>
        <p:nvGrpSpPr>
          <p:cNvPr id="6" name="Group 5"/>
          <p:cNvGrpSpPr/>
          <p:nvPr/>
        </p:nvGrpSpPr>
        <p:grpSpPr>
          <a:xfrm>
            <a:off x="4195233" y="2003007"/>
            <a:ext cx="4649470" cy="3262630"/>
            <a:chOff x="4195233" y="2003007"/>
            <a:chExt cx="4649470" cy="3262630"/>
          </a:xfrm>
        </p:grpSpPr>
        <p:pic>
          <p:nvPicPr>
            <p:cNvPr id="9" name="Picture 8" descr="Screen Shot 2015-01-05 at 10.32.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5233" y="2003007"/>
              <a:ext cx="4649470" cy="3262630"/>
            </a:xfrm>
            <a:prstGeom prst="rect">
              <a:avLst/>
            </a:prstGeom>
          </p:spPr>
        </p:pic>
        <p:sp>
          <p:nvSpPr>
            <p:cNvPr id="3" name="Rectangle 2"/>
            <p:cNvSpPr/>
            <p:nvPr/>
          </p:nvSpPr>
          <p:spPr>
            <a:xfrm>
              <a:off x="4362823" y="4488329"/>
              <a:ext cx="2173118" cy="307796"/>
            </a:xfrm>
            <a:prstGeom prst="rect">
              <a:avLst/>
            </a:prstGeom>
            <a:noFill/>
            <a:ln w="57150" cmpd="sng">
              <a:solidFill>
                <a:srgbClr val="CC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Rectangle 9"/>
          <p:cNvSpPr/>
          <p:nvPr/>
        </p:nvSpPr>
        <p:spPr>
          <a:xfrm>
            <a:off x="155219" y="6360083"/>
            <a:ext cx="4155564"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www.nih.gov</a:t>
            </a:r>
            <a:endParaRPr lang="en-US" sz="1000" dirty="0">
              <a:solidFill>
                <a:srgbClr val="BFBFBF"/>
              </a:solidFill>
            </a:endParaRPr>
          </a:p>
        </p:txBody>
      </p:sp>
    </p:spTree>
    <p:extLst>
      <p:ext uri="{BB962C8B-B14F-4D97-AF65-F5344CB8AC3E}">
        <p14:creationId xmlns:p14="http://schemas.microsoft.com/office/powerpoint/2010/main" val="1200510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31588" y="209175"/>
            <a:ext cx="8083177" cy="7395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2400" dirty="0" smtClean="0">
                <a:solidFill>
                  <a:srgbClr val="3366FF"/>
                </a:solidFill>
              </a:rPr>
              <a:t> </a:t>
            </a:r>
            <a:r>
              <a:rPr lang="en-US" sz="2200" u="sng" dirty="0" smtClean="0">
                <a:solidFill>
                  <a:schemeClr val="bg1"/>
                </a:solidFill>
              </a:rPr>
              <a:t>Data from NIAID Influenza Genome Sequencing Project and GenBank</a:t>
            </a:r>
            <a:endParaRPr lang="en-US" sz="2200" u="sng" dirty="0">
              <a:solidFill>
                <a:schemeClr val="bg1"/>
              </a:solidFill>
            </a:endParaRPr>
          </a:p>
        </p:txBody>
      </p:sp>
      <p:pic>
        <p:nvPicPr>
          <p:cNvPr id="6" name="Picture 5" descr="Screen Shot 2015-01-06 at 6.58.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416" y="1187828"/>
            <a:ext cx="5421479" cy="5251216"/>
          </a:xfrm>
          <a:prstGeom prst="rect">
            <a:avLst/>
          </a:prstGeom>
          <a:ln w="12700" cmpd="sng">
            <a:solidFill>
              <a:schemeClr val="tx2"/>
            </a:solidFill>
          </a:ln>
        </p:spPr>
      </p:pic>
      <p:sp>
        <p:nvSpPr>
          <p:cNvPr id="7" name="Rectangle 6"/>
          <p:cNvSpPr/>
          <p:nvPr/>
        </p:nvSpPr>
        <p:spPr>
          <a:xfrm>
            <a:off x="2265530" y="1226860"/>
            <a:ext cx="2306470" cy="381677"/>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5871018" y="3643249"/>
            <a:ext cx="3138511" cy="815987"/>
          </a:xfrm>
          <a:prstGeom prst="rect">
            <a:avLst/>
          </a:prstGeom>
          <a:solidFill>
            <a:srgbClr val="FFFFFF"/>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solidFill>
                  <a:schemeClr val="tx1"/>
                </a:solidFill>
              </a:rPr>
              <a:t>tools for flu sequence</a:t>
            </a:r>
          </a:p>
          <a:p>
            <a:pPr algn="ctr"/>
            <a:r>
              <a:rPr lang="en-US" sz="2000" dirty="0" smtClean="0">
                <a:solidFill>
                  <a:schemeClr val="tx1"/>
                </a:solidFill>
              </a:rPr>
              <a:t>analysis</a:t>
            </a:r>
            <a:endParaRPr lang="en-US" sz="2000" dirty="0">
              <a:solidFill>
                <a:schemeClr val="tx1"/>
              </a:solidFill>
            </a:endParaRPr>
          </a:p>
        </p:txBody>
      </p:sp>
      <p:sp>
        <p:nvSpPr>
          <p:cNvPr id="9" name="Rectangle 8"/>
          <p:cNvSpPr/>
          <p:nvPr/>
        </p:nvSpPr>
        <p:spPr>
          <a:xfrm>
            <a:off x="5871018" y="1823414"/>
            <a:ext cx="3138511" cy="1403880"/>
          </a:xfrm>
          <a:prstGeom prst="rect">
            <a:avLst/>
          </a:prstGeom>
          <a:solidFill>
            <a:srgbClr val="FFFFFF"/>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000" dirty="0" smtClean="0">
                <a:solidFill>
                  <a:schemeClr val="tx1"/>
                </a:solidFill>
              </a:rPr>
              <a:t>data essential to identification of the genetic determinants of influenza pathogenicity </a:t>
            </a:r>
            <a:endParaRPr lang="en-US" sz="2000" dirty="0">
              <a:solidFill>
                <a:schemeClr val="tx1"/>
              </a:solidFill>
            </a:endParaRPr>
          </a:p>
        </p:txBody>
      </p:sp>
    </p:spTree>
    <p:extLst>
      <p:ext uri="{BB962C8B-B14F-4D97-AF65-F5344CB8AC3E}">
        <p14:creationId xmlns:p14="http://schemas.microsoft.com/office/powerpoint/2010/main" val="39396267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creen Shot 2015-01-06 at 7.23.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55" y="948764"/>
            <a:ext cx="3345180" cy="5185410"/>
          </a:xfrm>
          <a:prstGeom prst="rect">
            <a:avLst/>
          </a:prstGeom>
        </p:spPr>
      </p:pic>
      <p:sp>
        <p:nvSpPr>
          <p:cNvPr id="4" name="Rectangle 3"/>
          <p:cNvSpPr/>
          <p:nvPr/>
        </p:nvSpPr>
        <p:spPr>
          <a:xfrm>
            <a:off x="156881" y="119523"/>
            <a:ext cx="8852647" cy="73958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nSpc>
                <a:spcPct val="90000"/>
              </a:lnSpc>
            </a:pPr>
            <a:r>
              <a:rPr lang="en-US" sz="2400" dirty="0" smtClean="0">
                <a:solidFill>
                  <a:srgbClr val="3366FF"/>
                </a:solidFill>
              </a:rPr>
              <a:t> </a:t>
            </a:r>
            <a:r>
              <a:rPr lang="en-US" sz="2300" u="sng" dirty="0" smtClean="0">
                <a:solidFill>
                  <a:schemeClr val="bg1"/>
                </a:solidFill>
              </a:rPr>
              <a:t>DNA &amp; clinical data related to human Major Histocompatibility Complex</a:t>
            </a:r>
            <a:endParaRPr lang="en-US" sz="2300" u="sng" dirty="0">
              <a:solidFill>
                <a:schemeClr val="bg1"/>
              </a:solidFill>
            </a:endParaRPr>
          </a:p>
        </p:txBody>
      </p:sp>
      <p:sp>
        <p:nvSpPr>
          <p:cNvPr id="5" name="Rectangle 4"/>
          <p:cNvSpPr/>
          <p:nvPr/>
        </p:nvSpPr>
        <p:spPr>
          <a:xfrm>
            <a:off x="4289981" y="1363372"/>
            <a:ext cx="4610845" cy="1008530"/>
          </a:xfrm>
          <a:prstGeom prst="rect">
            <a:avLst/>
          </a:prstGeom>
          <a:solidFill>
            <a:srgbClr val="FFFFFF"/>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tx1"/>
                </a:solidFill>
              </a:rPr>
              <a:t>MHC: </a:t>
            </a:r>
          </a:p>
          <a:p>
            <a:r>
              <a:rPr lang="en-US" sz="2000" dirty="0">
                <a:solidFill>
                  <a:schemeClr val="tx1"/>
                </a:solidFill>
              </a:rPr>
              <a:t> </a:t>
            </a:r>
            <a:r>
              <a:rPr lang="en-US" sz="2000" dirty="0" smtClean="0">
                <a:solidFill>
                  <a:schemeClr val="tx1"/>
                </a:solidFill>
              </a:rPr>
              <a:t>  array of genes that play a central role in</a:t>
            </a:r>
            <a:endParaRPr lang="en-US" sz="2000" dirty="0">
              <a:solidFill>
                <a:schemeClr val="tx1"/>
              </a:solidFill>
            </a:endParaRPr>
          </a:p>
        </p:txBody>
      </p:sp>
      <p:sp>
        <p:nvSpPr>
          <p:cNvPr id="6" name="Rectangle 5"/>
          <p:cNvSpPr/>
          <p:nvPr/>
        </p:nvSpPr>
        <p:spPr>
          <a:xfrm>
            <a:off x="323713" y="1069158"/>
            <a:ext cx="2671990" cy="391415"/>
          </a:xfrm>
          <a:prstGeom prst="rect">
            <a:avLst/>
          </a:prstGeom>
          <a:noFill/>
          <a:ln w="5715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4267568" y="2603479"/>
            <a:ext cx="4667250" cy="3612778"/>
            <a:chOff x="4267568" y="2622176"/>
            <a:chExt cx="4667250" cy="3612778"/>
          </a:xfrm>
        </p:grpSpPr>
        <p:pic>
          <p:nvPicPr>
            <p:cNvPr id="9" name="Picture 8" descr="Screen Shot 2015-01-05 at 10.42.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568" y="2622176"/>
              <a:ext cx="4667250" cy="3022600"/>
            </a:xfrm>
            <a:prstGeom prst="rect">
              <a:avLst/>
            </a:prstGeom>
            <a:ln>
              <a:solidFill>
                <a:schemeClr val="bg1">
                  <a:lumMod val="75000"/>
                </a:schemeClr>
              </a:solidFill>
            </a:ln>
          </p:spPr>
        </p:pic>
        <p:sp>
          <p:nvSpPr>
            <p:cNvPr id="10" name="Rectangle 9"/>
            <p:cNvSpPr/>
            <p:nvPr/>
          </p:nvSpPr>
          <p:spPr>
            <a:xfrm>
              <a:off x="4796121" y="5625352"/>
              <a:ext cx="3600830" cy="609602"/>
            </a:xfrm>
            <a:prstGeom prst="rect">
              <a:avLst/>
            </a:prstGeom>
            <a:solidFill>
              <a:srgbClr val="FFFFFF"/>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tx1"/>
                  </a:solidFill>
                </a:rPr>
                <a:t> the success of organ transplants</a:t>
              </a:r>
            </a:p>
          </p:txBody>
        </p:sp>
      </p:grpSp>
      <p:grpSp>
        <p:nvGrpSpPr>
          <p:cNvPr id="18" name="Group 17"/>
          <p:cNvGrpSpPr/>
          <p:nvPr/>
        </p:nvGrpSpPr>
        <p:grpSpPr>
          <a:xfrm>
            <a:off x="4275039" y="3062545"/>
            <a:ext cx="4648200" cy="1934884"/>
            <a:chOff x="4275039" y="3204879"/>
            <a:chExt cx="4648200" cy="1934884"/>
          </a:xfrm>
        </p:grpSpPr>
        <p:pic>
          <p:nvPicPr>
            <p:cNvPr id="15" name="Picture 14" descr="be1fa955cad3310c62f3e1761714aee2.jpg"/>
            <p:cNvPicPr>
              <a:picLocks noChangeAspect="1"/>
            </p:cNvPicPr>
            <p:nvPr/>
          </p:nvPicPr>
          <p:blipFill rotWithShape="1">
            <a:blip r:embed="rId4">
              <a:extLst>
                <a:ext uri="{28A0092B-C50C-407E-A947-70E740481C1C}">
                  <a14:useLocalDpi xmlns:a14="http://schemas.microsoft.com/office/drawing/2010/main" val="0"/>
                </a:ext>
              </a:extLst>
            </a:blip>
            <a:srcRect t="2" b="41704"/>
            <a:stretch/>
          </p:blipFill>
          <p:spPr>
            <a:xfrm>
              <a:off x="4275039" y="3204879"/>
              <a:ext cx="4648200" cy="1377021"/>
            </a:xfrm>
            <a:prstGeom prst="rect">
              <a:avLst/>
            </a:prstGeom>
            <a:ln>
              <a:solidFill>
                <a:schemeClr val="tx1">
                  <a:lumMod val="65000"/>
                  <a:lumOff val="35000"/>
                </a:schemeClr>
              </a:solidFill>
            </a:ln>
          </p:spPr>
        </p:pic>
        <p:sp>
          <p:nvSpPr>
            <p:cNvPr id="17" name="Rectangle 16"/>
            <p:cNvSpPr/>
            <p:nvPr/>
          </p:nvSpPr>
          <p:spPr>
            <a:xfrm>
              <a:off x="4652176" y="4596842"/>
              <a:ext cx="3879253" cy="542921"/>
            </a:xfrm>
            <a:prstGeom prst="rect">
              <a:avLst/>
            </a:prstGeom>
            <a:solidFill>
              <a:srgbClr val="FFFFFF"/>
            </a:solidFill>
            <a:ln w="381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000" dirty="0" smtClean="0">
                  <a:solidFill>
                    <a:schemeClr val="tx1"/>
                  </a:solidFill>
                </a:rPr>
                <a:t>susceptibility to infectious diseases </a:t>
              </a:r>
              <a:endParaRPr lang="en-US" sz="2000" dirty="0">
                <a:solidFill>
                  <a:schemeClr val="tx1"/>
                </a:solidFill>
              </a:endParaRPr>
            </a:p>
          </p:txBody>
        </p:sp>
      </p:grpSp>
      <p:sp>
        <p:nvSpPr>
          <p:cNvPr id="13" name="Rectangle 12"/>
          <p:cNvSpPr/>
          <p:nvPr/>
        </p:nvSpPr>
        <p:spPr>
          <a:xfrm>
            <a:off x="155218" y="6360083"/>
            <a:ext cx="5192749"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www.iipdigital.usembassy.gov</a:t>
            </a:r>
            <a:r>
              <a:rPr lang="en-US" sz="1000" dirty="0" smtClean="0">
                <a:solidFill>
                  <a:srgbClr val="BFBFBF"/>
                </a:solidFill>
              </a:rPr>
              <a:t> and </a:t>
            </a:r>
            <a:r>
              <a:rPr lang="en-US" sz="1000" dirty="0" err="1" smtClean="0">
                <a:solidFill>
                  <a:srgbClr val="BFBFBF"/>
                </a:solidFill>
              </a:rPr>
              <a:t>www.health.wyo.gov</a:t>
            </a:r>
            <a:endParaRPr lang="en-US" sz="1000" dirty="0">
              <a:solidFill>
                <a:srgbClr val="BFBFBF"/>
              </a:solidFill>
            </a:endParaRPr>
          </a:p>
        </p:txBody>
      </p:sp>
    </p:spTree>
    <p:extLst>
      <p:ext uri="{BB962C8B-B14F-4D97-AF65-F5344CB8AC3E}">
        <p14:creationId xmlns:p14="http://schemas.microsoft.com/office/powerpoint/2010/main" val="3186119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creen Shot 2015-01-06 at 8.02.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950" y="853455"/>
            <a:ext cx="7296912" cy="5718048"/>
          </a:xfrm>
          <a:prstGeom prst="rect">
            <a:avLst/>
          </a:prstGeom>
        </p:spPr>
      </p:pic>
      <p:sp>
        <p:nvSpPr>
          <p:cNvPr id="4" name="Rectangle 3"/>
          <p:cNvSpPr/>
          <p:nvPr/>
        </p:nvSpPr>
        <p:spPr>
          <a:xfrm>
            <a:off x="302786" y="3480672"/>
            <a:ext cx="1455836" cy="443320"/>
          </a:xfrm>
          <a:prstGeom prst="rect">
            <a:avLst/>
          </a:prstGeom>
          <a:no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4904443" y="4178555"/>
            <a:ext cx="3783934" cy="2109759"/>
          </a:xfrm>
          <a:prstGeom prst="rect">
            <a:avLst/>
          </a:prstGeom>
          <a:solidFill>
            <a:srgbClr val="FFFFFF"/>
          </a:solidFill>
          <a:ln w="7620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3600" i="1" dirty="0" smtClean="0">
                <a:solidFill>
                  <a:srgbClr val="33CC00"/>
                </a:solidFill>
              </a:rPr>
              <a:t>NHGRI GOAL:</a:t>
            </a:r>
          </a:p>
          <a:p>
            <a:pPr algn="ctr">
              <a:lnSpc>
                <a:spcPct val="110000"/>
              </a:lnSpc>
            </a:pPr>
            <a:r>
              <a:rPr lang="en-US" sz="2800" dirty="0" smtClean="0">
                <a:solidFill>
                  <a:schemeClr val="tx1"/>
                </a:solidFill>
              </a:rPr>
              <a:t>Sequencing a genome for only $1,000.00!</a:t>
            </a:r>
            <a:endParaRPr lang="en-US" sz="2800" dirty="0">
              <a:solidFill>
                <a:schemeClr val="tx1"/>
              </a:solidFill>
            </a:endParaRPr>
          </a:p>
        </p:txBody>
      </p:sp>
      <p:sp>
        <p:nvSpPr>
          <p:cNvPr id="7" name="Rectangle 6"/>
          <p:cNvSpPr/>
          <p:nvPr/>
        </p:nvSpPr>
        <p:spPr>
          <a:xfrm>
            <a:off x="263950" y="166415"/>
            <a:ext cx="8554850" cy="5806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600" u="sng" dirty="0" smtClean="0">
                <a:solidFill>
                  <a:schemeClr val="bg1"/>
                </a:solidFill>
              </a:rPr>
              <a:t>National Human Genome Research Institute</a:t>
            </a:r>
            <a:endParaRPr lang="en-US" sz="3600" u="sng" dirty="0">
              <a:solidFill>
                <a:schemeClr val="bg1"/>
              </a:solidFill>
            </a:endParaRPr>
          </a:p>
        </p:txBody>
      </p:sp>
      <p:grpSp>
        <p:nvGrpSpPr>
          <p:cNvPr id="14" name="Group 13"/>
          <p:cNvGrpSpPr/>
          <p:nvPr/>
        </p:nvGrpSpPr>
        <p:grpSpPr>
          <a:xfrm>
            <a:off x="5296072" y="958664"/>
            <a:ext cx="2993367" cy="1816797"/>
            <a:chOff x="5296072" y="958664"/>
            <a:chExt cx="2993367" cy="1816797"/>
          </a:xfrm>
        </p:grpSpPr>
        <p:sp>
          <p:nvSpPr>
            <p:cNvPr id="8" name="Rectangle 7"/>
            <p:cNvSpPr/>
            <p:nvPr/>
          </p:nvSpPr>
          <p:spPr>
            <a:xfrm>
              <a:off x="5296072" y="958664"/>
              <a:ext cx="2993367" cy="1367118"/>
            </a:xfrm>
            <a:prstGeom prst="rect">
              <a:avLst/>
            </a:prstGeom>
            <a:solidFill>
              <a:srgbClr val="FFFFFF"/>
            </a:solidFill>
            <a:ln w="5715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3600" dirty="0" smtClean="0">
                  <a:solidFill>
                    <a:schemeClr val="tx1"/>
                  </a:solidFill>
                </a:rPr>
                <a:t>        Grants!</a:t>
              </a:r>
            </a:p>
            <a:p>
              <a:pPr algn="ctr">
                <a:lnSpc>
                  <a:spcPct val="80000"/>
                </a:lnSpc>
              </a:pPr>
              <a:endParaRPr lang="en-US" sz="3600" dirty="0">
                <a:solidFill>
                  <a:schemeClr val="tx1"/>
                </a:solidFill>
              </a:endParaRPr>
            </a:p>
          </p:txBody>
        </p:sp>
        <p:pic>
          <p:nvPicPr>
            <p:cNvPr id="6" name="Picture 5" descr="light_bul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9271" y="1179328"/>
              <a:ext cx="952500" cy="952500"/>
            </a:xfrm>
            <a:prstGeom prst="rect">
              <a:avLst/>
            </a:prstGeom>
          </p:spPr>
        </p:pic>
        <p:sp>
          <p:nvSpPr>
            <p:cNvPr id="10" name="Down Arrow 9"/>
            <p:cNvSpPr/>
            <p:nvPr/>
          </p:nvSpPr>
          <p:spPr>
            <a:xfrm>
              <a:off x="6983400" y="1730822"/>
              <a:ext cx="309266" cy="1044639"/>
            </a:xfrm>
            <a:prstGeom prst="downArrow">
              <a:avLst>
                <a:gd name="adj1" fmla="val 50000"/>
                <a:gd name="adj2" fmla="val 85794"/>
              </a:avLst>
            </a:prstGeom>
            <a:solidFill>
              <a:srgbClr val="FFCC66"/>
            </a:solidFill>
            <a:ln w="19050" cmpd="sng">
              <a:solidFill>
                <a:srgbClr val="FF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89237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strVal val="2/3*#ppt_w"/>
                                          </p:val>
                                        </p:tav>
                                        <p:tav tm="100000">
                                          <p:val>
                                            <p:strVal val="#ppt_w"/>
                                          </p:val>
                                        </p:tav>
                                      </p:tavLst>
                                    </p:anim>
                                    <p:anim calcmode="lin" valueType="num">
                                      <p:cBhvr>
                                        <p:cTn id="15"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up)">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Screen Shot 2015-01-06 at 8.34.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8" y="1016000"/>
            <a:ext cx="5443347" cy="5141214"/>
          </a:xfrm>
          <a:prstGeom prst="rect">
            <a:avLst/>
          </a:prstGeom>
          <a:ln>
            <a:solidFill>
              <a:schemeClr val="bg1">
                <a:lumMod val="65000"/>
              </a:schemeClr>
            </a:solidFill>
          </a:ln>
        </p:spPr>
      </p:pic>
      <p:sp>
        <p:nvSpPr>
          <p:cNvPr id="6" name="Rectangle 5"/>
          <p:cNvSpPr/>
          <p:nvPr/>
        </p:nvSpPr>
        <p:spPr>
          <a:xfrm>
            <a:off x="313963" y="166415"/>
            <a:ext cx="5214271" cy="68523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70000"/>
              </a:lnSpc>
            </a:pPr>
            <a:r>
              <a:rPr lang="en-US" sz="2800" u="sng" dirty="0" smtClean="0">
                <a:solidFill>
                  <a:schemeClr val="bg1"/>
                </a:solidFill>
              </a:rPr>
              <a:t>NIH Director:  Francis Collins, M.D.</a:t>
            </a:r>
            <a:endParaRPr lang="en-US" sz="2800" u="sng" dirty="0">
              <a:solidFill>
                <a:schemeClr val="bg1"/>
              </a:solidFill>
            </a:endParaRPr>
          </a:p>
        </p:txBody>
      </p:sp>
      <p:sp>
        <p:nvSpPr>
          <p:cNvPr id="7" name="Rectangle 6"/>
          <p:cNvSpPr/>
          <p:nvPr/>
        </p:nvSpPr>
        <p:spPr>
          <a:xfrm>
            <a:off x="363053" y="3724853"/>
            <a:ext cx="2883107" cy="649858"/>
          </a:xfrm>
          <a:prstGeom prst="rect">
            <a:avLst/>
          </a:prstGeom>
          <a:noFill/>
          <a:ln w="76200" cmpd="sng">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5106841" y="2366659"/>
            <a:ext cx="3630706" cy="1792353"/>
          </a:xfrm>
          <a:prstGeom prst="rect">
            <a:avLst/>
          </a:prstGeom>
          <a:solidFill>
            <a:srgbClr val="FFFFFF"/>
          </a:solidFill>
          <a:ln w="57150"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400" dirty="0" smtClean="0">
                <a:solidFill>
                  <a:schemeClr val="tx1"/>
                </a:solidFill>
              </a:rPr>
              <a:t>“We know the molecular cause of 4,000 diseases, but treatments are available for only 250.”</a:t>
            </a:r>
            <a:endParaRPr lang="en-US" sz="2400" dirty="0">
              <a:solidFill>
                <a:schemeClr val="tx1"/>
              </a:solidFill>
            </a:endParaRPr>
          </a:p>
        </p:txBody>
      </p:sp>
      <p:sp>
        <p:nvSpPr>
          <p:cNvPr id="8" name="Rectangle 7"/>
          <p:cNvSpPr/>
          <p:nvPr/>
        </p:nvSpPr>
        <p:spPr>
          <a:xfrm>
            <a:off x="155219" y="6360083"/>
            <a:ext cx="2936822"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www.ted.com</a:t>
            </a:r>
            <a:endParaRPr lang="en-US" sz="1000" dirty="0">
              <a:solidFill>
                <a:srgbClr val="BFBFBF"/>
              </a:solidFill>
            </a:endParaRPr>
          </a:p>
        </p:txBody>
      </p:sp>
    </p:spTree>
    <p:extLst>
      <p:ext uri="{BB962C8B-B14F-4D97-AF65-F5344CB8AC3E}">
        <p14:creationId xmlns:p14="http://schemas.microsoft.com/office/powerpoint/2010/main" val="4133144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9" y="218712"/>
            <a:ext cx="4471808"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I’m a Research Scientist… </a:t>
            </a:r>
            <a:endParaRPr lang="en-US" sz="3200" u="sng" dirty="0">
              <a:solidFill>
                <a:schemeClr val="bg1"/>
              </a:solidFill>
            </a:endParaRPr>
          </a:p>
        </p:txBody>
      </p:sp>
      <p:sp>
        <p:nvSpPr>
          <p:cNvPr id="6" name="Rectangle 5"/>
          <p:cNvSpPr/>
          <p:nvPr/>
        </p:nvSpPr>
        <p:spPr>
          <a:xfrm>
            <a:off x="395288" y="2238375"/>
            <a:ext cx="8356600" cy="2387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4800" dirty="0" smtClean="0">
                <a:solidFill>
                  <a:schemeClr val="bg1"/>
                </a:solidFill>
              </a:rPr>
              <a:t>What do the NCBI Genetics Databases include???</a:t>
            </a:r>
            <a:endParaRPr lang="en-US" sz="4800" dirty="0">
              <a:solidFill>
                <a:schemeClr val="bg1"/>
              </a:solidFill>
            </a:endParaRPr>
          </a:p>
        </p:txBody>
      </p:sp>
    </p:spTree>
    <p:extLst>
      <p:ext uri="{BB962C8B-B14F-4D97-AF65-F5344CB8AC3E}">
        <p14:creationId xmlns:p14="http://schemas.microsoft.com/office/powerpoint/2010/main" val="8041151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183039" y="187362"/>
            <a:ext cx="8779122" cy="8882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3200" u="sng" dirty="0" smtClean="0">
                <a:solidFill>
                  <a:schemeClr val="bg1"/>
                </a:solidFill>
              </a:rPr>
              <a:t>Growing Collection of  Publicly Available Databases</a:t>
            </a:r>
            <a:endParaRPr lang="en-US" sz="3200" u="sng" dirty="0">
              <a:solidFill>
                <a:schemeClr val="bg1"/>
              </a:solidFill>
            </a:endParaRPr>
          </a:p>
        </p:txBody>
      </p:sp>
      <p:pic>
        <p:nvPicPr>
          <p:cNvPr id="3" name="Picture 2" descr="Screen Shot 2015-01-05 at 7.28.0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54" y="1343724"/>
            <a:ext cx="3413760" cy="4964176"/>
          </a:xfrm>
          <a:prstGeom prst="rect">
            <a:avLst/>
          </a:prstGeom>
          <a:ln w="28575" cmpd="sng">
            <a:solidFill>
              <a:schemeClr val="accent1">
                <a:lumMod val="60000"/>
                <a:lumOff val="40000"/>
              </a:schemeClr>
            </a:solidFill>
          </a:ln>
        </p:spPr>
      </p:pic>
      <p:sp>
        <p:nvSpPr>
          <p:cNvPr id="5" name="Process 4"/>
          <p:cNvSpPr/>
          <p:nvPr/>
        </p:nvSpPr>
        <p:spPr>
          <a:xfrm>
            <a:off x="4506937" y="3074243"/>
            <a:ext cx="3992534" cy="994982"/>
          </a:xfrm>
          <a:prstGeom prst="flowChartProcess">
            <a:avLst/>
          </a:prstGeom>
          <a:solidFill>
            <a:schemeClr val="bg1"/>
          </a:solidFill>
          <a:ln w="57150" cmpd="sng">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US" sz="2800" dirty="0" err="1" smtClean="0">
                <a:solidFill>
                  <a:srgbClr val="CC0000"/>
                </a:solidFill>
              </a:rPr>
              <a:t>www.ncbi.nlm.nih.gov</a:t>
            </a:r>
            <a:endParaRPr lang="en-US" sz="2800" dirty="0">
              <a:solidFill>
                <a:srgbClr val="CC0000"/>
              </a:solidFill>
            </a:endParaRPr>
          </a:p>
        </p:txBody>
      </p:sp>
    </p:spTree>
    <p:extLst>
      <p:ext uri="{BB962C8B-B14F-4D97-AF65-F5344CB8AC3E}">
        <p14:creationId xmlns:p14="http://schemas.microsoft.com/office/powerpoint/2010/main" val="26332498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2/3*#ppt_w"/>
                                          </p:val>
                                        </p:tav>
                                        <p:tav tm="100000">
                                          <p:val>
                                            <p:strVal val="#ppt_w"/>
                                          </p:val>
                                        </p:tav>
                                      </p:tavLst>
                                    </p:anim>
                                    <p:anim calcmode="lin" valueType="num">
                                      <p:cBhvr>
                                        <p:cTn id="8" dur="50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6"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Screen Shot 2015-01-06 at 8.47.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6" y="897340"/>
            <a:ext cx="2184908" cy="452628"/>
          </a:xfrm>
          <a:prstGeom prst="rect">
            <a:avLst/>
          </a:prstGeom>
        </p:spPr>
      </p:pic>
      <p:pic>
        <p:nvPicPr>
          <p:cNvPr id="5" name="Picture 4" descr="Screen Shot 2015-01-06 at 8.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8" y="1398386"/>
            <a:ext cx="2129028" cy="463804"/>
          </a:xfrm>
          <a:prstGeom prst="rect">
            <a:avLst/>
          </a:prstGeom>
        </p:spPr>
      </p:pic>
      <p:pic>
        <p:nvPicPr>
          <p:cNvPr id="7" name="Picture 6" descr="Screen Shot 2015-01-06 at 8.48.5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16" y="1913215"/>
            <a:ext cx="2173732" cy="458216"/>
          </a:xfrm>
          <a:prstGeom prst="rect">
            <a:avLst/>
          </a:prstGeom>
        </p:spPr>
      </p:pic>
      <p:pic>
        <p:nvPicPr>
          <p:cNvPr id="8" name="Picture 7" descr="Screen Shot 2015-01-06 at 8.49.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6" y="2426970"/>
            <a:ext cx="2184908" cy="466598"/>
          </a:xfrm>
          <a:prstGeom prst="rect">
            <a:avLst/>
          </a:prstGeom>
        </p:spPr>
      </p:pic>
      <p:pic>
        <p:nvPicPr>
          <p:cNvPr id="9" name="Picture 8" descr="Screen Shot 2015-01-06 at 8.49.3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49" y="3389958"/>
            <a:ext cx="2140204" cy="452628"/>
          </a:xfrm>
          <a:prstGeom prst="rect">
            <a:avLst/>
          </a:prstGeom>
        </p:spPr>
      </p:pic>
      <p:pic>
        <p:nvPicPr>
          <p:cNvPr id="10" name="Picture 9" descr="Screen Shot 2015-01-06 at 8.49.58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049" y="4419667"/>
            <a:ext cx="2182114" cy="452628"/>
          </a:xfrm>
          <a:prstGeom prst="rect">
            <a:avLst/>
          </a:prstGeom>
        </p:spPr>
      </p:pic>
      <p:pic>
        <p:nvPicPr>
          <p:cNvPr id="11" name="Picture 10" descr="Screen Shot 2015-01-06 at 8.50.16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28" y="3901223"/>
            <a:ext cx="2145792" cy="458216"/>
          </a:xfrm>
          <a:prstGeom prst="rect">
            <a:avLst/>
          </a:prstGeom>
        </p:spPr>
      </p:pic>
      <p:pic>
        <p:nvPicPr>
          <p:cNvPr id="12" name="Picture 11" descr="Screen Shot 2015-01-06 at 8.50.3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516" y="4917549"/>
            <a:ext cx="2092706" cy="449834"/>
          </a:xfrm>
          <a:prstGeom prst="rect">
            <a:avLst/>
          </a:prstGeom>
        </p:spPr>
      </p:pic>
      <p:pic>
        <p:nvPicPr>
          <p:cNvPr id="13" name="Picture 12" descr="Screen Shot 2015-01-06 at 8.50.50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516" y="5415271"/>
            <a:ext cx="1575816" cy="466598"/>
          </a:xfrm>
          <a:prstGeom prst="rect">
            <a:avLst/>
          </a:prstGeom>
        </p:spPr>
      </p:pic>
      <p:pic>
        <p:nvPicPr>
          <p:cNvPr id="14" name="Picture 13" descr="Screen Shot 2015-01-06 at 8.51.30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90" y="6334892"/>
            <a:ext cx="2034032" cy="449834"/>
          </a:xfrm>
          <a:prstGeom prst="rect">
            <a:avLst/>
          </a:prstGeom>
        </p:spPr>
      </p:pic>
      <p:pic>
        <p:nvPicPr>
          <p:cNvPr id="15" name="Picture 14" descr="Screen Shot 2015-01-06 at 8.51.50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99686" y="894305"/>
            <a:ext cx="2117852" cy="452628"/>
          </a:xfrm>
          <a:prstGeom prst="rect">
            <a:avLst/>
          </a:prstGeom>
        </p:spPr>
      </p:pic>
      <p:pic>
        <p:nvPicPr>
          <p:cNvPr id="16" name="Picture 15" descr="Screen Shot 2015-01-06 at 8.52.09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99516" y="1416630"/>
            <a:ext cx="2101088" cy="447040"/>
          </a:xfrm>
          <a:prstGeom prst="rect">
            <a:avLst/>
          </a:prstGeom>
        </p:spPr>
      </p:pic>
      <p:pic>
        <p:nvPicPr>
          <p:cNvPr id="17" name="Picture 16" descr="Screen Shot 2015-01-06 at 8.52.25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99461" y="2862437"/>
            <a:ext cx="2069592" cy="424053"/>
          </a:xfrm>
          <a:prstGeom prst="rect">
            <a:avLst/>
          </a:prstGeom>
        </p:spPr>
      </p:pic>
      <p:pic>
        <p:nvPicPr>
          <p:cNvPr id="18" name="Picture 17" descr="Screen Shot 2015-01-06 at 8.52.56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07929" y="4388643"/>
            <a:ext cx="2044700" cy="411480"/>
          </a:xfrm>
          <a:prstGeom prst="rect">
            <a:avLst/>
          </a:prstGeom>
        </p:spPr>
      </p:pic>
      <p:pic>
        <p:nvPicPr>
          <p:cNvPr id="19" name="Picture 18" descr="Screen Shot 2015-01-06 at 8.53.14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07984" y="4874293"/>
            <a:ext cx="2059940" cy="414020"/>
          </a:xfrm>
          <a:prstGeom prst="rect">
            <a:avLst/>
          </a:prstGeom>
        </p:spPr>
      </p:pic>
      <p:pic>
        <p:nvPicPr>
          <p:cNvPr id="20" name="Picture 19" descr="Screen Shot 2015-01-06 at 8.53.30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99461" y="5368886"/>
            <a:ext cx="2082800" cy="401320"/>
          </a:xfrm>
          <a:prstGeom prst="rect">
            <a:avLst/>
          </a:prstGeom>
        </p:spPr>
      </p:pic>
      <p:pic>
        <p:nvPicPr>
          <p:cNvPr id="21" name="Picture 20" descr="Screen Shot 2015-01-06 at 8.54.21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91049" y="5860779"/>
            <a:ext cx="2101088" cy="447040"/>
          </a:xfrm>
          <a:prstGeom prst="rect">
            <a:avLst/>
          </a:prstGeom>
        </p:spPr>
      </p:pic>
      <p:pic>
        <p:nvPicPr>
          <p:cNvPr id="22" name="Picture 21" descr="Screen Shot 2015-01-06 at 8.54.39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82056" y="896856"/>
            <a:ext cx="2151380" cy="449834"/>
          </a:xfrm>
          <a:prstGeom prst="rect">
            <a:avLst/>
          </a:prstGeom>
        </p:spPr>
      </p:pic>
      <p:pic>
        <p:nvPicPr>
          <p:cNvPr id="23" name="Picture 22" descr="Screen Shot 2015-01-06 at 8.54.58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477934" y="1446946"/>
            <a:ext cx="2173732" cy="441452"/>
          </a:xfrm>
          <a:prstGeom prst="rect">
            <a:avLst/>
          </a:prstGeom>
        </p:spPr>
      </p:pic>
      <p:pic>
        <p:nvPicPr>
          <p:cNvPr id="24" name="Picture 23" descr="Screen Shot 2015-01-06 at 8.55.37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482056" y="2002908"/>
            <a:ext cx="2184400" cy="411480"/>
          </a:xfrm>
          <a:prstGeom prst="rect">
            <a:avLst/>
          </a:prstGeom>
        </p:spPr>
      </p:pic>
      <p:pic>
        <p:nvPicPr>
          <p:cNvPr id="25" name="Picture 24" descr="Screen Shot 2015-01-06 at 8.56.04 P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458696" y="2504086"/>
            <a:ext cx="2178939" cy="426720"/>
          </a:xfrm>
          <a:prstGeom prst="rect">
            <a:avLst/>
          </a:prstGeom>
        </p:spPr>
      </p:pic>
      <p:pic>
        <p:nvPicPr>
          <p:cNvPr id="27" name="Picture 26" descr="Screen Shot 2015-01-06 at 8.56.41 PM.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468341" y="3598467"/>
            <a:ext cx="2184273" cy="418719"/>
          </a:xfrm>
          <a:prstGeom prst="rect">
            <a:avLst/>
          </a:prstGeom>
        </p:spPr>
      </p:pic>
      <p:pic>
        <p:nvPicPr>
          <p:cNvPr id="28" name="Picture 27" descr="Screen Shot 2015-01-06 at 8.56.58 PM.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470258" y="4117900"/>
            <a:ext cx="2168271" cy="429387"/>
          </a:xfrm>
          <a:prstGeom prst="rect">
            <a:avLst/>
          </a:prstGeom>
        </p:spPr>
      </p:pic>
      <p:pic>
        <p:nvPicPr>
          <p:cNvPr id="29" name="Picture 28" descr="Screen Shot 2015-01-06 at 8.57.21 PM.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468341" y="4635223"/>
            <a:ext cx="2131822" cy="444246"/>
          </a:xfrm>
          <a:prstGeom prst="rect">
            <a:avLst/>
          </a:prstGeom>
        </p:spPr>
      </p:pic>
      <p:pic>
        <p:nvPicPr>
          <p:cNvPr id="30" name="Picture 29" descr="Screen Shot 2015-01-06 at 8.57.37 PM.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82056" y="5171682"/>
            <a:ext cx="2151380" cy="458216"/>
          </a:xfrm>
          <a:prstGeom prst="rect">
            <a:avLst/>
          </a:prstGeom>
        </p:spPr>
      </p:pic>
      <p:pic>
        <p:nvPicPr>
          <p:cNvPr id="31" name="Picture 30" descr="Screen Shot 2015-01-06 at 8.58.02 PM.pn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482056" y="5724320"/>
            <a:ext cx="2072259" cy="421386"/>
          </a:xfrm>
          <a:prstGeom prst="rect">
            <a:avLst/>
          </a:prstGeom>
        </p:spPr>
      </p:pic>
      <p:pic>
        <p:nvPicPr>
          <p:cNvPr id="32" name="Picture 31" descr="Screen Shot 2015-01-06 at 8.58.19 PM.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694762" y="3180183"/>
            <a:ext cx="2325624" cy="490728"/>
          </a:xfrm>
          <a:prstGeom prst="rect">
            <a:avLst/>
          </a:prstGeom>
        </p:spPr>
      </p:pic>
      <p:pic>
        <p:nvPicPr>
          <p:cNvPr id="33" name="Picture 32" descr="Screen Shot 2015-01-06 at 8.58.45 PM.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94762" y="3743267"/>
            <a:ext cx="2367280" cy="406400"/>
          </a:xfrm>
          <a:prstGeom prst="rect">
            <a:avLst/>
          </a:prstGeom>
        </p:spPr>
      </p:pic>
      <p:pic>
        <p:nvPicPr>
          <p:cNvPr id="34" name="Picture 33" descr="Screen Shot 2015-01-06 at 8.59.06 P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694762" y="4235043"/>
            <a:ext cx="2414016" cy="481584"/>
          </a:xfrm>
          <a:prstGeom prst="rect">
            <a:avLst/>
          </a:prstGeom>
        </p:spPr>
      </p:pic>
      <p:pic>
        <p:nvPicPr>
          <p:cNvPr id="35" name="Picture 34" descr="Screen Shot 2015-01-06 at 8.59.30 PM.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689331" y="4781072"/>
            <a:ext cx="2400300" cy="365760"/>
          </a:xfrm>
          <a:prstGeom prst="rect">
            <a:avLst/>
          </a:prstGeom>
        </p:spPr>
      </p:pic>
      <p:pic>
        <p:nvPicPr>
          <p:cNvPr id="36" name="Picture 35" descr="Screen Shot 2015-01-06 at 8.59.59 PM.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691313" y="5235300"/>
            <a:ext cx="2346960" cy="411480"/>
          </a:xfrm>
          <a:prstGeom prst="rect">
            <a:avLst/>
          </a:prstGeom>
        </p:spPr>
      </p:pic>
      <p:sp>
        <p:nvSpPr>
          <p:cNvPr id="37" name="Rectangle 36"/>
          <p:cNvSpPr/>
          <p:nvPr/>
        </p:nvSpPr>
        <p:spPr>
          <a:xfrm>
            <a:off x="185948" y="161026"/>
            <a:ext cx="6150861" cy="5235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70000"/>
              </a:lnSpc>
            </a:pPr>
            <a:r>
              <a:rPr lang="en-US" sz="3200" u="sng" dirty="0" smtClean="0">
                <a:solidFill>
                  <a:schemeClr val="bg1"/>
                </a:solidFill>
              </a:rPr>
              <a:t>NCBI’s Molecular Biology Databases</a:t>
            </a:r>
            <a:endParaRPr lang="en-US" sz="3200" u="sng" dirty="0">
              <a:solidFill>
                <a:schemeClr val="bg1"/>
              </a:solidFill>
            </a:endParaRPr>
          </a:p>
        </p:txBody>
      </p:sp>
      <p:pic>
        <p:nvPicPr>
          <p:cNvPr id="38" name="Picture 37" descr="Screen Shot 2015-01-08 at 2.33.43 PM.png"/>
          <p:cNvPicPr>
            <a:picLocks noChangeAspect="1"/>
          </p:cNvPicPr>
          <p:nvPr/>
        </p:nvPicPr>
        <p:blipFill rotWithShape="1">
          <a:blip r:embed="rId33">
            <a:extLst>
              <a:ext uri="{28A0092B-C50C-407E-A947-70E740481C1C}">
                <a14:useLocalDpi xmlns:a14="http://schemas.microsoft.com/office/drawing/2010/main" val="0"/>
              </a:ext>
            </a:extLst>
          </a:blip>
          <a:srcRect l="23393" r="-35"/>
          <a:stretch/>
        </p:blipFill>
        <p:spPr>
          <a:xfrm>
            <a:off x="61516" y="2965621"/>
            <a:ext cx="2172525" cy="370332"/>
          </a:xfrm>
          <a:prstGeom prst="rect">
            <a:avLst/>
          </a:prstGeom>
          <a:ln w="12700" cmpd="sng">
            <a:solidFill>
              <a:schemeClr val="bg1"/>
            </a:solidFill>
          </a:ln>
        </p:spPr>
      </p:pic>
      <p:pic>
        <p:nvPicPr>
          <p:cNvPr id="39" name="Picture 38" descr="Screen Shot 2015-01-08 at 2.36.46 PM.png"/>
          <p:cNvPicPr>
            <a:picLocks noChangeAspect="1"/>
          </p:cNvPicPr>
          <p:nvPr/>
        </p:nvPicPr>
        <p:blipFill rotWithShape="1">
          <a:blip r:embed="rId34">
            <a:extLst>
              <a:ext uri="{28A0092B-C50C-407E-A947-70E740481C1C}">
                <a14:useLocalDpi xmlns:a14="http://schemas.microsoft.com/office/drawing/2010/main" val="0"/>
              </a:ext>
            </a:extLst>
          </a:blip>
          <a:srcRect t="-1" b="34"/>
          <a:stretch/>
        </p:blipFill>
        <p:spPr>
          <a:xfrm>
            <a:off x="2287588" y="6392231"/>
            <a:ext cx="2154174" cy="337962"/>
          </a:xfrm>
          <a:prstGeom prst="rect">
            <a:avLst/>
          </a:prstGeom>
        </p:spPr>
      </p:pic>
      <p:pic>
        <p:nvPicPr>
          <p:cNvPr id="40" name="Picture 39" descr="Screen Shot 2015-01-08 at 2.39.14 PM.png"/>
          <p:cNvPicPr>
            <a:picLocks noChangeAspect="1"/>
          </p:cNvPicPr>
          <p:nvPr/>
        </p:nvPicPr>
        <p:blipFill rotWithShape="1">
          <a:blip r:embed="rId35">
            <a:extLst>
              <a:ext uri="{28A0092B-C50C-407E-A947-70E740481C1C}">
                <a14:useLocalDpi xmlns:a14="http://schemas.microsoft.com/office/drawing/2010/main" val="0"/>
              </a:ext>
            </a:extLst>
          </a:blip>
          <a:srcRect l="3789" t="15235" r="3680" b="15403"/>
          <a:stretch/>
        </p:blipFill>
        <p:spPr>
          <a:xfrm>
            <a:off x="6718088" y="870376"/>
            <a:ext cx="2185767" cy="403803"/>
          </a:xfrm>
          <a:prstGeom prst="rect">
            <a:avLst/>
          </a:prstGeom>
          <a:ln w="15875">
            <a:solidFill>
              <a:schemeClr val="bg1"/>
            </a:solidFill>
          </a:ln>
        </p:spPr>
      </p:pic>
      <p:pic>
        <p:nvPicPr>
          <p:cNvPr id="41" name="Picture 40" descr="Screen Shot 2015-01-08 at 2.42.47 PM.png"/>
          <p:cNvPicPr>
            <a:picLocks noChangeAspect="1"/>
          </p:cNvPicPr>
          <p:nvPr/>
        </p:nvPicPr>
        <p:blipFill rotWithShape="1">
          <a:blip r:embed="rId36">
            <a:extLst>
              <a:ext uri="{28A0092B-C50C-407E-A947-70E740481C1C}">
                <a14:useLocalDpi xmlns:a14="http://schemas.microsoft.com/office/drawing/2010/main" val="0"/>
              </a:ext>
            </a:extLst>
          </a:blip>
          <a:srcRect t="2839"/>
          <a:stretch/>
        </p:blipFill>
        <p:spPr>
          <a:xfrm>
            <a:off x="6701154" y="1841638"/>
            <a:ext cx="2368296" cy="798116"/>
          </a:xfrm>
          <a:prstGeom prst="rect">
            <a:avLst/>
          </a:prstGeom>
        </p:spPr>
      </p:pic>
      <p:pic>
        <p:nvPicPr>
          <p:cNvPr id="42" name="Picture 41" descr="Screen Shot 2015-01-08 at 2.49.07 PM.png"/>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2316398" y="3721742"/>
            <a:ext cx="2057400" cy="581660"/>
          </a:xfrm>
          <a:prstGeom prst="rect">
            <a:avLst/>
          </a:prstGeom>
          <a:ln w="12700" cmpd="sng">
            <a:solidFill>
              <a:schemeClr val="bg1"/>
            </a:solidFill>
          </a:ln>
        </p:spPr>
      </p:pic>
      <p:pic>
        <p:nvPicPr>
          <p:cNvPr id="43" name="Picture 42" descr="Screen Shot 2015-01-08 at 2.51.43 PM.png"/>
          <p:cNvPicPr>
            <a:picLocks noChangeAspect="1"/>
          </p:cNvPicPr>
          <p:nvPr/>
        </p:nvPicPr>
        <p:blipFill rotWithShape="1">
          <a:blip r:embed="rId38">
            <a:extLst>
              <a:ext uri="{28A0092B-C50C-407E-A947-70E740481C1C}">
                <a14:useLocalDpi xmlns:a14="http://schemas.microsoft.com/office/drawing/2010/main" val="0"/>
              </a:ext>
            </a:extLst>
          </a:blip>
          <a:srcRect r="-136"/>
          <a:stretch/>
        </p:blipFill>
        <p:spPr>
          <a:xfrm>
            <a:off x="2307984" y="1936163"/>
            <a:ext cx="2044937" cy="861060"/>
          </a:xfrm>
          <a:prstGeom prst="rect">
            <a:avLst/>
          </a:prstGeom>
        </p:spPr>
      </p:pic>
      <p:pic>
        <p:nvPicPr>
          <p:cNvPr id="44" name="Picture 43" descr="Screen Shot 2015-01-08 at 2.55.56 PM.png"/>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61516" y="5941712"/>
            <a:ext cx="2146554" cy="346329"/>
          </a:xfrm>
          <a:prstGeom prst="rect">
            <a:avLst/>
          </a:prstGeom>
        </p:spPr>
      </p:pic>
      <p:pic>
        <p:nvPicPr>
          <p:cNvPr id="45" name="Picture 44" descr="Screen Shot 2015-01-08 at 4.05.19 PM.png"/>
          <p:cNvPicPr>
            <a:picLocks noChangeAspect="1"/>
          </p:cNvPicPr>
          <p:nvPr/>
        </p:nvPicPr>
        <p:blipFill rotWithShape="1">
          <a:blip r:embed="rId40">
            <a:extLst>
              <a:ext uri="{28A0092B-C50C-407E-A947-70E740481C1C}">
                <a14:useLocalDpi xmlns:a14="http://schemas.microsoft.com/office/drawing/2010/main" val="0"/>
              </a:ext>
            </a:extLst>
          </a:blip>
          <a:srcRect l="3809" t="29477" r="4259" b="14001"/>
          <a:stretch/>
        </p:blipFill>
        <p:spPr>
          <a:xfrm>
            <a:off x="6718088" y="1376291"/>
            <a:ext cx="2213649" cy="372123"/>
          </a:xfrm>
          <a:prstGeom prst="rect">
            <a:avLst/>
          </a:prstGeom>
          <a:ln w="19050">
            <a:solidFill>
              <a:schemeClr val="bg1"/>
            </a:solidFill>
          </a:ln>
        </p:spPr>
      </p:pic>
      <p:pic>
        <p:nvPicPr>
          <p:cNvPr id="46" name="Picture 45" descr="Screen Shot 2015-01-08 at 4.07.09 PM.png"/>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6694762" y="2732695"/>
            <a:ext cx="2383155" cy="360045"/>
          </a:xfrm>
          <a:prstGeom prst="rect">
            <a:avLst/>
          </a:prstGeom>
          <a:ln w="19050" cmpd="sng">
            <a:solidFill>
              <a:srgbClr val="E1E9FF"/>
            </a:solidFill>
          </a:ln>
        </p:spPr>
      </p:pic>
      <p:pic>
        <p:nvPicPr>
          <p:cNvPr id="47" name="Picture 46" descr="Screen Shot 2015-01-08 at 3.08.47 PM.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299461" y="3346731"/>
            <a:ext cx="2073148" cy="298958"/>
          </a:xfrm>
          <a:prstGeom prst="rect">
            <a:avLst/>
          </a:prstGeom>
        </p:spPr>
      </p:pic>
      <p:pic>
        <p:nvPicPr>
          <p:cNvPr id="49" name="Picture 48" descr="Screen Shot 2015-01-08 at 4.09.26 PM.png"/>
          <p:cNvPicPr>
            <a:picLocks noChangeAspect="1"/>
          </p:cNvPicPr>
          <p:nvPr/>
        </p:nvPicPr>
        <p:blipFill rotWithShape="1">
          <a:blip r:embed="rId43">
            <a:extLst>
              <a:ext uri="{28A0092B-C50C-407E-A947-70E740481C1C}">
                <a14:useLocalDpi xmlns:a14="http://schemas.microsoft.com/office/drawing/2010/main" val="0"/>
              </a:ext>
            </a:extLst>
          </a:blip>
          <a:srcRect b="592"/>
          <a:stretch/>
        </p:blipFill>
        <p:spPr>
          <a:xfrm>
            <a:off x="6706095" y="6233842"/>
            <a:ext cx="2383536" cy="512064"/>
          </a:xfrm>
          <a:prstGeom prst="rect">
            <a:avLst/>
          </a:prstGeom>
        </p:spPr>
      </p:pic>
      <p:pic>
        <p:nvPicPr>
          <p:cNvPr id="50" name="Picture 49" descr="Screen Shot 2015-01-08 at 4.10.55 PM.png"/>
          <p:cNvPicPr>
            <a:picLocks noChangeAspect="1"/>
          </p:cNvPicPr>
          <p:nvPr/>
        </p:nvPicPr>
        <p:blipFill rotWithShape="1">
          <a:blip r:embed="rId44">
            <a:extLst>
              <a:ext uri="{28A0092B-C50C-407E-A947-70E740481C1C}">
                <a14:useLocalDpi xmlns:a14="http://schemas.microsoft.com/office/drawing/2010/main" val="0"/>
              </a:ext>
            </a:extLst>
          </a:blip>
          <a:srcRect l="3671" t="25029" r="909" b="11922"/>
          <a:stretch/>
        </p:blipFill>
        <p:spPr>
          <a:xfrm>
            <a:off x="6706095" y="5716869"/>
            <a:ext cx="2398341" cy="449686"/>
          </a:xfrm>
          <a:prstGeom prst="rect">
            <a:avLst/>
          </a:prstGeom>
        </p:spPr>
      </p:pic>
      <p:pic>
        <p:nvPicPr>
          <p:cNvPr id="51" name="Picture 50" descr="Screen Shot 2015-01-08 at 2.40.56 PM.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490523" y="6248403"/>
            <a:ext cx="2092706" cy="458216"/>
          </a:xfrm>
          <a:prstGeom prst="rect">
            <a:avLst/>
          </a:prstGeom>
        </p:spPr>
      </p:pic>
      <p:pic>
        <p:nvPicPr>
          <p:cNvPr id="52" name="Picture 51" descr="Screen Shot 2015-01-06 at 8.56.17 PM.pn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469467" y="3051403"/>
            <a:ext cx="2162937" cy="429387"/>
          </a:xfrm>
          <a:prstGeom prst="rect">
            <a:avLst/>
          </a:prstGeom>
        </p:spPr>
      </p:pic>
    </p:spTree>
    <p:extLst>
      <p:ext uri="{BB962C8B-B14F-4D97-AF65-F5344CB8AC3E}">
        <p14:creationId xmlns:p14="http://schemas.microsoft.com/office/powerpoint/2010/main" val="987555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strVal val="2/3*#ppt_w"/>
                                          </p:val>
                                        </p:tav>
                                        <p:tav tm="100000">
                                          <p:val>
                                            <p:strVal val="#ppt_w"/>
                                          </p:val>
                                        </p:tav>
                                      </p:tavLst>
                                    </p:anim>
                                    <p:anim calcmode="lin" valueType="num">
                                      <p:cBhvr>
                                        <p:cTn id="8" dur="500" fill="hold"/>
                                        <p:tgtEl>
                                          <p:spTgt spid="3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9" name="Picture 28" descr="Screen Shot 2015-01-06 at 8.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9414" y="2360928"/>
            <a:ext cx="2131822" cy="444246"/>
          </a:xfrm>
          <a:prstGeom prst="rect">
            <a:avLst/>
          </a:prstGeom>
          <a:ln>
            <a:noFill/>
          </a:ln>
        </p:spPr>
      </p:pic>
      <p:pic>
        <p:nvPicPr>
          <p:cNvPr id="30" name="Picture 29" descr="Screen Shot 2015-01-06 at 8.57.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618" y="3193536"/>
            <a:ext cx="2151380" cy="458216"/>
          </a:xfrm>
          <a:prstGeom prst="rect">
            <a:avLst/>
          </a:prstGeom>
        </p:spPr>
      </p:pic>
      <p:pic>
        <p:nvPicPr>
          <p:cNvPr id="31" name="Picture 30" descr="Screen Shot 2015-01-06 at 8.58.0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272" y="4189973"/>
            <a:ext cx="2170938" cy="441452"/>
          </a:xfrm>
          <a:prstGeom prst="rect">
            <a:avLst/>
          </a:prstGeom>
        </p:spPr>
      </p:pic>
      <p:sp>
        <p:nvSpPr>
          <p:cNvPr id="37" name="Rectangle 36"/>
          <p:cNvSpPr/>
          <p:nvPr/>
        </p:nvSpPr>
        <p:spPr>
          <a:xfrm>
            <a:off x="157584" y="258104"/>
            <a:ext cx="4112318"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Chemical and Bioassays</a:t>
            </a:r>
            <a:endParaRPr lang="en-US" sz="3200" u="sng" dirty="0">
              <a:solidFill>
                <a:schemeClr val="bg1"/>
              </a:solidFill>
            </a:endParaRPr>
          </a:p>
        </p:txBody>
      </p:sp>
      <p:pic>
        <p:nvPicPr>
          <p:cNvPr id="7" name="Picture 6" descr="Screen Shot 2015-01-06 at 8.49.14 PM.png"/>
          <p:cNvPicPr>
            <a:picLocks noChangeAspect="1"/>
          </p:cNvPicPr>
          <p:nvPr/>
        </p:nvPicPr>
        <p:blipFill rotWithShape="1">
          <a:blip r:embed="rId5">
            <a:extLst>
              <a:ext uri="{28A0092B-C50C-407E-A947-70E740481C1C}">
                <a14:useLocalDpi xmlns:a14="http://schemas.microsoft.com/office/drawing/2010/main" val="0"/>
              </a:ext>
            </a:extLst>
          </a:blip>
          <a:srcRect b="52"/>
          <a:stretch/>
        </p:blipFill>
        <p:spPr>
          <a:xfrm>
            <a:off x="6408485" y="1526211"/>
            <a:ext cx="2184908" cy="466344"/>
          </a:xfrm>
          <a:prstGeom prst="rect">
            <a:avLst/>
          </a:prstGeom>
        </p:spPr>
      </p:pic>
      <p:pic>
        <p:nvPicPr>
          <p:cNvPr id="3" name="Picture 2" descr="Screen Shot 2015-01-08 at 7.09.3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11" y="1526211"/>
            <a:ext cx="5791200" cy="3177540"/>
          </a:xfrm>
          <a:prstGeom prst="rect">
            <a:avLst/>
          </a:prstGeom>
        </p:spPr>
      </p:pic>
      <p:pic>
        <p:nvPicPr>
          <p:cNvPr id="4" name="Picture 3" descr="Screen Shot 2015-01-09 at 2.41.19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4022" y="5114417"/>
            <a:ext cx="8021447" cy="1250823"/>
          </a:xfrm>
          <a:prstGeom prst="rect">
            <a:avLst/>
          </a:prstGeom>
        </p:spPr>
      </p:pic>
    </p:spTree>
    <p:extLst>
      <p:ext uri="{BB962C8B-B14F-4D97-AF65-F5344CB8AC3E}">
        <p14:creationId xmlns:p14="http://schemas.microsoft.com/office/powerpoint/2010/main" val="2934222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414"/>
            <a:ext cx="9144000" cy="6858000"/>
          </a:xfrm>
          <a:prstGeom prst="rect">
            <a:avLst/>
          </a:prstGeom>
          <a:solidFill>
            <a:srgbClr val="FFF0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spiral_f.jpg"/>
          <p:cNvPicPr>
            <a:picLocks noChangeAspect="1"/>
          </p:cNvPicPr>
          <p:nvPr/>
        </p:nvPicPr>
        <p:blipFill rotWithShape="1">
          <a:blip r:embed="rId2">
            <a:extLst>
              <a:ext uri="{28A0092B-C50C-407E-A947-70E740481C1C}">
                <a14:useLocalDpi xmlns:a14="http://schemas.microsoft.com/office/drawing/2010/main" val="0"/>
              </a:ext>
            </a:extLst>
          </a:blip>
          <a:srcRect l="18585" r="20522"/>
          <a:stretch/>
        </p:blipFill>
        <p:spPr>
          <a:xfrm>
            <a:off x="713660" y="1497013"/>
            <a:ext cx="3789372" cy="3911600"/>
          </a:xfrm>
          <a:prstGeom prst="rect">
            <a:avLst/>
          </a:prstGeom>
          <a:ln w="57150" cmpd="sng">
            <a:solidFill>
              <a:schemeClr val="tx1"/>
            </a:solidFill>
          </a:ln>
        </p:spPr>
      </p:pic>
      <p:sp>
        <p:nvSpPr>
          <p:cNvPr id="6" name="Rectangle 5"/>
          <p:cNvSpPr/>
          <p:nvPr/>
        </p:nvSpPr>
        <p:spPr>
          <a:xfrm>
            <a:off x="289280" y="232828"/>
            <a:ext cx="2596444"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4000" u="sng" dirty="0" smtClean="0">
                <a:solidFill>
                  <a:schemeClr val="bg1">
                    <a:lumMod val="50000"/>
                  </a:schemeClr>
                </a:solidFill>
              </a:rPr>
              <a:t>What is it?</a:t>
            </a:r>
            <a:endParaRPr lang="en-US" sz="4000" u="sng" dirty="0">
              <a:solidFill>
                <a:schemeClr val="bg1">
                  <a:lumMod val="50000"/>
                </a:schemeClr>
              </a:solidFill>
            </a:endParaRPr>
          </a:p>
        </p:txBody>
      </p:sp>
      <p:sp>
        <p:nvSpPr>
          <p:cNvPr id="7" name="Rectangle 6"/>
          <p:cNvSpPr/>
          <p:nvPr/>
        </p:nvSpPr>
        <p:spPr>
          <a:xfrm>
            <a:off x="4818944" y="1157119"/>
            <a:ext cx="4113389" cy="45790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2400" dirty="0" smtClean="0">
                <a:solidFill>
                  <a:schemeClr val="tx1">
                    <a:lumMod val="75000"/>
                    <a:lumOff val="25000"/>
                  </a:schemeClr>
                </a:solidFill>
              </a:rPr>
              <a:t>Spiral IV – X-ray crystallographic data was used from </a:t>
            </a:r>
            <a:r>
              <a:rPr lang="en-US" sz="2400" u="sng" dirty="0" smtClean="0">
                <a:solidFill>
                  <a:srgbClr val="3366FF"/>
                </a:solidFill>
              </a:rPr>
              <a:t>real DNA molecules</a:t>
            </a:r>
            <a:r>
              <a:rPr lang="en-US" sz="2400" dirty="0" smtClean="0">
                <a:solidFill>
                  <a:srgbClr val="FD9A08"/>
                </a:solidFill>
              </a:rPr>
              <a:t> </a:t>
            </a:r>
            <a:r>
              <a:rPr lang="en-US" sz="2400" dirty="0" smtClean="0">
                <a:solidFill>
                  <a:srgbClr val="404040"/>
                </a:solidFill>
              </a:rPr>
              <a:t>to paint a unique </a:t>
            </a:r>
            <a:r>
              <a:rPr lang="en-US" sz="2400" u="sng" dirty="0" smtClean="0">
                <a:solidFill>
                  <a:srgbClr val="3366FF"/>
                </a:solidFill>
              </a:rPr>
              <a:t>portrait</a:t>
            </a:r>
            <a:r>
              <a:rPr lang="en-US" sz="2400" dirty="0" smtClean="0">
                <a:solidFill>
                  <a:srgbClr val="FD9A08"/>
                </a:solidFill>
              </a:rPr>
              <a:t> </a:t>
            </a:r>
            <a:r>
              <a:rPr lang="en-US" sz="2400" dirty="0" smtClean="0">
                <a:solidFill>
                  <a:srgbClr val="404040"/>
                </a:solidFill>
              </a:rPr>
              <a:t>of the </a:t>
            </a:r>
            <a:r>
              <a:rPr lang="en-US" sz="2400" u="sng" dirty="0" smtClean="0">
                <a:solidFill>
                  <a:srgbClr val="3366FF"/>
                </a:solidFill>
              </a:rPr>
              <a:t>double helix.</a:t>
            </a:r>
            <a:r>
              <a:rPr lang="en-US" sz="2400" dirty="0" smtClean="0">
                <a:solidFill>
                  <a:srgbClr val="FD9A08"/>
                </a:solidFill>
              </a:rPr>
              <a:t>  </a:t>
            </a:r>
            <a:r>
              <a:rPr lang="en-US" sz="2400" dirty="0" smtClean="0">
                <a:solidFill>
                  <a:srgbClr val="404040"/>
                </a:solidFill>
              </a:rPr>
              <a:t>The image omits the chemical bonds that crisscross the center of the molecule, so that the structural features of the helix, such as the major and minor grooves, can be seen more easily.</a:t>
            </a:r>
          </a:p>
          <a:p>
            <a:pPr>
              <a:lnSpc>
                <a:spcPct val="80000"/>
              </a:lnSpc>
            </a:pPr>
            <a:endParaRPr lang="en-US" sz="2400" dirty="0">
              <a:solidFill>
                <a:srgbClr val="FD9A08"/>
              </a:solidFill>
            </a:endParaRPr>
          </a:p>
          <a:p>
            <a:pPr>
              <a:lnSpc>
                <a:spcPct val="80000"/>
              </a:lnSpc>
            </a:pPr>
            <a:r>
              <a:rPr lang="en-US" i="1" dirty="0" smtClean="0">
                <a:solidFill>
                  <a:schemeClr val="tx1">
                    <a:lumMod val="50000"/>
                    <a:lumOff val="50000"/>
                  </a:schemeClr>
                </a:solidFill>
              </a:rPr>
              <a:t>Credit: Kenneth Eward, </a:t>
            </a:r>
          </a:p>
          <a:p>
            <a:pPr>
              <a:lnSpc>
                <a:spcPct val="80000"/>
              </a:lnSpc>
            </a:pPr>
            <a:r>
              <a:rPr lang="en-US" i="1" dirty="0" smtClean="0">
                <a:solidFill>
                  <a:schemeClr val="tx1">
                    <a:lumMod val="50000"/>
                    <a:lumOff val="50000"/>
                  </a:schemeClr>
                </a:solidFill>
              </a:rPr>
              <a:t>BioGrafx Scientific &amp; Medical Images, </a:t>
            </a:r>
          </a:p>
          <a:p>
            <a:pPr>
              <a:lnSpc>
                <a:spcPct val="80000"/>
              </a:lnSpc>
            </a:pPr>
            <a:r>
              <a:rPr lang="en-US" i="1" dirty="0" smtClean="0">
                <a:solidFill>
                  <a:schemeClr val="tx1">
                    <a:lumMod val="50000"/>
                    <a:lumOff val="50000"/>
                  </a:schemeClr>
                </a:solidFill>
              </a:rPr>
              <a:t>Ovid Michigan</a:t>
            </a:r>
            <a:endParaRPr lang="en-US" i="1" dirty="0">
              <a:solidFill>
                <a:schemeClr val="tx1">
                  <a:lumMod val="50000"/>
                  <a:lumOff val="50000"/>
                </a:schemeClr>
              </a:solidFill>
            </a:endParaRPr>
          </a:p>
        </p:txBody>
      </p:sp>
      <p:sp>
        <p:nvSpPr>
          <p:cNvPr id="8" name="Rectangle 7"/>
          <p:cNvSpPr/>
          <p:nvPr/>
        </p:nvSpPr>
        <p:spPr>
          <a:xfrm>
            <a:off x="289279" y="6230062"/>
            <a:ext cx="5088592"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chemeClr val="tx1">
                    <a:lumMod val="50000"/>
                    <a:lumOff val="50000"/>
                  </a:schemeClr>
                </a:solidFill>
              </a:rPr>
              <a:t>Retrieved January 5, 2015 from http://www.nsf.gov/news/mmg/mmg_disp.jsp?med_id=70960</a:t>
            </a:r>
            <a:endParaRPr lang="en-US" sz="1000" dirty="0">
              <a:solidFill>
                <a:schemeClr val="tx1">
                  <a:lumMod val="50000"/>
                  <a:lumOff val="50000"/>
                </a:schemeClr>
              </a:solidFill>
            </a:endParaRPr>
          </a:p>
        </p:txBody>
      </p:sp>
      <p:grpSp>
        <p:nvGrpSpPr>
          <p:cNvPr id="27" name="Group 26"/>
          <p:cNvGrpSpPr/>
          <p:nvPr/>
        </p:nvGrpSpPr>
        <p:grpSpPr>
          <a:xfrm>
            <a:off x="820501" y="2559258"/>
            <a:ext cx="1398328" cy="2608806"/>
            <a:chOff x="820501" y="2559258"/>
            <a:chExt cx="1398328" cy="2608806"/>
          </a:xfrm>
        </p:grpSpPr>
        <p:sp>
          <p:nvSpPr>
            <p:cNvPr id="24" name="Freeform 23"/>
            <p:cNvSpPr/>
            <p:nvPr/>
          </p:nvSpPr>
          <p:spPr>
            <a:xfrm>
              <a:off x="820501" y="2747417"/>
              <a:ext cx="1265854" cy="2300306"/>
            </a:xfrm>
            <a:custGeom>
              <a:avLst/>
              <a:gdLst>
                <a:gd name="connsiteX0" fmla="*/ 151404 w 1265854"/>
                <a:gd name="connsiteY0" fmla="*/ 0 h 2352147"/>
                <a:gd name="connsiteX1" fmla="*/ 119007 w 1265854"/>
                <a:gd name="connsiteY1" fmla="*/ 25919 h 2352147"/>
                <a:gd name="connsiteX2" fmla="*/ 86610 w 1265854"/>
                <a:gd name="connsiteY2" fmla="*/ 51838 h 2352147"/>
                <a:gd name="connsiteX3" fmla="*/ 47734 w 1265854"/>
                <a:gd name="connsiteY3" fmla="*/ 116635 h 2352147"/>
                <a:gd name="connsiteX4" fmla="*/ 41255 w 1265854"/>
                <a:gd name="connsiteY4" fmla="*/ 142554 h 2352147"/>
                <a:gd name="connsiteX5" fmla="*/ 15337 w 1265854"/>
                <a:gd name="connsiteY5" fmla="*/ 200872 h 2352147"/>
                <a:gd name="connsiteX6" fmla="*/ 15337 w 1265854"/>
                <a:gd name="connsiteY6" fmla="*/ 511900 h 2352147"/>
                <a:gd name="connsiteX7" fmla="*/ 28296 w 1265854"/>
                <a:gd name="connsiteY7" fmla="*/ 673893 h 2352147"/>
                <a:gd name="connsiteX8" fmla="*/ 34775 w 1265854"/>
                <a:gd name="connsiteY8" fmla="*/ 822927 h 2352147"/>
                <a:gd name="connsiteX9" fmla="*/ 41255 w 1265854"/>
                <a:gd name="connsiteY9" fmla="*/ 991401 h 2352147"/>
                <a:gd name="connsiteX10" fmla="*/ 47734 w 1265854"/>
                <a:gd name="connsiteY10" fmla="*/ 1043239 h 2352147"/>
                <a:gd name="connsiteX11" fmla="*/ 54213 w 1265854"/>
                <a:gd name="connsiteY11" fmla="*/ 1101556 h 2352147"/>
                <a:gd name="connsiteX12" fmla="*/ 73651 w 1265854"/>
                <a:gd name="connsiteY12" fmla="*/ 1172833 h 2352147"/>
                <a:gd name="connsiteX13" fmla="*/ 86610 w 1265854"/>
                <a:gd name="connsiteY13" fmla="*/ 1224671 h 2352147"/>
                <a:gd name="connsiteX14" fmla="*/ 99569 w 1265854"/>
                <a:gd name="connsiteY14" fmla="*/ 1250590 h 2352147"/>
                <a:gd name="connsiteX15" fmla="*/ 112528 w 1265854"/>
                <a:gd name="connsiteY15" fmla="*/ 1302428 h 2352147"/>
                <a:gd name="connsiteX16" fmla="*/ 151404 w 1265854"/>
                <a:gd name="connsiteY16" fmla="*/ 1367226 h 2352147"/>
                <a:gd name="connsiteX17" fmla="*/ 164362 w 1265854"/>
                <a:gd name="connsiteY17" fmla="*/ 1399625 h 2352147"/>
                <a:gd name="connsiteX18" fmla="*/ 170842 w 1265854"/>
                <a:gd name="connsiteY18" fmla="*/ 1419064 h 2352147"/>
                <a:gd name="connsiteX19" fmla="*/ 183801 w 1265854"/>
                <a:gd name="connsiteY19" fmla="*/ 1444983 h 2352147"/>
                <a:gd name="connsiteX20" fmla="*/ 190280 w 1265854"/>
                <a:gd name="connsiteY20" fmla="*/ 1464422 h 2352147"/>
                <a:gd name="connsiteX21" fmla="*/ 229156 w 1265854"/>
                <a:gd name="connsiteY21" fmla="*/ 1522740 h 2352147"/>
                <a:gd name="connsiteX22" fmla="*/ 255073 w 1265854"/>
                <a:gd name="connsiteY22" fmla="*/ 1581057 h 2352147"/>
                <a:gd name="connsiteX23" fmla="*/ 274512 w 1265854"/>
                <a:gd name="connsiteY23" fmla="*/ 1600497 h 2352147"/>
                <a:gd name="connsiteX24" fmla="*/ 300429 w 1265854"/>
                <a:gd name="connsiteY24" fmla="*/ 1632895 h 2352147"/>
                <a:gd name="connsiteX25" fmla="*/ 358743 w 1265854"/>
                <a:gd name="connsiteY25" fmla="*/ 1691213 h 2352147"/>
                <a:gd name="connsiteX26" fmla="*/ 410578 w 1265854"/>
                <a:gd name="connsiteY26" fmla="*/ 1743051 h 2352147"/>
                <a:gd name="connsiteX27" fmla="*/ 436496 w 1265854"/>
                <a:gd name="connsiteY27" fmla="*/ 1768970 h 2352147"/>
                <a:gd name="connsiteX28" fmla="*/ 475372 w 1265854"/>
                <a:gd name="connsiteY28" fmla="*/ 1794889 h 2352147"/>
                <a:gd name="connsiteX29" fmla="*/ 501289 w 1265854"/>
                <a:gd name="connsiteY29" fmla="*/ 1814328 h 2352147"/>
                <a:gd name="connsiteX30" fmla="*/ 514248 w 1265854"/>
                <a:gd name="connsiteY30" fmla="*/ 1827288 h 2352147"/>
                <a:gd name="connsiteX31" fmla="*/ 533686 w 1265854"/>
                <a:gd name="connsiteY31" fmla="*/ 1833767 h 2352147"/>
                <a:gd name="connsiteX32" fmla="*/ 566083 w 1265854"/>
                <a:gd name="connsiteY32" fmla="*/ 1866166 h 2352147"/>
                <a:gd name="connsiteX33" fmla="*/ 604959 w 1265854"/>
                <a:gd name="connsiteY33" fmla="*/ 1892085 h 2352147"/>
                <a:gd name="connsiteX34" fmla="*/ 624397 w 1265854"/>
                <a:gd name="connsiteY34" fmla="*/ 1911524 h 2352147"/>
                <a:gd name="connsiteX35" fmla="*/ 643835 w 1265854"/>
                <a:gd name="connsiteY35" fmla="*/ 1937443 h 2352147"/>
                <a:gd name="connsiteX36" fmla="*/ 689191 w 1265854"/>
                <a:gd name="connsiteY36" fmla="*/ 1969842 h 2352147"/>
                <a:gd name="connsiteX37" fmla="*/ 728067 w 1265854"/>
                <a:gd name="connsiteY37" fmla="*/ 1995761 h 2352147"/>
                <a:gd name="connsiteX38" fmla="*/ 760464 w 1265854"/>
                <a:gd name="connsiteY38" fmla="*/ 2028160 h 2352147"/>
                <a:gd name="connsiteX39" fmla="*/ 766943 w 1265854"/>
                <a:gd name="connsiteY39" fmla="*/ 2047599 h 2352147"/>
                <a:gd name="connsiteX40" fmla="*/ 799340 w 1265854"/>
                <a:gd name="connsiteY40" fmla="*/ 2073518 h 2352147"/>
                <a:gd name="connsiteX41" fmla="*/ 831737 w 1265854"/>
                <a:gd name="connsiteY41" fmla="*/ 2105917 h 2352147"/>
                <a:gd name="connsiteX42" fmla="*/ 870613 w 1265854"/>
                <a:gd name="connsiteY42" fmla="*/ 2131836 h 2352147"/>
                <a:gd name="connsiteX43" fmla="*/ 883572 w 1265854"/>
                <a:gd name="connsiteY43" fmla="*/ 2151275 h 2352147"/>
                <a:gd name="connsiteX44" fmla="*/ 909489 w 1265854"/>
                <a:gd name="connsiteY44" fmla="*/ 2164234 h 2352147"/>
                <a:gd name="connsiteX45" fmla="*/ 961324 w 1265854"/>
                <a:gd name="connsiteY45" fmla="*/ 2196633 h 2352147"/>
                <a:gd name="connsiteX46" fmla="*/ 980762 w 1265854"/>
                <a:gd name="connsiteY46" fmla="*/ 2203113 h 2352147"/>
                <a:gd name="connsiteX47" fmla="*/ 1019638 w 1265854"/>
                <a:gd name="connsiteY47" fmla="*/ 2229032 h 2352147"/>
                <a:gd name="connsiteX48" fmla="*/ 1039076 w 1265854"/>
                <a:gd name="connsiteY48" fmla="*/ 2241991 h 2352147"/>
                <a:gd name="connsiteX49" fmla="*/ 1084432 w 1265854"/>
                <a:gd name="connsiteY49" fmla="*/ 2261431 h 2352147"/>
                <a:gd name="connsiteX50" fmla="*/ 1103870 w 1265854"/>
                <a:gd name="connsiteY50" fmla="*/ 2267910 h 2352147"/>
                <a:gd name="connsiteX51" fmla="*/ 1123308 w 1265854"/>
                <a:gd name="connsiteY51" fmla="*/ 2280870 h 2352147"/>
                <a:gd name="connsiteX52" fmla="*/ 1155705 w 1265854"/>
                <a:gd name="connsiteY52" fmla="*/ 2293829 h 2352147"/>
                <a:gd name="connsiteX53" fmla="*/ 1188102 w 1265854"/>
                <a:gd name="connsiteY53" fmla="*/ 2319748 h 2352147"/>
                <a:gd name="connsiteX54" fmla="*/ 1214019 w 1265854"/>
                <a:gd name="connsiteY54" fmla="*/ 2326228 h 2352147"/>
                <a:gd name="connsiteX55" fmla="*/ 1233457 w 1265854"/>
                <a:gd name="connsiteY55" fmla="*/ 2339188 h 2352147"/>
                <a:gd name="connsiteX56" fmla="*/ 1252895 w 1265854"/>
                <a:gd name="connsiteY56" fmla="*/ 2345667 h 2352147"/>
                <a:gd name="connsiteX57" fmla="*/ 1265854 w 1265854"/>
                <a:gd name="connsiteY57" fmla="*/ 2352147 h 2352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65854" h="2352147">
                  <a:moveTo>
                    <a:pt x="151404" y="0"/>
                  </a:moveTo>
                  <a:cubicBezTo>
                    <a:pt x="140605" y="8640"/>
                    <a:pt x="130071" y="17621"/>
                    <a:pt x="119007" y="25919"/>
                  </a:cubicBezTo>
                  <a:cubicBezTo>
                    <a:pt x="104432" y="36851"/>
                    <a:pt x="97273" y="37620"/>
                    <a:pt x="86610" y="51838"/>
                  </a:cubicBezTo>
                  <a:cubicBezTo>
                    <a:pt x="63154" y="83114"/>
                    <a:pt x="62809" y="86485"/>
                    <a:pt x="47734" y="116635"/>
                  </a:cubicBezTo>
                  <a:cubicBezTo>
                    <a:pt x="45574" y="125275"/>
                    <a:pt x="44071" y="134105"/>
                    <a:pt x="41255" y="142554"/>
                  </a:cubicBezTo>
                  <a:cubicBezTo>
                    <a:pt x="32982" y="167374"/>
                    <a:pt x="26627" y="178291"/>
                    <a:pt x="15337" y="200872"/>
                  </a:cubicBezTo>
                  <a:cubicBezTo>
                    <a:pt x="-13950" y="318034"/>
                    <a:pt x="6041" y="228347"/>
                    <a:pt x="15337" y="511900"/>
                  </a:cubicBezTo>
                  <a:cubicBezTo>
                    <a:pt x="18338" y="603435"/>
                    <a:pt x="19384" y="602603"/>
                    <a:pt x="28296" y="673893"/>
                  </a:cubicBezTo>
                  <a:cubicBezTo>
                    <a:pt x="30456" y="723571"/>
                    <a:pt x="32747" y="773243"/>
                    <a:pt x="34775" y="822927"/>
                  </a:cubicBezTo>
                  <a:cubicBezTo>
                    <a:pt x="37067" y="879080"/>
                    <a:pt x="37955" y="935298"/>
                    <a:pt x="41255" y="991401"/>
                  </a:cubicBezTo>
                  <a:cubicBezTo>
                    <a:pt x="42278" y="1008785"/>
                    <a:pt x="45700" y="1025944"/>
                    <a:pt x="47734" y="1043239"/>
                  </a:cubicBezTo>
                  <a:cubicBezTo>
                    <a:pt x="50019" y="1062664"/>
                    <a:pt x="51447" y="1082194"/>
                    <a:pt x="54213" y="1101556"/>
                  </a:cubicBezTo>
                  <a:cubicBezTo>
                    <a:pt x="67463" y="1194306"/>
                    <a:pt x="52137" y="1065267"/>
                    <a:pt x="73651" y="1172833"/>
                  </a:cubicBezTo>
                  <a:cubicBezTo>
                    <a:pt x="77453" y="1191844"/>
                    <a:pt x="79140" y="1207240"/>
                    <a:pt x="86610" y="1224671"/>
                  </a:cubicBezTo>
                  <a:cubicBezTo>
                    <a:pt x="90415" y="1233549"/>
                    <a:pt x="95764" y="1241712"/>
                    <a:pt x="99569" y="1250590"/>
                  </a:cubicBezTo>
                  <a:cubicBezTo>
                    <a:pt x="128262" y="1317546"/>
                    <a:pt x="74506" y="1203566"/>
                    <a:pt x="112528" y="1302428"/>
                  </a:cubicBezTo>
                  <a:cubicBezTo>
                    <a:pt x="130435" y="1348987"/>
                    <a:pt x="128182" y="1344003"/>
                    <a:pt x="151404" y="1367226"/>
                  </a:cubicBezTo>
                  <a:cubicBezTo>
                    <a:pt x="155723" y="1378026"/>
                    <a:pt x="160278" y="1388734"/>
                    <a:pt x="164362" y="1399625"/>
                  </a:cubicBezTo>
                  <a:cubicBezTo>
                    <a:pt x="166760" y="1406020"/>
                    <a:pt x="168151" y="1412786"/>
                    <a:pt x="170842" y="1419064"/>
                  </a:cubicBezTo>
                  <a:cubicBezTo>
                    <a:pt x="174647" y="1427942"/>
                    <a:pt x="179996" y="1436105"/>
                    <a:pt x="183801" y="1444983"/>
                  </a:cubicBezTo>
                  <a:cubicBezTo>
                    <a:pt x="186491" y="1451261"/>
                    <a:pt x="186892" y="1458492"/>
                    <a:pt x="190280" y="1464422"/>
                  </a:cubicBezTo>
                  <a:cubicBezTo>
                    <a:pt x="233698" y="1540408"/>
                    <a:pt x="185009" y="1434442"/>
                    <a:pt x="229156" y="1522740"/>
                  </a:cubicBezTo>
                  <a:cubicBezTo>
                    <a:pt x="237618" y="1539665"/>
                    <a:pt x="243628" y="1565032"/>
                    <a:pt x="255073" y="1581057"/>
                  </a:cubicBezTo>
                  <a:cubicBezTo>
                    <a:pt x="260399" y="1588514"/>
                    <a:pt x="268032" y="1594017"/>
                    <a:pt x="274512" y="1600497"/>
                  </a:cubicBezTo>
                  <a:cubicBezTo>
                    <a:pt x="286097" y="1635257"/>
                    <a:pt x="272293" y="1607103"/>
                    <a:pt x="300429" y="1632895"/>
                  </a:cubicBezTo>
                  <a:cubicBezTo>
                    <a:pt x="320693" y="1651472"/>
                    <a:pt x="341570" y="1669746"/>
                    <a:pt x="358743" y="1691213"/>
                  </a:cubicBezTo>
                  <a:cubicBezTo>
                    <a:pt x="407193" y="1751778"/>
                    <a:pt x="361271" y="1699905"/>
                    <a:pt x="410578" y="1743051"/>
                  </a:cubicBezTo>
                  <a:cubicBezTo>
                    <a:pt x="419773" y="1751097"/>
                    <a:pt x="426955" y="1761337"/>
                    <a:pt x="436496" y="1768970"/>
                  </a:cubicBezTo>
                  <a:cubicBezTo>
                    <a:pt x="448658" y="1778700"/>
                    <a:pt x="462913" y="1785544"/>
                    <a:pt x="475372" y="1794889"/>
                  </a:cubicBezTo>
                  <a:cubicBezTo>
                    <a:pt x="484011" y="1801369"/>
                    <a:pt x="492993" y="1807414"/>
                    <a:pt x="501289" y="1814328"/>
                  </a:cubicBezTo>
                  <a:cubicBezTo>
                    <a:pt x="505982" y="1818239"/>
                    <a:pt x="509009" y="1824145"/>
                    <a:pt x="514248" y="1827288"/>
                  </a:cubicBezTo>
                  <a:cubicBezTo>
                    <a:pt x="520104" y="1830802"/>
                    <a:pt x="527207" y="1831607"/>
                    <a:pt x="533686" y="1833767"/>
                  </a:cubicBezTo>
                  <a:cubicBezTo>
                    <a:pt x="611444" y="1885611"/>
                    <a:pt x="496963" y="1805683"/>
                    <a:pt x="566083" y="1866166"/>
                  </a:cubicBezTo>
                  <a:cubicBezTo>
                    <a:pt x="577804" y="1876422"/>
                    <a:pt x="593946" y="1881072"/>
                    <a:pt x="604959" y="1892085"/>
                  </a:cubicBezTo>
                  <a:cubicBezTo>
                    <a:pt x="611438" y="1898565"/>
                    <a:pt x="618434" y="1904566"/>
                    <a:pt x="624397" y="1911524"/>
                  </a:cubicBezTo>
                  <a:cubicBezTo>
                    <a:pt x="631425" y="1919724"/>
                    <a:pt x="636199" y="1929806"/>
                    <a:pt x="643835" y="1937443"/>
                  </a:cubicBezTo>
                  <a:cubicBezTo>
                    <a:pt x="662085" y="1955695"/>
                    <a:pt x="670788" y="1955119"/>
                    <a:pt x="689191" y="1969842"/>
                  </a:cubicBezTo>
                  <a:cubicBezTo>
                    <a:pt x="722173" y="1996230"/>
                    <a:pt x="675823" y="1969639"/>
                    <a:pt x="728067" y="1995761"/>
                  </a:cubicBezTo>
                  <a:cubicBezTo>
                    <a:pt x="738866" y="2006561"/>
                    <a:pt x="755635" y="2013671"/>
                    <a:pt x="760464" y="2028160"/>
                  </a:cubicBezTo>
                  <a:cubicBezTo>
                    <a:pt x="762624" y="2034640"/>
                    <a:pt x="763429" y="2041742"/>
                    <a:pt x="766943" y="2047599"/>
                  </a:cubicBezTo>
                  <a:cubicBezTo>
                    <a:pt x="774922" y="2060898"/>
                    <a:pt x="788186" y="2063758"/>
                    <a:pt x="799340" y="2073518"/>
                  </a:cubicBezTo>
                  <a:cubicBezTo>
                    <a:pt x="810834" y="2083575"/>
                    <a:pt x="819030" y="2097445"/>
                    <a:pt x="831737" y="2105917"/>
                  </a:cubicBezTo>
                  <a:lnTo>
                    <a:pt x="870613" y="2131836"/>
                  </a:lnTo>
                  <a:cubicBezTo>
                    <a:pt x="874933" y="2138316"/>
                    <a:pt x="877590" y="2146289"/>
                    <a:pt x="883572" y="2151275"/>
                  </a:cubicBezTo>
                  <a:cubicBezTo>
                    <a:pt x="890992" y="2157459"/>
                    <a:pt x="901103" y="2159442"/>
                    <a:pt x="909489" y="2164234"/>
                  </a:cubicBezTo>
                  <a:cubicBezTo>
                    <a:pt x="945479" y="2184801"/>
                    <a:pt x="912427" y="2172183"/>
                    <a:pt x="961324" y="2196633"/>
                  </a:cubicBezTo>
                  <a:cubicBezTo>
                    <a:pt x="967433" y="2199688"/>
                    <a:pt x="974792" y="2199796"/>
                    <a:pt x="980762" y="2203113"/>
                  </a:cubicBezTo>
                  <a:cubicBezTo>
                    <a:pt x="994376" y="2210677"/>
                    <a:pt x="1006679" y="2220392"/>
                    <a:pt x="1019638" y="2229032"/>
                  </a:cubicBezTo>
                  <a:cubicBezTo>
                    <a:pt x="1026117" y="2233352"/>
                    <a:pt x="1031688" y="2239528"/>
                    <a:pt x="1039076" y="2241991"/>
                  </a:cubicBezTo>
                  <a:cubicBezTo>
                    <a:pt x="1084670" y="2257191"/>
                    <a:pt x="1028373" y="2237405"/>
                    <a:pt x="1084432" y="2261431"/>
                  </a:cubicBezTo>
                  <a:cubicBezTo>
                    <a:pt x="1090710" y="2264121"/>
                    <a:pt x="1097391" y="2265750"/>
                    <a:pt x="1103870" y="2267910"/>
                  </a:cubicBezTo>
                  <a:cubicBezTo>
                    <a:pt x="1110349" y="2272230"/>
                    <a:pt x="1116343" y="2277387"/>
                    <a:pt x="1123308" y="2280870"/>
                  </a:cubicBezTo>
                  <a:cubicBezTo>
                    <a:pt x="1133711" y="2286072"/>
                    <a:pt x="1145607" y="2288058"/>
                    <a:pt x="1155705" y="2293829"/>
                  </a:cubicBezTo>
                  <a:cubicBezTo>
                    <a:pt x="1197511" y="2317719"/>
                    <a:pt x="1133829" y="2296487"/>
                    <a:pt x="1188102" y="2319748"/>
                  </a:cubicBezTo>
                  <a:cubicBezTo>
                    <a:pt x="1196287" y="2323256"/>
                    <a:pt x="1205380" y="2324068"/>
                    <a:pt x="1214019" y="2326228"/>
                  </a:cubicBezTo>
                  <a:cubicBezTo>
                    <a:pt x="1220498" y="2330548"/>
                    <a:pt x="1226492" y="2335705"/>
                    <a:pt x="1233457" y="2339188"/>
                  </a:cubicBezTo>
                  <a:cubicBezTo>
                    <a:pt x="1239566" y="2342242"/>
                    <a:pt x="1246554" y="2343130"/>
                    <a:pt x="1252895" y="2345667"/>
                  </a:cubicBezTo>
                  <a:cubicBezTo>
                    <a:pt x="1257379" y="2347461"/>
                    <a:pt x="1261534" y="2349987"/>
                    <a:pt x="1265854" y="2352147"/>
                  </a:cubicBezTo>
                </a:path>
              </a:pathLst>
            </a:custGeom>
            <a:ln w="38100" cmpd="sng">
              <a:solidFill>
                <a:srgbClr val="3366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5" name="Isosceles Triangle 24"/>
            <p:cNvSpPr>
              <a:spLocks noChangeAspect="1"/>
            </p:cNvSpPr>
            <p:nvPr/>
          </p:nvSpPr>
          <p:spPr>
            <a:xfrm rot="17321125" flipV="1">
              <a:off x="1976740" y="4925974"/>
              <a:ext cx="260022" cy="224157"/>
            </a:xfrm>
            <a:prstGeom prs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Isosceles Triangle 25"/>
            <p:cNvSpPr>
              <a:spLocks noChangeAspect="1"/>
            </p:cNvSpPr>
            <p:nvPr/>
          </p:nvSpPr>
          <p:spPr>
            <a:xfrm rot="14909738" flipV="1">
              <a:off x="930458" y="2577190"/>
              <a:ext cx="260022" cy="224157"/>
            </a:xfrm>
            <a:prstGeom prst="triangle">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212311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5" name="Picture 14" descr="Screen Shot 2015-01-06 at 8.5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2948" y="1103226"/>
            <a:ext cx="2021586" cy="432054"/>
          </a:xfrm>
          <a:prstGeom prst="rect">
            <a:avLst/>
          </a:prstGeom>
        </p:spPr>
      </p:pic>
      <p:pic>
        <p:nvPicPr>
          <p:cNvPr id="20" name="Picture 19" descr="Screen Shot 2015-01-06 at 8.53.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828" y="1587062"/>
            <a:ext cx="2082800" cy="401320"/>
          </a:xfrm>
          <a:prstGeom prst="rect">
            <a:avLst/>
          </a:prstGeom>
        </p:spPr>
      </p:pic>
      <p:pic>
        <p:nvPicPr>
          <p:cNvPr id="23" name="Picture 22" descr="Screen Shot 2015-01-06 at 8.54.5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948" y="2944833"/>
            <a:ext cx="2074926" cy="421386"/>
          </a:xfrm>
          <a:prstGeom prst="rect">
            <a:avLst/>
          </a:prstGeom>
          <a:ln>
            <a:noFill/>
          </a:ln>
        </p:spPr>
      </p:pic>
      <p:pic>
        <p:nvPicPr>
          <p:cNvPr id="33" name="Picture 32" descr="Screen Shot 2015-01-06 at 8.58.4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490" y="5418605"/>
            <a:ext cx="2130552" cy="365760"/>
          </a:xfrm>
          <a:prstGeom prst="rect">
            <a:avLst/>
          </a:prstGeom>
        </p:spPr>
      </p:pic>
      <p:sp>
        <p:nvSpPr>
          <p:cNvPr id="37" name="Rectangle 36"/>
          <p:cNvSpPr/>
          <p:nvPr/>
        </p:nvSpPr>
        <p:spPr>
          <a:xfrm>
            <a:off x="151105" y="251624"/>
            <a:ext cx="2473039"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DNA and RNA</a:t>
            </a:r>
            <a:endParaRPr lang="en-US" sz="3200" u="sng" dirty="0">
              <a:solidFill>
                <a:schemeClr val="bg1"/>
              </a:solidFill>
            </a:endParaRPr>
          </a:p>
        </p:txBody>
      </p:sp>
      <p:pic>
        <p:nvPicPr>
          <p:cNvPr id="11" name="Picture 10" descr="Screen Shot 2015-01-06 at 8.47.5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7676" y="135578"/>
            <a:ext cx="2085594" cy="432054"/>
          </a:xfrm>
          <a:prstGeom prst="rect">
            <a:avLst/>
          </a:prstGeom>
        </p:spPr>
      </p:pic>
      <p:pic>
        <p:nvPicPr>
          <p:cNvPr id="13" name="Picture 12" descr="Screen Shot 2015-01-06 at 8.48.3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8551" y="614924"/>
            <a:ext cx="2032254" cy="442722"/>
          </a:xfrm>
          <a:prstGeom prst="rect">
            <a:avLst/>
          </a:prstGeom>
        </p:spPr>
      </p:pic>
      <p:pic>
        <p:nvPicPr>
          <p:cNvPr id="14" name="Picture 13" descr="Screen Shot 2015-01-06 at 8.48.57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0716" y="1962198"/>
            <a:ext cx="2173732" cy="458216"/>
          </a:xfrm>
          <a:prstGeom prst="rect">
            <a:avLst/>
          </a:prstGeom>
        </p:spPr>
      </p:pic>
      <p:pic>
        <p:nvPicPr>
          <p:cNvPr id="3" name="Picture 2" descr="Screen Shot 2015-01-08 at 2.33.43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077" y="2508598"/>
            <a:ext cx="2362200" cy="308610"/>
          </a:xfrm>
          <a:prstGeom prst="rect">
            <a:avLst/>
          </a:prstGeom>
        </p:spPr>
      </p:pic>
      <p:pic>
        <p:nvPicPr>
          <p:cNvPr id="16" name="Picture 15" descr="Screen Shot 2015-01-06 at 8.58.1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11264" y="2053027"/>
            <a:ext cx="2034921" cy="429387"/>
          </a:xfrm>
          <a:prstGeom prst="rect">
            <a:avLst/>
          </a:prstGeom>
        </p:spPr>
      </p:pic>
      <p:pic>
        <p:nvPicPr>
          <p:cNvPr id="4" name="Picture 3" descr="Screen Shot 2015-01-08 at 2.36.46 PM.png"/>
          <p:cNvPicPr>
            <a:picLocks noChangeAspect="1"/>
          </p:cNvPicPr>
          <p:nvPr/>
        </p:nvPicPr>
        <p:blipFill rotWithShape="1">
          <a:blip r:embed="rId11">
            <a:extLst>
              <a:ext uri="{28A0092B-C50C-407E-A947-70E740481C1C}">
                <a14:useLocalDpi xmlns:a14="http://schemas.microsoft.com/office/drawing/2010/main" val="0"/>
              </a:ext>
            </a:extLst>
          </a:blip>
          <a:srcRect t="-1" b="34"/>
          <a:stretch/>
        </p:blipFill>
        <p:spPr>
          <a:xfrm>
            <a:off x="6409433" y="2554420"/>
            <a:ext cx="2056257" cy="322601"/>
          </a:xfrm>
          <a:prstGeom prst="rect">
            <a:avLst/>
          </a:prstGeom>
        </p:spPr>
      </p:pic>
      <p:pic>
        <p:nvPicPr>
          <p:cNvPr id="17" name="Picture 16" descr="Screen Shot 2015-01-06 at 8.56.04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11264" y="3433959"/>
            <a:ext cx="2178939" cy="426720"/>
          </a:xfrm>
          <a:prstGeom prst="rect">
            <a:avLst/>
          </a:prstGeom>
        </p:spPr>
      </p:pic>
      <p:pic>
        <p:nvPicPr>
          <p:cNvPr id="21" name="Picture 20" descr="Screen Shot 2015-01-06 at 8.56.17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4753" y="3931942"/>
            <a:ext cx="2162937" cy="429387"/>
          </a:xfrm>
          <a:prstGeom prst="rect">
            <a:avLst/>
          </a:prstGeom>
        </p:spPr>
      </p:pic>
      <p:pic>
        <p:nvPicPr>
          <p:cNvPr id="5" name="Picture 4" descr="Screen Shot 2015-01-08 at 2.39.14 PM.png"/>
          <p:cNvPicPr>
            <a:picLocks noChangeAspect="1"/>
          </p:cNvPicPr>
          <p:nvPr/>
        </p:nvPicPr>
        <p:blipFill rotWithShape="1">
          <a:blip r:embed="rId14">
            <a:extLst>
              <a:ext uri="{28A0092B-C50C-407E-A947-70E740481C1C}">
                <a14:useLocalDpi xmlns:a14="http://schemas.microsoft.com/office/drawing/2010/main" val="0"/>
              </a:ext>
            </a:extLst>
          </a:blip>
          <a:srcRect l="3864" t="15287" r="3605" b="15352"/>
          <a:stretch/>
        </p:blipFill>
        <p:spPr>
          <a:xfrm>
            <a:off x="6430669" y="4427449"/>
            <a:ext cx="2094694" cy="386973"/>
          </a:xfrm>
          <a:prstGeom prst="rect">
            <a:avLst/>
          </a:prstGeom>
          <a:ln w="25400">
            <a:solidFill>
              <a:schemeClr val="bg1"/>
            </a:solidFill>
          </a:ln>
        </p:spPr>
      </p:pic>
      <p:pic>
        <p:nvPicPr>
          <p:cNvPr id="6" name="Picture 5" descr="Screen Shot 2015-01-08 at 2.40.56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11196" y="4905639"/>
            <a:ext cx="2092706" cy="458216"/>
          </a:xfrm>
          <a:prstGeom prst="rect">
            <a:avLst/>
          </a:prstGeom>
        </p:spPr>
      </p:pic>
      <p:pic>
        <p:nvPicPr>
          <p:cNvPr id="7" name="Picture 6" descr="Screen Shot 2015-01-08 at 2.42.47 PM.png"/>
          <p:cNvPicPr>
            <a:picLocks noChangeAspect="1"/>
          </p:cNvPicPr>
          <p:nvPr/>
        </p:nvPicPr>
        <p:blipFill rotWithShape="1">
          <a:blip r:embed="rId16">
            <a:extLst>
              <a:ext uri="{28A0092B-C50C-407E-A947-70E740481C1C}">
                <a14:useLocalDpi xmlns:a14="http://schemas.microsoft.com/office/drawing/2010/main" val="0"/>
              </a:ext>
            </a:extLst>
          </a:blip>
          <a:srcRect t="2840" b="53595"/>
          <a:stretch/>
        </p:blipFill>
        <p:spPr>
          <a:xfrm>
            <a:off x="6408997" y="5870364"/>
            <a:ext cx="2481072" cy="374904"/>
          </a:xfrm>
          <a:prstGeom prst="rect">
            <a:avLst/>
          </a:prstGeom>
        </p:spPr>
      </p:pic>
      <p:pic>
        <p:nvPicPr>
          <p:cNvPr id="22" name="Picture 21" descr="Screen Shot 2015-01-06 at 8.59.59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08997" y="6330546"/>
            <a:ext cx="2229612" cy="390906"/>
          </a:xfrm>
          <a:prstGeom prst="rect">
            <a:avLst/>
          </a:prstGeom>
        </p:spPr>
      </p:pic>
      <p:pic>
        <p:nvPicPr>
          <p:cNvPr id="25" name="Picture 24" descr="Screen Shot 2015-01-08 at 7.12.29 PM.png"/>
          <p:cNvPicPr>
            <a:picLocks noChangeAspect="1"/>
          </p:cNvPicPr>
          <p:nvPr/>
        </p:nvPicPr>
        <p:blipFill rotWithShape="1">
          <a:blip r:embed="rId18">
            <a:extLst>
              <a:ext uri="{28A0092B-C50C-407E-A947-70E740481C1C}">
                <a14:useLocalDpi xmlns:a14="http://schemas.microsoft.com/office/drawing/2010/main" val="0"/>
              </a:ext>
            </a:extLst>
          </a:blip>
          <a:srcRect r="985"/>
          <a:stretch/>
        </p:blipFill>
        <p:spPr>
          <a:xfrm>
            <a:off x="266928" y="1449358"/>
            <a:ext cx="5424814" cy="3154680"/>
          </a:xfrm>
          <a:prstGeom prst="rect">
            <a:avLst/>
          </a:prstGeom>
          <a:ln w="19050" cmpd="sng">
            <a:solidFill>
              <a:srgbClr val="66FFFF"/>
            </a:solidFill>
          </a:ln>
        </p:spPr>
      </p:pic>
      <p:pic>
        <p:nvPicPr>
          <p:cNvPr id="27" name="Picture 26" descr="Screen Shot 2015-01-09 at 2.41.47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24279" y="5075368"/>
            <a:ext cx="8185150" cy="1276350"/>
          </a:xfrm>
          <a:prstGeom prst="rect">
            <a:avLst/>
          </a:prstGeom>
        </p:spPr>
      </p:pic>
    </p:spTree>
    <p:extLst>
      <p:ext uri="{BB962C8B-B14F-4D97-AF65-F5344CB8AC3E}">
        <p14:creationId xmlns:p14="http://schemas.microsoft.com/office/powerpoint/2010/main" val="10858361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2/3*#ppt_w"/>
                                          </p:val>
                                        </p:tav>
                                        <p:tav tm="100000">
                                          <p:val>
                                            <p:strVal val="#ppt_w"/>
                                          </p:val>
                                        </p:tav>
                                      </p:tavLst>
                                    </p:anim>
                                    <p:anim calcmode="lin" valueType="num">
                                      <p:cBhvr>
                                        <p:cTn id="8" dur="500" fill="hold"/>
                                        <p:tgtEl>
                                          <p:spTgt spid="2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4080"/>
              </a:solidFill>
            </a:endParaRPr>
          </a:p>
        </p:txBody>
      </p:sp>
      <p:sp>
        <p:nvSpPr>
          <p:cNvPr id="37" name="Rectangle 36"/>
          <p:cNvSpPr/>
          <p:nvPr/>
        </p:nvSpPr>
        <p:spPr>
          <a:xfrm>
            <a:off x="138147" y="271065"/>
            <a:ext cx="4287260" cy="68793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Domains and Structures</a:t>
            </a:r>
            <a:endParaRPr lang="en-US" sz="3200" u="sng" dirty="0">
              <a:solidFill>
                <a:schemeClr val="bg1"/>
              </a:solidFill>
            </a:endParaRPr>
          </a:p>
        </p:txBody>
      </p:sp>
      <p:pic>
        <p:nvPicPr>
          <p:cNvPr id="7" name="Picture 6" descr="Screen Shot 2015-01-06 at 8.4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456" y="2750171"/>
            <a:ext cx="2184908" cy="466598"/>
          </a:xfrm>
          <a:prstGeom prst="rect">
            <a:avLst/>
          </a:prstGeom>
        </p:spPr>
      </p:pic>
      <p:pic>
        <p:nvPicPr>
          <p:cNvPr id="8" name="Picture 7" descr="Screen Shot 2015-01-06 at 8.50.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268" y="1738269"/>
            <a:ext cx="2145792" cy="458216"/>
          </a:xfrm>
          <a:prstGeom prst="rect">
            <a:avLst/>
          </a:prstGeom>
        </p:spPr>
      </p:pic>
      <p:pic>
        <p:nvPicPr>
          <p:cNvPr id="9" name="Picture 8" descr="Screen Shot 2015-01-06 at 8.59.0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268" y="3820563"/>
            <a:ext cx="2212848" cy="441452"/>
          </a:xfrm>
          <a:prstGeom prst="rect">
            <a:avLst/>
          </a:prstGeom>
          <a:ln>
            <a:noFill/>
          </a:ln>
        </p:spPr>
      </p:pic>
      <p:pic>
        <p:nvPicPr>
          <p:cNvPr id="3" name="Picture 2" descr="Screen Shot 2015-01-09 at 2.42.2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6667" y="5187084"/>
            <a:ext cx="7927848" cy="1256538"/>
          </a:xfrm>
          <a:prstGeom prst="rect">
            <a:avLst/>
          </a:prstGeom>
        </p:spPr>
      </p:pic>
      <p:sp>
        <p:nvSpPr>
          <p:cNvPr id="10" name="Rectangle 9"/>
          <p:cNvSpPr/>
          <p:nvPr/>
        </p:nvSpPr>
        <p:spPr>
          <a:xfrm>
            <a:off x="241815" y="1308908"/>
            <a:ext cx="5443447" cy="347314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reen Shot 2015-01-08 at 9.39.52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6172" y="1436244"/>
            <a:ext cx="3232912" cy="3221990"/>
          </a:xfrm>
          <a:prstGeom prst="rect">
            <a:avLst/>
          </a:prstGeom>
        </p:spPr>
      </p:pic>
    </p:spTree>
    <p:extLst>
      <p:ext uri="{BB962C8B-B14F-4D97-AF65-F5344CB8AC3E}">
        <p14:creationId xmlns:p14="http://schemas.microsoft.com/office/powerpoint/2010/main" val="13759109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descr="Screen Shot 2015-01-06 at 8.49.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058" y="460021"/>
            <a:ext cx="1886966" cy="402971"/>
          </a:xfrm>
          <a:prstGeom prst="rect">
            <a:avLst/>
          </a:prstGeom>
        </p:spPr>
      </p:pic>
      <p:pic>
        <p:nvPicPr>
          <p:cNvPr id="16" name="Picture 15" descr="Screen Shot 2015-01-06 at 8.52.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326" y="1970291"/>
            <a:ext cx="1910080" cy="406400"/>
          </a:xfrm>
          <a:prstGeom prst="rect">
            <a:avLst/>
          </a:prstGeom>
          <a:ln>
            <a:noFill/>
          </a:ln>
        </p:spPr>
      </p:pic>
      <p:pic>
        <p:nvPicPr>
          <p:cNvPr id="18" name="Picture 17" descr="Screen Shot 2015-01-06 at 8.52.5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4729" y="3849622"/>
            <a:ext cx="2044700" cy="411480"/>
          </a:xfrm>
          <a:prstGeom prst="rect">
            <a:avLst/>
          </a:prstGeom>
        </p:spPr>
      </p:pic>
      <p:pic>
        <p:nvPicPr>
          <p:cNvPr id="19" name="Picture 18" descr="Screen Shot 2015-01-06 at 8.53.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1060" y="4290790"/>
            <a:ext cx="1956943" cy="393319"/>
          </a:xfrm>
          <a:prstGeom prst="rect">
            <a:avLst/>
          </a:prstGeom>
        </p:spPr>
      </p:pic>
      <p:pic>
        <p:nvPicPr>
          <p:cNvPr id="21" name="Picture 20" descr="Screen Shot 2015-01-06 at 8.54.2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7537" y="4712629"/>
            <a:ext cx="1814576" cy="386080"/>
          </a:xfrm>
          <a:prstGeom prst="rect">
            <a:avLst/>
          </a:prstGeom>
        </p:spPr>
      </p:pic>
      <p:pic>
        <p:nvPicPr>
          <p:cNvPr id="26" name="Picture 25" descr="Screen Shot 2015-01-06 at 8.56.1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01060" y="5550491"/>
            <a:ext cx="1956943" cy="388493"/>
          </a:xfrm>
          <a:prstGeom prst="rect">
            <a:avLst/>
          </a:prstGeom>
        </p:spPr>
      </p:pic>
      <p:pic>
        <p:nvPicPr>
          <p:cNvPr id="36" name="Picture 35" descr="Screen Shot 2015-01-06 at 8.59.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8595" y="6455986"/>
            <a:ext cx="2112264" cy="370332"/>
          </a:xfrm>
          <a:prstGeom prst="rect">
            <a:avLst/>
          </a:prstGeom>
        </p:spPr>
      </p:pic>
      <p:sp>
        <p:nvSpPr>
          <p:cNvPr id="37" name="Rectangle 36"/>
          <p:cNvSpPr/>
          <p:nvPr/>
        </p:nvSpPr>
        <p:spPr>
          <a:xfrm>
            <a:off x="157584" y="278631"/>
            <a:ext cx="3904978" cy="6593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Genes and Expression</a:t>
            </a:r>
            <a:endParaRPr lang="en-US" sz="3200" u="sng" dirty="0">
              <a:solidFill>
                <a:schemeClr val="bg1"/>
              </a:solidFill>
            </a:endParaRPr>
          </a:p>
        </p:txBody>
      </p:sp>
      <p:pic>
        <p:nvPicPr>
          <p:cNvPr id="13" name="Picture 12" descr="Screen Shot 2015-01-06 at 8.48.37 PM.png"/>
          <p:cNvPicPr>
            <a:picLocks noChangeAspect="1"/>
          </p:cNvPicPr>
          <p:nvPr/>
        </p:nvPicPr>
        <p:blipFill rotWithShape="1">
          <a:blip r:embed="rId9">
            <a:extLst>
              <a:ext uri="{28A0092B-C50C-407E-A947-70E740481C1C}">
                <a14:useLocalDpi xmlns:a14="http://schemas.microsoft.com/office/drawing/2010/main" val="0"/>
              </a:ext>
            </a:extLst>
          </a:blip>
          <a:srcRect t="-2" b="240"/>
          <a:stretch/>
        </p:blipFill>
        <p:spPr>
          <a:xfrm>
            <a:off x="6401058" y="43934"/>
            <a:ext cx="1935480" cy="420624"/>
          </a:xfrm>
          <a:prstGeom prst="rect">
            <a:avLst/>
          </a:prstGeom>
        </p:spPr>
      </p:pic>
      <p:pic>
        <p:nvPicPr>
          <p:cNvPr id="14" name="Picture 13" descr="Screen Shot 2015-01-06 at 8.49.32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6658" y="843354"/>
            <a:ext cx="1848358" cy="390906"/>
          </a:xfrm>
          <a:prstGeom prst="rect">
            <a:avLst/>
          </a:prstGeom>
        </p:spPr>
      </p:pic>
      <p:pic>
        <p:nvPicPr>
          <p:cNvPr id="15" name="Picture 14" descr="Screen Shot 2015-01-08 at 2.33.43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2116" y="1229482"/>
            <a:ext cx="2283460" cy="298323"/>
          </a:xfrm>
          <a:prstGeom prst="rect">
            <a:avLst/>
          </a:prstGeom>
        </p:spPr>
      </p:pic>
      <p:pic>
        <p:nvPicPr>
          <p:cNvPr id="17" name="Picture 16" descr="Screen Shot 2015-01-06 at 8.50.33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07538" y="1529653"/>
            <a:ext cx="1902460" cy="408940"/>
          </a:xfrm>
          <a:prstGeom prst="rect">
            <a:avLst/>
          </a:prstGeom>
        </p:spPr>
      </p:pic>
      <p:pic>
        <p:nvPicPr>
          <p:cNvPr id="3" name="Picture 2" descr="Screen Shot 2015-01-08 at 2.49.07 PM.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7537" y="2417404"/>
            <a:ext cx="1954530" cy="552577"/>
          </a:xfrm>
          <a:prstGeom prst="rect">
            <a:avLst/>
          </a:prstGeom>
        </p:spPr>
      </p:pic>
      <p:pic>
        <p:nvPicPr>
          <p:cNvPr id="4" name="Picture 3" descr="Screen Shot 2015-01-08 at 2.51.43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7537" y="3004103"/>
            <a:ext cx="1940052" cy="818007"/>
          </a:xfrm>
          <a:prstGeom prst="rect">
            <a:avLst/>
          </a:prstGeom>
        </p:spPr>
      </p:pic>
      <p:pic>
        <p:nvPicPr>
          <p:cNvPr id="20" name="Picture 19" descr="Screen Shot 2015-01-06 at 8.55.37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01058" y="5124475"/>
            <a:ext cx="2075180" cy="390906"/>
          </a:xfrm>
          <a:prstGeom prst="rect">
            <a:avLst/>
          </a:prstGeom>
        </p:spPr>
      </p:pic>
      <p:pic>
        <p:nvPicPr>
          <p:cNvPr id="22" name="Picture 21" descr="Screen Shot 2015-01-08 at 2.39.14 PM.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1061" y="5969474"/>
            <a:ext cx="1870075" cy="460883"/>
          </a:xfrm>
          <a:prstGeom prst="rect">
            <a:avLst/>
          </a:prstGeom>
        </p:spPr>
      </p:pic>
      <p:grpSp>
        <p:nvGrpSpPr>
          <p:cNvPr id="10" name="Group 9"/>
          <p:cNvGrpSpPr/>
          <p:nvPr/>
        </p:nvGrpSpPr>
        <p:grpSpPr>
          <a:xfrm>
            <a:off x="247224" y="1275915"/>
            <a:ext cx="5027035" cy="3314629"/>
            <a:chOff x="247224" y="1275915"/>
            <a:chExt cx="5027035" cy="3314629"/>
          </a:xfrm>
        </p:grpSpPr>
        <p:sp>
          <p:nvSpPr>
            <p:cNvPr id="7" name="Rectangle 6"/>
            <p:cNvSpPr>
              <a:spLocks noChangeAspect="1"/>
            </p:cNvSpPr>
            <p:nvPr/>
          </p:nvSpPr>
          <p:spPr>
            <a:xfrm>
              <a:off x="247224" y="1275915"/>
              <a:ext cx="5027035" cy="33146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transcription_sm.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26267" y="1379349"/>
              <a:ext cx="4658360" cy="3120390"/>
            </a:xfrm>
            <a:prstGeom prst="rect">
              <a:avLst/>
            </a:prstGeom>
          </p:spPr>
        </p:pic>
      </p:grpSp>
      <p:pic>
        <p:nvPicPr>
          <p:cNvPr id="24" name="Picture 23" descr="Screen Shot 2015-01-09 at 2.43.11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0286" y="5096690"/>
            <a:ext cx="8165465" cy="1280160"/>
          </a:xfrm>
          <a:prstGeom prst="rect">
            <a:avLst/>
          </a:prstGeom>
        </p:spPr>
      </p:pic>
    </p:spTree>
    <p:extLst>
      <p:ext uri="{BB962C8B-B14F-4D97-AF65-F5344CB8AC3E}">
        <p14:creationId xmlns:p14="http://schemas.microsoft.com/office/powerpoint/2010/main" val="2975923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strVal val="2/3*#ppt_w"/>
                                          </p:val>
                                        </p:tav>
                                        <p:tav tm="100000">
                                          <p:val>
                                            <p:strVal val="#ppt_w"/>
                                          </p:val>
                                        </p:tav>
                                      </p:tavLst>
                                    </p:anim>
                                    <p:anim calcmode="lin" valueType="num">
                                      <p:cBhvr>
                                        <p:cTn id="8" dur="500" fill="hold"/>
                                        <p:tgtEl>
                                          <p:spTgt spid="2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reen Shot 2015-01-06 at 8.50.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640" y="1756250"/>
            <a:ext cx="1432560" cy="424180"/>
          </a:xfrm>
          <a:prstGeom prst="rect">
            <a:avLst/>
          </a:prstGeom>
        </p:spPr>
      </p:pic>
      <p:pic>
        <p:nvPicPr>
          <p:cNvPr id="14" name="Picture 13" descr="Screen Shot 2015-01-06 at 8.51.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670" y="2179623"/>
            <a:ext cx="1756664" cy="388493"/>
          </a:xfrm>
          <a:prstGeom prst="rect">
            <a:avLst/>
          </a:prstGeom>
        </p:spPr>
      </p:pic>
      <p:pic>
        <p:nvPicPr>
          <p:cNvPr id="17" name="Picture 16" descr="Screen Shot 2015-01-06 at 8.52.2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8368" y="2569923"/>
            <a:ext cx="1872488" cy="383667"/>
          </a:xfrm>
          <a:prstGeom prst="rect">
            <a:avLst/>
          </a:prstGeom>
          <a:ln w="19050" cmpd="sng">
            <a:noFill/>
          </a:ln>
        </p:spPr>
      </p:pic>
      <p:sp>
        <p:nvSpPr>
          <p:cNvPr id="37" name="Rectangle 36"/>
          <p:cNvSpPr/>
          <p:nvPr/>
        </p:nvSpPr>
        <p:spPr>
          <a:xfrm>
            <a:off x="151105" y="330466"/>
            <a:ext cx="3600448" cy="5621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Genomes and Maps</a:t>
            </a:r>
            <a:endParaRPr lang="en-US" sz="3200" u="sng" dirty="0">
              <a:solidFill>
                <a:schemeClr val="bg1"/>
              </a:solidFill>
            </a:endParaRPr>
          </a:p>
        </p:txBody>
      </p:sp>
      <p:pic>
        <p:nvPicPr>
          <p:cNvPr id="12" name="Picture 11" descr="Screen Shot 2015-01-06 at 8.49.5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504" y="979011"/>
            <a:ext cx="1983740" cy="411480"/>
          </a:xfrm>
          <a:prstGeom prst="rect">
            <a:avLst/>
          </a:prstGeom>
        </p:spPr>
      </p:pic>
      <p:pic>
        <p:nvPicPr>
          <p:cNvPr id="3" name="Picture 2" descr="Screen Shot 2015-01-08 at 3.08.4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2161" y="2963527"/>
            <a:ext cx="2355850" cy="339725"/>
          </a:xfrm>
          <a:prstGeom prst="rect">
            <a:avLst/>
          </a:prstGeom>
        </p:spPr>
      </p:pic>
      <p:pic>
        <p:nvPicPr>
          <p:cNvPr id="22" name="Picture 21" descr="Screen Shot 2015-01-06 at 8.56.0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455" y="4016148"/>
            <a:ext cx="1971421" cy="386080"/>
          </a:xfrm>
          <a:prstGeom prst="rect">
            <a:avLst/>
          </a:prstGeom>
        </p:spPr>
      </p:pic>
      <p:pic>
        <p:nvPicPr>
          <p:cNvPr id="5" name="Picture 4" descr="Screen Shot 2015-01-08 at 4.05.19 PM.png"/>
          <p:cNvPicPr>
            <a:picLocks noChangeAspect="1"/>
          </p:cNvPicPr>
          <p:nvPr/>
        </p:nvPicPr>
        <p:blipFill rotWithShape="1">
          <a:blip r:embed="rId8">
            <a:extLst>
              <a:ext uri="{28A0092B-C50C-407E-A947-70E740481C1C}">
                <a14:useLocalDpi xmlns:a14="http://schemas.microsoft.com/office/drawing/2010/main" val="0"/>
              </a:ext>
            </a:extLst>
          </a:blip>
          <a:srcRect l="4040" t="29561" r="4029" b="13917"/>
          <a:stretch/>
        </p:blipFill>
        <p:spPr>
          <a:xfrm>
            <a:off x="6436535" y="4771055"/>
            <a:ext cx="1844687" cy="310102"/>
          </a:xfrm>
          <a:prstGeom prst="rect">
            <a:avLst/>
          </a:prstGeom>
        </p:spPr>
      </p:pic>
      <p:pic>
        <p:nvPicPr>
          <p:cNvPr id="6" name="Picture 5" descr="Screen Shot 2015-01-08 at 4.07.09 P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9932" y="5090048"/>
            <a:ext cx="2030095" cy="306705"/>
          </a:xfrm>
          <a:prstGeom prst="rect">
            <a:avLst/>
          </a:prstGeom>
        </p:spPr>
      </p:pic>
      <p:pic>
        <p:nvPicPr>
          <p:cNvPr id="7" name="Picture 6" descr="Screen Shot 2015-01-08 at 4.09.26 PM.png"/>
          <p:cNvPicPr>
            <a:picLocks noChangeAspect="1"/>
          </p:cNvPicPr>
          <p:nvPr/>
        </p:nvPicPr>
        <p:blipFill rotWithShape="1">
          <a:blip r:embed="rId10">
            <a:extLst>
              <a:ext uri="{28A0092B-C50C-407E-A947-70E740481C1C}">
                <a14:useLocalDpi xmlns:a14="http://schemas.microsoft.com/office/drawing/2010/main" val="0"/>
              </a:ext>
            </a:extLst>
          </a:blip>
          <a:srcRect l="4211" t="-652" r="4594" b="21528"/>
          <a:stretch/>
        </p:blipFill>
        <p:spPr>
          <a:xfrm>
            <a:off x="6438640" y="6115590"/>
            <a:ext cx="1901952" cy="356616"/>
          </a:xfrm>
          <a:prstGeom prst="rect">
            <a:avLst/>
          </a:prstGeom>
        </p:spPr>
      </p:pic>
      <p:pic>
        <p:nvPicPr>
          <p:cNvPr id="8" name="Picture 7" descr="Screen Shot 2015-01-08 at 4.10.55 PM.png"/>
          <p:cNvPicPr>
            <a:picLocks noChangeAspect="1"/>
          </p:cNvPicPr>
          <p:nvPr/>
        </p:nvPicPr>
        <p:blipFill rotWithShape="1">
          <a:blip r:embed="rId11">
            <a:extLst>
              <a:ext uri="{28A0092B-C50C-407E-A947-70E740481C1C}">
                <a14:useLocalDpi xmlns:a14="http://schemas.microsoft.com/office/drawing/2010/main" val="0"/>
              </a:ext>
            </a:extLst>
          </a:blip>
          <a:srcRect l="4742" t="29592" r="773" b="2826"/>
          <a:stretch/>
        </p:blipFill>
        <p:spPr>
          <a:xfrm>
            <a:off x="6438641" y="6386486"/>
            <a:ext cx="1759141" cy="357049"/>
          </a:xfrm>
          <a:prstGeom prst="rect">
            <a:avLst/>
          </a:prstGeom>
        </p:spPr>
      </p:pic>
      <p:pic>
        <p:nvPicPr>
          <p:cNvPr id="9" name="Picture 8" descr="Screen Shot 2015-01-08 at 7.18.40 PM.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2899" y="1749080"/>
            <a:ext cx="5675376" cy="2103374"/>
          </a:xfrm>
          <a:prstGeom prst="rect">
            <a:avLst/>
          </a:prstGeom>
        </p:spPr>
      </p:pic>
      <p:pic>
        <p:nvPicPr>
          <p:cNvPr id="27" name="Picture 26" descr="Screen Shot 2015-01-08 at 2.42.47 PM.png"/>
          <p:cNvPicPr>
            <a:picLocks noChangeAspect="1"/>
          </p:cNvPicPr>
          <p:nvPr/>
        </p:nvPicPr>
        <p:blipFill rotWithShape="1">
          <a:blip r:embed="rId13">
            <a:extLst>
              <a:ext uri="{28A0092B-C50C-407E-A947-70E740481C1C}">
                <a14:useLocalDpi xmlns:a14="http://schemas.microsoft.com/office/drawing/2010/main" val="0"/>
              </a:ext>
            </a:extLst>
          </a:blip>
          <a:srcRect t="2840" b="53595"/>
          <a:stretch/>
        </p:blipFill>
        <p:spPr>
          <a:xfrm>
            <a:off x="6432025" y="5750458"/>
            <a:ext cx="2481072" cy="374904"/>
          </a:xfrm>
          <a:prstGeom prst="rect">
            <a:avLst/>
          </a:prstGeom>
        </p:spPr>
      </p:pic>
      <p:pic>
        <p:nvPicPr>
          <p:cNvPr id="28" name="Picture 27" descr="Screen Shot 2015-01-06 at 8.58.45 PM.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39932" y="5321314"/>
            <a:ext cx="2012188" cy="345440"/>
          </a:xfrm>
          <a:prstGeom prst="rect">
            <a:avLst/>
          </a:prstGeom>
        </p:spPr>
      </p:pic>
      <p:pic>
        <p:nvPicPr>
          <p:cNvPr id="29" name="Picture 28" descr="Screen Shot 2015-01-06 at 8.56.17 PM.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33453" y="4394983"/>
            <a:ext cx="1853946" cy="368046"/>
          </a:xfrm>
          <a:prstGeom prst="rect">
            <a:avLst/>
          </a:prstGeom>
        </p:spPr>
      </p:pic>
      <p:pic>
        <p:nvPicPr>
          <p:cNvPr id="31" name="Picture 30" descr="Screen Shot 2015-01-08 at 2.36.46 PM.png"/>
          <p:cNvPicPr>
            <a:picLocks noChangeAspect="1"/>
          </p:cNvPicPr>
          <p:nvPr/>
        </p:nvPicPr>
        <p:blipFill rotWithShape="1">
          <a:blip r:embed="rId16">
            <a:extLst>
              <a:ext uri="{28A0092B-C50C-407E-A947-70E740481C1C}">
                <a14:useLocalDpi xmlns:a14="http://schemas.microsoft.com/office/drawing/2010/main" val="0"/>
              </a:ext>
            </a:extLst>
          </a:blip>
          <a:srcRect t="-1" b="34"/>
          <a:stretch/>
        </p:blipFill>
        <p:spPr>
          <a:xfrm>
            <a:off x="6432101" y="3285391"/>
            <a:ext cx="2056257" cy="322601"/>
          </a:xfrm>
          <a:prstGeom prst="rect">
            <a:avLst/>
          </a:prstGeom>
        </p:spPr>
      </p:pic>
      <p:pic>
        <p:nvPicPr>
          <p:cNvPr id="32" name="Picture 31" descr="Screen Shot 2015-01-06 at 8.53.30 PM.pn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436806" y="1364511"/>
            <a:ext cx="2082800" cy="401320"/>
          </a:xfrm>
          <a:prstGeom prst="rect">
            <a:avLst/>
          </a:prstGeom>
        </p:spPr>
      </p:pic>
      <p:pic>
        <p:nvPicPr>
          <p:cNvPr id="33" name="Picture 32" descr="Screen Shot 2015-01-06 at 8.47.55 PM.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439604" y="149429"/>
            <a:ext cx="1986280" cy="411480"/>
          </a:xfrm>
          <a:prstGeom prst="rect">
            <a:avLst/>
          </a:prstGeom>
        </p:spPr>
      </p:pic>
      <p:pic>
        <p:nvPicPr>
          <p:cNvPr id="34" name="Picture 33" descr="Screen Shot 2015-01-06 at 8.48.37 PM.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433453" y="569364"/>
            <a:ext cx="1935480" cy="421640"/>
          </a:xfrm>
          <a:prstGeom prst="rect">
            <a:avLst/>
          </a:prstGeom>
        </p:spPr>
      </p:pic>
      <p:pic>
        <p:nvPicPr>
          <p:cNvPr id="36" name="Picture 35" descr="Screen Shot 2015-01-06 at 8.54.58 PM.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436534" y="3607992"/>
            <a:ext cx="1976120" cy="401320"/>
          </a:xfrm>
          <a:prstGeom prst="rect">
            <a:avLst/>
          </a:prstGeom>
          <a:ln>
            <a:noFill/>
          </a:ln>
        </p:spPr>
      </p:pic>
      <p:pic>
        <p:nvPicPr>
          <p:cNvPr id="25" name="Picture 24" descr="Screen Shot 2015-01-09 at 2.43.47 PM.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22752" y="5012342"/>
            <a:ext cx="7717536" cy="1330452"/>
          </a:xfrm>
          <a:prstGeom prst="rect">
            <a:avLst/>
          </a:prstGeom>
        </p:spPr>
      </p:pic>
    </p:spTree>
    <p:extLst>
      <p:ext uri="{BB962C8B-B14F-4D97-AF65-F5344CB8AC3E}">
        <p14:creationId xmlns:p14="http://schemas.microsoft.com/office/powerpoint/2010/main" val="4217273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strVal val="2/3*#ppt_w"/>
                                          </p:val>
                                        </p:tav>
                                        <p:tav tm="100000">
                                          <p:val>
                                            <p:strVal val="#ppt_w"/>
                                          </p:val>
                                        </p:tav>
                                      </p:tavLst>
                                    </p:anim>
                                    <p:anim calcmode="lin" valueType="num">
                                      <p:cBhvr>
                                        <p:cTn id="8" dur="500" fill="hold"/>
                                        <p:tgtEl>
                                          <p:spTgt spid="2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151105" y="330470"/>
            <a:ext cx="2110195" cy="6334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Homology</a:t>
            </a:r>
            <a:endParaRPr lang="en-US" sz="3200" u="sng" dirty="0">
              <a:solidFill>
                <a:schemeClr val="bg1"/>
              </a:solidFill>
            </a:endParaRPr>
          </a:p>
        </p:txBody>
      </p:sp>
      <p:pic>
        <p:nvPicPr>
          <p:cNvPr id="4" name="Picture 3" descr="Screen Shot 2015-01-06 at 8.50.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9932" y="1881791"/>
            <a:ext cx="2145792" cy="458216"/>
          </a:xfrm>
          <a:prstGeom prst="rect">
            <a:avLst/>
          </a:prstGeom>
          <a:ln>
            <a:noFill/>
          </a:ln>
        </p:spPr>
      </p:pic>
      <p:pic>
        <p:nvPicPr>
          <p:cNvPr id="5" name="Picture 4" descr="Screen Shot 2015-01-06 at 8.54.2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453" y="2713381"/>
            <a:ext cx="2101088" cy="447040"/>
          </a:xfrm>
          <a:prstGeom prst="rect">
            <a:avLst/>
          </a:prstGeom>
          <a:ln>
            <a:noFill/>
          </a:ln>
        </p:spPr>
      </p:pic>
      <p:pic>
        <p:nvPicPr>
          <p:cNvPr id="3" name="Picture 2" descr="Screen Shot 2015-01-08 at 4.13.20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453" y="3591231"/>
            <a:ext cx="2251964" cy="458216"/>
          </a:xfrm>
          <a:prstGeom prst="rect">
            <a:avLst/>
          </a:prstGeom>
        </p:spPr>
      </p:pic>
      <p:pic>
        <p:nvPicPr>
          <p:cNvPr id="6" name="Picture 5" descr="Screen Shot 2015-01-08 at 7.21.1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9" y="1510361"/>
            <a:ext cx="5715000" cy="3073400"/>
          </a:xfrm>
          <a:prstGeom prst="rect">
            <a:avLst/>
          </a:prstGeom>
        </p:spPr>
      </p:pic>
      <p:pic>
        <p:nvPicPr>
          <p:cNvPr id="7" name="Picture 6" descr="Screen Shot 2015-01-09 at 2.44.46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417" y="5251749"/>
            <a:ext cx="7696962" cy="957580"/>
          </a:xfrm>
          <a:prstGeom prst="rect">
            <a:avLst/>
          </a:prstGeom>
        </p:spPr>
      </p:pic>
    </p:spTree>
    <p:extLst>
      <p:ext uri="{BB962C8B-B14F-4D97-AF65-F5344CB8AC3E}">
        <p14:creationId xmlns:p14="http://schemas.microsoft.com/office/powerpoint/2010/main" val="1224501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2/3*#ppt_w"/>
                                          </p:val>
                                        </p:tav>
                                        <p:tav tm="100000">
                                          <p:val>
                                            <p:strVal val="#ppt_w"/>
                                          </p:val>
                                        </p:tav>
                                      </p:tavLst>
                                    </p:anim>
                                    <p:anim calcmode="lin" valueType="num">
                                      <p:cBhvr>
                                        <p:cTn id="8"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157584" y="141080"/>
            <a:ext cx="1988065" cy="63603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Literature</a:t>
            </a:r>
            <a:endParaRPr lang="en-US" sz="3200" u="sng" dirty="0">
              <a:solidFill>
                <a:schemeClr val="bg1"/>
              </a:solidFill>
            </a:endParaRPr>
          </a:p>
        </p:txBody>
      </p:sp>
      <p:pic>
        <p:nvPicPr>
          <p:cNvPr id="3" name="Picture 2" descr="Screen Shot 2015-01-08 at 4.49.0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9895" y="821782"/>
            <a:ext cx="3943350" cy="958088"/>
          </a:xfrm>
          <a:prstGeom prst="rect">
            <a:avLst/>
          </a:prstGeom>
          <a:ln>
            <a:noFill/>
          </a:ln>
        </p:spPr>
      </p:pic>
      <p:pic>
        <p:nvPicPr>
          <p:cNvPr id="4" name="Picture 3" descr="historical.gif"/>
          <p:cNvPicPr>
            <a:picLocks noChangeAspect="1"/>
          </p:cNvPicPr>
          <p:nvPr/>
        </p:nvPicPr>
        <p:blipFill rotWithShape="1">
          <a:blip r:embed="rId3">
            <a:extLst>
              <a:ext uri="{28A0092B-C50C-407E-A947-70E740481C1C}">
                <a14:useLocalDpi xmlns:a14="http://schemas.microsoft.com/office/drawing/2010/main" val="0"/>
              </a:ext>
            </a:extLst>
          </a:blip>
          <a:srcRect r="2884"/>
          <a:stretch/>
        </p:blipFill>
        <p:spPr>
          <a:xfrm>
            <a:off x="251188" y="996263"/>
            <a:ext cx="3626117" cy="2321179"/>
          </a:xfrm>
          <a:prstGeom prst="rect">
            <a:avLst/>
          </a:prstGeom>
        </p:spPr>
      </p:pic>
      <p:pic>
        <p:nvPicPr>
          <p:cNvPr id="7" name="Picture 6" descr="db-computerroo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189" y="3410636"/>
            <a:ext cx="3648456" cy="2736342"/>
          </a:xfrm>
          <a:prstGeom prst="rect">
            <a:avLst/>
          </a:prstGeom>
        </p:spPr>
      </p:pic>
      <p:pic>
        <p:nvPicPr>
          <p:cNvPr id="9" name="Picture 8" descr="Screen Shot 2015-01-08 at 4.53.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895" y="2072144"/>
            <a:ext cx="3957320" cy="812800"/>
          </a:xfrm>
          <a:prstGeom prst="rect">
            <a:avLst/>
          </a:prstGeom>
        </p:spPr>
      </p:pic>
      <p:pic>
        <p:nvPicPr>
          <p:cNvPr id="10" name="Picture 9" descr="Screen Shot 2015-01-08 at 4.42.5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4767" y="4787874"/>
            <a:ext cx="3539744" cy="1532128"/>
          </a:xfrm>
          <a:prstGeom prst="rect">
            <a:avLst/>
          </a:prstGeom>
        </p:spPr>
      </p:pic>
      <p:pic>
        <p:nvPicPr>
          <p:cNvPr id="11" name="Picture 10" descr="Screen Shot 2015-01-09 at 2.18.3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767" y="3167984"/>
            <a:ext cx="3517900" cy="1403350"/>
          </a:xfrm>
          <a:prstGeom prst="rect">
            <a:avLst/>
          </a:prstGeom>
        </p:spPr>
      </p:pic>
      <p:sp>
        <p:nvSpPr>
          <p:cNvPr id="15" name="Rectangle 14"/>
          <p:cNvSpPr/>
          <p:nvPr/>
        </p:nvSpPr>
        <p:spPr>
          <a:xfrm>
            <a:off x="155219" y="6508749"/>
            <a:ext cx="3070581" cy="26473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chemeClr val="bg1">
                    <a:lumMod val="85000"/>
                  </a:schemeClr>
                </a:solidFill>
              </a:rPr>
              <a:t>Retrieved January 5, 2015 from </a:t>
            </a:r>
            <a:r>
              <a:rPr lang="en-US" sz="800" dirty="0" err="1" smtClean="0">
                <a:solidFill>
                  <a:schemeClr val="bg1">
                    <a:lumMod val="85000"/>
                  </a:schemeClr>
                </a:solidFill>
              </a:rPr>
              <a:t>www.nih.gov</a:t>
            </a:r>
            <a:r>
              <a:rPr lang="en-US" sz="800" dirty="0" smtClean="0">
                <a:solidFill>
                  <a:schemeClr val="bg1">
                    <a:lumMod val="85000"/>
                  </a:schemeClr>
                </a:solidFill>
              </a:rPr>
              <a:t> and </a:t>
            </a:r>
            <a:r>
              <a:rPr lang="en-US" sz="800" dirty="0" err="1" smtClean="0">
                <a:solidFill>
                  <a:schemeClr val="bg1">
                    <a:lumMod val="85000"/>
                  </a:schemeClr>
                </a:solidFill>
              </a:rPr>
              <a:t>www.nlm.nih.gov</a:t>
            </a:r>
            <a:r>
              <a:rPr lang="en-US" sz="800" dirty="0" smtClean="0">
                <a:solidFill>
                  <a:schemeClr val="bg1">
                    <a:lumMod val="85000"/>
                  </a:schemeClr>
                </a:solidFill>
              </a:rPr>
              <a:t> </a:t>
            </a:r>
            <a:endParaRPr lang="en-US" sz="800" dirty="0">
              <a:solidFill>
                <a:schemeClr val="bg1">
                  <a:lumMod val="85000"/>
                </a:schemeClr>
              </a:solidFill>
            </a:endParaRPr>
          </a:p>
        </p:txBody>
      </p:sp>
    </p:spTree>
    <p:extLst>
      <p:ext uri="{BB962C8B-B14F-4D97-AF65-F5344CB8AC3E}">
        <p14:creationId xmlns:p14="http://schemas.microsoft.com/office/powerpoint/2010/main" val="2068864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7" name="Picture 26" descr="Screen Shot 2015-01-06 at 8.56.4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453" y="3198634"/>
            <a:ext cx="2288286" cy="438658"/>
          </a:xfrm>
          <a:prstGeom prst="rect">
            <a:avLst/>
          </a:prstGeom>
          <a:ln>
            <a:noFill/>
          </a:ln>
        </p:spPr>
      </p:pic>
      <p:sp>
        <p:nvSpPr>
          <p:cNvPr id="37" name="Rectangle 36"/>
          <p:cNvSpPr/>
          <p:nvPr/>
        </p:nvSpPr>
        <p:spPr>
          <a:xfrm>
            <a:off x="151105" y="317512"/>
            <a:ext cx="1650160" cy="67881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Proteins</a:t>
            </a:r>
            <a:endParaRPr lang="en-US" sz="3200" u="sng" dirty="0">
              <a:solidFill>
                <a:schemeClr val="bg1"/>
              </a:solidFill>
            </a:endParaRPr>
          </a:p>
        </p:txBody>
      </p:sp>
      <p:pic>
        <p:nvPicPr>
          <p:cNvPr id="5" name="Picture 4" descr="Screen Shot 2015-01-06 at 8.48.3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453" y="1013179"/>
            <a:ext cx="2129028" cy="463804"/>
          </a:xfrm>
          <a:prstGeom prst="rect">
            <a:avLst/>
          </a:prstGeom>
        </p:spPr>
      </p:pic>
      <p:pic>
        <p:nvPicPr>
          <p:cNvPr id="6" name="Picture 5" descr="Screen Shot 2015-01-06 at 8.49.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9932" y="1720726"/>
            <a:ext cx="2184908" cy="466598"/>
          </a:xfrm>
          <a:prstGeom prst="rect">
            <a:avLst/>
          </a:prstGeom>
        </p:spPr>
      </p:pic>
      <p:pic>
        <p:nvPicPr>
          <p:cNvPr id="7" name="Picture 6" descr="Screen Shot 2015-01-06 at 8.50.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9932" y="2465388"/>
            <a:ext cx="2145792" cy="458216"/>
          </a:xfrm>
          <a:prstGeom prst="rect">
            <a:avLst/>
          </a:prstGeom>
        </p:spPr>
      </p:pic>
      <p:pic>
        <p:nvPicPr>
          <p:cNvPr id="9" name="Picture 8" descr="Screen Shot 2015-01-06 at 8.56.5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3453" y="3877557"/>
            <a:ext cx="2271522" cy="449834"/>
          </a:xfrm>
          <a:prstGeom prst="rect">
            <a:avLst/>
          </a:prstGeom>
        </p:spPr>
      </p:pic>
      <p:pic>
        <p:nvPicPr>
          <p:cNvPr id="10" name="Picture 9" descr="Screen Shot 2015-01-08 at 2.40.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3454" y="4597696"/>
            <a:ext cx="2282952" cy="499872"/>
          </a:xfrm>
          <a:prstGeom prst="rect">
            <a:avLst/>
          </a:prstGeom>
        </p:spPr>
      </p:pic>
      <p:pic>
        <p:nvPicPr>
          <p:cNvPr id="3" name="Picture 2" descr="Screen Shot 2015-01-08 at 7.22.03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854" y="1489361"/>
            <a:ext cx="5522976" cy="2950464"/>
          </a:xfrm>
          <a:prstGeom prst="rect">
            <a:avLst/>
          </a:prstGeom>
        </p:spPr>
      </p:pic>
      <p:pic>
        <p:nvPicPr>
          <p:cNvPr id="13" name="Picture 12" descr="Screen Shot 2015-01-08 at 4.05.19 PM.png"/>
          <p:cNvPicPr>
            <a:picLocks noChangeAspect="1"/>
          </p:cNvPicPr>
          <p:nvPr/>
        </p:nvPicPr>
        <p:blipFill rotWithShape="1">
          <a:blip r:embed="rId9">
            <a:extLst>
              <a:ext uri="{28A0092B-C50C-407E-A947-70E740481C1C}">
                <a14:useLocalDpi xmlns:a14="http://schemas.microsoft.com/office/drawing/2010/main" val="0"/>
              </a:ext>
            </a:extLst>
          </a:blip>
          <a:srcRect l="796" t="17027" r="636" b="1490"/>
          <a:stretch/>
        </p:blipFill>
        <p:spPr>
          <a:xfrm>
            <a:off x="6426974" y="5370215"/>
            <a:ext cx="2472332" cy="558811"/>
          </a:xfrm>
          <a:prstGeom prst="rect">
            <a:avLst/>
          </a:prstGeom>
        </p:spPr>
      </p:pic>
      <p:pic>
        <p:nvPicPr>
          <p:cNvPr id="14" name="Picture 13" descr="Screen Shot 2015-01-09 at 2.45.57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220" y="5155313"/>
            <a:ext cx="8026400" cy="1178560"/>
          </a:xfrm>
          <a:prstGeom prst="rect">
            <a:avLst/>
          </a:prstGeom>
        </p:spPr>
      </p:pic>
    </p:spTree>
    <p:extLst>
      <p:ext uri="{BB962C8B-B14F-4D97-AF65-F5344CB8AC3E}">
        <p14:creationId xmlns:p14="http://schemas.microsoft.com/office/powerpoint/2010/main" val="16742987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2/3*#ppt_w"/>
                                          </p:val>
                                        </p:tav>
                                        <p:tav tm="100000">
                                          <p:val>
                                            <p:strVal val="#ppt_w"/>
                                          </p:val>
                                        </p:tav>
                                      </p:tavLst>
                                    </p:anim>
                                    <p:anim calcmode="lin" valueType="num">
                                      <p:cBhvr>
                                        <p:cTn id="8" dur="500" fill="hold"/>
                                        <p:tgtEl>
                                          <p:spTgt spid="1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112231" y="278629"/>
            <a:ext cx="3263521" cy="61402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Sequence Analysis</a:t>
            </a:r>
            <a:endParaRPr lang="en-US" sz="3200" u="sng" dirty="0">
              <a:solidFill>
                <a:schemeClr val="bg1"/>
              </a:solidFill>
            </a:endParaRPr>
          </a:p>
        </p:txBody>
      </p:sp>
      <p:pic>
        <p:nvPicPr>
          <p:cNvPr id="3" name="Picture 2" descr="Screen Shot 2015-01-08 at 4.1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635" y="1215512"/>
            <a:ext cx="3815080" cy="5308600"/>
          </a:xfrm>
          <a:prstGeom prst="rect">
            <a:avLst/>
          </a:prstGeom>
          <a:ln>
            <a:solidFill>
              <a:srgbClr val="66FFFF"/>
            </a:solidFill>
          </a:ln>
        </p:spPr>
      </p:pic>
    </p:spTree>
    <p:extLst>
      <p:ext uri="{BB962C8B-B14F-4D97-AF65-F5344CB8AC3E}">
        <p14:creationId xmlns:p14="http://schemas.microsoft.com/office/powerpoint/2010/main" val="275872856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Screen Shot 2015-01-06 at 8.55.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6974" y="2298845"/>
            <a:ext cx="2402840" cy="452628"/>
          </a:xfrm>
          <a:prstGeom prst="rect">
            <a:avLst/>
          </a:prstGeom>
        </p:spPr>
      </p:pic>
      <p:pic>
        <p:nvPicPr>
          <p:cNvPr id="35" name="Picture 34" descr="Screen Shot 2015-01-06 at 8.59.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7537" y="3370549"/>
            <a:ext cx="2400300" cy="365760"/>
          </a:xfrm>
          <a:prstGeom prst="rect">
            <a:avLst/>
          </a:prstGeom>
          <a:ln>
            <a:noFill/>
          </a:ln>
        </p:spPr>
      </p:pic>
      <p:sp>
        <p:nvSpPr>
          <p:cNvPr id="37" name="Rectangle 36"/>
          <p:cNvSpPr/>
          <p:nvPr/>
        </p:nvSpPr>
        <p:spPr>
          <a:xfrm>
            <a:off x="157584" y="356390"/>
            <a:ext cx="2051880" cy="63346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Taxonomy</a:t>
            </a:r>
            <a:endParaRPr lang="en-US" sz="3200" u="sng" dirty="0">
              <a:solidFill>
                <a:schemeClr val="bg1"/>
              </a:solidFill>
            </a:endParaRPr>
          </a:p>
        </p:txBody>
      </p:sp>
      <p:pic>
        <p:nvPicPr>
          <p:cNvPr id="10" name="Picture 9" descr="Screen Shot 2015-01-08 at 7.22.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602" y="1944761"/>
            <a:ext cx="5475224" cy="2089912"/>
          </a:xfrm>
          <a:prstGeom prst="rect">
            <a:avLst/>
          </a:prstGeom>
        </p:spPr>
      </p:pic>
      <p:pic>
        <p:nvPicPr>
          <p:cNvPr id="3" name="Picture 2" descr="Screen Shot 2015-01-09 at 3.08.3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01" y="4956058"/>
            <a:ext cx="7581392" cy="1249680"/>
          </a:xfrm>
          <a:prstGeom prst="rect">
            <a:avLst/>
          </a:prstGeom>
        </p:spPr>
      </p:pic>
    </p:spTree>
    <p:extLst>
      <p:ext uri="{BB962C8B-B14F-4D97-AF65-F5344CB8AC3E}">
        <p14:creationId xmlns:p14="http://schemas.microsoft.com/office/powerpoint/2010/main" val="6819412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2/3*#ppt_w"/>
                                          </p:val>
                                        </p:tav>
                                        <p:tav tm="100000">
                                          <p:val>
                                            <p:strVal val="#ppt_w"/>
                                          </p:val>
                                        </p:tav>
                                      </p:tavLst>
                                    </p:anim>
                                    <p:anim calcmode="lin" valueType="num">
                                      <p:cBhvr>
                                        <p:cTn id="8" dur="500" fill="hold"/>
                                        <p:tgtEl>
                                          <p:spTgt spid="3"/>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157584" y="349906"/>
            <a:ext cx="1740871" cy="56218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Variation</a:t>
            </a:r>
            <a:endParaRPr lang="en-US" sz="3200" u="sng" dirty="0">
              <a:solidFill>
                <a:schemeClr val="bg1"/>
              </a:solidFill>
            </a:endParaRPr>
          </a:p>
        </p:txBody>
      </p:sp>
      <p:pic>
        <p:nvPicPr>
          <p:cNvPr id="4" name="Picture 3" descr="Screen Shot 2015-01-06 at 8.48.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8499" y="1115987"/>
            <a:ext cx="2419350" cy="527050"/>
          </a:xfrm>
          <a:prstGeom prst="rect">
            <a:avLst/>
          </a:prstGeom>
        </p:spPr>
      </p:pic>
      <p:pic>
        <p:nvPicPr>
          <p:cNvPr id="5" name="Picture 4" descr="Screen Shot 2015-01-06 at 8.49.3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499" y="1851261"/>
            <a:ext cx="2334768" cy="493776"/>
          </a:xfrm>
          <a:prstGeom prst="rect">
            <a:avLst/>
          </a:prstGeom>
          <a:ln>
            <a:noFill/>
          </a:ln>
        </p:spPr>
      </p:pic>
      <p:pic>
        <p:nvPicPr>
          <p:cNvPr id="3" name="Picture 2" descr="Screen Shot 2015-01-08 at 4.24.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589" y="2563199"/>
            <a:ext cx="2366010" cy="381000"/>
          </a:xfrm>
          <a:prstGeom prst="rect">
            <a:avLst/>
          </a:prstGeom>
        </p:spPr>
      </p:pic>
      <p:pic>
        <p:nvPicPr>
          <p:cNvPr id="9" name="Picture 8" descr="Screen Shot 2015-01-06 at 8.58.1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5604" y="3170999"/>
            <a:ext cx="2422525" cy="511175"/>
          </a:xfrm>
          <a:prstGeom prst="rect">
            <a:avLst/>
          </a:prstGeom>
        </p:spPr>
      </p:pic>
      <p:pic>
        <p:nvPicPr>
          <p:cNvPr id="10" name="Picture 9" descr="Screen Shot 2015-01-08 at 2.51.43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6974" y="3920804"/>
            <a:ext cx="2450592" cy="1033272"/>
          </a:xfrm>
          <a:prstGeom prst="rect">
            <a:avLst/>
          </a:prstGeom>
        </p:spPr>
      </p:pic>
      <p:pic>
        <p:nvPicPr>
          <p:cNvPr id="6" name="Picture 5" descr="Screen Shot 2015-01-08 at 7.23.47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8290" y="1574731"/>
            <a:ext cx="5129022" cy="2820289"/>
          </a:xfrm>
          <a:prstGeom prst="rect">
            <a:avLst/>
          </a:prstGeom>
        </p:spPr>
      </p:pic>
      <p:pic>
        <p:nvPicPr>
          <p:cNvPr id="7" name="Picture 6" descr="Screen Shot 2015-01-09 at 2.46.5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348" y="5353040"/>
            <a:ext cx="7060311" cy="1068070"/>
          </a:xfrm>
          <a:prstGeom prst="rect">
            <a:avLst/>
          </a:prstGeom>
          <a:ln w="19050" cmpd="sng">
            <a:solidFill>
              <a:schemeClr val="bg1">
                <a:lumMod val="75000"/>
              </a:schemeClr>
            </a:solidFill>
          </a:ln>
        </p:spPr>
      </p:pic>
    </p:spTree>
    <p:extLst>
      <p:ext uri="{BB962C8B-B14F-4D97-AF65-F5344CB8AC3E}">
        <p14:creationId xmlns:p14="http://schemas.microsoft.com/office/powerpoint/2010/main" val="812118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2/3*#ppt_w"/>
                                          </p:val>
                                        </p:tav>
                                        <p:tav tm="100000">
                                          <p:val>
                                            <p:strVal val="#ppt_w"/>
                                          </p:val>
                                        </p:tav>
                                      </p:tavLst>
                                    </p:anim>
                                    <p:anim calcmode="lin" valueType="num">
                                      <p:cBhvr>
                                        <p:cTn id="8"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8" y="-4414"/>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89280" y="232828"/>
            <a:ext cx="3492498" cy="9144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4000" u="sng" dirty="0" smtClean="0">
                <a:solidFill>
                  <a:schemeClr val="bg1"/>
                </a:solidFill>
              </a:rPr>
              <a:t>Who are they?</a:t>
            </a:r>
            <a:endParaRPr lang="en-US" sz="4000" u="sng" dirty="0">
              <a:solidFill>
                <a:schemeClr val="bg1"/>
              </a:solidFill>
            </a:endParaRPr>
          </a:p>
        </p:txBody>
      </p:sp>
      <p:sp>
        <p:nvSpPr>
          <p:cNvPr id="8" name="Rectangle 7"/>
          <p:cNvSpPr/>
          <p:nvPr/>
        </p:nvSpPr>
        <p:spPr>
          <a:xfrm>
            <a:off x="289279" y="6230062"/>
            <a:ext cx="7062610"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50" dirty="0" smtClean="0">
                <a:solidFill>
                  <a:srgbClr val="BFBFBF"/>
                </a:solidFill>
              </a:rPr>
              <a:t>Retrieved January 5, 2015 from http://</a:t>
            </a:r>
            <a:r>
              <a:rPr lang="en-US" sz="1050" dirty="0" err="1" smtClean="0">
                <a:solidFill>
                  <a:srgbClr val="BFBFBF"/>
                </a:solidFill>
              </a:rPr>
              <a:t>www.nsf.gov</a:t>
            </a:r>
            <a:endParaRPr lang="en-US" sz="1050" dirty="0">
              <a:solidFill>
                <a:srgbClr val="BFBFBF"/>
              </a:solidFill>
            </a:endParaRPr>
          </a:p>
        </p:txBody>
      </p:sp>
      <p:pic>
        <p:nvPicPr>
          <p:cNvPr id="2" name="Picture 1" descr="venter_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209" y="1813278"/>
            <a:ext cx="3560064" cy="2373376"/>
          </a:xfrm>
          <a:prstGeom prst="rect">
            <a:avLst/>
          </a:prstGeom>
          <a:ln>
            <a:solidFill>
              <a:srgbClr val="BFBFBF"/>
            </a:solidFill>
          </a:ln>
        </p:spPr>
      </p:pic>
      <p:grpSp>
        <p:nvGrpSpPr>
          <p:cNvPr id="10" name="Group 9"/>
          <p:cNvGrpSpPr/>
          <p:nvPr/>
        </p:nvGrpSpPr>
        <p:grpSpPr>
          <a:xfrm>
            <a:off x="272265" y="4656668"/>
            <a:ext cx="8109736" cy="1509888"/>
            <a:chOff x="272265" y="4656668"/>
            <a:chExt cx="8109736" cy="1509888"/>
          </a:xfrm>
        </p:grpSpPr>
        <p:sp>
          <p:nvSpPr>
            <p:cNvPr id="7" name="Rectangle 6"/>
            <p:cNvSpPr/>
            <p:nvPr/>
          </p:nvSpPr>
          <p:spPr>
            <a:xfrm>
              <a:off x="272265" y="4656668"/>
              <a:ext cx="4247445" cy="138994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bg1"/>
                  </a:solidFill>
                </a:rPr>
                <a:t>J. Craig Venter, Ph.D.</a:t>
              </a:r>
            </a:p>
            <a:p>
              <a:r>
                <a:rPr lang="en-US" sz="2000" i="1" dirty="0" smtClean="0">
                  <a:solidFill>
                    <a:schemeClr val="bg1"/>
                  </a:solidFill>
                </a:rPr>
                <a:t>founder </a:t>
              </a:r>
              <a:r>
                <a:rPr lang="en-US" sz="2000" dirty="0" smtClean="0">
                  <a:solidFill>
                    <a:schemeClr val="bg1"/>
                  </a:solidFill>
                </a:rPr>
                <a:t>Celera Genomics, </a:t>
              </a:r>
            </a:p>
            <a:p>
              <a:r>
                <a:rPr lang="en-US" sz="2000" dirty="0" smtClean="0">
                  <a:solidFill>
                    <a:schemeClr val="bg1"/>
                  </a:solidFill>
                </a:rPr>
                <a:t>The Institute for Genomic Research, &amp;</a:t>
              </a:r>
            </a:p>
            <a:p>
              <a:r>
                <a:rPr lang="en-US" sz="2000" dirty="0" smtClean="0">
                  <a:solidFill>
                    <a:schemeClr val="bg1"/>
                  </a:solidFill>
                </a:rPr>
                <a:t>J. Craig Venter Institute</a:t>
              </a:r>
            </a:p>
            <a:p>
              <a:pPr>
                <a:lnSpc>
                  <a:spcPct val="80000"/>
                </a:lnSpc>
              </a:pPr>
              <a:endParaRPr lang="en-US" i="1" dirty="0">
                <a:solidFill>
                  <a:schemeClr val="bg1"/>
                </a:solidFill>
              </a:endParaRPr>
            </a:p>
          </p:txBody>
        </p:sp>
        <p:sp>
          <p:nvSpPr>
            <p:cNvPr id="9" name="Rectangle 8"/>
            <p:cNvSpPr/>
            <p:nvPr/>
          </p:nvSpPr>
          <p:spPr>
            <a:xfrm>
              <a:off x="5160613" y="4656668"/>
              <a:ext cx="3221388" cy="1509888"/>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bg1"/>
                  </a:solidFill>
                </a:rPr>
                <a:t>Francis Collins, M.D.</a:t>
              </a:r>
            </a:p>
            <a:p>
              <a:r>
                <a:rPr lang="en-US" sz="2000" i="1" dirty="0" smtClean="0">
                  <a:solidFill>
                    <a:schemeClr val="bg1"/>
                  </a:solidFill>
                </a:rPr>
                <a:t>director</a:t>
              </a:r>
              <a:r>
                <a:rPr lang="en-US" sz="2000" dirty="0" smtClean="0">
                  <a:solidFill>
                    <a:schemeClr val="bg1"/>
                  </a:solidFill>
                </a:rPr>
                <a:t> (in the year 2000) of</a:t>
              </a:r>
            </a:p>
            <a:p>
              <a:r>
                <a:rPr lang="en-US" sz="2000" dirty="0" smtClean="0">
                  <a:solidFill>
                    <a:schemeClr val="bg1"/>
                  </a:solidFill>
                </a:rPr>
                <a:t>National Center for Human 	Genome Research</a:t>
              </a:r>
            </a:p>
            <a:p>
              <a:pPr>
                <a:lnSpc>
                  <a:spcPct val="80000"/>
                </a:lnSpc>
              </a:pPr>
              <a:endParaRPr lang="en-US" i="1" dirty="0">
                <a:solidFill>
                  <a:schemeClr val="bg1"/>
                </a:solidFill>
              </a:endParaRPr>
            </a:p>
          </p:txBody>
        </p:sp>
      </p:grpSp>
      <p:sp>
        <p:nvSpPr>
          <p:cNvPr id="11" name="Rectangle 10"/>
          <p:cNvSpPr/>
          <p:nvPr/>
        </p:nvSpPr>
        <p:spPr>
          <a:xfrm>
            <a:off x="5351502" y="6234383"/>
            <a:ext cx="2935248"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www.nih.gov</a:t>
            </a:r>
            <a:endParaRPr lang="en-US" sz="1000" dirty="0">
              <a:solidFill>
                <a:srgbClr val="BFBFBF"/>
              </a:solidFill>
            </a:endParaRPr>
          </a:p>
        </p:txBody>
      </p:sp>
      <p:pic>
        <p:nvPicPr>
          <p:cNvPr id="5" name="Picture 4" descr="Collins_portrait_2_30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197" y="1403248"/>
            <a:ext cx="2350343" cy="3009748"/>
          </a:xfrm>
          <a:prstGeom prst="rect">
            <a:avLst/>
          </a:prstGeom>
          <a:ln w="12700" cmpd="sng">
            <a:solidFill>
              <a:schemeClr val="bg1">
                <a:lumMod val="75000"/>
              </a:schemeClr>
            </a:solidFill>
          </a:ln>
        </p:spPr>
      </p:pic>
    </p:spTree>
    <p:extLst>
      <p:ext uri="{BB962C8B-B14F-4D97-AF65-F5344CB8AC3E}">
        <p14:creationId xmlns:p14="http://schemas.microsoft.com/office/powerpoint/2010/main" val="8702819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362515" y="988922"/>
            <a:ext cx="6670179" cy="5606854"/>
            <a:chOff x="362515" y="988922"/>
            <a:chExt cx="6670179" cy="5606854"/>
          </a:xfrm>
        </p:grpSpPr>
        <p:pic>
          <p:nvPicPr>
            <p:cNvPr id="10" name="Picture 9" descr="Screen Shot 2015-01-07 at 6.16.00 PM.png"/>
            <p:cNvPicPr>
              <a:picLocks noChangeAspect="1"/>
            </p:cNvPicPr>
            <p:nvPr/>
          </p:nvPicPr>
          <p:blipFill rotWithShape="1">
            <a:blip r:embed="rId2">
              <a:extLst>
                <a:ext uri="{28A0092B-C50C-407E-A947-70E740481C1C}">
                  <a14:useLocalDpi xmlns:a14="http://schemas.microsoft.com/office/drawing/2010/main" val="0"/>
                </a:ext>
              </a:extLst>
            </a:blip>
            <a:srcRect l="4429" t="1655" r="2190" b="1771"/>
            <a:stretch/>
          </p:blipFill>
          <p:spPr>
            <a:xfrm>
              <a:off x="362515" y="1928737"/>
              <a:ext cx="3506583" cy="4667039"/>
            </a:xfrm>
            <a:prstGeom prst="rect">
              <a:avLst/>
            </a:prstGeom>
          </p:spPr>
        </p:pic>
        <p:sp>
          <p:nvSpPr>
            <p:cNvPr id="11" name="Rectangle 10"/>
            <p:cNvSpPr/>
            <p:nvPr/>
          </p:nvSpPr>
          <p:spPr>
            <a:xfrm>
              <a:off x="362515" y="988922"/>
              <a:ext cx="6670179" cy="1564441"/>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600" b="1" dirty="0" smtClean="0">
                  <a:solidFill>
                    <a:schemeClr val="tx1"/>
                  </a:solidFill>
                </a:rPr>
                <a:t>Database resources of the National Center for Biotechnology Information</a:t>
              </a:r>
            </a:p>
            <a:p>
              <a:pPr>
                <a:lnSpc>
                  <a:spcPct val="120000"/>
                </a:lnSpc>
              </a:pPr>
              <a:r>
                <a:rPr lang="en-US" sz="2000" dirty="0">
                  <a:solidFill>
                    <a:schemeClr val="tx1"/>
                  </a:solidFill>
                </a:rPr>
                <a:t> </a:t>
              </a:r>
              <a:r>
                <a:rPr lang="en-US" dirty="0" smtClean="0">
                  <a:solidFill>
                    <a:schemeClr val="tx1"/>
                  </a:solidFill>
                </a:rPr>
                <a:t>Nucleic Acids Research.  2010 Jan;38(Database issue):D13-D25</a:t>
              </a:r>
            </a:p>
            <a:p>
              <a:pPr>
                <a:lnSpc>
                  <a:spcPct val="120000"/>
                </a:lnSpc>
              </a:pPr>
              <a:r>
                <a:rPr lang="en-US" dirty="0">
                  <a:solidFill>
                    <a:schemeClr val="tx1"/>
                  </a:solidFill>
                </a:rPr>
                <a:t> </a:t>
              </a:r>
              <a:r>
                <a:rPr lang="en-US" dirty="0" smtClean="0">
                  <a:solidFill>
                    <a:schemeClr val="tx1"/>
                  </a:solidFill>
                </a:rPr>
                <a:t>PMID: </a:t>
              </a:r>
              <a:r>
                <a:rPr lang="en-US" dirty="0" smtClean="0">
                  <a:solidFill>
                    <a:srgbClr val="000000"/>
                  </a:solidFill>
                </a:rPr>
                <a:t>19910364</a:t>
              </a:r>
              <a:endParaRPr lang="en-US" dirty="0">
                <a:solidFill>
                  <a:srgbClr val="000000"/>
                </a:solidFill>
              </a:endParaRPr>
            </a:p>
          </p:txBody>
        </p:sp>
      </p:grpSp>
      <p:sp>
        <p:nvSpPr>
          <p:cNvPr id="7" name="Rectangle 6"/>
          <p:cNvSpPr/>
          <p:nvPr/>
        </p:nvSpPr>
        <p:spPr>
          <a:xfrm>
            <a:off x="216237" y="166415"/>
            <a:ext cx="3616175" cy="63815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70000"/>
              </a:lnSpc>
            </a:pPr>
            <a:r>
              <a:rPr lang="en-US" sz="3600" u="sng" dirty="0" smtClean="0">
                <a:solidFill>
                  <a:schemeClr val="bg1"/>
                </a:solidFill>
              </a:rPr>
              <a:t>More Information</a:t>
            </a:r>
            <a:endParaRPr lang="en-US" sz="3600" u="sng" dirty="0">
              <a:solidFill>
                <a:schemeClr val="bg1"/>
              </a:solidFill>
            </a:endParaRPr>
          </a:p>
        </p:txBody>
      </p:sp>
      <p:grpSp>
        <p:nvGrpSpPr>
          <p:cNvPr id="3" name="Group 2"/>
          <p:cNvGrpSpPr/>
          <p:nvPr/>
        </p:nvGrpSpPr>
        <p:grpSpPr>
          <a:xfrm>
            <a:off x="4667171" y="3257591"/>
            <a:ext cx="4076700" cy="2810895"/>
            <a:chOff x="4786853" y="3330730"/>
            <a:chExt cx="4076700" cy="2810895"/>
          </a:xfrm>
        </p:grpSpPr>
        <p:pic>
          <p:nvPicPr>
            <p:cNvPr id="8" name="Picture 7" descr="Screen Shot 2015-01-06 at 8.27.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6853" y="4686205"/>
              <a:ext cx="4076700" cy="1455420"/>
            </a:xfrm>
            <a:prstGeom prst="rect">
              <a:avLst/>
            </a:prstGeom>
          </p:spPr>
        </p:pic>
        <p:sp>
          <p:nvSpPr>
            <p:cNvPr id="12" name="Rectangle 11"/>
            <p:cNvSpPr/>
            <p:nvPr/>
          </p:nvSpPr>
          <p:spPr>
            <a:xfrm>
              <a:off x="5256558" y="3330730"/>
              <a:ext cx="2824746" cy="815987"/>
            </a:xfrm>
            <a:prstGeom prst="rect">
              <a:avLst/>
            </a:prstGeom>
            <a:solidFill>
              <a:srgbClr val="FFFFFF"/>
            </a:solidFill>
            <a:ln w="38100" cmpd="sng">
              <a:solidFill>
                <a:srgbClr val="FFCC66"/>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rPr>
                <a:t> PMID</a:t>
              </a:r>
              <a:r>
                <a:rPr lang="en-US" sz="2800" dirty="0" smtClean="0">
                  <a:solidFill>
                    <a:srgbClr val="000000"/>
                  </a:solidFill>
                </a:rPr>
                <a:t>: </a:t>
              </a:r>
              <a:r>
                <a:rPr lang="en-US" sz="2800" dirty="0">
                  <a:solidFill>
                    <a:srgbClr val="000000"/>
                  </a:solidFill>
                </a:rPr>
                <a:t>19910364</a:t>
              </a:r>
            </a:p>
          </p:txBody>
        </p:sp>
        <p:sp>
          <p:nvSpPr>
            <p:cNvPr id="13" name="Down Arrow 12"/>
            <p:cNvSpPr/>
            <p:nvPr/>
          </p:nvSpPr>
          <p:spPr>
            <a:xfrm>
              <a:off x="6550670" y="3998010"/>
              <a:ext cx="238223" cy="1075765"/>
            </a:xfrm>
            <a:prstGeom prst="downArrow">
              <a:avLst>
                <a:gd name="adj1" fmla="val 50000"/>
                <a:gd name="adj2" fmla="val 89309"/>
              </a:avLst>
            </a:prstGeom>
            <a:solidFill>
              <a:srgbClr val="FFCC66"/>
            </a:solidFill>
            <a:ln>
              <a:solidFill>
                <a:srgbClr val="FF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283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5288" y="2238375"/>
            <a:ext cx="8356600" cy="2387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4800" dirty="0" smtClean="0">
                <a:solidFill>
                  <a:schemeClr val="bg1"/>
                </a:solidFill>
              </a:rPr>
              <a:t>How do I learn to search the NCBI Genetics Databases???</a:t>
            </a:r>
            <a:endParaRPr lang="en-US" sz="4800" dirty="0">
              <a:solidFill>
                <a:schemeClr val="bg1"/>
              </a:solidFill>
            </a:endParaRPr>
          </a:p>
        </p:txBody>
      </p:sp>
    </p:spTree>
    <p:extLst>
      <p:ext uri="{BB962C8B-B14F-4D97-AF65-F5344CB8AC3E}">
        <p14:creationId xmlns:p14="http://schemas.microsoft.com/office/powerpoint/2010/main" val="2450342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Screen Shot 2015-01-05 at 9.55.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58" y="307975"/>
            <a:ext cx="8328660" cy="6248400"/>
          </a:xfrm>
          <a:prstGeom prst="rect">
            <a:avLst/>
          </a:prstGeom>
        </p:spPr>
      </p:pic>
      <p:sp>
        <p:nvSpPr>
          <p:cNvPr id="4" name="Rectangle 3"/>
          <p:cNvSpPr/>
          <p:nvPr/>
        </p:nvSpPr>
        <p:spPr>
          <a:xfrm>
            <a:off x="409258" y="790745"/>
            <a:ext cx="1241742" cy="539020"/>
          </a:xfrm>
          <a:prstGeom prst="rect">
            <a:avLst/>
          </a:prstGeom>
          <a:noFill/>
          <a:ln w="76200" cmpd="sng">
            <a:solidFill>
              <a:srgbClr val="2DBC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40763" y="3037200"/>
            <a:ext cx="1572781" cy="1482505"/>
            <a:chOff x="440763" y="3037200"/>
            <a:chExt cx="1572781" cy="1482505"/>
          </a:xfrm>
        </p:grpSpPr>
        <p:sp>
          <p:nvSpPr>
            <p:cNvPr id="6" name="Rectangle 5"/>
            <p:cNvSpPr/>
            <p:nvPr/>
          </p:nvSpPr>
          <p:spPr>
            <a:xfrm>
              <a:off x="440763" y="4269322"/>
              <a:ext cx="1143002" cy="250383"/>
            </a:xfrm>
            <a:prstGeom prst="rect">
              <a:avLst/>
            </a:prstGeom>
            <a:noFill/>
            <a:ln w="76200" cmpd="sng">
              <a:solidFill>
                <a:srgbClr val="2DBC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Down Arrow 6"/>
            <p:cNvSpPr/>
            <p:nvPr/>
          </p:nvSpPr>
          <p:spPr>
            <a:xfrm rot="2154352">
              <a:off x="1703228" y="3037200"/>
              <a:ext cx="310316" cy="1260929"/>
            </a:xfrm>
            <a:prstGeom prst="downArrow">
              <a:avLst>
                <a:gd name="adj1" fmla="val 50000"/>
                <a:gd name="adj2" fmla="val 66050"/>
              </a:avLst>
            </a:prstGeom>
            <a:solidFill>
              <a:srgbClr val="2DBC03"/>
            </a:solidFill>
            <a:ln>
              <a:solidFill>
                <a:srgbClr val="2DBC0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9" name="Process 8"/>
          <p:cNvSpPr/>
          <p:nvPr/>
        </p:nvSpPr>
        <p:spPr>
          <a:xfrm>
            <a:off x="2353801" y="5200642"/>
            <a:ext cx="4086163" cy="816448"/>
          </a:xfrm>
          <a:prstGeom prst="flowChartProcess">
            <a:avLst/>
          </a:prstGeom>
          <a:solidFill>
            <a:srgbClr val="004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err="1" smtClean="0">
                <a:solidFill>
                  <a:schemeClr val="bg1"/>
                </a:solidFill>
              </a:rPr>
              <a:t>www.ncbi.nlm.nih.gov</a:t>
            </a:r>
            <a:endParaRPr lang="en-US" sz="2800" dirty="0">
              <a:solidFill>
                <a:schemeClr val="bg1"/>
              </a:solidFill>
            </a:endParaRPr>
          </a:p>
        </p:txBody>
      </p:sp>
    </p:spTree>
    <p:extLst>
      <p:ext uri="{BB962C8B-B14F-4D97-AF65-F5344CB8AC3E}">
        <p14:creationId xmlns:p14="http://schemas.microsoft.com/office/powerpoint/2010/main" val="2880374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395288" y="1908180"/>
            <a:ext cx="8356600" cy="3002492"/>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0000"/>
              </a:lnSpc>
            </a:pPr>
            <a:r>
              <a:rPr lang="en-US" sz="5400" dirty="0" smtClean="0">
                <a:solidFill>
                  <a:schemeClr val="bg1"/>
                </a:solidFill>
              </a:rPr>
              <a:t>What are some websites where I can learn more about genetics?</a:t>
            </a:r>
            <a:endParaRPr lang="en-US" sz="5400" dirty="0">
              <a:solidFill>
                <a:schemeClr val="bg1"/>
              </a:solidFill>
            </a:endParaRPr>
          </a:p>
        </p:txBody>
      </p:sp>
    </p:spTree>
    <p:extLst>
      <p:ext uri="{BB962C8B-B14F-4D97-AF65-F5344CB8AC3E}">
        <p14:creationId xmlns:p14="http://schemas.microsoft.com/office/powerpoint/2010/main" val="16160927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18724" y="176377"/>
            <a:ext cx="3481210" cy="6872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err="1" smtClean="0">
                <a:solidFill>
                  <a:schemeClr val="bg1"/>
                </a:solidFill>
              </a:rPr>
              <a:t>www.genome.gov</a:t>
            </a:r>
            <a:endParaRPr lang="en-US" sz="3200" u="sng" dirty="0">
              <a:solidFill>
                <a:schemeClr val="bg1"/>
              </a:solidFill>
            </a:endParaRPr>
          </a:p>
        </p:txBody>
      </p:sp>
      <p:pic>
        <p:nvPicPr>
          <p:cNvPr id="4" name="Picture 3" descr="Screen Shot 2015-01-07 at 7.11.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988" y="1068564"/>
            <a:ext cx="5526532" cy="5395468"/>
          </a:xfrm>
          <a:prstGeom prst="rect">
            <a:avLst/>
          </a:prstGeom>
        </p:spPr>
      </p:pic>
      <p:sp>
        <p:nvSpPr>
          <p:cNvPr id="5" name="Rectangle 4"/>
          <p:cNvSpPr/>
          <p:nvPr/>
        </p:nvSpPr>
        <p:spPr>
          <a:xfrm>
            <a:off x="3175219" y="2175933"/>
            <a:ext cx="1955581" cy="254000"/>
          </a:xfrm>
          <a:prstGeom prst="rect">
            <a:avLst/>
          </a:prstGeom>
          <a:noFill/>
          <a:ln w="47625" cmpd="sng">
            <a:solidFill>
              <a:srgbClr val="33CC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Down Arrow 5"/>
          <p:cNvSpPr/>
          <p:nvPr/>
        </p:nvSpPr>
        <p:spPr>
          <a:xfrm>
            <a:off x="3047059" y="2533414"/>
            <a:ext cx="229724" cy="3750248"/>
          </a:xfrm>
          <a:prstGeom prst="downArrow">
            <a:avLst>
              <a:gd name="adj1" fmla="val 50000"/>
              <a:gd name="adj2" fmla="val 89309"/>
            </a:avLst>
          </a:prstGeom>
          <a:solidFill>
            <a:srgbClr val="33CC00"/>
          </a:solidFill>
          <a:ln>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0822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44124" y="134042"/>
            <a:ext cx="7426177"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err="1" smtClean="0">
                <a:solidFill>
                  <a:schemeClr val="bg1"/>
                </a:solidFill>
              </a:rPr>
              <a:t>www.dnalc.org</a:t>
            </a:r>
            <a:endParaRPr lang="en-US" sz="3200" u="sng" dirty="0">
              <a:solidFill>
                <a:schemeClr val="bg1"/>
              </a:solidFill>
            </a:endParaRPr>
          </a:p>
        </p:txBody>
      </p:sp>
      <p:pic>
        <p:nvPicPr>
          <p:cNvPr id="4" name="Picture 3" descr="Screen Shot 2015-01-07 at 7.18.29 PM.png"/>
          <p:cNvPicPr>
            <a:picLocks noChangeAspect="1"/>
          </p:cNvPicPr>
          <p:nvPr/>
        </p:nvPicPr>
        <p:blipFill rotWithShape="1">
          <a:blip r:embed="rId2">
            <a:extLst>
              <a:ext uri="{28A0092B-C50C-407E-A947-70E740481C1C}">
                <a14:useLocalDpi xmlns:a14="http://schemas.microsoft.com/office/drawing/2010/main" val="0"/>
              </a:ext>
            </a:extLst>
          </a:blip>
          <a:srcRect l="1767" r="1814"/>
          <a:stretch/>
        </p:blipFill>
        <p:spPr>
          <a:xfrm>
            <a:off x="244124" y="1127832"/>
            <a:ext cx="3930224" cy="5388864"/>
          </a:xfrm>
          <a:prstGeom prst="rect">
            <a:avLst/>
          </a:prstGeom>
          <a:ln>
            <a:solidFill>
              <a:schemeClr val="bg1">
                <a:lumMod val="85000"/>
              </a:schemeClr>
            </a:solidFill>
          </a:ln>
        </p:spPr>
      </p:pic>
      <p:sp>
        <p:nvSpPr>
          <p:cNvPr id="6" name="Rectangle 5"/>
          <p:cNvSpPr/>
          <p:nvPr/>
        </p:nvSpPr>
        <p:spPr>
          <a:xfrm>
            <a:off x="1735644" y="1456267"/>
            <a:ext cx="2438705" cy="474132"/>
          </a:xfrm>
          <a:prstGeom prst="rect">
            <a:avLst/>
          </a:prstGeom>
          <a:noFill/>
          <a:ln w="76200" cmpd="sng">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8" name="Group 7"/>
          <p:cNvGrpSpPr/>
          <p:nvPr/>
        </p:nvGrpSpPr>
        <p:grpSpPr>
          <a:xfrm>
            <a:off x="4502242" y="950029"/>
            <a:ext cx="4311650" cy="4876663"/>
            <a:chOff x="4502242" y="950029"/>
            <a:chExt cx="4311650" cy="4876663"/>
          </a:xfrm>
        </p:grpSpPr>
        <p:pic>
          <p:nvPicPr>
            <p:cNvPr id="5" name="Picture 4" descr="Screen Shot 2015-01-08 at 2.11.00 PM.png"/>
            <p:cNvPicPr>
              <a:picLocks noChangeAspect="1"/>
            </p:cNvPicPr>
            <p:nvPr/>
          </p:nvPicPr>
          <p:blipFill rotWithShape="1">
            <a:blip r:embed="rId3">
              <a:extLst>
                <a:ext uri="{28A0092B-C50C-407E-A947-70E740481C1C}">
                  <a14:useLocalDpi xmlns:a14="http://schemas.microsoft.com/office/drawing/2010/main" val="0"/>
                </a:ext>
              </a:extLst>
            </a:blip>
            <a:srcRect b="25892"/>
            <a:stretch/>
          </p:blipFill>
          <p:spPr>
            <a:xfrm>
              <a:off x="4502242" y="2170240"/>
              <a:ext cx="4311650" cy="3656452"/>
            </a:xfrm>
            <a:prstGeom prst="rect">
              <a:avLst/>
            </a:prstGeom>
            <a:ln w="19050" cmpd="sng">
              <a:solidFill>
                <a:srgbClr val="D9D9D9"/>
              </a:solidFill>
            </a:ln>
          </p:spPr>
        </p:pic>
        <p:grpSp>
          <p:nvGrpSpPr>
            <p:cNvPr id="11" name="Group 10"/>
            <p:cNvGrpSpPr/>
            <p:nvPr/>
          </p:nvGrpSpPr>
          <p:grpSpPr>
            <a:xfrm>
              <a:off x="5954530" y="950029"/>
              <a:ext cx="1622946" cy="2278701"/>
              <a:chOff x="5582187" y="950029"/>
              <a:chExt cx="1622946" cy="2278701"/>
            </a:xfrm>
          </p:grpSpPr>
          <p:sp>
            <p:nvSpPr>
              <p:cNvPr id="9" name="Rectangle 8"/>
              <p:cNvSpPr/>
              <p:nvPr/>
            </p:nvSpPr>
            <p:spPr>
              <a:xfrm>
                <a:off x="5582187" y="950029"/>
                <a:ext cx="1622946" cy="834275"/>
              </a:xfrm>
              <a:prstGeom prst="rect">
                <a:avLst/>
              </a:prstGeom>
              <a:solidFill>
                <a:schemeClr val="bg1"/>
              </a:solidFill>
              <a:ln w="47625" cmpd="sng">
                <a:solidFill>
                  <a:srgbClr val="CC33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rgbClr val="000000"/>
                    </a:solidFill>
                  </a:rPr>
                  <a:t>includes</a:t>
                </a:r>
                <a:endParaRPr lang="en-US" sz="2800" dirty="0">
                  <a:solidFill>
                    <a:srgbClr val="000000"/>
                  </a:solidFill>
                </a:endParaRPr>
              </a:p>
            </p:txBody>
          </p:sp>
          <p:sp>
            <p:nvSpPr>
              <p:cNvPr id="10" name="Right Arrow 9"/>
              <p:cNvSpPr/>
              <p:nvPr/>
            </p:nvSpPr>
            <p:spPr>
              <a:xfrm rot="6587162">
                <a:off x="5444066" y="2267155"/>
                <a:ext cx="1651001" cy="272149"/>
              </a:xfrm>
              <a:prstGeom prst="rightArrow">
                <a:avLst>
                  <a:gd name="adj1" fmla="val 50000"/>
                  <a:gd name="adj2" fmla="val 64285"/>
                </a:avLst>
              </a:prstGeom>
              <a:solidFill>
                <a:srgbClr val="CC3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6289439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NHGRI-8534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7033" y="1197139"/>
            <a:ext cx="5919460" cy="3907048"/>
          </a:xfrm>
          <a:prstGeom prst="rect">
            <a:avLst/>
          </a:prstGeom>
          <a:ln w="12700" cmpd="sng">
            <a:solidFill>
              <a:schemeClr val="tx1">
                <a:lumMod val="65000"/>
                <a:lumOff val="35000"/>
              </a:schemeClr>
            </a:solidFill>
          </a:ln>
        </p:spPr>
      </p:pic>
      <p:sp>
        <p:nvSpPr>
          <p:cNvPr id="5" name="Rectangle 4"/>
          <p:cNvSpPr/>
          <p:nvPr/>
        </p:nvSpPr>
        <p:spPr>
          <a:xfrm>
            <a:off x="171405" y="129061"/>
            <a:ext cx="4124676" cy="7457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The Future of Medicine</a:t>
            </a:r>
            <a:endParaRPr lang="en-US" sz="3200" u="sng" dirty="0">
              <a:solidFill>
                <a:schemeClr val="bg1"/>
              </a:solidFill>
            </a:endParaRPr>
          </a:p>
        </p:txBody>
      </p:sp>
      <p:sp>
        <p:nvSpPr>
          <p:cNvPr id="6" name="Rectangle 5"/>
          <p:cNvSpPr/>
          <p:nvPr/>
        </p:nvSpPr>
        <p:spPr>
          <a:xfrm>
            <a:off x="418820" y="5378056"/>
            <a:ext cx="8512487"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3200" i="1" dirty="0" smtClean="0">
                <a:solidFill>
                  <a:schemeClr val="bg1"/>
                </a:solidFill>
              </a:rPr>
              <a:t>diagnosis and treatment based on your genome!</a:t>
            </a:r>
            <a:endParaRPr lang="en-US" sz="3200" i="1" dirty="0">
              <a:solidFill>
                <a:schemeClr val="bg1"/>
              </a:solidFill>
            </a:endParaRPr>
          </a:p>
        </p:txBody>
      </p:sp>
      <p:sp>
        <p:nvSpPr>
          <p:cNvPr id="7" name="Rectangle 6"/>
          <p:cNvSpPr/>
          <p:nvPr/>
        </p:nvSpPr>
        <p:spPr>
          <a:xfrm>
            <a:off x="155219" y="6392483"/>
            <a:ext cx="347319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www.genome.gov</a:t>
            </a:r>
            <a:endParaRPr lang="en-US" sz="1000" dirty="0">
              <a:solidFill>
                <a:srgbClr val="BFBFBF"/>
              </a:solidFill>
            </a:endParaRPr>
          </a:p>
        </p:txBody>
      </p:sp>
    </p:spTree>
    <p:extLst>
      <p:ext uri="{BB962C8B-B14F-4D97-AF65-F5344CB8AC3E}">
        <p14:creationId xmlns:p14="http://schemas.microsoft.com/office/powerpoint/2010/main" val="1787228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descr="Digital Strategy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23" y="1895924"/>
            <a:ext cx="8437880" cy="3911600"/>
          </a:xfrm>
          <a:prstGeom prst="rect">
            <a:avLst/>
          </a:prstGeom>
        </p:spPr>
      </p:pic>
      <p:sp>
        <p:nvSpPr>
          <p:cNvPr id="5" name="Rectangle 4"/>
          <p:cNvSpPr/>
          <p:nvPr/>
        </p:nvSpPr>
        <p:spPr>
          <a:xfrm>
            <a:off x="362585" y="526279"/>
            <a:ext cx="8437880" cy="73211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4000" dirty="0" smtClean="0"/>
              <a:t>We live in the age of information.</a:t>
            </a:r>
          </a:p>
        </p:txBody>
      </p:sp>
      <p:sp>
        <p:nvSpPr>
          <p:cNvPr id="6" name="Rectangle 5"/>
          <p:cNvSpPr/>
          <p:nvPr/>
        </p:nvSpPr>
        <p:spPr>
          <a:xfrm>
            <a:off x="155219" y="6392483"/>
            <a:ext cx="3134018"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www.energy.gov</a:t>
            </a:r>
            <a:endParaRPr lang="en-US" sz="1000" dirty="0">
              <a:solidFill>
                <a:srgbClr val="BFBFBF"/>
              </a:solidFill>
            </a:endParaRPr>
          </a:p>
        </p:txBody>
      </p:sp>
    </p:spTree>
    <p:extLst>
      <p:ext uri="{BB962C8B-B14F-4D97-AF65-F5344CB8AC3E}">
        <p14:creationId xmlns:p14="http://schemas.microsoft.com/office/powerpoint/2010/main" val="21742301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2/3*#ppt_w"/>
                                          </p:val>
                                        </p:tav>
                                        <p:tav tm="100000">
                                          <p:val>
                                            <p:strVal val="#ppt_w"/>
                                          </p:val>
                                        </p:tav>
                                      </p:tavLst>
                                    </p:anim>
                                    <p:anim calcmode="lin" valueType="num">
                                      <p:cBhvr>
                                        <p:cTn id="8" dur="500" fill="hold"/>
                                        <p:tgtEl>
                                          <p:spTgt spid="4"/>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3761076" y="6591270"/>
            <a:ext cx="1626332" cy="23837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All images </a:t>
            </a:r>
            <a:r>
              <a:rPr lang="en-US" sz="800" dirty="0">
                <a:solidFill>
                  <a:srgbClr val="BFBFBF"/>
                </a:solidFill>
              </a:rPr>
              <a:t>r</a:t>
            </a:r>
            <a:r>
              <a:rPr lang="en-US" sz="800" dirty="0" smtClean="0">
                <a:solidFill>
                  <a:srgbClr val="BFBFBF"/>
                </a:solidFill>
              </a:rPr>
              <a:t>etrieved January, 2015</a:t>
            </a:r>
            <a:endParaRPr lang="en-US" sz="800" dirty="0">
              <a:solidFill>
                <a:srgbClr val="BFBFBF"/>
              </a:solidFill>
            </a:endParaRPr>
          </a:p>
        </p:txBody>
      </p:sp>
      <p:grpSp>
        <p:nvGrpSpPr>
          <p:cNvPr id="3" name="Group 2"/>
          <p:cNvGrpSpPr/>
          <p:nvPr/>
        </p:nvGrpSpPr>
        <p:grpSpPr>
          <a:xfrm>
            <a:off x="319863" y="481813"/>
            <a:ext cx="1637376" cy="2578894"/>
            <a:chOff x="319863" y="481813"/>
            <a:chExt cx="1637376" cy="2578894"/>
          </a:xfrm>
        </p:grpSpPr>
        <p:pic>
          <p:nvPicPr>
            <p:cNvPr id="9" name="Picture 8" descr="59-CF-DS-11872A-04_O_F_5_25_04_091.jpg"/>
            <p:cNvPicPr>
              <a:picLocks noChangeAspect="1"/>
            </p:cNvPicPr>
            <p:nvPr/>
          </p:nvPicPr>
          <p:blipFill rotWithShape="1">
            <a:blip r:embed="rId2">
              <a:extLst>
                <a:ext uri="{28A0092B-C50C-407E-A947-70E740481C1C}">
                  <a14:useLocalDpi xmlns:a14="http://schemas.microsoft.com/office/drawing/2010/main" val="0"/>
                </a:ext>
              </a:extLst>
            </a:blip>
            <a:srcRect l="21942" t="17897" r="57913" b="33203"/>
            <a:stretch/>
          </p:blipFill>
          <p:spPr>
            <a:xfrm>
              <a:off x="433010" y="481813"/>
              <a:ext cx="1394462" cy="2250613"/>
            </a:xfrm>
            <a:prstGeom prst="rect">
              <a:avLst/>
            </a:prstGeom>
            <a:ln w="19050" cmpd="sng">
              <a:solidFill>
                <a:schemeClr val="bg1">
                  <a:lumMod val="65000"/>
                </a:schemeClr>
              </a:solidFill>
            </a:ln>
          </p:spPr>
        </p:pic>
        <p:sp>
          <p:nvSpPr>
            <p:cNvPr id="16" name="Rectangle 15"/>
            <p:cNvSpPr/>
            <p:nvPr/>
          </p:nvSpPr>
          <p:spPr>
            <a:xfrm>
              <a:off x="319863" y="2767841"/>
              <a:ext cx="1637376" cy="29286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www.research.archives.gov</a:t>
              </a:r>
              <a:endParaRPr lang="en-US" sz="800" dirty="0">
                <a:solidFill>
                  <a:srgbClr val="BFBFBF"/>
                </a:solidFill>
              </a:endParaRPr>
            </a:p>
          </p:txBody>
        </p:sp>
      </p:grpSp>
      <p:grpSp>
        <p:nvGrpSpPr>
          <p:cNvPr id="6" name="Group 5"/>
          <p:cNvGrpSpPr/>
          <p:nvPr/>
        </p:nvGrpSpPr>
        <p:grpSpPr>
          <a:xfrm>
            <a:off x="160782" y="3990682"/>
            <a:ext cx="2546604" cy="2398941"/>
            <a:chOff x="160782" y="3990682"/>
            <a:chExt cx="2546604" cy="2398941"/>
          </a:xfrm>
        </p:grpSpPr>
        <p:pic>
          <p:nvPicPr>
            <p:cNvPr id="15" name="Picture 14" descr="Screen Shot 2015-01-14 at 1.1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782" y="3990682"/>
              <a:ext cx="2546604" cy="2125980"/>
            </a:xfrm>
            <a:prstGeom prst="rect">
              <a:avLst/>
            </a:prstGeom>
            <a:ln>
              <a:solidFill>
                <a:srgbClr val="BFBFBF"/>
              </a:solidFill>
            </a:ln>
          </p:spPr>
        </p:pic>
        <p:sp>
          <p:nvSpPr>
            <p:cNvPr id="17" name="Rectangle 16"/>
            <p:cNvSpPr/>
            <p:nvPr/>
          </p:nvSpPr>
          <p:spPr>
            <a:xfrm>
              <a:off x="633518" y="6156102"/>
              <a:ext cx="1599801" cy="23352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www.directorsblog.nih.gov</a:t>
              </a:r>
              <a:endParaRPr lang="en-US" sz="800" dirty="0">
                <a:solidFill>
                  <a:srgbClr val="BFBFBF"/>
                </a:solidFill>
              </a:endParaRPr>
            </a:p>
          </p:txBody>
        </p:sp>
      </p:grpSp>
      <p:grpSp>
        <p:nvGrpSpPr>
          <p:cNvPr id="14" name="Group 13"/>
          <p:cNvGrpSpPr/>
          <p:nvPr/>
        </p:nvGrpSpPr>
        <p:grpSpPr>
          <a:xfrm>
            <a:off x="2892645" y="3792690"/>
            <a:ext cx="1565656" cy="2620605"/>
            <a:chOff x="2892645" y="3792690"/>
            <a:chExt cx="1565656" cy="2620605"/>
          </a:xfrm>
        </p:grpSpPr>
        <p:pic>
          <p:nvPicPr>
            <p:cNvPr id="8" name="Picture 7" descr="042290_AP090929089416-200_00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2645" y="3792690"/>
              <a:ext cx="1565656" cy="2336800"/>
            </a:xfrm>
            <a:prstGeom prst="rect">
              <a:avLst/>
            </a:prstGeom>
          </p:spPr>
        </p:pic>
        <p:sp>
          <p:nvSpPr>
            <p:cNvPr id="18" name="Rectangle 17"/>
            <p:cNvSpPr/>
            <p:nvPr/>
          </p:nvSpPr>
          <p:spPr>
            <a:xfrm>
              <a:off x="2965296" y="6165689"/>
              <a:ext cx="1461453" cy="2476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www.blogs.america.gov</a:t>
              </a:r>
              <a:endParaRPr lang="en-US" sz="800" dirty="0">
                <a:solidFill>
                  <a:srgbClr val="BFBFBF"/>
                </a:solidFill>
              </a:endParaRPr>
            </a:p>
          </p:txBody>
        </p:sp>
      </p:grpSp>
      <p:grpSp>
        <p:nvGrpSpPr>
          <p:cNvPr id="32" name="Group 31"/>
          <p:cNvGrpSpPr/>
          <p:nvPr/>
        </p:nvGrpSpPr>
        <p:grpSpPr>
          <a:xfrm>
            <a:off x="4922939" y="3805307"/>
            <a:ext cx="1635252" cy="2597145"/>
            <a:chOff x="4922939" y="3805307"/>
            <a:chExt cx="1635252" cy="2597145"/>
          </a:xfrm>
        </p:grpSpPr>
        <p:pic>
          <p:nvPicPr>
            <p:cNvPr id="11" name="Picture 10" descr="spotlight_012208_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2939" y="3805307"/>
              <a:ext cx="1635252" cy="2309241"/>
            </a:xfrm>
            <a:prstGeom prst="rect">
              <a:avLst/>
            </a:prstGeom>
            <a:ln w="19050" cmpd="sng">
              <a:solidFill>
                <a:schemeClr val="bg1">
                  <a:lumMod val="50000"/>
                </a:schemeClr>
              </a:solidFill>
            </a:ln>
          </p:spPr>
        </p:pic>
        <p:sp>
          <p:nvSpPr>
            <p:cNvPr id="19" name="Rectangle 18"/>
            <p:cNvSpPr/>
            <p:nvPr/>
          </p:nvSpPr>
          <p:spPr>
            <a:xfrm>
              <a:off x="5130800" y="6154846"/>
              <a:ext cx="1295400" cy="2476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www.nichd.nih.gov</a:t>
              </a:r>
              <a:endParaRPr lang="en-US" sz="800" dirty="0">
                <a:solidFill>
                  <a:srgbClr val="BFBFBF"/>
                </a:solidFill>
              </a:endParaRPr>
            </a:p>
          </p:txBody>
        </p:sp>
      </p:grpSp>
      <p:grpSp>
        <p:nvGrpSpPr>
          <p:cNvPr id="31" name="Group 30"/>
          <p:cNvGrpSpPr/>
          <p:nvPr/>
        </p:nvGrpSpPr>
        <p:grpSpPr>
          <a:xfrm>
            <a:off x="6902202" y="3805306"/>
            <a:ext cx="1948815" cy="2581293"/>
            <a:chOff x="6902202" y="3805306"/>
            <a:chExt cx="1948815" cy="2581293"/>
          </a:xfrm>
        </p:grpSpPr>
        <p:pic>
          <p:nvPicPr>
            <p:cNvPr id="4" name="Picture 3" descr="Screen Shot 2015-01-06 at 3.25.44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2202" y="3805306"/>
              <a:ext cx="1948815" cy="2292477"/>
            </a:xfrm>
            <a:prstGeom prst="rect">
              <a:avLst/>
            </a:prstGeom>
            <a:ln w="12700" cmpd="sng">
              <a:solidFill>
                <a:schemeClr val="bg1">
                  <a:lumMod val="65000"/>
                </a:schemeClr>
              </a:solidFill>
            </a:ln>
          </p:spPr>
        </p:pic>
        <p:sp>
          <p:nvSpPr>
            <p:cNvPr id="22" name="Rectangle 21"/>
            <p:cNvSpPr/>
            <p:nvPr/>
          </p:nvSpPr>
          <p:spPr>
            <a:xfrm>
              <a:off x="7137052" y="6138993"/>
              <a:ext cx="1498948" cy="2476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www.ncbi.nlm.nih.gov</a:t>
              </a:r>
              <a:endParaRPr lang="en-US" sz="800" dirty="0">
                <a:solidFill>
                  <a:srgbClr val="BFBFBF"/>
                </a:solidFill>
              </a:endParaRPr>
            </a:p>
          </p:txBody>
        </p:sp>
      </p:grpSp>
      <p:grpSp>
        <p:nvGrpSpPr>
          <p:cNvPr id="30" name="Group 29"/>
          <p:cNvGrpSpPr/>
          <p:nvPr/>
        </p:nvGrpSpPr>
        <p:grpSpPr>
          <a:xfrm>
            <a:off x="2091335" y="466871"/>
            <a:ext cx="2403626" cy="2555834"/>
            <a:chOff x="2091335" y="466871"/>
            <a:chExt cx="2403626" cy="2555834"/>
          </a:xfrm>
        </p:grpSpPr>
        <p:pic>
          <p:nvPicPr>
            <p:cNvPr id="5" name="Picture 4" descr="121307-oprah-500.jpg"/>
            <p:cNvPicPr>
              <a:picLocks noChangeAspect="1"/>
            </p:cNvPicPr>
            <p:nvPr/>
          </p:nvPicPr>
          <p:blipFill rotWithShape="1">
            <a:blip r:embed="rId7">
              <a:extLst>
                <a:ext uri="{28A0092B-C50C-407E-A947-70E740481C1C}">
                  <a14:useLocalDpi xmlns:a14="http://schemas.microsoft.com/office/drawing/2010/main" val="0"/>
                </a:ext>
              </a:extLst>
            </a:blip>
            <a:srcRect l="13466" r="16437"/>
            <a:stretch/>
          </p:blipFill>
          <p:spPr>
            <a:xfrm>
              <a:off x="2091335" y="466871"/>
              <a:ext cx="2403626" cy="2276856"/>
            </a:xfrm>
            <a:prstGeom prst="rect">
              <a:avLst/>
            </a:prstGeom>
            <a:ln w="3175" cmpd="sng">
              <a:solidFill>
                <a:schemeClr val="bg1">
                  <a:lumMod val="75000"/>
                </a:schemeClr>
              </a:solidFill>
            </a:ln>
            <a:effectLst>
              <a:outerShdw blurRad="190500" algn="tl" rotWithShape="0">
                <a:srgbClr val="000000">
                  <a:alpha val="70000"/>
                </a:srgbClr>
              </a:outerShdw>
            </a:effectLst>
          </p:spPr>
        </p:pic>
        <p:sp>
          <p:nvSpPr>
            <p:cNvPr id="23" name="Rectangle 22"/>
            <p:cNvSpPr/>
            <p:nvPr/>
          </p:nvSpPr>
          <p:spPr>
            <a:xfrm>
              <a:off x="2412110" y="2775099"/>
              <a:ext cx="1735329" cy="2476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www.iipdigital.usembassy.gov</a:t>
              </a:r>
              <a:endParaRPr lang="en-US" sz="800" dirty="0">
                <a:solidFill>
                  <a:srgbClr val="BFBFBF"/>
                </a:solidFill>
              </a:endParaRPr>
            </a:p>
          </p:txBody>
        </p:sp>
      </p:grpSp>
      <p:grpSp>
        <p:nvGrpSpPr>
          <p:cNvPr id="29" name="Group 28"/>
          <p:cNvGrpSpPr/>
          <p:nvPr/>
        </p:nvGrpSpPr>
        <p:grpSpPr>
          <a:xfrm>
            <a:off x="4733001" y="452649"/>
            <a:ext cx="1528511" cy="2617384"/>
            <a:chOff x="4733001" y="452649"/>
            <a:chExt cx="1528511" cy="2617384"/>
          </a:xfrm>
        </p:grpSpPr>
        <p:pic>
          <p:nvPicPr>
            <p:cNvPr id="7" name="Picture 6" descr="henry-gates.jpg"/>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733001" y="452649"/>
              <a:ext cx="1528511" cy="2304288"/>
            </a:xfrm>
            <a:prstGeom prst="rect">
              <a:avLst/>
            </a:prstGeom>
            <a:ln>
              <a:solidFill>
                <a:schemeClr val="bg1">
                  <a:lumMod val="50000"/>
                </a:schemeClr>
              </a:solidFill>
            </a:ln>
          </p:spPr>
        </p:pic>
        <p:sp>
          <p:nvSpPr>
            <p:cNvPr id="25" name="Rectangle 24"/>
            <p:cNvSpPr/>
            <p:nvPr/>
          </p:nvSpPr>
          <p:spPr>
            <a:xfrm>
              <a:off x="5035857" y="2822427"/>
              <a:ext cx="943142" cy="2476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www.in.gov</a:t>
              </a:r>
              <a:endParaRPr lang="en-US" sz="800" dirty="0">
                <a:solidFill>
                  <a:srgbClr val="BFBFBF"/>
                </a:solidFill>
              </a:endParaRPr>
            </a:p>
          </p:txBody>
        </p:sp>
      </p:grpSp>
      <p:grpSp>
        <p:nvGrpSpPr>
          <p:cNvPr id="28" name="Group 27"/>
          <p:cNvGrpSpPr/>
          <p:nvPr/>
        </p:nvGrpSpPr>
        <p:grpSpPr>
          <a:xfrm>
            <a:off x="6506359" y="388644"/>
            <a:ext cx="2453640" cy="2670546"/>
            <a:chOff x="6506359" y="388644"/>
            <a:chExt cx="2453640" cy="2670546"/>
          </a:xfrm>
        </p:grpSpPr>
        <p:pic>
          <p:nvPicPr>
            <p:cNvPr id="10" name="Picture 9" descr="Screen Shot 2015-01-14 at 10.50.28 AM.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06359" y="388644"/>
              <a:ext cx="2453640" cy="2374773"/>
            </a:xfrm>
            <a:prstGeom prst="rect">
              <a:avLst/>
            </a:prstGeom>
            <a:ln w="9525" cmpd="sng">
              <a:solidFill>
                <a:schemeClr val="bg1">
                  <a:lumMod val="50000"/>
                </a:schemeClr>
              </a:solidFill>
            </a:ln>
          </p:spPr>
        </p:pic>
        <p:sp>
          <p:nvSpPr>
            <p:cNvPr id="27" name="Rectangle 26"/>
            <p:cNvSpPr/>
            <p:nvPr/>
          </p:nvSpPr>
          <p:spPr>
            <a:xfrm>
              <a:off x="7004746" y="2811584"/>
              <a:ext cx="1469350" cy="24760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http://</a:t>
              </a:r>
              <a:r>
                <a:rPr lang="en-US" sz="800" dirty="0" err="1" smtClean="0">
                  <a:solidFill>
                    <a:srgbClr val="BFBFBF"/>
                  </a:solidFill>
                </a:rPr>
                <a:t>www.nihrecord.nih.gov</a:t>
              </a:r>
              <a:endParaRPr lang="en-US" sz="800" dirty="0">
                <a:solidFill>
                  <a:srgbClr val="BFBFBF"/>
                </a:solidFill>
              </a:endParaRPr>
            </a:p>
          </p:txBody>
        </p:sp>
      </p:grpSp>
    </p:spTree>
    <p:extLst>
      <p:ext uri="{BB962C8B-B14F-4D97-AF65-F5344CB8AC3E}">
        <p14:creationId xmlns:p14="http://schemas.microsoft.com/office/powerpoint/2010/main" val="30673720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descr="297755main_GPN-2001-000009_ful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051" y="155857"/>
            <a:ext cx="7568946" cy="6056757"/>
          </a:xfrm>
          <a:prstGeom prst="rect">
            <a:avLst/>
          </a:prstGeom>
        </p:spPr>
      </p:pic>
      <p:sp>
        <p:nvSpPr>
          <p:cNvPr id="4" name="Rectangle 3"/>
          <p:cNvSpPr/>
          <p:nvPr/>
        </p:nvSpPr>
        <p:spPr>
          <a:xfrm>
            <a:off x="155219" y="6489699"/>
            <a:ext cx="2410181" cy="28378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800" dirty="0" smtClean="0">
                <a:solidFill>
                  <a:srgbClr val="BFBFBF"/>
                </a:solidFill>
              </a:rPr>
              <a:t>Retrieved January 5, 2015 from http://</a:t>
            </a:r>
            <a:r>
              <a:rPr lang="en-US" sz="800" dirty="0" err="1" smtClean="0">
                <a:solidFill>
                  <a:srgbClr val="BFBFBF"/>
                </a:solidFill>
              </a:rPr>
              <a:t>www.nasa.gov</a:t>
            </a:r>
            <a:endParaRPr lang="en-US" sz="800" dirty="0">
              <a:solidFill>
                <a:srgbClr val="BFBFBF"/>
              </a:solidFill>
            </a:endParaRPr>
          </a:p>
        </p:txBody>
      </p:sp>
    </p:spTree>
    <p:extLst>
      <p:ext uri="{BB962C8B-B14F-4D97-AF65-F5344CB8AC3E}">
        <p14:creationId xmlns:p14="http://schemas.microsoft.com/office/powerpoint/2010/main" val="20054356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37" y="13298"/>
            <a:ext cx="9144000" cy="6858000"/>
          </a:xfrm>
          <a:prstGeom prst="rect">
            <a:avLst/>
          </a:prstGeom>
          <a:solidFill>
            <a:schemeClr val="tx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NHGRI-929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260" y="1513064"/>
            <a:ext cx="4251960" cy="4572000"/>
          </a:xfrm>
          <a:prstGeom prst="rect">
            <a:avLst/>
          </a:prstGeom>
          <a:ln w="19050" cmpd="sng">
            <a:solidFill>
              <a:schemeClr val="bg1">
                <a:lumMod val="75000"/>
              </a:schemeClr>
            </a:solidFill>
          </a:ln>
        </p:spPr>
      </p:pic>
      <p:sp>
        <p:nvSpPr>
          <p:cNvPr id="4" name="Rectangle 3"/>
          <p:cNvSpPr/>
          <p:nvPr/>
        </p:nvSpPr>
        <p:spPr>
          <a:xfrm>
            <a:off x="318939" y="3405835"/>
            <a:ext cx="3854828" cy="97483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rPr>
              <a:t>Dr. Collins directed </a:t>
            </a:r>
          </a:p>
          <a:p>
            <a:r>
              <a:rPr lang="en-US" sz="2400" dirty="0">
                <a:solidFill>
                  <a:schemeClr val="bg1"/>
                </a:solidFill>
              </a:rPr>
              <a:t>	</a:t>
            </a:r>
            <a:r>
              <a:rPr lang="en-US" sz="2400" dirty="0" smtClean="0">
                <a:solidFill>
                  <a:schemeClr val="bg1"/>
                </a:solidFill>
              </a:rPr>
              <a:t>NIH’s public project</a:t>
            </a:r>
          </a:p>
        </p:txBody>
      </p:sp>
      <p:sp>
        <p:nvSpPr>
          <p:cNvPr id="5" name="Rectangle 4"/>
          <p:cNvSpPr/>
          <p:nvPr/>
        </p:nvSpPr>
        <p:spPr>
          <a:xfrm>
            <a:off x="155220" y="253992"/>
            <a:ext cx="5072942"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The Human Genome Project</a:t>
            </a:r>
            <a:endParaRPr lang="en-US" sz="3200" u="sng" dirty="0">
              <a:solidFill>
                <a:schemeClr val="bg1"/>
              </a:solidFill>
            </a:endParaRPr>
          </a:p>
        </p:txBody>
      </p:sp>
      <p:sp>
        <p:nvSpPr>
          <p:cNvPr id="6" name="Rectangle 5"/>
          <p:cNvSpPr/>
          <p:nvPr/>
        </p:nvSpPr>
        <p:spPr>
          <a:xfrm>
            <a:off x="318939" y="4493700"/>
            <a:ext cx="3854828" cy="89101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rPr>
              <a:t>Dr. Venter directed </a:t>
            </a:r>
          </a:p>
          <a:p>
            <a:r>
              <a:rPr lang="en-US" sz="2400" dirty="0">
                <a:solidFill>
                  <a:schemeClr val="bg1"/>
                </a:solidFill>
              </a:rPr>
              <a:t>	</a:t>
            </a:r>
            <a:r>
              <a:rPr lang="en-US" sz="2400" dirty="0" smtClean="0">
                <a:solidFill>
                  <a:schemeClr val="bg1"/>
                </a:solidFill>
              </a:rPr>
              <a:t>Celera’s private project</a:t>
            </a:r>
          </a:p>
        </p:txBody>
      </p:sp>
      <p:sp>
        <p:nvSpPr>
          <p:cNvPr id="7" name="Rectangle 6"/>
          <p:cNvSpPr/>
          <p:nvPr/>
        </p:nvSpPr>
        <p:spPr>
          <a:xfrm>
            <a:off x="318939" y="5504370"/>
            <a:ext cx="3854828" cy="622609"/>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rPr>
              <a:t>Completed </a:t>
            </a:r>
            <a:r>
              <a:rPr lang="en-US" sz="2400" dirty="0">
                <a:solidFill>
                  <a:schemeClr val="bg1"/>
                </a:solidFill>
              </a:rPr>
              <a:t>in February </a:t>
            </a:r>
            <a:r>
              <a:rPr lang="en-US" sz="2400" dirty="0" smtClean="0">
                <a:solidFill>
                  <a:schemeClr val="bg1"/>
                </a:solidFill>
              </a:rPr>
              <a:t>2001</a:t>
            </a:r>
          </a:p>
        </p:txBody>
      </p:sp>
      <p:sp>
        <p:nvSpPr>
          <p:cNvPr id="8" name="Rectangle 7"/>
          <p:cNvSpPr/>
          <p:nvPr/>
        </p:nvSpPr>
        <p:spPr>
          <a:xfrm>
            <a:off x="318939" y="2412859"/>
            <a:ext cx="3854828" cy="87771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rPr>
              <a:t>Largest </a:t>
            </a:r>
            <a:r>
              <a:rPr lang="en-US" sz="2400" dirty="0">
                <a:solidFill>
                  <a:schemeClr val="bg1"/>
                </a:solidFill>
              </a:rPr>
              <a:t>i</a:t>
            </a:r>
            <a:r>
              <a:rPr lang="en-US" sz="2400" dirty="0" smtClean="0">
                <a:solidFill>
                  <a:schemeClr val="bg1"/>
                </a:solidFill>
              </a:rPr>
              <a:t>nternational collaborative effort ever</a:t>
            </a:r>
          </a:p>
        </p:txBody>
      </p:sp>
      <p:sp>
        <p:nvSpPr>
          <p:cNvPr id="9" name="Rectangle 8"/>
          <p:cNvSpPr/>
          <p:nvPr/>
        </p:nvSpPr>
        <p:spPr>
          <a:xfrm>
            <a:off x="320328" y="1431265"/>
            <a:ext cx="3854828" cy="87771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400" dirty="0" smtClean="0">
                <a:solidFill>
                  <a:schemeClr val="bg1"/>
                </a:solidFill>
              </a:rPr>
              <a:t>Identified and mapped all genes in human genome</a:t>
            </a:r>
          </a:p>
        </p:txBody>
      </p:sp>
      <p:sp>
        <p:nvSpPr>
          <p:cNvPr id="10" name="Rectangle 9"/>
          <p:cNvSpPr/>
          <p:nvPr/>
        </p:nvSpPr>
        <p:spPr>
          <a:xfrm>
            <a:off x="4493218" y="6253823"/>
            <a:ext cx="4155564"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www.genome.gov</a:t>
            </a:r>
            <a:endParaRPr lang="en-US" sz="1000" dirty="0">
              <a:solidFill>
                <a:srgbClr val="BFBFBF"/>
              </a:solidFill>
            </a:endParaRPr>
          </a:p>
        </p:txBody>
      </p:sp>
    </p:spTree>
    <p:extLst>
      <p:ext uri="{BB962C8B-B14F-4D97-AF65-F5344CB8AC3E}">
        <p14:creationId xmlns:p14="http://schemas.microsoft.com/office/powerpoint/2010/main" val="21682967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276382" y="2692212"/>
            <a:ext cx="4594412" cy="148608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9600" i="1" dirty="0" smtClean="0"/>
              <a:t>The End</a:t>
            </a:r>
            <a:endParaRPr lang="en-US" sz="9600" i="1" dirty="0"/>
          </a:p>
        </p:txBody>
      </p:sp>
    </p:spTree>
    <p:extLst>
      <p:ext uri="{BB962C8B-B14F-4D97-AF65-F5344CB8AC3E}">
        <p14:creationId xmlns:p14="http://schemas.microsoft.com/office/powerpoint/2010/main" val="223744056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155219" y="187913"/>
            <a:ext cx="6808613" cy="6544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Genetics Research Produces Big Data!!</a:t>
            </a:r>
            <a:endParaRPr lang="en-US" sz="3200" u="sng" dirty="0">
              <a:solidFill>
                <a:schemeClr val="bg1"/>
              </a:solidFill>
            </a:endParaRPr>
          </a:p>
        </p:txBody>
      </p:sp>
      <p:pic>
        <p:nvPicPr>
          <p:cNvPr id="5" name="Picture 4" descr="dat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611" y="1202799"/>
            <a:ext cx="6242304" cy="4681728"/>
          </a:xfrm>
          <a:prstGeom prst="rect">
            <a:avLst/>
          </a:prstGeom>
          <a:ln>
            <a:solidFill>
              <a:schemeClr val="accent1">
                <a:lumMod val="60000"/>
                <a:lumOff val="40000"/>
              </a:schemeClr>
            </a:solidFill>
          </a:ln>
        </p:spPr>
      </p:pic>
      <p:sp>
        <p:nvSpPr>
          <p:cNvPr id="6" name="Rectangle 5"/>
          <p:cNvSpPr/>
          <p:nvPr/>
        </p:nvSpPr>
        <p:spPr>
          <a:xfrm>
            <a:off x="155219" y="6360083"/>
            <a:ext cx="4155564"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www.ndep.nv.gov</a:t>
            </a:r>
            <a:endParaRPr lang="en-US" sz="1000" dirty="0">
              <a:solidFill>
                <a:srgbClr val="BFBFBF"/>
              </a:solidFill>
            </a:endParaRPr>
          </a:p>
        </p:txBody>
      </p:sp>
    </p:spTree>
    <p:extLst>
      <p:ext uri="{BB962C8B-B14F-4D97-AF65-F5344CB8AC3E}">
        <p14:creationId xmlns:p14="http://schemas.microsoft.com/office/powerpoint/2010/main" val="23051778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12031" y="118520"/>
            <a:ext cx="8370714"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NCBI’s Databases are Freely Available for Anyone!</a:t>
            </a:r>
            <a:endParaRPr lang="en-US" sz="3200" u="sng" dirty="0">
              <a:solidFill>
                <a:schemeClr val="bg1"/>
              </a:solidFill>
            </a:endParaRPr>
          </a:p>
        </p:txBody>
      </p:sp>
      <p:pic>
        <p:nvPicPr>
          <p:cNvPr id="4" name="Picture 3" descr="Screen Shot 2015-01-08 at 1.42.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31" y="1225297"/>
            <a:ext cx="7452360" cy="4701540"/>
          </a:xfrm>
          <a:prstGeom prst="rect">
            <a:avLst/>
          </a:prstGeom>
        </p:spPr>
      </p:pic>
      <p:sp>
        <p:nvSpPr>
          <p:cNvPr id="7" name="Process 6"/>
          <p:cNvSpPr/>
          <p:nvPr/>
        </p:nvSpPr>
        <p:spPr>
          <a:xfrm>
            <a:off x="4829061" y="2786992"/>
            <a:ext cx="4029738" cy="1044336"/>
          </a:xfrm>
          <a:prstGeom prst="flowChartProcess">
            <a:avLst/>
          </a:prstGeom>
          <a:solidFill>
            <a:schemeClr val="bg1"/>
          </a:solidFill>
          <a:ln w="76200" cmpd="sng">
            <a:solidFill>
              <a:srgbClr val="99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2800" dirty="0" err="1" smtClean="0">
                <a:solidFill>
                  <a:srgbClr val="004080"/>
                </a:solidFill>
              </a:rPr>
              <a:t>www.ncbi.nlm.nih.gov</a:t>
            </a:r>
            <a:endParaRPr lang="en-US" sz="2800" dirty="0">
              <a:solidFill>
                <a:srgbClr val="004080"/>
              </a:solidFill>
            </a:endParaRPr>
          </a:p>
        </p:txBody>
      </p:sp>
    </p:spTree>
    <p:extLst>
      <p:ext uri="{BB962C8B-B14F-4D97-AF65-F5344CB8AC3E}">
        <p14:creationId xmlns:p14="http://schemas.microsoft.com/office/powerpoint/2010/main" val="564499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2/3*#ppt_w"/>
                                          </p:val>
                                        </p:tav>
                                        <p:tav tm="100000">
                                          <p:val>
                                            <p:strVal val="#ppt_w"/>
                                          </p:val>
                                        </p:tav>
                                      </p:tavLst>
                                    </p:anim>
                                    <p:anim calcmode="lin" valueType="num">
                                      <p:cBhvr>
                                        <p:cTn id="8"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416295" y="351468"/>
            <a:ext cx="2836330"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600" u="sng" dirty="0" smtClean="0">
                <a:solidFill>
                  <a:schemeClr val="bg1"/>
                </a:solidFill>
              </a:rPr>
              <a:t>Produced by</a:t>
            </a:r>
            <a:endParaRPr lang="en-US" sz="3600" u="sng" dirty="0">
              <a:solidFill>
                <a:schemeClr val="bg1"/>
              </a:solidFill>
            </a:endParaRPr>
          </a:p>
        </p:txBody>
      </p:sp>
      <p:pic>
        <p:nvPicPr>
          <p:cNvPr id="4" name="Picture 3" descr="ncbi.jpg"/>
          <p:cNvPicPr>
            <a:picLocks noChangeAspect="1"/>
          </p:cNvPicPr>
          <p:nvPr/>
        </p:nvPicPr>
        <p:blipFill rotWithShape="1">
          <a:blip r:embed="rId2">
            <a:extLst>
              <a:ext uri="{28A0092B-C50C-407E-A947-70E740481C1C}">
                <a14:useLocalDpi xmlns:a14="http://schemas.microsoft.com/office/drawing/2010/main" val="0"/>
              </a:ext>
            </a:extLst>
          </a:blip>
          <a:srcRect t="10091" b="31"/>
          <a:stretch/>
        </p:blipFill>
        <p:spPr>
          <a:xfrm>
            <a:off x="437445" y="1557809"/>
            <a:ext cx="2984500" cy="3948506"/>
          </a:xfrm>
          <a:prstGeom prst="rect">
            <a:avLst/>
          </a:prstGeom>
          <a:ln w="38100" cmpd="sng">
            <a:solidFill>
              <a:schemeClr val="bg1"/>
            </a:solidFill>
          </a:ln>
        </p:spPr>
      </p:pic>
      <p:sp>
        <p:nvSpPr>
          <p:cNvPr id="13" name="Rectangle 12"/>
          <p:cNvSpPr/>
          <p:nvPr/>
        </p:nvSpPr>
        <p:spPr>
          <a:xfrm>
            <a:off x="416281" y="1845775"/>
            <a:ext cx="3012720" cy="615312"/>
          </a:xfrm>
          <a:prstGeom prst="rect">
            <a:avLst/>
          </a:prstGeom>
          <a:noFill/>
          <a:ln w="76200" cmpd="sng">
            <a:solidFill>
              <a:srgbClr val="2649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155219" y="6360083"/>
            <a:ext cx="4155564"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ncbi.gov</a:t>
            </a:r>
            <a:endParaRPr lang="en-US" sz="1000" dirty="0">
              <a:solidFill>
                <a:srgbClr val="BFBFBF"/>
              </a:solidFill>
            </a:endParaRPr>
          </a:p>
        </p:txBody>
      </p:sp>
      <p:grpSp>
        <p:nvGrpSpPr>
          <p:cNvPr id="12" name="Group 11"/>
          <p:cNvGrpSpPr/>
          <p:nvPr/>
        </p:nvGrpSpPr>
        <p:grpSpPr>
          <a:xfrm>
            <a:off x="3894668" y="1720893"/>
            <a:ext cx="4938889" cy="5007490"/>
            <a:chOff x="3894668" y="1720893"/>
            <a:chExt cx="4938889" cy="5007490"/>
          </a:xfrm>
        </p:grpSpPr>
        <p:grpSp>
          <p:nvGrpSpPr>
            <p:cNvPr id="8" name="Group 7"/>
            <p:cNvGrpSpPr/>
            <p:nvPr/>
          </p:nvGrpSpPr>
          <p:grpSpPr>
            <a:xfrm>
              <a:off x="3894668" y="1720893"/>
              <a:ext cx="4938889" cy="3897544"/>
              <a:chOff x="3880556" y="1931743"/>
              <a:chExt cx="4938889" cy="3897544"/>
            </a:xfrm>
          </p:grpSpPr>
          <p:pic>
            <p:nvPicPr>
              <p:cNvPr id="5" name="Picture 4" descr="Nlm_building_lg.jpg"/>
              <p:cNvPicPr>
                <a:picLocks noChangeAspect="1"/>
              </p:cNvPicPr>
              <p:nvPr/>
            </p:nvPicPr>
            <p:blipFill rotWithShape="1">
              <a:blip r:embed="rId3">
                <a:extLst>
                  <a:ext uri="{28A0092B-C50C-407E-A947-70E740481C1C}">
                    <a14:useLocalDpi xmlns:a14="http://schemas.microsoft.com/office/drawing/2010/main" val="0"/>
                  </a:ext>
                </a:extLst>
              </a:blip>
              <a:srcRect r="5725" b="21688"/>
              <a:stretch/>
            </p:blipFill>
            <p:spPr>
              <a:xfrm>
                <a:off x="4012904" y="1931743"/>
                <a:ext cx="4558811" cy="2758916"/>
              </a:xfrm>
              <a:prstGeom prst="rect">
                <a:avLst/>
              </a:prstGeom>
            </p:spPr>
          </p:pic>
          <p:sp>
            <p:nvSpPr>
              <p:cNvPr id="6" name="Rectangle 5"/>
              <p:cNvSpPr/>
              <p:nvPr/>
            </p:nvSpPr>
            <p:spPr>
              <a:xfrm>
                <a:off x="3880556" y="4721564"/>
                <a:ext cx="4938889" cy="1107723"/>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2600" dirty="0" smtClean="0">
                    <a:solidFill>
                      <a:schemeClr val="bg1"/>
                    </a:solidFill>
                  </a:rPr>
                  <a:t>at the National Library of Medicine</a:t>
                </a:r>
              </a:p>
              <a:p>
                <a:pPr>
                  <a:lnSpc>
                    <a:spcPct val="120000"/>
                  </a:lnSpc>
                </a:pPr>
                <a:r>
                  <a:rPr lang="en-US" sz="2600" dirty="0" smtClean="0">
                    <a:solidFill>
                      <a:schemeClr val="bg1"/>
                    </a:solidFill>
                  </a:rPr>
                  <a:t>at the National Institutes of Health </a:t>
                </a:r>
                <a:endParaRPr lang="en-US" sz="2600" dirty="0">
                  <a:solidFill>
                    <a:schemeClr val="bg1"/>
                  </a:solidFill>
                </a:endParaRPr>
              </a:p>
            </p:txBody>
          </p:sp>
        </p:grpSp>
        <p:sp>
          <p:nvSpPr>
            <p:cNvPr id="11" name="Rectangle 10"/>
            <p:cNvSpPr/>
            <p:nvPr/>
          </p:nvSpPr>
          <p:spPr>
            <a:xfrm>
              <a:off x="4576763" y="6347383"/>
              <a:ext cx="3119437"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1000" dirty="0" smtClean="0">
                  <a:solidFill>
                    <a:srgbClr val="BFBFBF"/>
                  </a:solidFill>
                </a:rPr>
                <a:t>Retrieved January 5, 2015 from http://</a:t>
              </a:r>
              <a:r>
                <a:rPr lang="en-US" sz="1000" dirty="0" err="1" smtClean="0">
                  <a:solidFill>
                    <a:srgbClr val="BFBFBF"/>
                  </a:solidFill>
                </a:rPr>
                <a:t>www.nlm.nih.gov</a:t>
              </a:r>
              <a:endParaRPr lang="en-US" sz="1000" dirty="0">
                <a:solidFill>
                  <a:srgbClr val="BFBFBF"/>
                </a:solidFill>
              </a:endParaRPr>
            </a:p>
          </p:txBody>
        </p:sp>
      </p:grpSp>
      <p:sp>
        <p:nvSpPr>
          <p:cNvPr id="14" name="Down Arrow 13"/>
          <p:cNvSpPr/>
          <p:nvPr/>
        </p:nvSpPr>
        <p:spPr>
          <a:xfrm>
            <a:off x="5319895" y="854539"/>
            <a:ext cx="484632" cy="2095500"/>
          </a:xfrm>
          <a:prstGeom prst="downArrow">
            <a:avLst>
              <a:gd name="adj1" fmla="val 50000"/>
              <a:gd name="adj2" fmla="val 89309"/>
            </a:avLst>
          </a:prstGeom>
          <a:solidFill>
            <a:srgbClr val="264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61918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4/3*#ppt_w"/>
                                          </p:val>
                                        </p:tav>
                                        <p:tav tm="100000">
                                          <p:val>
                                            <p:strVal val="#ppt_w"/>
                                          </p:val>
                                        </p:tav>
                                      </p:tavLst>
                                    </p:anim>
                                    <p:anim calcmode="lin" valueType="num">
                                      <p:cBhvr>
                                        <p:cTn id="8" dur="500" fill="hold"/>
                                        <p:tgtEl>
                                          <p:spTgt spid="13"/>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8"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261058" y="218712"/>
            <a:ext cx="6928553"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3200" u="sng" dirty="0" smtClean="0">
                <a:solidFill>
                  <a:schemeClr val="bg1"/>
                </a:solidFill>
              </a:rPr>
              <a:t>But I’m Not a Scientist or a Doctor or  … </a:t>
            </a:r>
            <a:endParaRPr lang="en-US" sz="3200" u="sng" dirty="0">
              <a:solidFill>
                <a:schemeClr val="bg1"/>
              </a:solidFill>
            </a:endParaRPr>
          </a:p>
        </p:txBody>
      </p:sp>
      <p:sp>
        <p:nvSpPr>
          <p:cNvPr id="6" name="Rectangle 5"/>
          <p:cNvSpPr/>
          <p:nvPr/>
        </p:nvSpPr>
        <p:spPr>
          <a:xfrm>
            <a:off x="589846" y="2965083"/>
            <a:ext cx="8017931" cy="81598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80000"/>
              </a:lnSpc>
            </a:pPr>
            <a:r>
              <a:rPr lang="en-US" sz="4800" dirty="0" smtClean="0">
                <a:solidFill>
                  <a:schemeClr val="bg1"/>
                </a:solidFill>
              </a:rPr>
              <a:t>Why is this important to me???</a:t>
            </a:r>
            <a:endParaRPr lang="en-US" sz="4800" dirty="0">
              <a:solidFill>
                <a:schemeClr val="bg1"/>
              </a:solidFill>
            </a:endParaRPr>
          </a:p>
        </p:txBody>
      </p:sp>
    </p:spTree>
    <p:extLst>
      <p:ext uri="{BB962C8B-B14F-4D97-AF65-F5344CB8AC3E}">
        <p14:creationId xmlns:p14="http://schemas.microsoft.com/office/powerpoint/2010/main" val="38170175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36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2202</TotalTime>
  <Words>975</Words>
  <Application>Microsoft Macintosh PowerPoint</Application>
  <PresentationFormat>On-screen Show (4:3)</PresentationFormat>
  <Paragraphs>151</Paragraphs>
  <Slides>50</Slides>
  <Notes>0</Notes>
  <HiddenSlides>0</HiddenSlides>
  <MMClips>0</MMClips>
  <ScaleCrop>false</ScaleCrop>
  <HeadingPairs>
    <vt:vector size="4" baseType="variant">
      <vt:variant>
        <vt:lpstr>Theme</vt:lpstr>
      </vt:variant>
      <vt:variant>
        <vt:i4>2</vt:i4>
      </vt:variant>
      <vt:variant>
        <vt:lpstr>Slide Titles</vt:lpstr>
      </vt:variant>
      <vt:variant>
        <vt:i4>50</vt:i4>
      </vt:variant>
    </vt:vector>
  </HeadingPairs>
  <TitlesOfParts>
    <vt:vector size="5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TTUHSC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TTUHSCPSL</dc:creator>
  <cp:lastModifiedBy>TTUHSC</cp:lastModifiedBy>
  <cp:revision>344</cp:revision>
  <dcterms:created xsi:type="dcterms:W3CDTF">2015-01-05T17:35:18Z</dcterms:created>
  <dcterms:modified xsi:type="dcterms:W3CDTF">2015-01-14T21:12:13Z</dcterms:modified>
</cp:coreProperties>
</file>