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104"/>
  </p:notesMasterIdLst>
  <p:sldIdLst>
    <p:sldId id="1425" r:id="rId3"/>
    <p:sldId id="1269" r:id="rId4"/>
    <p:sldId id="2166" r:id="rId5"/>
    <p:sldId id="2271" r:id="rId6"/>
    <p:sldId id="2254" r:id="rId7"/>
    <p:sldId id="2255" r:id="rId8"/>
    <p:sldId id="1527" r:id="rId9"/>
    <p:sldId id="2272" r:id="rId10"/>
    <p:sldId id="1646" r:id="rId11"/>
    <p:sldId id="2274" r:id="rId12"/>
    <p:sldId id="2276" r:id="rId13"/>
    <p:sldId id="2370" r:id="rId14"/>
    <p:sldId id="2275" r:id="rId15"/>
    <p:sldId id="1658" r:id="rId16"/>
    <p:sldId id="2273" r:id="rId17"/>
    <p:sldId id="2169" r:id="rId18"/>
    <p:sldId id="2280" r:id="rId19"/>
    <p:sldId id="2282" r:id="rId20"/>
    <p:sldId id="2281" r:id="rId21"/>
    <p:sldId id="2283" r:id="rId22"/>
    <p:sldId id="2161" r:id="rId23"/>
    <p:sldId id="2285" r:id="rId24"/>
    <p:sldId id="2284" r:id="rId25"/>
    <p:sldId id="2286" r:id="rId26"/>
    <p:sldId id="2287" r:id="rId27"/>
    <p:sldId id="2288" r:id="rId28"/>
    <p:sldId id="2292" r:id="rId29"/>
    <p:sldId id="2293" r:id="rId30"/>
    <p:sldId id="2172" r:id="rId31"/>
    <p:sldId id="2290" r:id="rId32"/>
    <p:sldId id="2294" r:id="rId33"/>
    <p:sldId id="433" r:id="rId34"/>
    <p:sldId id="2299" r:id="rId35"/>
    <p:sldId id="2300" r:id="rId36"/>
    <p:sldId id="2301" r:id="rId37"/>
    <p:sldId id="2302" r:id="rId38"/>
    <p:sldId id="2295" r:id="rId39"/>
    <p:sldId id="2297" r:id="rId40"/>
    <p:sldId id="2303" r:id="rId41"/>
    <p:sldId id="2304" r:id="rId42"/>
    <p:sldId id="2298" r:id="rId43"/>
    <p:sldId id="1528" r:id="rId44"/>
    <p:sldId id="2247" r:id="rId45"/>
    <p:sldId id="2305" r:id="rId46"/>
    <p:sldId id="2296" r:id="rId47"/>
    <p:sldId id="2306" r:id="rId48"/>
    <p:sldId id="1645" r:id="rId49"/>
    <p:sldId id="2214" r:id="rId50"/>
    <p:sldId id="2308" r:id="rId51"/>
    <p:sldId id="2309" r:id="rId52"/>
    <p:sldId id="2310" r:id="rId53"/>
    <p:sldId id="2311" r:id="rId54"/>
    <p:sldId id="2322" r:id="rId55"/>
    <p:sldId id="2323" r:id="rId56"/>
    <p:sldId id="2362" r:id="rId57"/>
    <p:sldId id="2313" r:id="rId58"/>
    <p:sldId id="2314" r:id="rId59"/>
    <p:sldId id="2315" r:id="rId60"/>
    <p:sldId id="2316" r:id="rId61"/>
    <p:sldId id="2317" r:id="rId62"/>
    <p:sldId id="2324" r:id="rId63"/>
    <p:sldId id="2363" r:id="rId64"/>
    <p:sldId id="2348" r:id="rId65"/>
    <p:sldId id="2349" r:id="rId66"/>
    <p:sldId id="2352" r:id="rId67"/>
    <p:sldId id="2353" r:id="rId68"/>
    <p:sldId id="2354" r:id="rId69"/>
    <p:sldId id="2355" r:id="rId70"/>
    <p:sldId id="2325" r:id="rId71"/>
    <p:sldId id="2364" r:id="rId72"/>
    <p:sldId id="2356" r:id="rId73"/>
    <p:sldId id="2350" r:id="rId74"/>
    <p:sldId id="2357" r:id="rId75"/>
    <p:sldId id="2358" r:id="rId76"/>
    <p:sldId id="2326" r:id="rId77"/>
    <p:sldId id="2366" r:id="rId78"/>
    <p:sldId id="2360" r:id="rId79"/>
    <p:sldId id="2367" r:id="rId80"/>
    <p:sldId id="2368" r:id="rId81"/>
    <p:sldId id="2361" r:id="rId82"/>
    <p:sldId id="2351" r:id="rId83"/>
    <p:sldId id="2327" r:id="rId84"/>
    <p:sldId id="2318" r:id="rId85"/>
    <p:sldId id="2319" r:id="rId86"/>
    <p:sldId id="2320" r:id="rId87"/>
    <p:sldId id="2328" r:id="rId88"/>
    <p:sldId id="2329" r:id="rId89"/>
    <p:sldId id="2330" r:id="rId90"/>
    <p:sldId id="2331" r:id="rId91"/>
    <p:sldId id="2332" r:id="rId92"/>
    <p:sldId id="2369" r:id="rId93"/>
    <p:sldId id="2338" r:id="rId94"/>
    <p:sldId id="2339" r:id="rId95"/>
    <p:sldId id="2340" r:id="rId96"/>
    <p:sldId id="2341" r:id="rId97"/>
    <p:sldId id="2342" r:id="rId98"/>
    <p:sldId id="2343" r:id="rId99"/>
    <p:sldId id="2344" r:id="rId100"/>
    <p:sldId id="2345" r:id="rId101"/>
    <p:sldId id="2346" r:id="rId102"/>
    <p:sldId id="2347" r:id="rId10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enev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3399FF"/>
    <a:srgbClr val="3399CC"/>
    <a:srgbClr val="003366"/>
    <a:srgbClr val="004080"/>
    <a:srgbClr val="632C01"/>
    <a:srgbClr val="804000"/>
    <a:srgbClr val="990000"/>
    <a:srgbClr val="CC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9762" autoAdjust="0"/>
  </p:normalViewPr>
  <p:slideViewPr>
    <p:cSldViewPr>
      <p:cViewPr varScale="1">
        <p:scale>
          <a:sx n="200" d="100"/>
          <a:sy n="200" d="100"/>
        </p:scale>
        <p:origin x="-112" y="-176"/>
      </p:cViewPr>
      <p:guideLst>
        <p:guide orient="horz" pos="5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notesMaster" Target="notesMasters/notesMaster1.xml"/><Relationship Id="rId105" Type="http://schemas.openxmlformats.org/officeDocument/2006/relationships/printerSettings" Target="printerSettings/printerSettings1.bin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F7D3033A-D8AD-BB4B-9115-5C0243B46E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494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7314A-497C-EF49-A5A3-62B5A8733E7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29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33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39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ADF80D-FC5B-BC43-94D2-32B57ADB8E9B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972BF9-C780-C746-BCAC-7B9ACC5C1A97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45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46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8EABA1-768F-F847-B870-4CCA7B038960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47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48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BC0AA5-8E28-6048-8F27-A66166AEC856}" type="slidenum">
              <a:rPr lang="en-US" sz="1200">
                <a:solidFill>
                  <a:srgbClr val="000000"/>
                </a:solidFill>
              </a:rPr>
              <a:pPr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281370-860C-7240-BABA-50B612D2033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0C73B-C73C-A34D-9558-3E8FCCCD9E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BA263-C4C3-9B42-AD90-991BE6A9F3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95E6B-68EA-6F4F-8E6A-A9D9F30D6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7612C-681A-C647-AE1F-E120C4A8A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29644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9DA8A-16A0-8E43-B450-625D7CCCB8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8E9E1-8D26-AB44-B437-5AED1BC03B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7F654-C4B5-C54D-81C2-7E5518A185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EFDFE-029C-794B-B24A-0B51CB3ACA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2EF7-FECF-244D-89E9-2F6B2B0FE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5BF7-D74E-A748-A276-D01412FD6B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80FC-7591-D043-9B56-08A4B7827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6A6B5-4E5E-4641-A67C-EAC7432D2D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fld id="{95645473-C866-7341-A4B4-2D4E87013C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/>
            <a:endParaRPr lang="en-US" sz="180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05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xmlns:p14="http://schemas.microsoft.com/office/powerpoint/2010/main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Relationship Id="rId3" Type="http://schemas.openxmlformats.org/officeDocument/2006/relationships/image" Target="../media/image6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152400" y="152400"/>
            <a:ext cx="8839200" cy="6553200"/>
            <a:chOff x="152400" y="152400"/>
            <a:chExt cx="8839200" cy="6553200"/>
          </a:xfrm>
        </p:grpSpPr>
        <p:sp>
          <p:nvSpPr>
            <p:cNvPr id="15363" name="Rectangle 2"/>
            <p:cNvSpPr>
              <a:spLocks noChangeArrowheads="1"/>
            </p:cNvSpPr>
            <p:nvPr/>
          </p:nvSpPr>
          <p:spPr bwMode="auto">
            <a:xfrm>
              <a:off x="152400" y="152400"/>
              <a:ext cx="8839200" cy="6553200"/>
            </a:xfrm>
            <a:prstGeom prst="rect">
              <a:avLst/>
            </a:prstGeom>
            <a:noFill/>
            <a:ln w="57150">
              <a:solidFill>
                <a:srgbClr val="DF0044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4" name="Rectangle 3"/>
            <p:cNvSpPr>
              <a:spLocks noChangeArrowheads="1"/>
            </p:cNvSpPr>
            <p:nvPr/>
          </p:nvSpPr>
          <p:spPr bwMode="auto">
            <a:xfrm>
              <a:off x="304800" y="304800"/>
              <a:ext cx="8534400" cy="6248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365" name="Rectangle 4"/>
            <p:cNvSpPr>
              <a:spLocks noChangeArrowheads="1"/>
            </p:cNvSpPr>
            <p:nvPr/>
          </p:nvSpPr>
          <p:spPr bwMode="auto">
            <a:xfrm>
              <a:off x="609600" y="3124200"/>
              <a:ext cx="79248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>
                  <a:latin typeface="Didot" charset="0"/>
                </a:rPr>
                <a:t>Searching PubMed</a:t>
              </a:r>
              <a:r>
                <a:rPr lang="en-US" sz="4400" b="1" i="1" dirty="0" smtClean="0">
                  <a:latin typeface="Didot" charset="0"/>
                </a:rPr>
                <a:t>®</a:t>
              </a: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 smtClean="0">
                  <a:latin typeface="Didot" charset="0"/>
                </a:rPr>
                <a:t>NCBI, NLM Resources,</a:t>
              </a:r>
            </a:p>
            <a:p>
              <a:pPr algn="ctr" eaLnBrk="0" hangingPunct="0">
                <a:lnSpc>
                  <a:spcPct val="140000"/>
                </a:lnSpc>
              </a:pPr>
              <a:r>
                <a:rPr lang="en-US" sz="4400" b="1" i="1" dirty="0" smtClean="0">
                  <a:latin typeface="Didot" charset="0"/>
                </a:rPr>
                <a:t>Micromedex -GSBS</a:t>
              </a:r>
              <a:endParaRPr lang="en-US" dirty="0">
                <a:latin typeface="Didot" charset="0"/>
              </a:endParaRPr>
            </a:p>
          </p:txBody>
        </p:sp>
        <p:sp>
          <p:nvSpPr>
            <p:cNvPr id="15366" name="Rectangle 5"/>
            <p:cNvSpPr>
              <a:spLocks noChangeArrowheads="1"/>
            </p:cNvSpPr>
            <p:nvPr/>
          </p:nvSpPr>
          <p:spPr bwMode="auto">
            <a:xfrm>
              <a:off x="1219200" y="1371600"/>
              <a:ext cx="6629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TTUHSC  Preston Smith Library</a:t>
              </a:r>
            </a:p>
            <a:p>
              <a:pPr algn="ctr" eaLnBrk="0" hangingPunct="0">
                <a:lnSpc>
                  <a:spcPct val="135000"/>
                </a:lnSpc>
              </a:pPr>
              <a:r>
                <a:rPr lang="en-US" sz="3200" i="1" dirty="0">
                  <a:solidFill>
                    <a:srgbClr val="DF0044"/>
                  </a:solidFill>
                  <a:latin typeface="Verdana" charset="0"/>
                </a:rPr>
                <a:t>presents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7620000" y="6248400"/>
              <a:ext cx="10668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9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Rev.</a:t>
              </a:r>
              <a:r>
                <a:rPr lang="en-US" sz="9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08/17/14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43" name="Picture 42" descr="Screen Shot 2014-08-15 at 4.17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838200"/>
            <a:ext cx="8481060" cy="4791710"/>
          </a:xfrm>
          <a:prstGeom prst="rect">
            <a:avLst/>
          </a:prstGeom>
          <a:ln>
            <a:solidFill>
              <a:srgbClr val="66CCFF"/>
            </a:solidFill>
          </a:ln>
        </p:spPr>
      </p:pic>
      <p:grpSp>
        <p:nvGrpSpPr>
          <p:cNvPr id="66560" name="Group 66559"/>
          <p:cNvGrpSpPr/>
          <p:nvPr/>
        </p:nvGrpSpPr>
        <p:grpSpPr>
          <a:xfrm>
            <a:off x="996636" y="4419600"/>
            <a:ext cx="7842564" cy="1752600"/>
            <a:chOff x="996636" y="4419600"/>
            <a:chExt cx="7842564" cy="1752600"/>
          </a:xfrm>
        </p:grpSpPr>
        <p:sp>
          <p:nvSpPr>
            <p:cNvPr id="44" name="Rectangle 10"/>
            <p:cNvSpPr>
              <a:spLocks noChangeArrowheads="1"/>
            </p:cNvSpPr>
            <p:nvPr/>
          </p:nvSpPr>
          <p:spPr bwMode="auto">
            <a:xfrm>
              <a:off x="996636" y="4419600"/>
              <a:ext cx="7842564" cy="1752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41709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45" name="Rectangle 20"/>
            <p:cNvSpPr>
              <a:spLocks noChangeArrowheads="1"/>
            </p:cNvSpPr>
            <p:nvPr/>
          </p:nvSpPr>
          <p:spPr bwMode="auto">
            <a:xfrm>
              <a:off x="1295400" y="5029200"/>
              <a:ext cx="1295400" cy="457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Enter</a:t>
              </a:r>
              <a:endParaRPr lang="en-US" dirty="0"/>
            </a:p>
          </p:txBody>
        </p:sp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4419600" y="5029200"/>
              <a:ext cx="1981200" cy="457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and click </a:t>
              </a:r>
              <a:endParaRPr lang="en-US" dirty="0"/>
            </a:p>
          </p:txBody>
        </p:sp>
        <p:sp>
          <p:nvSpPr>
            <p:cNvPr id="47" name="Rectangle 11"/>
            <p:cNvSpPr>
              <a:spLocks noChangeArrowheads="1"/>
            </p:cNvSpPr>
            <p:nvPr/>
          </p:nvSpPr>
          <p:spPr bwMode="auto">
            <a:xfrm>
              <a:off x="1143000" y="4572000"/>
              <a:ext cx="7543800" cy="1447800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48" name="Group 22"/>
            <p:cNvGrpSpPr>
              <a:grpSpLocks/>
            </p:cNvGrpSpPr>
            <p:nvPr/>
          </p:nvGrpSpPr>
          <p:grpSpPr bwMode="auto">
            <a:xfrm>
              <a:off x="2743200" y="4953000"/>
              <a:ext cx="1524000" cy="685800"/>
              <a:chOff x="2438400" y="4044176"/>
              <a:chExt cx="2438400" cy="527824"/>
            </a:xfrm>
          </p:grpSpPr>
          <p:sp>
            <p:nvSpPr>
              <p:cNvPr id="49" name="AutoShape 20"/>
              <p:cNvSpPr>
                <a:spLocks noChangeArrowheads="1"/>
              </p:cNvSpPr>
              <p:nvPr/>
            </p:nvSpPr>
            <p:spPr bwMode="auto">
              <a:xfrm rot="10800000" flipV="1">
                <a:off x="2438400" y="4044176"/>
                <a:ext cx="2438400" cy="527824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B3B3B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50" name="Rectangle 21"/>
              <p:cNvSpPr>
                <a:spLocks noChangeArrowheads="1"/>
              </p:cNvSpPr>
              <p:nvPr/>
            </p:nvSpPr>
            <p:spPr bwMode="auto">
              <a:xfrm>
                <a:off x="2514600" y="4120376"/>
                <a:ext cx="22860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800" dirty="0" err="1" smtClean="0">
                    <a:solidFill>
                      <a:srgbClr val="191919"/>
                    </a:solidFill>
                    <a:latin typeface="Verdana" charset="0"/>
                  </a:rPr>
                  <a:t>cftr</a:t>
                </a:r>
                <a:endParaRPr lang="en-US" sz="2800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</p:grpSp>
      <p:sp>
        <p:nvSpPr>
          <p:cNvPr id="51" name="AutoShape 10"/>
          <p:cNvSpPr>
            <a:spLocks noChangeArrowheads="1"/>
          </p:cNvSpPr>
          <p:nvPr/>
        </p:nvSpPr>
        <p:spPr bwMode="auto">
          <a:xfrm rot="21252679">
            <a:off x="3544172" y="1304808"/>
            <a:ext cx="379413" cy="381398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53200" y="1066800"/>
            <a:ext cx="1828800" cy="4572000"/>
            <a:chOff x="6553200" y="1066800"/>
            <a:chExt cx="1828800" cy="4572000"/>
          </a:xfrm>
        </p:grpSpPr>
        <p:sp>
          <p:nvSpPr>
            <p:cNvPr id="53" name="AutoShape 12"/>
            <p:cNvSpPr>
              <a:spLocks noChangeArrowheads="1"/>
            </p:cNvSpPr>
            <p:nvPr/>
          </p:nvSpPr>
          <p:spPr bwMode="auto">
            <a:xfrm flipV="1">
              <a:off x="6553200" y="495300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54" name="Group 20"/>
            <p:cNvGrpSpPr>
              <a:grpSpLocks/>
            </p:cNvGrpSpPr>
            <p:nvPr/>
          </p:nvGrpSpPr>
          <p:grpSpPr bwMode="auto">
            <a:xfrm>
              <a:off x="7543800" y="1066800"/>
              <a:ext cx="762000" cy="457200"/>
              <a:chOff x="4724400" y="990600"/>
              <a:chExt cx="457200" cy="304800"/>
            </a:xfrm>
          </p:grpSpPr>
          <p:sp>
            <p:nvSpPr>
              <p:cNvPr id="55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56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3334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238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0563" y="141288"/>
            <a:ext cx="7756525" cy="7731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400" i="1" dirty="0">
                <a:solidFill>
                  <a:prstClr val="white"/>
                </a:solidFill>
                <a:latin typeface="Times New Roman"/>
                <a:cs typeface="Times New Roman"/>
              </a:rPr>
              <a:t>MICROMEDEX: also includes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50938" y="3886200"/>
            <a:ext cx="2541587" cy="2679700"/>
            <a:chOff x="1150938" y="3949700"/>
            <a:chExt cx="2541587" cy="2679700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150938" y="6072188"/>
              <a:ext cx="2536825" cy="557212"/>
            </a:xfrm>
            <a:prstGeom prst="rect">
              <a:avLst/>
            </a:prstGeom>
            <a:solidFill>
              <a:srgbClr val="1F87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latin typeface="Calibri"/>
                  <a:cs typeface="Calibri"/>
                </a:rPr>
                <a:t>Alternative Medicines</a:t>
              </a:r>
            </a:p>
          </p:txBody>
        </p:sp>
        <p:pic>
          <p:nvPicPr>
            <p:cNvPr id="157712" name="Picture 3" descr="drugs_supps_e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938" y="3949700"/>
              <a:ext cx="2541587" cy="212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1150938" y="1295400"/>
            <a:ext cx="2505075" cy="2139950"/>
            <a:chOff x="861786" y="1918598"/>
            <a:chExt cx="2911929" cy="2490107"/>
          </a:xfrm>
        </p:grpSpPr>
        <p:pic>
          <p:nvPicPr>
            <p:cNvPr id="157709" name="Picture 2" descr="Aspire-3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999" y="1918598"/>
              <a:ext cx="2857500" cy="200025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61786" y="3919182"/>
              <a:ext cx="2911929" cy="489523"/>
            </a:xfrm>
            <a:prstGeom prst="rect">
              <a:avLst/>
            </a:prstGeom>
            <a:solidFill>
              <a:srgbClr val="6174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latin typeface="News Gothic MT"/>
                  <a:cs typeface="News Gothic MT"/>
                </a:rPr>
                <a:t>Diseases &amp; Acute Care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641975" y="3856038"/>
            <a:ext cx="2506663" cy="2713037"/>
            <a:chOff x="6228806" y="4036781"/>
            <a:chExt cx="2506980" cy="2712362"/>
          </a:xfrm>
        </p:grpSpPr>
        <p:pic>
          <p:nvPicPr>
            <p:cNvPr id="157707" name="Picture 4" descr="medicalProduc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806" y="4036781"/>
              <a:ext cx="2506980" cy="2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228806" y="6258728"/>
              <a:ext cx="2506980" cy="490415"/>
            </a:xfrm>
            <a:prstGeom prst="rect">
              <a:avLst/>
            </a:prstGeom>
            <a:solidFill>
              <a:srgbClr val="617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latin typeface="News Gothic MT"/>
                  <a:cs typeface="News Gothic MT"/>
                </a:rPr>
                <a:t>Patient Education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03068" y="1155700"/>
            <a:ext cx="2709863" cy="2425700"/>
            <a:chOff x="5503068" y="1155700"/>
            <a:chExt cx="2709863" cy="242570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503068" y="1155700"/>
              <a:ext cx="2709863" cy="1924050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7F7F7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57704" name="Picture 15" descr="FD_poison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7" t="10692" r="14473" b="14429"/>
            <a:stretch>
              <a:fillRect/>
            </a:stretch>
          </p:blipFill>
          <p:spPr bwMode="auto">
            <a:xfrm>
              <a:off x="6151900" y="1371600"/>
              <a:ext cx="1412199" cy="1483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5503068" y="3084512"/>
              <a:ext cx="2708275" cy="496888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Calibri"/>
                  <a:cs typeface="Calibri"/>
                </a:rPr>
                <a:t>Toxicology &amp; Product Info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00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Box 3"/>
          <p:cNvSpPr txBox="1">
            <a:spLocks noChangeArrowheads="1"/>
          </p:cNvSpPr>
          <p:nvPr/>
        </p:nvSpPr>
        <p:spPr bwMode="auto">
          <a:xfrm>
            <a:off x="2133600" y="1905000"/>
            <a:ext cx="4876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endParaRPr lang="en-US" sz="4000" b="1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algn="ctr" defTabSz="457200" eaLnBrk="1" hangingPunct="1">
              <a:spcAft>
                <a:spcPts val="600"/>
              </a:spcAft>
            </a:pPr>
            <a:r>
              <a:rPr lang="en-US" sz="9600" b="1" i="1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The End</a:t>
            </a:r>
          </a:p>
        </p:txBody>
      </p:sp>
      <p:sp>
        <p:nvSpPr>
          <p:cNvPr id="166914" name="TextBox 3"/>
          <p:cNvSpPr txBox="1">
            <a:spLocks noChangeArrowheads="1"/>
          </p:cNvSpPr>
          <p:nvPr/>
        </p:nvSpPr>
        <p:spPr bwMode="auto">
          <a:xfrm>
            <a:off x="8077200" y="64246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1100">
                <a:solidFill>
                  <a:srgbClr val="000000"/>
                </a:solidFill>
                <a:latin typeface="Calibri" charset="0"/>
              </a:rPr>
              <a:t>Aug 2014</a:t>
            </a:r>
          </a:p>
        </p:txBody>
      </p:sp>
    </p:spTree>
    <p:extLst>
      <p:ext uri="{BB962C8B-B14F-4D97-AF65-F5344CB8AC3E}">
        <p14:creationId xmlns:p14="http://schemas.microsoft.com/office/powerpoint/2010/main" val="1435928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60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4.26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6665"/>
          <a:stretch/>
        </p:blipFill>
        <p:spPr>
          <a:xfrm>
            <a:off x="1838325" y="1954264"/>
            <a:ext cx="6229350" cy="4535424"/>
          </a:xfrm>
          <a:prstGeom prst="rect">
            <a:avLst/>
          </a:prstGeom>
          <a:ln>
            <a:solidFill>
              <a:srgbClr val="66CCFF"/>
            </a:solidFill>
          </a:ln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2895600" y="2760714"/>
            <a:ext cx="3581400" cy="8382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" y="4356087"/>
            <a:ext cx="8305801" cy="1295401"/>
            <a:chOff x="457200" y="4305299"/>
            <a:chExt cx="8305801" cy="1295401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57200" y="4305299"/>
              <a:ext cx="8305801" cy="1295401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85800" y="4608930"/>
              <a:ext cx="7839806" cy="688139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latin typeface="Verdana" charset="0"/>
                </a:rPr>
                <a:t>Click See 1287 articles about CFTR gene function</a:t>
              </a:r>
              <a:endParaRPr lang="en-US" dirty="0">
                <a:latin typeface="Verdana" charset="0"/>
              </a:endParaRP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8512548" flipV="1">
            <a:off x="5186301" y="2826924"/>
            <a:ext cx="339524" cy="2107380"/>
          </a:xfrm>
          <a:prstGeom prst="upArrow">
            <a:avLst>
              <a:gd name="adj1" fmla="val 50368"/>
              <a:gd name="adj2" fmla="val 92176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19100" y="381000"/>
            <a:ext cx="3543300" cy="1143000"/>
            <a:chOff x="4876800" y="2819400"/>
            <a:chExt cx="3810000" cy="137160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876800" y="2819400"/>
              <a:ext cx="3810000" cy="13716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334000" y="3200400"/>
              <a:ext cx="2895601" cy="6096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3200" dirty="0" smtClean="0">
                  <a:latin typeface="Verdana" charset="0"/>
                </a:rPr>
                <a:t>Gene Sensor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15" name="AutoShape 10"/>
          <p:cNvSpPr>
            <a:spLocks noChangeArrowheads="1"/>
          </p:cNvSpPr>
          <p:nvPr/>
        </p:nvSpPr>
        <p:spPr bwMode="auto">
          <a:xfrm rot="19291163" flipV="1">
            <a:off x="2850194" y="1147623"/>
            <a:ext cx="339524" cy="1631924"/>
          </a:xfrm>
          <a:prstGeom prst="upArrow">
            <a:avLst>
              <a:gd name="adj1" fmla="val 50368"/>
              <a:gd name="adj2" fmla="val 92176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60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4.26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26665"/>
          <a:stretch/>
        </p:blipFill>
        <p:spPr>
          <a:xfrm>
            <a:off x="1838325" y="1954264"/>
            <a:ext cx="6229350" cy="4535424"/>
          </a:xfrm>
          <a:prstGeom prst="rect">
            <a:avLst/>
          </a:prstGeom>
          <a:ln>
            <a:solidFill>
              <a:srgbClr val="66CCFF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19100" y="304800"/>
            <a:ext cx="7505700" cy="1219200"/>
            <a:chOff x="419100" y="304800"/>
            <a:chExt cx="7505700" cy="121920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419100" y="304800"/>
              <a:ext cx="7505700" cy="12192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609600" y="660400"/>
              <a:ext cx="4190999" cy="5080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2800" dirty="0" smtClean="0">
                  <a:latin typeface="Verdana" charset="0"/>
                </a:rPr>
                <a:t>Click the PubMed icon</a:t>
              </a:r>
              <a:endParaRPr lang="en-US" sz="2800" dirty="0">
                <a:latin typeface="Verdana" charset="0"/>
              </a:endParaRPr>
            </a:p>
          </p:txBody>
        </p:sp>
        <p:pic>
          <p:nvPicPr>
            <p:cNvPr id="3" name="Picture 2" descr="Screen Shot 2014-08-18 at 1.25.2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530352"/>
              <a:ext cx="2584704" cy="768096"/>
            </a:xfrm>
            <a:prstGeom prst="rect">
              <a:avLst/>
            </a:prstGeom>
          </p:spPr>
        </p:pic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 rot="2923590" flipV="1">
            <a:off x="3146275" y="916677"/>
            <a:ext cx="339524" cy="1631924"/>
          </a:xfrm>
          <a:prstGeom prst="upArrow">
            <a:avLst>
              <a:gd name="adj1" fmla="val 50368"/>
              <a:gd name="adj2" fmla="val 92176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4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800" dirty="0" smtClean="0">
                <a:solidFill>
                  <a:schemeClr val="bg1"/>
                </a:solidFill>
                <a:latin typeface="Verdana" charset="0"/>
              </a:rPr>
              <a:t>Using </a:t>
            </a:r>
            <a:r>
              <a:rPr lang="en-US" sz="4800" dirty="0" err="1" smtClean="0">
                <a:solidFill>
                  <a:schemeClr val="bg1"/>
                </a:solidFill>
                <a:latin typeface="Verdana" charset="0"/>
              </a:rPr>
              <a:t>MeSH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</a:rPr>
              <a:t> Database</a:t>
            </a:r>
            <a:endParaRPr lang="en-US" sz="4800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7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209800" y="609600"/>
            <a:ext cx="47244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000" u="sng" dirty="0">
                <a:solidFill>
                  <a:srgbClr val="CC0000"/>
                </a:solidFill>
                <a:latin typeface="Book Antiqua" charset="0"/>
              </a:rPr>
              <a:t>MeSH Database</a:t>
            </a:r>
            <a:endParaRPr lang="en-US" sz="4800" b="1" dirty="0">
              <a:solidFill>
                <a:srgbClr val="CC0000"/>
              </a:solidFill>
              <a:latin typeface="Book Antiqua" charset="0"/>
            </a:endParaRPr>
          </a:p>
        </p:txBody>
      </p:sp>
      <p:sp>
        <p:nvSpPr>
          <p:cNvPr id="1144839" name="Rectangle 7"/>
          <p:cNvSpPr>
            <a:spLocks noChangeArrowheads="1"/>
          </p:cNvSpPr>
          <p:nvPr/>
        </p:nvSpPr>
        <p:spPr bwMode="auto">
          <a:xfrm>
            <a:off x="990600" y="3200400"/>
            <a:ext cx="7162800" cy="914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Terms in the database are called</a:t>
            </a:r>
          </a:p>
          <a:p>
            <a:pPr eaLnBrk="0" hangingPunct="0"/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	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edical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ubject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H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eadings or </a:t>
            </a:r>
            <a:r>
              <a:rPr lang="en-US" sz="3200" b="1" i="1" dirty="0">
                <a:solidFill>
                  <a:srgbClr val="CC0000"/>
                </a:solidFill>
                <a:latin typeface="Book Antiqua" charset="0"/>
              </a:rPr>
              <a:t>MeSH</a:t>
            </a:r>
            <a:r>
              <a:rPr lang="en-US" sz="3200" b="1" i="1" dirty="0">
                <a:solidFill>
                  <a:srgbClr val="000000"/>
                </a:solidFill>
                <a:latin typeface="Book Antiqua" charset="0"/>
              </a:rPr>
              <a:t>.</a:t>
            </a:r>
          </a:p>
        </p:txBody>
      </p:sp>
      <p:sp>
        <p:nvSpPr>
          <p:cNvPr id="1144840" name="Rectangle 8"/>
          <p:cNvSpPr>
            <a:spLocks noChangeArrowheads="1"/>
          </p:cNvSpPr>
          <p:nvPr/>
        </p:nvSpPr>
        <p:spPr bwMode="auto">
          <a:xfrm>
            <a:off x="990600" y="1905000"/>
            <a:ext cx="7162800" cy="838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is a “controlled vocabulary list” of more than</a:t>
            </a:r>
          </a:p>
          <a:p>
            <a:pPr eaLnBrk="0" hangingPunct="0"/>
            <a:r>
              <a:rPr lang="en-US" dirty="0">
                <a:solidFill>
                  <a:srgbClr val="000000"/>
                </a:solidFill>
                <a:latin typeface="Verdana" charset="0"/>
              </a:rPr>
              <a:t>	</a:t>
            </a:r>
            <a:r>
              <a:rPr lang="en-US" u="sng" dirty="0">
                <a:solidFill>
                  <a:srgbClr val="CC0000"/>
                </a:solidFill>
                <a:latin typeface="Textile" charset="0"/>
              </a:rPr>
              <a:t>25,000</a:t>
            </a:r>
            <a:r>
              <a:rPr lang="en-US" dirty="0">
                <a:solidFill>
                  <a:srgbClr val="000000"/>
                </a:solidFill>
                <a:latin typeface="Book Antiqua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Verdana" charset="0"/>
              </a:rPr>
              <a:t>subject headings.</a:t>
            </a:r>
          </a:p>
        </p:txBody>
      </p:sp>
      <p:sp>
        <p:nvSpPr>
          <p:cNvPr id="1144841" name="Rectangle 9"/>
          <p:cNvSpPr>
            <a:spLocks noChangeArrowheads="1"/>
          </p:cNvSpPr>
          <p:nvPr/>
        </p:nvSpPr>
        <p:spPr bwMode="auto">
          <a:xfrm>
            <a:off x="914400" y="4419600"/>
            <a:ext cx="7315200" cy="1524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The 10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-15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3200" b="1" i="1" dirty="0" err="1">
                <a:solidFill>
                  <a:srgbClr val="CC0000"/>
                </a:solidFill>
                <a:latin typeface="Book Antiqua" pitchFamily="-106" charset="0"/>
                <a:ea typeface="ＭＳ Ｐゴシック" pitchFamily="-106" charset="-128"/>
                <a:cs typeface="ＭＳ Ｐゴシック" pitchFamily="-106" charset="-128"/>
              </a:rPr>
              <a:t>MeSH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assigned </a:t>
            </a: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to each article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in 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PubMed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is</a:t>
            </a:r>
            <a:r>
              <a:rPr lang="en-US" i="1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like a keyword abstract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of the article.</a:t>
            </a:r>
            <a:endParaRPr lang="en-US" dirty="0">
              <a:solidFill>
                <a:srgbClr val="000000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4484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4483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8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4484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839" grpId="0" autoUpdateAnimBg="0"/>
      <p:bldP spid="1144840" grpId="0" autoUpdateAnimBg="0"/>
      <p:bldP spid="114484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2" name="Picture 1" descr="Screen Shot 2014-08-15 at 3.2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90" y="311912"/>
            <a:ext cx="6306820" cy="6234176"/>
          </a:xfrm>
          <a:prstGeom prst="rect">
            <a:avLst/>
          </a:prstGeom>
          <a:ln>
            <a:solidFill>
              <a:srgbClr val="A6A6A6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863725" y="4038600"/>
            <a:ext cx="5527675" cy="1524000"/>
            <a:chOff x="1676400" y="4837113"/>
            <a:chExt cx="5527675" cy="1411287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8" name="AutoShape 10"/>
          <p:cNvSpPr>
            <a:spLocks noChangeArrowheads="1"/>
          </p:cNvSpPr>
          <p:nvPr/>
        </p:nvSpPr>
        <p:spPr bwMode="auto">
          <a:xfrm rot="2340922">
            <a:off x="4747249" y="2433771"/>
            <a:ext cx="379413" cy="2274824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484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15 at 5.0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533400"/>
            <a:ext cx="8564880" cy="3261360"/>
          </a:xfrm>
          <a:prstGeom prst="rect">
            <a:avLst/>
          </a:prstGeom>
          <a:ln w="12700" cmpd="sng">
            <a:solidFill>
              <a:srgbClr val="66CCFF"/>
            </a:solidFill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3400" y="3276600"/>
            <a:ext cx="8305800" cy="3124200"/>
          </a:xfrm>
          <a:prstGeom prst="rect">
            <a:avLst/>
          </a:prstGeom>
          <a:solidFill>
            <a:schemeClr val="bg1"/>
          </a:solidFill>
          <a:ln w="114300">
            <a:solidFill>
              <a:srgbClr val="6289B5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1400" dirty="0" smtClean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14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r>
              <a:rPr lang="en-US" sz="1400" dirty="0">
                <a:solidFill>
                  <a:schemeClr val="bg1"/>
                </a:solidFill>
                <a:latin typeface="Verdana" charset="0"/>
              </a:rPr>
              <a:t>a</a:t>
            </a:r>
            <a:endParaRPr lang="en-US" sz="3200" dirty="0">
              <a:solidFill>
                <a:srgbClr val="002A7E"/>
              </a:solidFill>
              <a:latin typeface="Verdana" charset="0"/>
            </a:endParaRPr>
          </a:p>
          <a:p>
            <a:pPr eaLnBrk="0" hangingPunct="0">
              <a:lnSpc>
                <a:spcPct val="120000"/>
              </a:lnSpc>
            </a:pPr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FFFF"/>
              </a:solidFill>
              <a:latin typeface="Verdana" charset="0"/>
            </a:endParaRPr>
          </a:p>
          <a:p>
            <a:pPr eaLnBrk="0" hangingPunct="0"/>
            <a:endParaRPr lang="en-US" dirty="0">
              <a:solidFill>
                <a:srgbClr val="002A7E"/>
              </a:solidFill>
              <a:latin typeface="Verdana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85801" y="3421912"/>
            <a:ext cx="8001000" cy="2833577"/>
          </a:xfrm>
          <a:prstGeom prst="rect">
            <a:avLst/>
          </a:prstGeom>
          <a:noFill/>
          <a:ln w="38100">
            <a:solidFill>
              <a:srgbClr val="5EC2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2590800" y="4876800"/>
            <a:ext cx="42672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(Note: If there is a Boolean OR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relationship, start with the</a:t>
            </a:r>
          </a:p>
          <a:p>
            <a:pPr algn="ctr" eaLnBrk="0" hangingPunct="0"/>
            <a:r>
              <a:rPr lang="en-US" sz="2000" dirty="0">
                <a:solidFill>
                  <a:srgbClr val="2B5D8F"/>
                </a:solidFill>
                <a:latin typeface="Verdana" charset="0"/>
              </a:rPr>
              <a:t>“OR” statement first.)</a:t>
            </a:r>
            <a:endParaRPr lang="en-US" dirty="0">
              <a:solidFill>
                <a:srgbClr val="2B5D8F"/>
              </a:solidFill>
              <a:latin typeface="Verdana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209800" y="3848100"/>
            <a:ext cx="2819400" cy="685800"/>
            <a:chOff x="2400300" y="4114800"/>
            <a:chExt cx="2819400" cy="685800"/>
          </a:xfrm>
        </p:grpSpPr>
        <p:sp>
          <p:nvSpPr>
            <p:cNvPr id="15" name="AutoShape 20"/>
            <p:cNvSpPr>
              <a:spLocks noChangeArrowheads="1"/>
            </p:cNvSpPr>
            <p:nvPr/>
          </p:nvSpPr>
          <p:spPr bwMode="auto">
            <a:xfrm flipV="1">
              <a:off x="2400300" y="4114800"/>
              <a:ext cx="2819400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2486269" y="4267200"/>
              <a:ext cx="2647461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 smtClean="0">
                  <a:solidFill>
                    <a:srgbClr val="191919"/>
                  </a:solidFill>
                  <a:latin typeface="Verdana" charset="0"/>
                </a:rPr>
                <a:t>sequence deletion</a:t>
              </a:r>
              <a:endParaRPr lang="en-US" sz="22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58000" y="762000"/>
            <a:ext cx="1524000" cy="3771900"/>
            <a:chOff x="6858000" y="762000"/>
            <a:chExt cx="1524000" cy="3771900"/>
          </a:xfrm>
        </p:grpSpPr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 flipV="1">
              <a:off x="6858000" y="3848100"/>
              <a:ext cx="15240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6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2600" dirty="0">
                  <a:solidFill>
                    <a:schemeClr val="bg1"/>
                  </a:solidFill>
                  <a:latin typeface="Verdana" charset="0"/>
                </a:rPr>
                <a:t>h</a:t>
              </a:r>
            </a:p>
          </p:txBody>
        </p:sp>
        <p:grpSp>
          <p:nvGrpSpPr>
            <p:cNvPr id="19" name="Group 20"/>
            <p:cNvGrpSpPr>
              <a:grpSpLocks/>
            </p:cNvGrpSpPr>
            <p:nvPr/>
          </p:nvGrpSpPr>
          <p:grpSpPr bwMode="auto">
            <a:xfrm>
              <a:off x="7315200" y="762000"/>
              <a:ext cx="609600" cy="381000"/>
              <a:chOff x="4724400" y="990600"/>
              <a:chExt cx="457200" cy="304800"/>
            </a:xfrm>
          </p:grpSpPr>
          <p:sp>
            <p:nvSpPr>
              <p:cNvPr id="20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1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 rot="20654987">
            <a:off x="3766377" y="908908"/>
            <a:ext cx="388454" cy="3100968"/>
          </a:xfrm>
          <a:prstGeom prst="upArrow">
            <a:avLst>
              <a:gd name="adj1" fmla="val 50000"/>
              <a:gd name="adj2" fmla="val 133306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05400" y="3962400"/>
            <a:ext cx="16764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600" dirty="0">
                <a:solidFill>
                  <a:srgbClr val="FF8411"/>
                </a:solidFill>
                <a:latin typeface="Verdana" charset="0"/>
              </a:rPr>
              <a:t>and </a:t>
            </a:r>
            <a:r>
              <a:rPr lang="en-US" sz="2600" dirty="0" smtClean="0">
                <a:solidFill>
                  <a:srgbClr val="FF8411"/>
                </a:solidFill>
                <a:latin typeface="Verdana" charset="0"/>
              </a:rPr>
              <a:t>click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990600" y="3962400"/>
            <a:ext cx="1143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600" dirty="0">
                <a:solidFill>
                  <a:srgbClr val="FF8411"/>
                </a:solidFill>
                <a:latin typeface="Verdana" charset="0"/>
              </a:rPr>
              <a:t>Enter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624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60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5.2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919216" cy="62484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94681" y="2667000"/>
            <a:ext cx="5354637" cy="1676400"/>
            <a:chOff x="1884363" y="4419600"/>
            <a:chExt cx="5354637" cy="16764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884363" y="4419600"/>
              <a:ext cx="5354637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133600" y="4648200"/>
              <a:ext cx="4876799" cy="1219200"/>
              <a:chOff x="2209801" y="4648200"/>
              <a:chExt cx="4876799" cy="1219200"/>
            </a:xfrm>
          </p:grpSpPr>
          <p:sp>
            <p:nvSpPr>
              <p:cNvPr id="7" name="Rounded Rectangle 6"/>
              <p:cNvSpPr/>
              <p:nvPr/>
            </p:nvSpPr>
            <p:spPr bwMode="auto">
              <a:xfrm>
                <a:off x="2209801" y="4648200"/>
                <a:ext cx="4876799" cy="1219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8" name="Rectangle 33"/>
              <p:cNvSpPr>
                <a:spLocks noChangeArrowheads="1"/>
              </p:cNvSpPr>
              <p:nvPr/>
            </p:nvSpPr>
            <p:spPr bwMode="auto">
              <a:xfrm>
                <a:off x="2362199" y="4903857"/>
                <a:ext cx="44196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Term </a:t>
                </a:r>
                <a:r>
                  <a:rPr lang="en-US" sz="4000" dirty="0" smtClean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Definition</a:t>
                </a:r>
                <a:endParaRPr lang="en-US" sz="40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00200" y="1066800"/>
            <a:ext cx="3124200" cy="609600"/>
            <a:chOff x="4724400" y="990600"/>
            <a:chExt cx="457200" cy="304800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912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60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5.25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5919216" cy="6248400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04800" y="3733800"/>
            <a:ext cx="3276600" cy="2819400"/>
            <a:chOff x="4724400" y="990600"/>
            <a:chExt cx="457200" cy="304800"/>
          </a:xfrm>
        </p:grpSpPr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43400" y="838200"/>
            <a:ext cx="4191000" cy="1447800"/>
            <a:chOff x="4191000" y="762000"/>
            <a:chExt cx="4191000" cy="1447800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4191000" y="762000"/>
              <a:ext cx="4191000" cy="1447800"/>
              <a:chOff x="1143000" y="3810000"/>
              <a:chExt cx="6934200" cy="2514600"/>
            </a:xfrm>
          </p:grpSpPr>
          <p:sp>
            <p:nvSpPr>
              <p:cNvPr id="17" name="Rounded Rectangle 16"/>
              <p:cNvSpPr/>
              <p:nvPr/>
            </p:nvSpPr>
            <p:spPr bwMode="auto">
              <a:xfrm>
                <a:off x="1143000" y="3810000"/>
                <a:ext cx="6934200" cy="2514600"/>
              </a:xfrm>
              <a:prstGeom prst="roundRect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1359694" y="4003431"/>
                <a:ext cx="6500813" cy="212773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4490720" y="990600"/>
              <a:ext cx="3662680" cy="990600"/>
            </a:xfrm>
            <a:prstGeom prst="rect">
              <a:avLst/>
            </a:prstGeom>
            <a:solidFill>
              <a:schemeClr val="bg1"/>
            </a:solidFill>
            <a:ln w="5715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30000"/>
                </a:lnSpc>
              </a:pPr>
              <a:r>
                <a:rPr lang="en-US" sz="2000" dirty="0">
                  <a:solidFill>
                    <a:srgbClr val="002A80"/>
                  </a:solidFill>
                  <a:latin typeface="Verdana" charset="0"/>
                </a:rPr>
                <a:t>         </a:t>
              </a:r>
              <a:r>
                <a:rPr lang="en-US" sz="2000" dirty="0" smtClean="0">
                  <a:solidFill>
                    <a:srgbClr val="002A80"/>
                  </a:solidFill>
                  <a:latin typeface="Verdana" charset="0"/>
                </a:rPr>
                <a:t>   </a:t>
              </a: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terms arranged in</a:t>
              </a:r>
            </a:p>
            <a:p>
              <a:pPr algn="ctr" eaLnBrk="0" hangingPunct="0">
                <a:lnSpc>
                  <a:spcPct val="13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tree structure hierarchy</a:t>
              </a:r>
              <a:endParaRPr lang="en-US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4488873" y="990600"/>
              <a:ext cx="1226127" cy="53340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000" dirty="0" err="1" smtClean="0">
                  <a:solidFill>
                    <a:srgbClr val="008000"/>
                  </a:solidFill>
                  <a:latin typeface="Book Antiqua" charset="0"/>
                </a:rPr>
                <a:t>MeSH</a:t>
              </a:r>
              <a:r>
                <a:rPr lang="en-US" sz="3000" dirty="0" smtClean="0">
                  <a:solidFill>
                    <a:srgbClr val="008000"/>
                  </a:solidFill>
                  <a:latin typeface="Book Antiqua" charset="0"/>
                </a:rPr>
                <a:t> </a:t>
              </a:r>
              <a:endParaRPr lang="en-US" sz="3000" dirty="0">
                <a:solidFill>
                  <a:srgbClr val="008000"/>
                </a:solidFill>
                <a:latin typeface="Verdana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91000" y="3581400"/>
            <a:ext cx="4267200" cy="2362200"/>
            <a:chOff x="4038600" y="4000500"/>
            <a:chExt cx="4267200" cy="23622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4038600" y="4000500"/>
              <a:ext cx="4267200" cy="23622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4381500" y="4381500"/>
              <a:ext cx="3581399" cy="1600200"/>
            </a:xfrm>
            <a:prstGeom prst="rect">
              <a:avLst/>
            </a:prstGeom>
            <a:solidFill>
              <a:schemeClr val="bg1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Terms are listed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from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broadest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to narrowest.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If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Sequence Deletion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yields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zero results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, try using a</a:t>
              </a:r>
            </a:p>
            <a:p>
              <a:pPr algn="ctr" eaLnBrk="0" hangingPunct="0"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broader 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term: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i="1" dirty="0" smtClean="0">
                  <a:solidFill>
                    <a:srgbClr val="008000"/>
                  </a:solidFill>
                  <a:latin typeface="Verdana" charset="0"/>
                </a:rPr>
                <a:t>Mutagenesis</a:t>
              </a:r>
              <a:r>
                <a:rPr lang="en-US" sz="1800" dirty="0" smtClean="0">
                  <a:solidFill>
                    <a:srgbClr val="008000"/>
                  </a:solidFill>
                  <a:latin typeface="Verdana" charset="0"/>
                </a:rPr>
                <a:t>.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18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4184904" y="4162615"/>
              <a:ext cx="3974592" cy="2037969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31" name="AutoShape 19"/>
          <p:cNvSpPr>
            <a:spLocks noChangeArrowheads="1"/>
          </p:cNvSpPr>
          <p:nvPr/>
        </p:nvSpPr>
        <p:spPr bwMode="auto">
          <a:xfrm>
            <a:off x="2667000" y="4572000"/>
            <a:ext cx="2119742" cy="292690"/>
          </a:xfrm>
          <a:prstGeom prst="leftArrow">
            <a:avLst>
              <a:gd name="adj1" fmla="val 50000"/>
              <a:gd name="adj2" fmla="val 76697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83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60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5.4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95656"/>
            <a:ext cx="5943600" cy="62666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86200" y="3124200"/>
            <a:ext cx="4305300" cy="1676400"/>
            <a:chOff x="3886200" y="3124200"/>
            <a:chExt cx="4305300" cy="16764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86200" y="3124200"/>
              <a:ext cx="43053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  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046615" y="3276600"/>
              <a:ext cx="3949188" cy="1371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252314" y="3710938"/>
              <a:ext cx="3596286" cy="502920"/>
              <a:chOff x="4252314" y="3710938"/>
              <a:chExt cx="3596286" cy="502920"/>
            </a:xfrm>
          </p:grpSpPr>
          <p:sp>
            <p:nvSpPr>
              <p:cNvPr id="8" name="Rectangle 22"/>
              <p:cNvSpPr>
                <a:spLocks noChangeArrowheads="1"/>
              </p:cNvSpPr>
              <p:nvPr/>
            </p:nvSpPr>
            <p:spPr bwMode="auto">
              <a:xfrm>
                <a:off x="4252314" y="3733800"/>
                <a:ext cx="1005487" cy="4571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C</a:t>
                </a:r>
                <a:r>
                  <a:rPr lang="en-US" sz="2800" dirty="0" smtClean="0">
                    <a:solidFill>
                      <a:srgbClr val="2B5D8F"/>
                    </a:solidFill>
                    <a:latin typeface="Verdana" charset="0"/>
                  </a:rPr>
                  <a:t>lick</a:t>
                </a:r>
                <a:endParaRPr lang="en-US" sz="2800" dirty="0">
                  <a:solidFill>
                    <a:srgbClr val="2B5D8F"/>
                  </a:solidFill>
                  <a:latin typeface="Verdana" charset="0"/>
                </a:endParaRPr>
              </a:p>
            </p:txBody>
          </p:sp>
          <p:sp>
            <p:nvSpPr>
              <p:cNvPr id="9" name="AutoShape 20"/>
              <p:cNvSpPr>
                <a:spLocks noChangeArrowheads="1"/>
              </p:cNvSpPr>
              <p:nvPr/>
            </p:nvSpPr>
            <p:spPr bwMode="auto">
              <a:xfrm>
                <a:off x="5343698" y="3710938"/>
                <a:ext cx="2504902" cy="50292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</p:grpSp>
      <p:sp>
        <p:nvSpPr>
          <p:cNvPr id="10" name="AutoShape 19"/>
          <p:cNvSpPr>
            <a:spLocks noChangeArrowheads="1"/>
          </p:cNvSpPr>
          <p:nvPr/>
        </p:nvSpPr>
        <p:spPr bwMode="auto">
          <a:xfrm rot="5400000">
            <a:off x="5262947" y="2585653"/>
            <a:ext cx="1676401" cy="315095"/>
          </a:xfrm>
          <a:prstGeom prst="leftArrow">
            <a:avLst>
              <a:gd name="adj1" fmla="val 50000"/>
              <a:gd name="adj2" fmla="val 94536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US" sz="7200" dirty="0">
                <a:solidFill>
                  <a:schemeClr val="bg1"/>
                </a:solidFill>
                <a:latin typeface="Textile" charset="0"/>
                <a:ea typeface="ＭＳ Ｐゴシック" pitchFamily="-106" charset="-128"/>
                <a:cs typeface="ＭＳ Ｐゴシック" pitchFamily="-106" charset="-128"/>
              </a:rPr>
              <a:t>To begin...</a:t>
            </a: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6000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4" name="Picture 3" descr="Screen Shot 2014-08-15 at 5.51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1" y="457454"/>
            <a:ext cx="8561578" cy="495274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5300" y="4351866"/>
            <a:ext cx="8305800" cy="1972734"/>
            <a:chOff x="495300" y="3357033"/>
            <a:chExt cx="8305800" cy="1972734"/>
          </a:xfrm>
        </p:grpSpPr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495300" y="3357033"/>
              <a:ext cx="8305800" cy="1972734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289B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691606" y="3522478"/>
              <a:ext cx="7913187" cy="1641844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33600" y="4000500"/>
              <a:ext cx="2743200" cy="685800"/>
              <a:chOff x="2362200" y="4038600"/>
              <a:chExt cx="2743200" cy="685800"/>
            </a:xfrm>
          </p:grpSpPr>
          <p:sp>
            <p:nvSpPr>
              <p:cNvPr id="37" name="AutoShape 20"/>
              <p:cNvSpPr>
                <a:spLocks noChangeArrowheads="1"/>
              </p:cNvSpPr>
              <p:nvPr/>
            </p:nvSpPr>
            <p:spPr bwMode="auto">
              <a:xfrm flipV="1">
                <a:off x="2362200" y="4038600"/>
                <a:ext cx="27432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A0B4C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38" name="Rectangle 21"/>
              <p:cNvSpPr>
                <a:spLocks noChangeArrowheads="1"/>
              </p:cNvSpPr>
              <p:nvPr/>
            </p:nvSpPr>
            <p:spPr bwMode="auto">
              <a:xfrm>
                <a:off x="2495550" y="4191000"/>
                <a:ext cx="24765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200" dirty="0" smtClean="0">
                    <a:solidFill>
                      <a:srgbClr val="191919"/>
                    </a:solidFill>
                    <a:latin typeface="Verdana" charset="0"/>
                  </a:rPr>
                  <a:t>protein structure</a:t>
                </a:r>
                <a:endParaRPr lang="en-US" sz="2200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 bwMode="auto">
            <a:xfrm>
              <a:off x="4953000" y="4095750"/>
              <a:ext cx="1752600" cy="4953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</a:rPr>
                <a:t>click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38200" y="4076700"/>
              <a:ext cx="1219200" cy="53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Enter</a:t>
              </a:r>
              <a:endParaRPr lang="en-US" sz="2800" dirty="0">
                <a:solidFill>
                  <a:srgbClr val="002A7E"/>
                </a:solidFill>
                <a:latin typeface="Verdana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81800" y="762254"/>
            <a:ext cx="1600200" cy="4885012"/>
            <a:chOff x="6781800" y="762254"/>
            <a:chExt cx="1600200" cy="4885012"/>
          </a:xfrm>
        </p:grpSpPr>
        <p:grpSp>
          <p:nvGrpSpPr>
            <p:cNvPr id="41" name="Group 20"/>
            <p:cNvGrpSpPr>
              <a:grpSpLocks/>
            </p:cNvGrpSpPr>
            <p:nvPr/>
          </p:nvGrpSpPr>
          <p:grpSpPr bwMode="auto">
            <a:xfrm>
              <a:off x="7696200" y="762254"/>
              <a:ext cx="685800" cy="381000"/>
              <a:chOff x="4724400" y="990600"/>
              <a:chExt cx="457200" cy="304800"/>
            </a:xfrm>
          </p:grpSpPr>
          <p:sp>
            <p:nvSpPr>
              <p:cNvPr id="42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43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45" name="AutoShape 12"/>
            <p:cNvSpPr>
              <a:spLocks noChangeArrowheads="1"/>
            </p:cNvSpPr>
            <p:nvPr/>
          </p:nvSpPr>
          <p:spPr bwMode="auto">
            <a:xfrm flipV="1">
              <a:off x="6781800" y="5037666"/>
              <a:ext cx="1600200" cy="6096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2800" dirty="0">
                  <a:solidFill>
                    <a:schemeClr val="bg1"/>
                  </a:solidFill>
                  <a:latin typeface="Verdana" charset="0"/>
                </a:rPr>
                <a:t>h</a:t>
              </a:r>
            </a:p>
          </p:txBody>
        </p:sp>
      </p:grpSp>
      <p:sp>
        <p:nvSpPr>
          <p:cNvPr id="46" name="AutoShape 10"/>
          <p:cNvSpPr>
            <a:spLocks noChangeArrowheads="1"/>
          </p:cNvSpPr>
          <p:nvPr/>
        </p:nvSpPr>
        <p:spPr bwMode="auto">
          <a:xfrm>
            <a:off x="3505200" y="1066800"/>
            <a:ext cx="388454" cy="3733800"/>
          </a:xfrm>
          <a:prstGeom prst="upArrow">
            <a:avLst>
              <a:gd name="adj1" fmla="val 50000"/>
              <a:gd name="adj2" fmla="val 133306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55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6.08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" y="280924"/>
            <a:ext cx="6372860" cy="5738876"/>
          </a:xfrm>
          <a:prstGeom prst="rect">
            <a:avLst/>
          </a:prstGeom>
        </p:spPr>
      </p:pic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457200" y="4495800"/>
            <a:ext cx="4800600" cy="990600"/>
            <a:chOff x="4724400" y="990600"/>
            <a:chExt cx="457200" cy="304800"/>
          </a:xfrm>
        </p:grpSpPr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78848" y="5183885"/>
            <a:ext cx="7107952" cy="1369315"/>
            <a:chOff x="1578848" y="5183885"/>
            <a:chExt cx="7107952" cy="1369315"/>
          </a:xfrm>
        </p:grpSpPr>
        <p:grpSp>
          <p:nvGrpSpPr>
            <p:cNvPr id="21" name="Group 20"/>
            <p:cNvGrpSpPr/>
            <p:nvPr/>
          </p:nvGrpSpPr>
          <p:grpSpPr>
            <a:xfrm>
              <a:off x="3962400" y="5334000"/>
              <a:ext cx="4724400" cy="1219200"/>
              <a:chOff x="3276600" y="5257800"/>
              <a:chExt cx="4724400" cy="1219200"/>
            </a:xfrm>
          </p:grpSpPr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3276600" y="5257800"/>
                <a:ext cx="47244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3448050" y="5436577"/>
                <a:ext cx="4381500" cy="861646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3581400" y="5657850"/>
                <a:ext cx="4114800" cy="4191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Click the underlined term</a:t>
                </a:r>
              </a:p>
            </p:txBody>
          </p:sp>
        </p:grp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 rot="17839308">
              <a:off x="2848922" y="3913811"/>
              <a:ext cx="288558" cy="2828705"/>
            </a:xfrm>
            <a:prstGeom prst="upArrow">
              <a:avLst>
                <a:gd name="adj1" fmla="val 50000"/>
                <a:gd name="adj2" fmla="val 84895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424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6.22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3" y="455422"/>
            <a:ext cx="5672582" cy="59471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29200" y="2667000"/>
            <a:ext cx="3505200" cy="2133600"/>
            <a:chOff x="3810000" y="609600"/>
            <a:chExt cx="3505200" cy="21336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3810000" y="609600"/>
              <a:ext cx="3505200" cy="21336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3399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3962400" y="762000"/>
              <a:ext cx="3200400" cy="1828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4114800" y="857250"/>
              <a:ext cx="2895600" cy="1638300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2200" b="1" i="1" dirty="0" smtClean="0">
                  <a:solidFill>
                    <a:srgbClr val="004381"/>
                  </a:solidFill>
                  <a:latin typeface="Verdana" charset="0"/>
                </a:rPr>
                <a:t>Note: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PubMed automatically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OR’s</a:t>
              </a:r>
              <a:r>
                <a:rPr lang="en-US" sz="18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indented terms</a:t>
              </a:r>
            </a:p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r>
                <a:rPr lang="en-US" sz="1800" dirty="0" smtClean="0">
                  <a:solidFill>
                    <a:srgbClr val="FF6600"/>
                  </a:solidFill>
                  <a:latin typeface="Verdana" charset="0"/>
                </a:rPr>
                <a:t>under a broader term…</a:t>
              </a:r>
              <a:endParaRPr lang="en-US" sz="1800" i="1" dirty="0" smtClean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2277533" y="4495800"/>
            <a:ext cx="2209800" cy="1828800"/>
          </a:xfrm>
          <a:prstGeom prst="rect">
            <a:avLst/>
          </a:prstGeom>
          <a:noFill/>
          <a:ln w="1238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5300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15 at 6.26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6" y="914400"/>
            <a:ext cx="8402828" cy="365302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67200" y="4419600"/>
            <a:ext cx="4305300" cy="1600200"/>
            <a:chOff x="3886200" y="3124200"/>
            <a:chExt cx="4305300" cy="167640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886200" y="3124200"/>
              <a:ext cx="4305300" cy="16764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  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46615" y="3276600"/>
              <a:ext cx="3949188" cy="1371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52314" y="3710938"/>
              <a:ext cx="3596286" cy="502920"/>
              <a:chOff x="4252314" y="3710938"/>
              <a:chExt cx="3596286" cy="502920"/>
            </a:xfrm>
          </p:grpSpPr>
          <p:sp>
            <p:nvSpPr>
              <p:cNvPr id="9" name="Rectangle 22"/>
              <p:cNvSpPr>
                <a:spLocks noChangeArrowheads="1"/>
              </p:cNvSpPr>
              <p:nvPr/>
            </p:nvSpPr>
            <p:spPr bwMode="auto">
              <a:xfrm>
                <a:off x="4252314" y="3733800"/>
                <a:ext cx="1005487" cy="4571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2800" dirty="0">
                    <a:solidFill>
                      <a:srgbClr val="2B5D8F"/>
                    </a:solidFill>
                    <a:latin typeface="Verdana" charset="0"/>
                  </a:rPr>
                  <a:t>C</a:t>
                </a:r>
                <a:r>
                  <a:rPr lang="en-US" sz="2800" dirty="0" smtClean="0">
                    <a:solidFill>
                      <a:srgbClr val="2B5D8F"/>
                    </a:solidFill>
                    <a:latin typeface="Verdana" charset="0"/>
                  </a:rPr>
                  <a:t>lick</a:t>
                </a:r>
                <a:endParaRPr lang="en-US" sz="2800" dirty="0">
                  <a:solidFill>
                    <a:srgbClr val="2B5D8F"/>
                  </a:solidFill>
                  <a:latin typeface="Verdana" charset="0"/>
                </a:endParaRPr>
              </a:p>
            </p:txBody>
          </p:sp>
          <p:sp>
            <p:nvSpPr>
              <p:cNvPr id="10" name="AutoShape 20"/>
              <p:cNvSpPr>
                <a:spLocks noChangeArrowheads="1"/>
              </p:cNvSpPr>
              <p:nvPr/>
            </p:nvSpPr>
            <p:spPr bwMode="auto">
              <a:xfrm>
                <a:off x="5343698" y="3710938"/>
                <a:ext cx="2504902" cy="50292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</p:grpSp>
      <p:sp>
        <p:nvSpPr>
          <p:cNvPr id="11" name="AutoShape 19"/>
          <p:cNvSpPr>
            <a:spLocks noChangeArrowheads="1"/>
          </p:cNvSpPr>
          <p:nvPr/>
        </p:nvSpPr>
        <p:spPr bwMode="auto">
          <a:xfrm rot="5400000">
            <a:off x="6405947" y="3881053"/>
            <a:ext cx="1676401" cy="315095"/>
          </a:xfrm>
          <a:prstGeom prst="leftArrow">
            <a:avLst>
              <a:gd name="adj1" fmla="val 50000"/>
              <a:gd name="adj2" fmla="val 94536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254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6.36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" y="533400"/>
            <a:ext cx="8632190" cy="352933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1295400" y="4343400"/>
            <a:ext cx="7467600" cy="1972734"/>
            <a:chOff x="1295400" y="4343400"/>
            <a:chExt cx="7467600" cy="1972734"/>
          </a:xfrm>
        </p:grpSpPr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1295400" y="4343400"/>
              <a:ext cx="7467600" cy="1972734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289B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1400" dirty="0" smtClean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6" name="Rectangle 11"/>
            <p:cNvSpPr>
              <a:spLocks noChangeArrowheads="1"/>
            </p:cNvSpPr>
            <p:nvPr/>
          </p:nvSpPr>
          <p:spPr bwMode="auto">
            <a:xfrm>
              <a:off x="1524000" y="4517311"/>
              <a:ext cx="7004593" cy="1641844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895600" y="5010150"/>
              <a:ext cx="1905000" cy="685800"/>
              <a:chOff x="2133600" y="5014383"/>
              <a:chExt cx="1905000" cy="685800"/>
            </a:xfrm>
          </p:grpSpPr>
          <p:sp>
            <p:nvSpPr>
              <p:cNvPr id="10" name="AutoShape 20"/>
              <p:cNvSpPr>
                <a:spLocks noChangeArrowheads="1"/>
              </p:cNvSpPr>
              <p:nvPr/>
            </p:nvSpPr>
            <p:spPr bwMode="auto">
              <a:xfrm flipV="1">
                <a:off x="2133600" y="5014383"/>
                <a:ext cx="1905000" cy="6858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57150">
                <a:solidFill>
                  <a:srgbClr val="A0B4C3"/>
                </a:solidFill>
                <a:round/>
                <a:headEnd/>
                <a:tailEnd/>
              </a:ln>
            </p:spPr>
            <p:txBody>
              <a:bodyPr rot="10800000"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sz="3600" dirty="0">
                  <a:latin typeface="Verdana" charset="0"/>
                </a:endParaRPr>
              </a:p>
            </p:txBody>
          </p:sp>
          <p:sp>
            <p:nvSpPr>
              <p:cNvPr id="11" name="Rectangle 21"/>
              <p:cNvSpPr>
                <a:spLocks noChangeArrowheads="1"/>
              </p:cNvSpPr>
              <p:nvPr/>
            </p:nvSpPr>
            <p:spPr bwMode="auto">
              <a:xfrm>
                <a:off x="2266951" y="5147733"/>
                <a:ext cx="1619249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200" dirty="0" smtClean="0">
                    <a:solidFill>
                      <a:srgbClr val="191919"/>
                    </a:solidFill>
                    <a:latin typeface="Verdana" charset="0"/>
                  </a:rPr>
                  <a:t>nucleotide</a:t>
                </a:r>
                <a:endParaRPr lang="en-US" sz="2200" dirty="0">
                  <a:solidFill>
                    <a:srgbClr val="191919"/>
                  </a:solidFill>
                  <a:latin typeface="Verdana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4953000" y="5105400"/>
              <a:ext cx="1752600" cy="4953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2800" dirty="0" smtClean="0">
                  <a:solidFill>
                    <a:srgbClr val="FF8411"/>
                  </a:solidFill>
                  <a:latin typeface="Verdana" charset="0"/>
                </a:rPr>
                <a:t>click</a:t>
              </a: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600200" y="5067300"/>
              <a:ext cx="1219200" cy="53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8411"/>
                  </a:solidFill>
                  <a:latin typeface="Verdana" charset="0"/>
                </a:rPr>
                <a:t>Enter</a:t>
              </a:r>
              <a:endParaRPr lang="en-US" sz="2800" dirty="0">
                <a:solidFill>
                  <a:srgbClr val="002A7E"/>
                </a:solidFill>
                <a:latin typeface="Verdana" charset="0"/>
              </a:endParaRPr>
            </a:p>
          </p:txBody>
        </p:sp>
      </p:grp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3505200" y="1066800"/>
            <a:ext cx="388454" cy="3733800"/>
          </a:xfrm>
          <a:prstGeom prst="upArrow">
            <a:avLst>
              <a:gd name="adj1" fmla="val 50000"/>
              <a:gd name="adj2" fmla="val 133306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781800" y="838200"/>
            <a:ext cx="1600200" cy="4809066"/>
            <a:chOff x="6781800" y="838200"/>
            <a:chExt cx="1600200" cy="4809066"/>
          </a:xfrm>
        </p:grpSpPr>
        <p:grpSp>
          <p:nvGrpSpPr>
            <p:cNvPr id="22" name="Group 20"/>
            <p:cNvGrpSpPr>
              <a:grpSpLocks/>
            </p:cNvGrpSpPr>
            <p:nvPr/>
          </p:nvGrpSpPr>
          <p:grpSpPr bwMode="auto">
            <a:xfrm>
              <a:off x="7620000" y="838200"/>
              <a:ext cx="609600" cy="381000"/>
              <a:chOff x="4724400" y="990600"/>
              <a:chExt cx="457200" cy="304800"/>
            </a:xfrm>
          </p:grpSpPr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5" name="AutoShape 18"/>
              <p:cNvSpPr>
                <a:spLocks noChangeArrowheads="1"/>
              </p:cNvSpPr>
              <p:nvPr/>
            </p:nvSpPr>
            <p:spPr bwMode="auto">
              <a:xfrm>
                <a:off x="4724400" y="990600"/>
                <a:ext cx="4572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 flipV="1">
              <a:off x="6781800" y="5037666"/>
              <a:ext cx="1600200" cy="6096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2800" dirty="0">
                  <a:solidFill>
                    <a:schemeClr val="bg1"/>
                  </a:solidFill>
                  <a:latin typeface="Verdana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33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6.44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" y="1066800"/>
            <a:ext cx="8649970" cy="338709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04800" y="2590800"/>
            <a:ext cx="6172200" cy="914400"/>
            <a:chOff x="4724400" y="990600"/>
            <a:chExt cx="457200" cy="304800"/>
          </a:xfrm>
        </p:grpSpPr>
        <p:sp>
          <p:nvSpPr>
            <p:cNvPr id="5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4248" y="2721469"/>
            <a:ext cx="5316152" cy="3222131"/>
            <a:chOff x="1694248" y="2721469"/>
            <a:chExt cx="5316152" cy="3222131"/>
          </a:xfrm>
        </p:grpSpPr>
        <p:grpSp>
          <p:nvGrpSpPr>
            <p:cNvPr id="8" name="Group 7"/>
            <p:cNvGrpSpPr/>
            <p:nvPr/>
          </p:nvGrpSpPr>
          <p:grpSpPr>
            <a:xfrm>
              <a:off x="1981200" y="4724400"/>
              <a:ext cx="5029200" cy="1219200"/>
              <a:chOff x="3276600" y="5257800"/>
              <a:chExt cx="4724400" cy="1219200"/>
            </a:xfrm>
          </p:grpSpPr>
          <p:sp>
            <p:nvSpPr>
              <p:cNvPr id="10" name="Rectangle 12"/>
              <p:cNvSpPr>
                <a:spLocks noChangeArrowheads="1"/>
              </p:cNvSpPr>
              <p:nvPr/>
            </p:nvSpPr>
            <p:spPr bwMode="auto">
              <a:xfrm>
                <a:off x="3276600" y="5257800"/>
                <a:ext cx="4724400" cy="121920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rgbClr val="2E5D8E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3200" dirty="0" smtClean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11" name="Rectangle 13"/>
              <p:cNvSpPr>
                <a:spLocks noChangeArrowheads="1"/>
              </p:cNvSpPr>
              <p:nvPr/>
            </p:nvSpPr>
            <p:spPr bwMode="auto">
              <a:xfrm>
                <a:off x="3448050" y="5436577"/>
                <a:ext cx="4381500" cy="861646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3581400" y="5657850"/>
                <a:ext cx="4114800" cy="4191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vl="0" algn="ctr"/>
                <a:r>
                  <a:rPr lang="en-US" dirty="0">
                    <a:solidFill>
                      <a:srgbClr val="FF6600"/>
                    </a:solidFill>
                    <a:latin typeface="Verdana" charset="0"/>
                  </a:rPr>
                  <a:t>Click the underlined term</a:t>
                </a:r>
              </a:p>
            </p:txBody>
          </p:sp>
        </p:grp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19846472">
              <a:off x="1694248" y="2721469"/>
              <a:ext cx="288558" cy="2645436"/>
            </a:xfrm>
            <a:prstGeom prst="upArrow">
              <a:avLst>
                <a:gd name="adj1" fmla="val 50000"/>
                <a:gd name="adj2" fmla="val 84895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5885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6.57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04801"/>
            <a:ext cx="7330694" cy="4480306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438400" y="3962400"/>
            <a:ext cx="838200" cy="304800"/>
            <a:chOff x="4724400" y="990600"/>
            <a:chExt cx="457200" cy="304800"/>
          </a:xfrm>
        </p:grpSpPr>
        <p:sp>
          <p:nvSpPr>
            <p:cNvPr id="5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62200" y="4572000"/>
            <a:ext cx="6477000" cy="1943100"/>
            <a:chOff x="2362200" y="4572000"/>
            <a:chExt cx="6477000" cy="19431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2362200" y="4572000"/>
              <a:ext cx="6477000" cy="19431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514600" y="4724400"/>
              <a:ext cx="6172200" cy="16383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2895600" y="4877504"/>
              <a:ext cx="5410200" cy="392415"/>
            </a:xfrm>
            <a:prstGeom prst="rect">
              <a:avLst/>
            </a:prstGeom>
            <a:ln>
              <a:noFill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70000"/>
                </a:lnSpc>
                <a:spcAft>
                  <a:spcPts val="3000"/>
                </a:spcAft>
                <a:defRPr/>
              </a:pPr>
              <a:r>
                <a:rPr lang="en-US" sz="2600" b="1" i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Sub-headings</a:t>
              </a:r>
              <a:r>
                <a:rPr lang="en-US" sz="26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800" dirty="0">
                  <a:solidFill>
                    <a:srgbClr val="2B5D8F"/>
                  </a:solidFill>
                  <a:latin typeface="Verdana" charset="0"/>
                </a:rPr>
                <a:t>narrow the “meaning” of </a:t>
              </a:r>
              <a:r>
                <a:rPr lang="en-US" sz="1800" dirty="0" smtClean="0">
                  <a:solidFill>
                    <a:srgbClr val="2B5D8F"/>
                  </a:solidFill>
                  <a:latin typeface="Verdana" charset="0"/>
                </a:rPr>
                <a:t>a</a:t>
              </a:r>
              <a:endParaRPr lang="en-US" sz="18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>
              <a:off x="2628900" y="5868104"/>
              <a:ext cx="5905500" cy="37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60000"/>
                </a:lnSpc>
                <a:spcAft>
                  <a:spcPts val="3000"/>
                </a:spcAft>
              </a:pPr>
              <a:r>
                <a:rPr lang="en-US" sz="1800" dirty="0">
                  <a:solidFill>
                    <a:srgbClr val="2B5D8F"/>
                  </a:solidFill>
                  <a:latin typeface="Verdana" charset="0"/>
                </a:rPr>
                <a:t>a</a:t>
              </a:r>
              <a:r>
                <a:rPr lang="en-US" sz="1800" dirty="0" smtClean="0">
                  <a:solidFill>
                    <a:srgbClr val="2B5D8F"/>
                  </a:solidFill>
                  <a:latin typeface="Verdana" charset="0"/>
                </a:rPr>
                <a:t>rticles</a:t>
              </a:r>
              <a:r>
                <a:rPr lang="en-US" sz="1800" dirty="0" smtClean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en-US" sz="1800" dirty="0" smtClean="0">
                  <a:solidFill>
                    <a:srgbClr val="2B5D8F"/>
                  </a:solidFill>
                  <a:latin typeface="Verdana" charset="0"/>
                </a:rPr>
                <a:t>under </a:t>
              </a:r>
              <a:r>
                <a:rPr lang="en-US" sz="1800" dirty="0">
                  <a:solidFill>
                    <a:srgbClr val="2B5D8F"/>
                  </a:solidFill>
                  <a:latin typeface="Verdana" charset="0"/>
                </a:rPr>
                <a:t>the  </a:t>
              </a:r>
              <a:r>
                <a:rPr lang="en-US" sz="2800" b="1" dirty="0" err="1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  <a:r>
                <a:rPr lang="en-US" sz="2800" b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1800" dirty="0" smtClean="0">
                  <a:solidFill>
                    <a:srgbClr val="2B5D8F"/>
                  </a:solidFill>
                  <a:latin typeface="Verdana" charset="0"/>
                </a:rPr>
                <a:t>term</a:t>
              </a:r>
              <a:r>
                <a:rPr lang="en-US" sz="1800" dirty="0">
                  <a:solidFill>
                    <a:srgbClr val="2B5D8F"/>
                  </a:solidFill>
                  <a:latin typeface="Verdana" charset="0"/>
                </a:rPr>
                <a:t>:</a:t>
              </a:r>
              <a:r>
                <a:rPr lang="en-US" sz="1800" dirty="0" smtClean="0">
                  <a:solidFill>
                    <a:srgbClr val="2B5D8F"/>
                  </a:solidFill>
                  <a:latin typeface="Verdana" charset="0"/>
                </a:rPr>
                <a:t> </a:t>
              </a:r>
              <a:r>
                <a:rPr lang="en-US" sz="2600" b="1" i="1" dirty="0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Nucleotides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876550" y="5366146"/>
              <a:ext cx="5448300" cy="425758"/>
              <a:chOff x="2095500" y="5425921"/>
              <a:chExt cx="5448300" cy="425758"/>
            </a:xfrm>
          </p:grpSpPr>
          <p:sp>
            <p:nvSpPr>
              <p:cNvPr id="13" name="Rectangle 22"/>
              <p:cNvSpPr>
                <a:spLocks noChangeArrowheads="1"/>
              </p:cNvSpPr>
              <p:nvPr/>
            </p:nvSpPr>
            <p:spPr bwMode="auto">
              <a:xfrm>
                <a:off x="3886200" y="5454134"/>
                <a:ext cx="3657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Aft>
                    <a:spcPts val="3000"/>
                  </a:spcAft>
                </a:pPr>
                <a:r>
                  <a:rPr lang="en-US" sz="1800" dirty="0" smtClean="0">
                    <a:solidFill>
                      <a:srgbClr val="2B5D8F"/>
                    </a:solidFill>
                    <a:latin typeface="Verdana" charset="0"/>
                  </a:rPr>
                  <a:t>They </a:t>
                </a:r>
                <a:r>
                  <a:rPr lang="en-US" sz="1800" dirty="0">
                    <a:solidFill>
                      <a:srgbClr val="2B5D8F"/>
                    </a:solidFill>
                    <a:latin typeface="Verdana" charset="0"/>
                  </a:rPr>
                  <a:t>are a “subset” of </a:t>
                </a:r>
                <a:r>
                  <a:rPr lang="en-US" sz="1800" b="1" u="sng" dirty="0">
                    <a:solidFill>
                      <a:srgbClr val="2B5D8F"/>
                    </a:solidFill>
                    <a:latin typeface="Verdana" charset="0"/>
                  </a:rPr>
                  <a:t>all</a:t>
                </a:r>
                <a:r>
                  <a:rPr lang="en-US" sz="1800" dirty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2B5D8F"/>
                    </a:solidFill>
                    <a:latin typeface="Verdana" charset="0"/>
                  </a:rPr>
                  <a:t>the </a:t>
                </a:r>
                <a:endParaRPr lang="en-US" sz="18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2095500" y="5425921"/>
                <a:ext cx="1866900" cy="4257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  <a:spcAft>
                    <a:spcPts val="3000"/>
                  </a:spcAft>
                </a:pPr>
                <a:r>
                  <a:rPr lang="en-US" sz="26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MeSH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sz="1800" dirty="0" smtClean="0">
                    <a:solidFill>
                      <a:srgbClr val="2B5D8F"/>
                    </a:solidFill>
                    <a:latin typeface="Verdana" charset="0"/>
                  </a:rPr>
                  <a:t>term.</a:t>
                </a:r>
                <a:endParaRPr lang="en-US" sz="18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0959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15" name="Rounded Rectangle 11"/>
          <p:cNvSpPr>
            <a:spLocks noChangeArrowheads="1"/>
          </p:cNvSpPr>
          <p:nvPr/>
        </p:nvSpPr>
        <p:spPr bwMode="auto">
          <a:xfrm>
            <a:off x="2209800" y="3886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4800" y="5029200"/>
            <a:ext cx="3886200" cy="1524000"/>
            <a:chOff x="152400" y="4953000"/>
            <a:chExt cx="4191000" cy="1701800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52400" y="4953000"/>
              <a:ext cx="4191000" cy="170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1</a:t>
              </a: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) Check the box next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     to </a:t>
              </a:r>
              <a:r>
                <a:rPr lang="en-US" sz="2000" dirty="0">
                  <a:solidFill>
                    <a:srgbClr val="FF6600"/>
                  </a:solidFill>
                  <a:latin typeface="Verdana" charset="0"/>
                </a:rPr>
                <a:t>the subheading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a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325703" y="5105400"/>
              <a:ext cx="3865297" cy="1371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pic>
        <p:nvPicPr>
          <p:cNvPr id="2" name="Picture 1" descr="Screen Shot 2014-08-15 at 6.57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7330694" cy="4480306"/>
          </a:xfrm>
          <a:prstGeom prst="rect">
            <a:avLst/>
          </a:prstGeom>
        </p:spPr>
      </p:pic>
      <p:grpSp>
        <p:nvGrpSpPr>
          <p:cNvPr id="66563" name="Group 66562"/>
          <p:cNvGrpSpPr/>
          <p:nvPr/>
        </p:nvGrpSpPr>
        <p:grpSpPr>
          <a:xfrm>
            <a:off x="4267200" y="3276600"/>
            <a:ext cx="4724400" cy="1447800"/>
            <a:chOff x="4267200" y="3200400"/>
            <a:chExt cx="4724400" cy="1447800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267200" y="3200400"/>
              <a:ext cx="47244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B9CC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  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419600" y="3352800"/>
              <a:ext cx="4438919" cy="1143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66560" name="Group 66559"/>
            <p:cNvGrpSpPr/>
            <p:nvPr/>
          </p:nvGrpSpPr>
          <p:grpSpPr>
            <a:xfrm>
              <a:off x="4495800" y="3657600"/>
              <a:ext cx="4186708" cy="533400"/>
              <a:chOff x="4572000" y="3657600"/>
              <a:chExt cx="4186708" cy="533400"/>
            </a:xfrm>
          </p:grpSpPr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4572000" y="3733800"/>
                <a:ext cx="1752600" cy="3810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2)Then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click</a:t>
                </a:r>
              </a:p>
            </p:txBody>
          </p:sp>
          <p:sp>
            <p:nvSpPr>
              <p:cNvPr id="26" name="AutoShape 20"/>
              <p:cNvSpPr>
                <a:spLocks noChangeArrowheads="1"/>
              </p:cNvSpPr>
              <p:nvPr/>
            </p:nvSpPr>
            <p:spPr bwMode="auto">
              <a:xfrm>
                <a:off x="6400800" y="3657600"/>
                <a:ext cx="2357908" cy="5334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</p:grpSp>
      <p:sp>
        <p:nvSpPr>
          <p:cNvPr id="31" name="AutoShape 10"/>
          <p:cNvSpPr>
            <a:spLocks noChangeArrowheads="1"/>
          </p:cNvSpPr>
          <p:nvPr/>
        </p:nvSpPr>
        <p:spPr bwMode="auto">
          <a:xfrm rot="20438034">
            <a:off x="7029139" y="2315928"/>
            <a:ext cx="317702" cy="1545992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 rot="3644951">
            <a:off x="2440145" y="4619610"/>
            <a:ext cx="1437094" cy="322262"/>
          </a:xfrm>
          <a:prstGeom prst="leftArrow">
            <a:avLst>
              <a:gd name="adj1" fmla="val 50000"/>
              <a:gd name="adj2" fmla="val 108784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8" name="Rounded Rectangle 11"/>
          <p:cNvSpPr>
            <a:spLocks noChangeArrowheads="1"/>
          </p:cNvSpPr>
          <p:nvPr/>
        </p:nvSpPr>
        <p:spPr bwMode="auto">
          <a:xfrm>
            <a:off x="2286000" y="3886200"/>
            <a:ext cx="3810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248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15 at 7.21.5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"/>
          <a:stretch/>
        </p:blipFill>
        <p:spPr>
          <a:xfrm>
            <a:off x="466344" y="708660"/>
            <a:ext cx="8211312" cy="544068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00400" y="4267200"/>
            <a:ext cx="4495800" cy="1377445"/>
            <a:chOff x="2743200" y="5029200"/>
            <a:chExt cx="4495800" cy="1377445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743200" y="5029200"/>
              <a:ext cx="4495800" cy="1377445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164A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895600" y="5181599"/>
              <a:ext cx="4181061" cy="110406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048000" y="5453283"/>
              <a:ext cx="1055204" cy="52343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Click</a:t>
              </a:r>
              <a:endParaRPr lang="en-US" sz="2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28" name="Rectangle 18"/>
            <p:cNvSpPr>
              <a:spLocks noChangeArrowheads="1"/>
            </p:cNvSpPr>
            <p:nvPr/>
          </p:nvSpPr>
          <p:spPr bwMode="auto">
            <a:xfrm>
              <a:off x="4191000" y="5410200"/>
              <a:ext cx="2678596" cy="598209"/>
            </a:xfrm>
            <a:prstGeom prst="rect">
              <a:avLst/>
            </a:prstGeom>
            <a:solidFill>
              <a:srgbClr val="CCCCCC"/>
            </a:solidFill>
            <a:ln w="9525">
              <a:solidFill>
                <a:srgbClr val="4C4C4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200" dirty="0">
                  <a:solidFill>
                    <a:srgbClr val="191919"/>
                  </a:solidFill>
                  <a:latin typeface="Verdana" charset="0"/>
                </a:rPr>
                <a:t>Search PubMed</a:t>
              </a:r>
            </a:p>
          </p:txBody>
        </p:sp>
      </p:grpSp>
      <p:sp>
        <p:nvSpPr>
          <p:cNvPr id="29" name="AutoShape 10"/>
          <p:cNvSpPr>
            <a:spLocks noChangeArrowheads="1"/>
          </p:cNvSpPr>
          <p:nvPr/>
        </p:nvSpPr>
        <p:spPr bwMode="auto">
          <a:xfrm rot="761096">
            <a:off x="6791916" y="3293810"/>
            <a:ext cx="325284" cy="1516340"/>
          </a:xfrm>
          <a:prstGeom prst="upArrow">
            <a:avLst>
              <a:gd name="adj1" fmla="val 50000"/>
              <a:gd name="adj2" fmla="val 9743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50445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7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8" y="1828800"/>
            <a:ext cx="8299704" cy="47081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24200" y="304800"/>
            <a:ext cx="3657600" cy="1295400"/>
            <a:chOff x="2743200" y="4610100"/>
            <a:chExt cx="3657600" cy="1295400"/>
          </a:xfrm>
        </p:grpSpPr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2743200" y="4610100"/>
              <a:ext cx="3657600" cy="12954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3200" dirty="0" smtClean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44" name="Rectangle 13"/>
            <p:cNvSpPr>
              <a:spLocks noChangeArrowheads="1"/>
            </p:cNvSpPr>
            <p:nvPr/>
          </p:nvSpPr>
          <p:spPr bwMode="auto">
            <a:xfrm>
              <a:off x="2952750" y="4826977"/>
              <a:ext cx="3238500" cy="861646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095932" y="4991100"/>
              <a:ext cx="2952135" cy="533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/>
              <a:r>
                <a:rPr lang="en-US" sz="2800" dirty="0">
                  <a:solidFill>
                    <a:srgbClr val="FF0000"/>
                  </a:solidFill>
                  <a:latin typeface="Verdana" charset="0"/>
                </a:rPr>
                <a:t>Click </a:t>
              </a:r>
              <a:r>
                <a:rPr lang="en-US" sz="2800" dirty="0" smtClean="0">
                  <a:solidFill>
                    <a:srgbClr val="FF0000"/>
                  </a:solidFill>
                  <a:latin typeface="Verdana" charset="0"/>
                </a:rPr>
                <a:t>Advanced</a:t>
              </a:r>
              <a:endParaRPr lang="en-US" sz="2800" dirty="0">
                <a:solidFill>
                  <a:srgbClr val="FF0000"/>
                </a:solidFill>
                <a:latin typeface="Verdana" charset="0"/>
              </a:endParaRPr>
            </a:p>
          </p:txBody>
        </p:sp>
      </p:grpSp>
      <p:sp>
        <p:nvSpPr>
          <p:cNvPr id="42" name="AutoShape 10"/>
          <p:cNvSpPr>
            <a:spLocks noChangeArrowheads="1"/>
          </p:cNvSpPr>
          <p:nvPr/>
        </p:nvSpPr>
        <p:spPr bwMode="auto">
          <a:xfrm rot="12488058">
            <a:off x="3801305" y="1136207"/>
            <a:ext cx="288558" cy="1328214"/>
          </a:xfrm>
          <a:prstGeom prst="upArrow">
            <a:avLst>
              <a:gd name="adj1" fmla="val 50000"/>
              <a:gd name="adj2" fmla="val 848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13426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15 at 3.10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32613"/>
            <a:ext cx="4800600" cy="61927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66800" y="3124200"/>
            <a:ext cx="5181600" cy="1143000"/>
            <a:chOff x="381000" y="3200400"/>
            <a:chExt cx="5181600" cy="1143000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381000" y="3200400"/>
              <a:ext cx="5181600" cy="1143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6666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599016" y="3505200"/>
              <a:ext cx="4745567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latin typeface="Verdana" charset="0"/>
                </a:rPr>
                <a:t>Hover mouse over </a:t>
              </a:r>
              <a:r>
                <a:rPr lang="en-US" dirty="0">
                  <a:latin typeface="Verdana" charset="0"/>
                </a:rPr>
                <a:t>Databases</a:t>
              </a:r>
            </a:p>
          </p:txBody>
        </p:sp>
      </p:grpSp>
      <p:sp>
        <p:nvSpPr>
          <p:cNvPr id="14" name="AutoShape 12"/>
          <p:cNvSpPr>
            <a:spLocks noChangeArrowheads="1"/>
          </p:cNvSpPr>
          <p:nvPr/>
        </p:nvSpPr>
        <p:spPr bwMode="auto">
          <a:xfrm rot="2442989" flipH="1">
            <a:off x="5403190" y="1797090"/>
            <a:ext cx="358713" cy="1858331"/>
          </a:xfrm>
          <a:prstGeom prst="upArrow">
            <a:avLst>
              <a:gd name="adj1" fmla="val 50000"/>
              <a:gd name="adj2" fmla="val 118039"/>
            </a:avLst>
          </a:prstGeom>
          <a:gradFill rotWithShape="0">
            <a:gsLst>
              <a:gs pos="0">
                <a:srgbClr val="9A0002"/>
              </a:gs>
              <a:gs pos="50000">
                <a:srgbClr val="F49394"/>
              </a:gs>
              <a:gs pos="100000">
                <a:srgbClr val="9A0002"/>
              </a:gs>
            </a:gsLst>
            <a:lin ang="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324600" y="1752600"/>
            <a:ext cx="762000" cy="381000"/>
            <a:chOff x="6477000" y="1752600"/>
            <a:chExt cx="762000" cy="3810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6553200" y="1828800"/>
              <a:ext cx="609600" cy="228600"/>
            </a:xfrm>
            <a:prstGeom prst="rect">
              <a:avLst/>
            </a:prstGeom>
            <a:noFill/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4" name="AutoShape 11"/>
            <p:cNvSpPr>
              <a:spLocks noChangeArrowheads="1"/>
            </p:cNvSpPr>
            <p:nvPr/>
          </p:nvSpPr>
          <p:spPr bwMode="auto">
            <a:xfrm>
              <a:off x="6477000" y="1752600"/>
              <a:ext cx="762000" cy="381000"/>
            </a:xfrm>
            <a:prstGeom prst="roundRect">
              <a:avLst>
                <a:gd name="adj" fmla="val 16667"/>
              </a:avLst>
            </a:prstGeom>
            <a:noFill/>
            <a:ln w="7620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6603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7.31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" y="304800"/>
            <a:ext cx="8054340" cy="4671060"/>
          </a:xfrm>
          <a:prstGeom prst="rect">
            <a:avLst/>
          </a:prstGeom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52400" y="4648200"/>
            <a:ext cx="8686800" cy="2057400"/>
          </a:xfrm>
          <a:prstGeom prst="rect">
            <a:avLst/>
          </a:prstGeom>
          <a:solidFill>
            <a:schemeClr val="bg1"/>
          </a:solidFill>
          <a:ln w="57150">
            <a:solidFill>
              <a:srgbClr val="2E5D8E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3200" dirty="0" smtClean="0">
              <a:solidFill>
                <a:srgbClr val="FF6600"/>
              </a:solidFill>
              <a:latin typeface="Verdana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304800" y="4800600"/>
            <a:ext cx="8382000" cy="1752600"/>
          </a:xfrm>
          <a:prstGeom prst="rect">
            <a:avLst/>
          </a:prstGeom>
          <a:noFill/>
          <a:ln w="28575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495300" y="4876800"/>
            <a:ext cx="8001000" cy="762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rgbClr val="FF0000"/>
                </a:solidFill>
                <a:latin typeface="Verdana" charset="0"/>
              </a:rPr>
              <a:t>Click </a:t>
            </a:r>
            <a:r>
              <a:rPr lang="en-US" sz="1800" dirty="0" smtClean="0">
                <a:solidFill>
                  <a:srgbClr val="FF0000"/>
                </a:solidFill>
                <a:latin typeface="Verdana" charset="0"/>
              </a:rPr>
              <a:t>Add next to the set for </a:t>
            </a:r>
          </a:p>
          <a:p>
            <a:pPr lvl="0">
              <a:lnSpc>
                <a:spcPct val="120000"/>
              </a:lnSpc>
            </a:pPr>
            <a:r>
              <a:rPr lang="en-US" sz="1800" dirty="0" smtClean="0">
                <a:latin typeface="Verdana" charset="0"/>
              </a:rPr>
              <a:t>PubMed (</a:t>
            </a:r>
            <a:r>
              <a:rPr lang="en-US" sz="1800" dirty="0" err="1" smtClean="0">
                <a:latin typeface="Verdana" charset="0"/>
              </a:rPr>
              <a:t>GeneRIF</a:t>
            </a:r>
            <a:r>
              <a:rPr lang="en-US" sz="1800" dirty="0" smtClean="0">
                <a:latin typeface="Verdana" charset="0"/>
              </a:rPr>
              <a:t>) Links for Gene (Search </a:t>
            </a:r>
            <a:r>
              <a:rPr lang="en-US" sz="1800" dirty="0" err="1" smtClean="0">
                <a:latin typeface="Verdana" charset="0"/>
              </a:rPr>
              <a:t>cftr</a:t>
            </a:r>
            <a:r>
              <a:rPr lang="en-US" sz="1800" dirty="0" smtClean="0">
                <a:latin typeface="Verdana" charset="0"/>
              </a:rPr>
              <a:t>[gene]…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295400" y="3962400"/>
            <a:ext cx="4572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95400" y="4152900"/>
            <a:ext cx="457200" cy="1905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209800" y="2133600"/>
            <a:ext cx="3276600" cy="533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2400" y="838200"/>
            <a:ext cx="2743200" cy="1069848"/>
            <a:chOff x="152400" y="838200"/>
            <a:chExt cx="2743200" cy="1069848"/>
          </a:xfrm>
        </p:grpSpPr>
        <p:sp>
          <p:nvSpPr>
            <p:cNvPr id="10" name="Rounded Rectangular Callout 9"/>
            <p:cNvSpPr/>
            <p:nvPr/>
          </p:nvSpPr>
          <p:spPr bwMode="auto">
            <a:xfrm>
              <a:off x="152400" y="838200"/>
              <a:ext cx="2743200" cy="1069848"/>
            </a:xfrm>
            <a:prstGeom prst="wedgeRoundRectCallout">
              <a:avLst>
                <a:gd name="adj1" fmla="val -24865"/>
                <a:gd name="adj2" fmla="val 143468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04800" y="1176867"/>
              <a:ext cx="914400" cy="38946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000000"/>
                  </a:solidFill>
                  <a:latin typeface="Verdana" charset="0"/>
                </a:rPr>
                <a:t>Click</a:t>
              </a:r>
              <a:endParaRPr kumimoji="0" 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 flipV="1">
              <a:off x="1295400" y="1066800"/>
              <a:ext cx="1371600" cy="609600"/>
            </a:xfrm>
            <a:prstGeom prst="roundRect">
              <a:avLst>
                <a:gd name="adj" fmla="val 16667"/>
              </a:avLst>
            </a:prstGeom>
            <a:solidFill>
              <a:srgbClr val="632C01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dirty="0">
                  <a:solidFill>
                    <a:schemeClr val="bg1"/>
                  </a:solidFill>
                  <a:latin typeface="Verdana" charset="0"/>
                </a:rPr>
                <a:t>h</a:t>
              </a:r>
            </a:p>
          </p:txBody>
        </p:sp>
      </p:grpSp>
      <p:sp>
        <p:nvSpPr>
          <p:cNvPr id="15" name="Rectangle 14"/>
          <p:cNvSpPr/>
          <p:nvPr/>
        </p:nvSpPr>
        <p:spPr bwMode="auto">
          <a:xfrm>
            <a:off x="495300" y="5638800"/>
            <a:ext cx="8001000" cy="838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>
              <a:lnSpc>
                <a:spcPct val="120000"/>
              </a:lnSpc>
            </a:pPr>
            <a:r>
              <a:rPr lang="en-US" sz="1800" dirty="0" smtClean="0">
                <a:solidFill>
                  <a:srgbClr val="FF0000"/>
                </a:solidFill>
                <a:latin typeface="Verdana" charset="0"/>
              </a:rPr>
              <a:t>and the set for</a:t>
            </a:r>
          </a:p>
          <a:p>
            <a:pPr lvl="0">
              <a:lnSpc>
                <a:spcPct val="120000"/>
              </a:lnSpc>
            </a:pPr>
            <a:r>
              <a:rPr lang="en-US" sz="1800" dirty="0" smtClean="0">
                <a:latin typeface="Verdana" charset="0"/>
              </a:rPr>
              <a:t>Search ((“Sequence Deletion”[Mesh]) AND “Protein Conformation”…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828800" y="3962400"/>
            <a:ext cx="51054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828800" y="4191000"/>
            <a:ext cx="5105400" cy="152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21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7.3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6212"/>
            <a:ext cx="6285992" cy="6005576"/>
          </a:xfrm>
          <a:prstGeom prst="rect">
            <a:avLst/>
          </a:prstGeom>
        </p:spPr>
      </p:pic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2514600" y="3733800"/>
            <a:ext cx="5257800" cy="2209800"/>
            <a:chOff x="3429000" y="2324100"/>
            <a:chExt cx="5257800" cy="2209800"/>
          </a:xfrm>
        </p:grpSpPr>
        <p:grpSp>
          <p:nvGrpSpPr>
            <p:cNvPr id="18" name="Group 3"/>
            <p:cNvGrpSpPr>
              <a:grpSpLocks/>
            </p:cNvGrpSpPr>
            <p:nvPr/>
          </p:nvGrpSpPr>
          <p:grpSpPr bwMode="auto">
            <a:xfrm>
              <a:off x="3429000" y="2324100"/>
              <a:ext cx="5257800" cy="2209800"/>
              <a:chOff x="2057400" y="2743200"/>
              <a:chExt cx="5257800" cy="2209800"/>
            </a:xfrm>
          </p:grpSpPr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2057400" y="2743200"/>
                <a:ext cx="5257800" cy="2209800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2B5D8F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1" name="Rectangle 11"/>
              <p:cNvSpPr>
                <a:spLocks noChangeArrowheads="1"/>
              </p:cNvSpPr>
              <p:nvPr/>
            </p:nvSpPr>
            <p:spPr bwMode="auto">
              <a:xfrm>
                <a:off x="2174240" y="2881313"/>
                <a:ext cx="5024120" cy="196091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9" name="Rectangle 12"/>
            <p:cNvSpPr>
              <a:spLocks noChangeArrowheads="1"/>
            </p:cNvSpPr>
            <p:nvPr/>
          </p:nvSpPr>
          <p:spPr bwMode="auto">
            <a:xfrm>
              <a:off x="3905250" y="2773363"/>
              <a:ext cx="4248150" cy="1311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PubMed identifies</a:t>
              </a:r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 </a:t>
              </a:r>
            </a:p>
            <a:p>
              <a:pPr algn="ctr" eaLnBrk="0" hangingPunct="0"/>
              <a:endParaRPr lang="en-US" sz="4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400" dirty="0">
                  <a:solidFill>
                    <a:srgbClr val="FF6600"/>
                  </a:solidFill>
                  <a:latin typeface="Verdana" charset="0"/>
                </a:rPr>
                <a:t> </a:t>
              </a:r>
              <a:endParaRPr lang="en-US" sz="44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9 </a:t>
              </a: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articles</a:t>
              </a:r>
              <a:endParaRPr lang="en-US" sz="44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 rot="20153659">
            <a:off x="2660451" y="1239965"/>
            <a:ext cx="376238" cy="3033426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74757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algn="ctr" eaLnBrk="0" hangingPunct="0"/>
            <a:r>
              <a:rPr lang="en-US" sz="60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Search Results</a:t>
            </a:r>
            <a:endParaRPr lang="en-US" sz="6000" dirty="0">
              <a:solidFill>
                <a:srgbClr val="00FFFF"/>
              </a:solidFill>
              <a:latin typeface="Verdana" charset="0"/>
              <a:ea typeface="Verdana" charset="0"/>
              <a:cs typeface="Verdana" charset="0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7.3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04" y="426212"/>
            <a:ext cx="6285992" cy="60055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743200" y="3733801"/>
            <a:ext cx="4495800" cy="1447800"/>
            <a:chOff x="2019300" y="4800600"/>
            <a:chExt cx="4495800" cy="1447800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019300" y="4800600"/>
              <a:ext cx="4495800" cy="14478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rgbClr val="2B5D8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247900" y="5029200"/>
              <a:ext cx="4038600" cy="990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415073" y="5181600"/>
              <a:ext cx="370425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Limiting Filters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</p:grpSp>
      <p:sp>
        <p:nvSpPr>
          <p:cNvPr id="14" name="AutoShape 19"/>
          <p:cNvSpPr>
            <a:spLocks noChangeArrowheads="1"/>
          </p:cNvSpPr>
          <p:nvPr/>
        </p:nvSpPr>
        <p:spPr bwMode="auto">
          <a:xfrm rot="2238617">
            <a:off x="2339170" y="3186703"/>
            <a:ext cx="2346845" cy="382587"/>
          </a:xfrm>
          <a:prstGeom prst="leftArrow">
            <a:avLst>
              <a:gd name="adj1" fmla="val 50000"/>
              <a:gd name="adj2" fmla="val 10159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1447800" y="1143000"/>
            <a:ext cx="1066800" cy="2895600"/>
          </a:xfrm>
          <a:prstGeom prst="rect">
            <a:avLst/>
          </a:prstGeom>
          <a:noFill/>
          <a:ln w="57150" cap="flat" cmpd="sng" algn="ctr">
            <a:solidFill>
              <a:srgbClr val="FF9D4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325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7.3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04" y="426212"/>
            <a:ext cx="6285992" cy="6005576"/>
          </a:xfrm>
          <a:prstGeom prst="rect">
            <a:avLst/>
          </a:prstGeom>
        </p:spPr>
      </p:pic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2362200" y="2057400"/>
            <a:ext cx="381000" cy="381000"/>
          </a:xfrm>
          <a:prstGeom prst="rect">
            <a:avLst/>
          </a:prstGeom>
          <a:solidFill>
            <a:schemeClr val="bg1"/>
          </a:solidFill>
          <a:ln w="381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b="1" dirty="0">
                <a:solidFill>
                  <a:srgbClr val="FF6600"/>
                </a:solidFill>
                <a:latin typeface="Times" charset="0"/>
              </a:rPr>
              <a:t>X</a:t>
            </a:r>
            <a:endParaRPr lang="en-US" sz="1400" dirty="0">
              <a:solidFill>
                <a:srgbClr val="FF6600"/>
              </a:solidFill>
              <a:latin typeface="Times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9400" y="3276600"/>
            <a:ext cx="5105400" cy="1447800"/>
            <a:chOff x="2552700" y="4686300"/>
            <a:chExt cx="5105400" cy="1447800"/>
          </a:xfrm>
        </p:grpSpPr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2552700" y="4686300"/>
              <a:ext cx="5105400" cy="1447800"/>
            </a:xfrm>
            <a:prstGeom prst="rect">
              <a:avLst/>
            </a:prstGeom>
            <a:solidFill>
              <a:schemeClr val="bg1"/>
            </a:solidFill>
            <a:ln w="8255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  <a:spcAft>
                  <a:spcPts val="600"/>
                </a:spcAft>
              </a:pPr>
              <a:endParaRPr lang="en-US" sz="3200" dirty="0">
                <a:solidFill>
                  <a:srgbClr val="2B5D8F"/>
                </a:solidFill>
                <a:latin typeface="Verdana" charset="0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2781300" y="4914900"/>
              <a:ext cx="4648200" cy="9906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971800" y="5139603"/>
              <a:ext cx="4267200" cy="54119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lnSpc>
                  <a:spcPct val="80000"/>
                </a:lnSpc>
                <a:spcAft>
                  <a:spcPts val="600"/>
                </a:spcAft>
              </a:pPr>
              <a:r>
                <a:rPr lang="en-US" sz="3600" dirty="0">
                  <a:solidFill>
                    <a:srgbClr val="2B5D8F"/>
                  </a:solidFill>
                  <a:latin typeface="Verdana" charset="0"/>
                </a:rPr>
                <a:t>Select </a:t>
              </a:r>
              <a:r>
                <a:rPr lang="en-US" sz="3600" dirty="0" smtClean="0">
                  <a:solidFill>
                    <a:srgbClr val="2B5D8F"/>
                  </a:solidFill>
                  <a:latin typeface="Verdana" charset="0"/>
                </a:rPr>
                <a:t>article </a:t>
              </a:r>
              <a:r>
                <a:rPr lang="en-US" sz="3600" dirty="0">
                  <a:solidFill>
                    <a:srgbClr val="2B5D8F"/>
                  </a:solidFill>
                  <a:latin typeface="Verdana" charset="0"/>
                </a:rPr>
                <a:t>#2.</a:t>
              </a:r>
            </a:p>
          </p:txBody>
        </p:sp>
      </p:grpSp>
      <p:sp>
        <p:nvSpPr>
          <p:cNvPr id="21" name="AutoShape 19"/>
          <p:cNvSpPr>
            <a:spLocks noChangeArrowheads="1"/>
          </p:cNvSpPr>
          <p:nvPr/>
        </p:nvSpPr>
        <p:spPr bwMode="auto">
          <a:xfrm rot="1907293">
            <a:off x="3680351" y="2707450"/>
            <a:ext cx="2308062" cy="454286"/>
          </a:xfrm>
          <a:prstGeom prst="leftArrow">
            <a:avLst>
              <a:gd name="adj1" fmla="val 42346"/>
              <a:gd name="adj2" fmla="val 86733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7838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7.3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26212"/>
            <a:ext cx="6285992" cy="6005576"/>
          </a:xfrm>
          <a:prstGeom prst="rect">
            <a:avLst/>
          </a:prstGeom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762000" y="2819400"/>
            <a:ext cx="4800600" cy="1828800"/>
            <a:chOff x="1143000" y="3458460"/>
            <a:chExt cx="4800600" cy="1828800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1143000" y="3458460"/>
              <a:ext cx="4800600" cy="1828800"/>
            </a:xfrm>
            <a:prstGeom prst="rect">
              <a:avLst/>
            </a:prstGeom>
            <a:solidFill>
              <a:schemeClr val="bg1"/>
            </a:solidFill>
            <a:ln w="10795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>
                  <a:latin typeface="Verdana" charset="0"/>
                </a:rPr>
                <a:t>Click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sz="2800" u="sng" dirty="0">
                  <a:solidFill>
                    <a:srgbClr val="0000FF"/>
                  </a:solidFill>
                  <a:latin typeface="Verdana" charset="0"/>
                </a:rPr>
                <a:t>Display Settings</a:t>
              </a:r>
              <a:endParaRPr lang="en-US" sz="3600" u="sng" dirty="0">
                <a:solidFill>
                  <a:srgbClr val="0000FF"/>
                </a:solidFill>
                <a:latin typeface="Verdana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295400" y="3610860"/>
              <a:ext cx="4495800" cy="1524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3" name="AutoShape 19"/>
          <p:cNvSpPr>
            <a:spLocks noChangeArrowheads="1"/>
          </p:cNvSpPr>
          <p:nvPr/>
        </p:nvSpPr>
        <p:spPr bwMode="auto">
          <a:xfrm rot="6043335">
            <a:off x="1993231" y="2146126"/>
            <a:ext cx="2304617" cy="382588"/>
          </a:xfrm>
          <a:prstGeom prst="leftArrow">
            <a:avLst>
              <a:gd name="adj1" fmla="val 50000"/>
              <a:gd name="adj2" fmla="val 11534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25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7.3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4" y="426212"/>
            <a:ext cx="6285992" cy="6005576"/>
          </a:xfrm>
          <a:prstGeom prst="rect">
            <a:avLst/>
          </a:prstGeom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81000" y="3962400"/>
            <a:ext cx="83820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endParaRPr lang="en-US" sz="2600" dirty="0">
              <a:solidFill>
                <a:srgbClr val="01A63A"/>
              </a:solidFill>
              <a:latin typeface="Verdana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75028" y="4140795"/>
            <a:ext cx="8032750" cy="2036167"/>
          </a:xfrm>
          <a:prstGeom prst="rect">
            <a:avLst/>
          </a:prstGeom>
          <a:noFill/>
          <a:ln w="28575">
            <a:solidFill>
              <a:srgbClr val="5DC268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371600" y="4343400"/>
            <a:ext cx="2667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dirty="0" smtClean="0">
                <a:solidFill>
                  <a:srgbClr val="000000"/>
                </a:solidFill>
                <a:latin typeface="Verdana" charset="0"/>
              </a:rPr>
              <a:t>Select Abstract,</a:t>
            </a:r>
            <a:endParaRPr kumimoji="0" lang="en-US" sz="2400" b="0" i="0" u="none" strike="noStrike" cap="none" normalizeH="0" baseline="0" dirty="0">
              <a:solidFill>
                <a:srgbClr val="000000"/>
              </a:solidFill>
              <a:effectLst/>
              <a:latin typeface="Geneva" pitchFamily="-111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962400" y="4343400"/>
            <a:ext cx="36576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dirty="0" smtClean="0">
                <a:solidFill>
                  <a:srgbClr val="01A63A"/>
                </a:solidFill>
                <a:latin typeface="Verdana" charset="0"/>
              </a:rPr>
              <a:t>change to Pub Date to</a:t>
            </a:r>
            <a:endParaRPr lang="en-US" dirty="0">
              <a:solidFill>
                <a:srgbClr val="01A63A"/>
              </a:solidFill>
              <a:latin typeface="Verdana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066800" y="4876800"/>
            <a:ext cx="6858000" cy="4572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dirty="0" smtClean="0">
                <a:solidFill>
                  <a:srgbClr val="01A63A"/>
                </a:solidFill>
                <a:latin typeface="Verdana" charset="0"/>
              </a:rPr>
              <a:t>sort to most recent articles appearing first,</a:t>
            </a:r>
            <a:endParaRPr lang="en-US" dirty="0">
              <a:solidFill>
                <a:srgbClr val="01A63A"/>
              </a:solidFill>
              <a:latin typeface="Verdana" charset="0"/>
            </a:endParaRPr>
          </a:p>
        </p:txBody>
      </p:sp>
      <p:pic>
        <p:nvPicPr>
          <p:cNvPr id="15" name="Picture 14" descr="Screen shot 2011-07-11 at 4.34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19200"/>
            <a:ext cx="4084320" cy="1432560"/>
          </a:xfrm>
          <a:prstGeom prst="rect">
            <a:avLst/>
          </a:prstGeom>
          <a:ln w="28575" cmpd="sng">
            <a:solidFill>
              <a:srgbClr val="26AF00"/>
            </a:solidFill>
          </a:ln>
        </p:spPr>
      </p:pic>
      <p:sp>
        <p:nvSpPr>
          <p:cNvPr id="22" name="AutoShape 19"/>
          <p:cNvSpPr>
            <a:spLocks noChangeArrowheads="1"/>
          </p:cNvSpPr>
          <p:nvPr/>
        </p:nvSpPr>
        <p:spPr bwMode="auto">
          <a:xfrm rot="4125422">
            <a:off x="1617389" y="2971054"/>
            <a:ext cx="2667188" cy="315913"/>
          </a:xfrm>
          <a:prstGeom prst="leftArrow">
            <a:avLst>
              <a:gd name="adj1" fmla="val 50000"/>
              <a:gd name="adj2" fmla="val 112900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 rot="3865577">
            <a:off x="3973771" y="2959401"/>
            <a:ext cx="2874786" cy="315913"/>
          </a:xfrm>
          <a:prstGeom prst="leftArrow">
            <a:avLst>
              <a:gd name="adj1" fmla="val 50000"/>
              <a:gd name="adj2" fmla="val 138725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724400" y="2286000"/>
            <a:ext cx="1600200" cy="3657600"/>
            <a:chOff x="4876800" y="2514600"/>
            <a:chExt cx="1600200" cy="3657600"/>
          </a:xfrm>
        </p:grpSpPr>
        <p:sp>
          <p:nvSpPr>
            <p:cNvPr id="25" name="AutoShape 15"/>
            <p:cNvSpPr>
              <a:spLocks noChangeArrowheads="1"/>
            </p:cNvSpPr>
            <p:nvPr/>
          </p:nvSpPr>
          <p:spPr bwMode="auto">
            <a:xfrm>
              <a:off x="4876800" y="5638800"/>
              <a:ext cx="1447800" cy="533400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r>
                <a:rPr lang="en-US" dirty="0"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rPr>
                <a:t>Apply</a:t>
              </a:r>
            </a:p>
          </p:txBody>
        </p:sp>
        <p:sp>
          <p:nvSpPr>
            <p:cNvPr id="26" name="Rounded Rectangle 25"/>
            <p:cNvSpPr>
              <a:spLocks noChangeArrowheads="1"/>
            </p:cNvSpPr>
            <p:nvPr/>
          </p:nvSpPr>
          <p:spPr bwMode="auto">
            <a:xfrm>
              <a:off x="5867400" y="2514600"/>
              <a:ext cx="609600" cy="3810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19400" y="5410200"/>
            <a:ext cx="1828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then click</a:t>
            </a:r>
            <a:endParaRPr lang="en-US" sz="26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163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2" grpId="0" animBg="1"/>
      <p:bldP spid="23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4" name="Picture 3" descr="Screen Shot 2014-08-15 at 8.20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"/>
            <a:ext cx="6827520" cy="6080760"/>
          </a:xfrm>
          <a:prstGeom prst="rect">
            <a:avLst/>
          </a:prstGeom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3657600" y="3048000"/>
            <a:ext cx="5105400" cy="1600200"/>
            <a:chOff x="1600200" y="3429000"/>
            <a:chExt cx="6400800" cy="16002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00200" y="3429000"/>
              <a:ext cx="6400800" cy="16002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400" dirty="0" smtClean="0">
                  <a:solidFill>
                    <a:srgbClr val="FF6600"/>
                  </a:solidFill>
                  <a:latin typeface="Verdana" charset="0"/>
                </a:rPr>
                <a:t>Icons </a:t>
              </a: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752600" y="3581400"/>
              <a:ext cx="6080760" cy="1295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AutoShape 19"/>
          <p:cNvSpPr>
            <a:spLocks noChangeArrowheads="1"/>
          </p:cNvSpPr>
          <p:nvPr/>
        </p:nvSpPr>
        <p:spPr bwMode="auto">
          <a:xfrm rot="17424740">
            <a:off x="4161849" y="4912993"/>
            <a:ext cx="1803168" cy="37768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6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8.2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"/>
            <a:ext cx="5495544" cy="62179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1800" y="228600"/>
            <a:ext cx="5638800" cy="1447800"/>
            <a:chOff x="3048000" y="304800"/>
            <a:chExt cx="5638800" cy="1447800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048000" y="304800"/>
              <a:ext cx="5638800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Click       </a:t>
              </a: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for MeSH terms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276600" y="457200"/>
              <a:ext cx="5181600" cy="11430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ounded Rectangle 8"/>
            <p:cNvSpPr>
              <a:spLocks noChangeArrowheads="1"/>
            </p:cNvSpPr>
            <p:nvPr/>
          </p:nvSpPr>
          <p:spPr bwMode="auto">
            <a:xfrm>
              <a:off x="4495800" y="609600"/>
              <a:ext cx="609600" cy="838200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50000"/>
                </a:lnSpc>
              </a:pPr>
              <a:endParaRPr lang="en-US" sz="2800" dirty="0" smtClean="0">
                <a:latin typeface="ＭＳ ゴシック"/>
                <a:ea typeface="ＭＳ ゴシック"/>
                <a:cs typeface="ＭＳ ゴシック"/>
              </a:endParaRPr>
            </a:p>
            <a:p>
              <a:pPr eaLnBrk="0" hangingPunct="0">
                <a:lnSpc>
                  <a:spcPct val="50000"/>
                </a:lnSpc>
              </a:pPr>
              <a:r>
                <a:rPr lang="en-US" sz="2800" dirty="0" smtClean="0">
                  <a:latin typeface="ＭＳ ゴシック"/>
                  <a:ea typeface="ＭＳ ゴシック"/>
                  <a:cs typeface="ＭＳ ゴシック"/>
                </a:rPr>
                <a:t>∨∨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98981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8.2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"/>
            <a:ext cx="5495544" cy="6217920"/>
          </a:xfrm>
          <a:prstGeom prst="rect">
            <a:avLst/>
          </a:prstGeom>
        </p:spPr>
      </p:pic>
      <p:sp>
        <p:nvSpPr>
          <p:cNvPr id="11" name="Rectangle 25"/>
          <p:cNvSpPr>
            <a:spLocks noChangeArrowheads="1"/>
          </p:cNvSpPr>
          <p:nvPr/>
        </p:nvSpPr>
        <p:spPr bwMode="auto">
          <a:xfrm>
            <a:off x="4343400" y="1143000"/>
            <a:ext cx="4267200" cy="4800600"/>
          </a:xfrm>
          <a:prstGeom prst="rect">
            <a:avLst/>
          </a:prstGeom>
          <a:solidFill>
            <a:schemeClr val="bg1"/>
          </a:solidFill>
          <a:ln w="88900">
            <a:solidFill>
              <a:srgbClr val="2B5D8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800" dirty="0">
              <a:solidFill>
                <a:schemeClr val="bg1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endParaRPr lang="en-US" sz="2000" dirty="0">
              <a:solidFill>
                <a:srgbClr val="00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500" dirty="0">
              <a:solidFill>
                <a:srgbClr val="FF0066"/>
              </a:solidFill>
              <a:latin typeface="Verdana" charset="0"/>
            </a:endParaRPr>
          </a:p>
          <a:p>
            <a:pPr algn="ctr" eaLnBrk="0" hangingPunct="0">
              <a:lnSpc>
                <a:spcPct val="140000"/>
              </a:lnSpc>
            </a:pPr>
            <a:endParaRPr lang="en-US" sz="2000" dirty="0">
              <a:solidFill>
                <a:srgbClr val="0BFFFF"/>
              </a:solidFill>
              <a:latin typeface="Verdana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4488051" y="1282700"/>
            <a:ext cx="3977898" cy="4508500"/>
          </a:xfrm>
          <a:prstGeom prst="rect">
            <a:avLst/>
          </a:prstGeom>
          <a:noFill/>
          <a:ln w="38100">
            <a:solidFill>
              <a:srgbClr val="5CC26A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6096000" y="4648200"/>
            <a:ext cx="7620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>
                <a:solidFill>
                  <a:srgbClr val="000000"/>
                </a:solidFill>
              </a:rPr>
              <a:t>AND</a:t>
            </a:r>
          </a:p>
        </p:txBody>
      </p:sp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6019800" y="37338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solidFill>
                  <a:srgbClr val="000000"/>
                </a:solidFill>
              </a:rPr>
              <a:t>AND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4191000"/>
            <a:ext cx="7315200" cy="381000"/>
            <a:chOff x="304800" y="4191000"/>
            <a:chExt cx="7315200" cy="381000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04800" y="4343400"/>
              <a:ext cx="19812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5" name="Rectangle 34"/>
            <p:cNvSpPr>
              <a:spLocks noChangeArrowheads="1"/>
            </p:cNvSpPr>
            <p:nvPr/>
          </p:nvSpPr>
          <p:spPr bwMode="auto">
            <a:xfrm>
              <a:off x="5334000" y="4191000"/>
              <a:ext cx="22860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 b="1" dirty="0" smtClean="0">
                  <a:solidFill>
                    <a:srgbClr val="FF6600"/>
                  </a:solidFill>
                  <a:latin typeface="Verdana" charset="0"/>
                </a:rPr>
                <a:t>protein structure</a:t>
              </a:r>
              <a:endParaRPr lang="en-US" sz="1800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4800" y="3733800"/>
            <a:ext cx="7924800" cy="1905000"/>
            <a:chOff x="304800" y="3733800"/>
            <a:chExt cx="7924800" cy="1905000"/>
          </a:xfrm>
        </p:grpSpPr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>
              <a:off x="304800" y="3733800"/>
              <a:ext cx="1371600" cy="228600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Rectangle 29"/>
            <p:cNvSpPr>
              <a:spLocks noChangeArrowheads="1"/>
            </p:cNvSpPr>
            <p:nvPr/>
          </p:nvSpPr>
          <p:spPr bwMode="auto">
            <a:xfrm>
              <a:off x="4648200" y="5257800"/>
              <a:ext cx="35814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800" b="1" dirty="0" smtClean="0">
                  <a:solidFill>
                    <a:srgbClr val="3366FF"/>
                  </a:solidFill>
                  <a:latin typeface="Verdana" charset="0"/>
                </a:rPr>
                <a:t>nucleotides/metabolism</a:t>
              </a:r>
              <a:endParaRPr lang="en-US" sz="1800" b="1" dirty="0">
                <a:solidFill>
                  <a:srgbClr val="3366FF"/>
                </a:solidFill>
                <a:latin typeface="Verdana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3200400"/>
            <a:ext cx="7467600" cy="1676400"/>
            <a:chOff x="304800" y="3200400"/>
            <a:chExt cx="7467600" cy="1676400"/>
          </a:xfrm>
        </p:grpSpPr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304800" y="4648200"/>
              <a:ext cx="1752600" cy="228600"/>
            </a:xfrm>
            <a:prstGeom prst="rect">
              <a:avLst/>
            </a:prstGeom>
            <a:noFill/>
            <a:ln w="57150" cap="flat" cmpd="sng" algn="ctr">
              <a:solidFill>
                <a:srgbClr val="26AF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7" name="Rectangle 30"/>
            <p:cNvSpPr>
              <a:spLocks noChangeArrowheads="1"/>
            </p:cNvSpPr>
            <p:nvPr/>
          </p:nvSpPr>
          <p:spPr bwMode="auto">
            <a:xfrm>
              <a:off x="5181600" y="3200400"/>
              <a:ext cx="25908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40000"/>
                </a:lnSpc>
              </a:pPr>
              <a:r>
                <a:rPr lang="en-US" sz="1800" b="1" dirty="0" smtClean="0">
                  <a:solidFill>
                    <a:srgbClr val="32B14C"/>
                  </a:solidFill>
                  <a:latin typeface="Verdana" charset="0"/>
                </a:rPr>
                <a:t>sequence deletion</a:t>
              </a:r>
              <a:endParaRPr lang="en-US" sz="1800" b="1" dirty="0">
                <a:solidFill>
                  <a:srgbClr val="32B14C"/>
                </a:solidFill>
              </a:endParaRPr>
            </a:p>
          </p:txBody>
        </p:sp>
      </p:grp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4648200" y="1447800"/>
            <a:ext cx="3657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900" dirty="0">
                <a:latin typeface="Book Antiqua" charset="0"/>
              </a:rPr>
              <a:t>MeSH Database</a:t>
            </a:r>
            <a:endParaRPr lang="en-US" sz="2900" dirty="0"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600" dirty="0">
                <a:solidFill>
                  <a:srgbClr val="000000"/>
                </a:solidFill>
              </a:rPr>
              <a:t>searches </a:t>
            </a:r>
            <a:r>
              <a:rPr lang="en-US" sz="2600" i="1" dirty="0">
                <a:solidFill>
                  <a:srgbClr val="000000"/>
                </a:solidFill>
              </a:rPr>
              <a:t>only</a:t>
            </a:r>
            <a:endParaRPr lang="en-US" sz="2600" i="1" dirty="0">
              <a:solidFill>
                <a:srgbClr val="000000"/>
              </a:solidFill>
              <a:latin typeface="Verdana" charset="0"/>
            </a:endParaRPr>
          </a:p>
          <a:p>
            <a:pPr algn="ctr" eaLnBrk="0" hangingPunct="0">
              <a:lnSpc>
                <a:spcPct val="120000"/>
              </a:lnSpc>
            </a:pPr>
            <a:r>
              <a:rPr lang="en-US" sz="2700" i="1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000000"/>
                </a:solidFill>
              </a:rPr>
              <a:t>the</a:t>
            </a:r>
            <a:r>
              <a:rPr lang="en-US" sz="27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900" dirty="0">
                <a:solidFill>
                  <a:srgbClr val="000000"/>
                </a:solidFill>
                <a:latin typeface="Book Antiqua" charset="0"/>
              </a:rPr>
              <a:t>MeSH</a:t>
            </a:r>
            <a:r>
              <a:rPr lang="en-US" sz="27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000000"/>
                </a:solidFill>
              </a:rPr>
              <a:t>terms</a:t>
            </a:r>
            <a:r>
              <a:rPr lang="en-US" sz="26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2600" dirty="0">
                <a:solidFill>
                  <a:srgbClr val="000000"/>
                </a:solidFill>
              </a:rPr>
              <a:t>for: </a:t>
            </a:r>
          </a:p>
        </p:txBody>
      </p:sp>
    </p:spTree>
    <p:extLst>
      <p:ext uri="{BB962C8B-B14F-4D97-AF65-F5344CB8AC3E}">
        <p14:creationId xmlns:p14="http://schemas.microsoft.com/office/powerpoint/2010/main" val="3466535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3" name="Picture 2" descr="Screen Shot 2014-08-15 at 3.10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2613"/>
            <a:ext cx="4800600" cy="6192774"/>
          </a:xfrm>
          <a:prstGeom prst="rect">
            <a:avLst/>
          </a:prstGeom>
        </p:spPr>
      </p:pic>
      <p:pic>
        <p:nvPicPr>
          <p:cNvPr id="4" name="Picture 3" descr="Screen Shot 2014-08-15 at 3.10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00200"/>
            <a:ext cx="1674114" cy="3209544"/>
          </a:xfrm>
          <a:prstGeom prst="rect">
            <a:avLst/>
          </a:prstGeom>
          <a:ln w="22225">
            <a:solidFill>
              <a:srgbClr val="99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876800" y="2667001"/>
            <a:ext cx="3810000" cy="1371600"/>
            <a:chOff x="4876800" y="2819400"/>
            <a:chExt cx="3810000" cy="1371600"/>
          </a:xfrm>
        </p:grpSpPr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4876800" y="2819400"/>
              <a:ext cx="3810000" cy="1371600"/>
            </a:xfrm>
            <a:prstGeom prst="rect">
              <a:avLst/>
            </a:prstGeom>
            <a:solidFill>
              <a:srgbClr val="FFFFFF"/>
            </a:solidFill>
            <a:ln w="76200" cmpd="sng">
              <a:solidFill>
                <a:srgbClr val="7F7F7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endParaRPr lang="en-US" sz="2800" dirty="0">
                <a:latin typeface="Verdana" charset="0"/>
              </a:endParaRPr>
            </a:p>
            <a:p>
              <a:pPr algn="ctr" eaLnBrk="0" hangingPunct="0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5334000" y="3200400"/>
              <a:ext cx="2895601" cy="609600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10000"/>
                </a:lnSpc>
              </a:pPr>
              <a:r>
                <a:rPr lang="en-US" sz="3200" dirty="0">
                  <a:latin typeface="Verdana" charset="0"/>
                </a:rPr>
                <a:t>Click PubMed</a:t>
              </a:r>
              <a:endParaRPr lang="en-US" sz="1700" dirty="0">
                <a:latin typeface="Verdana" charset="0"/>
              </a:endParaRPr>
            </a:p>
          </p:txBody>
        </p:sp>
      </p:grp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2296160" y="1828801"/>
            <a:ext cx="838200" cy="3048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 rot="7449790" flipV="1">
            <a:off x="4071820" y="1489443"/>
            <a:ext cx="411337" cy="2324268"/>
          </a:xfrm>
          <a:prstGeom prst="upArrow">
            <a:avLst>
              <a:gd name="adj1" fmla="val 50368"/>
              <a:gd name="adj2" fmla="val 98938"/>
            </a:avLst>
          </a:prstGeom>
          <a:gradFill rotWithShape="0">
            <a:gsLst>
              <a:gs pos="0">
                <a:srgbClr val="F49394"/>
              </a:gs>
              <a:gs pos="50000">
                <a:srgbClr val="9A0002"/>
              </a:gs>
              <a:gs pos="100000">
                <a:srgbClr val="F49394"/>
              </a:gs>
            </a:gsLst>
            <a:lin ang="5400000" scaled="1"/>
          </a:gradFill>
          <a:ln w="28575">
            <a:solidFill>
              <a:srgbClr val="6600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720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8.20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"/>
            <a:ext cx="5495544" cy="62179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419600" y="609600"/>
            <a:ext cx="4419600" cy="5715000"/>
            <a:chOff x="4495800" y="609600"/>
            <a:chExt cx="4267200" cy="5715000"/>
          </a:xfrm>
        </p:grpSpPr>
        <p:sp>
          <p:nvSpPr>
            <p:cNvPr id="9" name="Rectangle 25"/>
            <p:cNvSpPr>
              <a:spLocks noChangeArrowheads="1"/>
            </p:cNvSpPr>
            <p:nvPr/>
          </p:nvSpPr>
          <p:spPr bwMode="auto">
            <a:xfrm>
              <a:off x="4495800" y="609600"/>
              <a:ext cx="4267200" cy="57150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8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endParaRPr lang="en-US" sz="2000" dirty="0">
                <a:solidFill>
                  <a:srgbClr val="00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500" dirty="0">
                <a:solidFill>
                  <a:srgbClr val="FF0066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40000"/>
                </a:lnSpc>
              </a:pPr>
              <a:endParaRPr lang="en-US" sz="2000" dirty="0">
                <a:solidFill>
                  <a:srgbClr val="0BFFFF"/>
                </a:solidFill>
                <a:latin typeface="Verdana" charset="0"/>
              </a:endParaRPr>
            </a:p>
          </p:txBody>
        </p: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4648200" y="762000"/>
              <a:ext cx="3962400" cy="5418138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4800600" y="1066800"/>
              <a:ext cx="3657600" cy="1905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Look at subject headings 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  <a:latin typeface="Verdana" charset="0"/>
                </a:rPr>
                <a:t>in the</a:t>
              </a:r>
              <a:endParaRPr lang="en-US" sz="2700" dirty="0">
                <a:solidFill>
                  <a:srgbClr val="2B5D8F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800" dirty="0">
                  <a:solidFill>
                    <a:srgbClr val="FF6600"/>
                  </a:solidFill>
                  <a:latin typeface="Book Antiqua" charset="0"/>
                </a:rPr>
                <a:t>MeSH Terms Index</a:t>
              </a:r>
              <a:endParaRPr lang="en-US" sz="2700" dirty="0">
                <a:solidFill>
                  <a:srgbClr val="FF6600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200" dirty="0">
                  <a:solidFill>
                    <a:srgbClr val="2B5D8F"/>
                  </a:solidFill>
                </a:rPr>
                <a:t>for additional terms.</a:t>
              </a:r>
              <a:endParaRPr lang="en-US" sz="2800" dirty="0">
                <a:solidFill>
                  <a:srgbClr val="2B5D8F"/>
                </a:solidFill>
              </a:endParaRPr>
            </a:p>
          </p:txBody>
        </p:sp>
      </p:grp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257800" y="3276600"/>
            <a:ext cx="2743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You may want to 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write a new search</a:t>
            </a:r>
          </a:p>
          <a:p>
            <a:pPr algn="ctr" eaLnBrk="0" hangingPunct="0">
              <a:lnSpc>
                <a:spcPct val="120000"/>
              </a:lnSpc>
            </a:pPr>
            <a:r>
              <a:rPr lang="en-US" sz="2200" dirty="0">
                <a:solidFill>
                  <a:srgbClr val="2B5D8F"/>
                </a:solidFill>
                <a:latin typeface="Verdana" charset="0"/>
              </a:rPr>
              <a:t>program using:</a:t>
            </a:r>
            <a:endParaRPr lang="en-US" sz="2800" dirty="0">
              <a:solidFill>
                <a:srgbClr val="2B5D8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800" y="4191000"/>
            <a:ext cx="7924800" cy="1524000"/>
            <a:chOff x="304800" y="4191000"/>
            <a:chExt cx="7924800" cy="1524000"/>
          </a:xfrm>
        </p:grpSpPr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5029200" y="4724400"/>
              <a:ext cx="3200400" cy="990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6600"/>
                  </a:solidFill>
                  <a:latin typeface="Verdana" charset="0"/>
                </a:rPr>
                <a:t>Protein Binding</a:t>
              </a: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auto">
            <a:xfrm>
              <a:off x="304800" y="4191000"/>
              <a:ext cx="1524000" cy="228600"/>
            </a:xfrm>
            <a:prstGeom prst="rect">
              <a:avLst/>
            </a:prstGeom>
            <a:noFill/>
            <a:ln w="5715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99921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8.50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352044"/>
            <a:ext cx="8275320" cy="615391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23999" y="3733799"/>
            <a:ext cx="7162801" cy="2819399"/>
            <a:chOff x="1523999" y="3733799"/>
            <a:chExt cx="7162801" cy="2819399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523999" y="3733799"/>
              <a:ext cx="7162801" cy="2819399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1752599" y="3962399"/>
              <a:ext cx="6705600" cy="2445568"/>
            </a:xfrm>
            <a:prstGeom prst="rect">
              <a:avLst/>
            </a:prstGeom>
            <a:noFill/>
            <a:ln w="28575">
              <a:solidFill>
                <a:srgbClr val="01A63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2552700" y="4114800"/>
              <a:ext cx="5105401" cy="6098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000" dirty="0">
                  <a:solidFill>
                    <a:srgbClr val="FF6600"/>
                  </a:solidFill>
                  <a:latin typeface="Verdana" charset="0"/>
                </a:rPr>
                <a:t>Click </a:t>
              </a:r>
              <a:r>
                <a:rPr lang="en-US" sz="3000" u="sng" dirty="0">
                  <a:solidFill>
                    <a:srgbClr val="0000FF"/>
                  </a:solidFill>
                  <a:latin typeface="Verdana" charset="0"/>
                </a:rPr>
                <a:t>Send to:</a:t>
              </a:r>
              <a:r>
                <a:rPr lang="en-US" sz="3000" dirty="0">
                  <a:solidFill>
                    <a:srgbClr val="0000FF"/>
                  </a:solidFill>
                  <a:latin typeface="Verdana" charset="0"/>
                </a:rPr>
                <a:t> </a:t>
              </a:r>
              <a:r>
                <a:rPr lang="en-US" sz="3000" dirty="0">
                  <a:solidFill>
                    <a:srgbClr val="FF6600"/>
                  </a:solidFill>
                  <a:latin typeface="Verdana" charset="0"/>
                </a:rPr>
                <a:t>and select</a:t>
              </a:r>
              <a:endParaRPr lang="en-US" sz="3000" dirty="0"/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1888475" y="4800600"/>
              <a:ext cx="6433850" cy="1447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30000"/>
                </a:lnSpc>
              </a:pPr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File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save citations to a file on your computer or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Clipboard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   to temporarily store selected citations or </a:t>
              </a:r>
            </a:p>
            <a:p>
              <a:pPr eaLnBrk="0" hangingPunct="0">
                <a:lnSpc>
                  <a:spcPct val="130000"/>
                </a:lnSpc>
              </a:pPr>
              <a:r>
                <a:rPr lang="en-US" sz="2200" dirty="0" smtClean="0">
                  <a:latin typeface="Verdana" charset="0"/>
                  <a:ea typeface="Verdana" charset="0"/>
                  <a:cs typeface="Verdana" charset="0"/>
                </a:rPr>
                <a:t>E-mail   </a:t>
              </a:r>
              <a:r>
                <a:rPr lang="en-US" sz="1800" dirty="0" smtClean="0">
                  <a:latin typeface="Verdana" charset="0"/>
                  <a:ea typeface="Verdana" charset="0"/>
                  <a:cs typeface="Verdana" charset="0"/>
                </a:rPr>
                <a:t>to send citations to self or colleague</a:t>
              </a:r>
            </a:p>
            <a:p>
              <a:pPr eaLnBrk="0" hangingPunct="0"/>
              <a:endParaRPr lang="en-US" sz="1800" dirty="0" smtClean="0"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10" name="Picture 9" descr="Screen Shot 2013-03-12 at 12.26.3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04010"/>
            <a:ext cx="2667000" cy="986790"/>
          </a:xfrm>
          <a:prstGeom prst="rect">
            <a:avLst/>
          </a:prstGeom>
          <a:ln w="57150" cmpd="sng">
            <a:solidFill>
              <a:srgbClr val="FF9D42"/>
            </a:solidFill>
          </a:ln>
        </p:spPr>
      </p:pic>
      <p:sp>
        <p:nvSpPr>
          <p:cNvPr id="11" name="AutoShape 19"/>
          <p:cNvSpPr>
            <a:spLocks noChangeArrowheads="1"/>
          </p:cNvSpPr>
          <p:nvPr/>
        </p:nvSpPr>
        <p:spPr bwMode="auto">
          <a:xfrm rot="7733089">
            <a:off x="4215583" y="3105937"/>
            <a:ext cx="2219319" cy="341326"/>
          </a:xfrm>
          <a:prstGeom prst="leftArrow">
            <a:avLst>
              <a:gd name="adj1" fmla="val 50000"/>
              <a:gd name="adj2" fmla="val 122662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22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889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30000"/>
              </a:lnSpc>
              <a:defRPr/>
            </a:pPr>
            <a:endParaRPr lang="en-US" sz="400" dirty="0">
              <a:solidFill>
                <a:schemeClr val="bg1"/>
              </a:solidFill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6000" u="sng" dirty="0">
                <a:solidFill>
                  <a:srgbClr val="CC0000"/>
                </a:solidFill>
                <a:latin typeface="Verdana" pitchFamily="-106" charset="0"/>
                <a:ea typeface="Verdana" pitchFamily="-106" charset="0"/>
                <a:cs typeface="Verdana" pitchFamily="-106" charset="0"/>
              </a:rPr>
              <a:t>Linking to</a:t>
            </a:r>
            <a:endParaRPr lang="en-US" sz="5400" dirty="0">
              <a:solidFill>
                <a:srgbClr val="CC0000"/>
              </a:solidFill>
              <a:latin typeface="Verdana" pitchFamily="-106" charset="0"/>
              <a:ea typeface="Verdana" pitchFamily="-106" charset="0"/>
              <a:cs typeface="Verdana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en-US" sz="400" b="1" i="1" dirty="0">
              <a:solidFill>
                <a:srgbClr val="0BFFFF"/>
              </a:solidFill>
              <a:latin typeface="Book Antiqua" pitchFamily="-106" charset="0"/>
              <a:ea typeface="ＭＳ Ｐゴシック" pitchFamily="-106" charset="-128"/>
              <a:cs typeface="ＭＳ Ｐゴシック" pitchFamily="-106" charset="-128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7200" b="1" i="1" dirty="0">
                <a:latin typeface="Times New Roman" pitchFamily="-106" charset="0"/>
                <a:ea typeface="Times New Roman" pitchFamily="-106" charset="0"/>
                <a:cs typeface="Times New Roman" pitchFamily="-106" charset="0"/>
              </a:rPr>
              <a:t>Full-Text Articles</a:t>
            </a:r>
            <a:endParaRPr lang="en-US" sz="5400" dirty="0">
              <a:latin typeface="Times New Roman" pitchFamily="-106" charset="0"/>
              <a:ea typeface="Times New Roman" pitchFamily="-106" charset="0"/>
              <a:cs typeface="Times New Roman" pitchFamily="-106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in</a:t>
            </a:r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5400" dirty="0">
                <a:solidFill>
                  <a:schemeClr val="bg1"/>
                </a:solidFill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en-US" sz="6400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echno" charset="0"/>
                <a:ea typeface="ＭＳ Ｐゴシック" pitchFamily="-106" charset="-128"/>
                <a:cs typeface="ＭＳ Ｐゴシック" pitchFamily="-106" charset="-128"/>
              </a:rPr>
              <a:t>Electronic Journals</a:t>
            </a:r>
          </a:p>
          <a:p>
            <a:pPr algn="ctr" eaLnBrk="0" hangingPunct="0">
              <a:defRPr/>
            </a:pPr>
            <a:endParaRPr lang="en-US" dirty="0">
              <a:solidFill>
                <a:srgbClr val="6600CC"/>
              </a:solidFill>
              <a:latin typeface="Techno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pic>
        <p:nvPicPr>
          <p:cNvPr id="6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17879237">
            <a:off x="4738792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5486400"/>
            <a:ext cx="6553200" cy="990600"/>
            <a:chOff x="914400" y="4610100"/>
            <a:chExt cx="6553200" cy="990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914400" y="4610100"/>
              <a:ext cx="6553200" cy="9906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8706" y="4782234"/>
              <a:ext cx="6224587" cy="646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  <a:p>
              <a:pPr algn="ctr" eaLnBrk="1" hangingPunct="1"/>
              <a:r>
                <a:rPr lang="en-US" sz="2000" b="1" dirty="0">
                  <a:latin typeface="Verdana" charset="0"/>
                  <a:cs typeface="Verdana" charset="0"/>
                </a:rPr>
                <a:t>Problems</a:t>
              </a:r>
              <a:r>
                <a:rPr lang="en-US" sz="2000" dirty="0">
                  <a:latin typeface="Verdana" charset="0"/>
                  <a:cs typeface="Verdana" charset="0"/>
                </a:rPr>
                <a:t> with </a:t>
              </a:r>
              <a:r>
                <a:rPr lang="en-US" sz="2000" dirty="0" err="1" smtClean="0">
                  <a:latin typeface="Verdana" charset="0"/>
                  <a:cs typeface="Verdana" charset="0"/>
                </a:rPr>
                <a:t>eRaider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?   </a:t>
              </a:r>
              <a:r>
                <a:rPr lang="en-US" sz="2000" dirty="0">
                  <a:latin typeface="Verdana" charset="0"/>
                  <a:cs typeface="Verdana" charset="0"/>
                </a:rPr>
                <a:t>C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all</a:t>
              </a:r>
              <a:r>
                <a:rPr lang="en-US" sz="2000" dirty="0">
                  <a:latin typeface="Verdana" charset="0"/>
                  <a:cs typeface="Verdana" charset="0"/>
                </a:rPr>
                <a:t>: 806-743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-1234 </a:t>
              </a:r>
              <a:r>
                <a:rPr lang="en-US" sz="800" dirty="0" smtClean="0">
                  <a:solidFill>
                    <a:schemeClr val="bg1"/>
                  </a:solidFill>
                  <a:latin typeface="Verdana" charset="0"/>
                  <a:cs typeface="Verdana" charset="0"/>
                </a:rPr>
                <a:t>a</a:t>
              </a:r>
              <a:endParaRPr lang="en-US" sz="800" dirty="0">
                <a:solidFill>
                  <a:schemeClr val="bg1"/>
                </a:solidFill>
                <a:latin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91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4" name="Picture 3" descr="Screen Shot 2014-08-15 at 8.20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"/>
            <a:ext cx="6827520" cy="6080760"/>
          </a:xfrm>
          <a:prstGeom prst="rect">
            <a:avLst/>
          </a:prstGeom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3657600" y="3048000"/>
            <a:ext cx="5105400" cy="1600200"/>
            <a:chOff x="1600200" y="3429000"/>
            <a:chExt cx="6400800" cy="1600200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00200" y="3429000"/>
              <a:ext cx="6400800" cy="16002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400" dirty="0" smtClean="0">
                  <a:solidFill>
                    <a:srgbClr val="FF6600"/>
                  </a:solidFill>
                  <a:latin typeface="Verdana" charset="0"/>
                </a:rPr>
                <a:t>Icons </a:t>
              </a: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752600" y="3581400"/>
              <a:ext cx="6080760" cy="1295400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9" name="AutoShape 19"/>
          <p:cNvSpPr>
            <a:spLocks noChangeArrowheads="1"/>
          </p:cNvSpPr>
          <p:nvPr/>
        </p:nvSpPr>
        <p:spPr bwMode="auto">
          <a:xfrm rot="17424740">
            <a:off x="4161849" y="4912993"/>
            <a:ext cx="1803168" cy="377682"/>
          </a:xfrm>
          <a:prstGeom prst="leftArrow">
            <a:avLst>
              <a:gd name="adj1" fmla="val 50000"/>
              <a:gd name="adj2" fmla="val 75608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3091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8.5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3718"/>
            <a:ext cx="5657088" cy="62905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029200" y="4343400"/>
            <a:ext cx="3733800" cy="1219200"/>
            <a:chOff x="5029200" y="4114800"/>
            <a:chExt cx="3733800" cy="1219200"/>
          </a:xfrm>
        </p:grpSpPr>
        <p:sp>
          <p:nvSpPr>
            <p:cNvPr id="5" name="Rectangle 4"/>
            <p:cNvSpPr/>
            <p:nvPr/>
          </p:nvSpPr>
          <p:spPr bwMode="auto">
            <a:xfrm>
              <a:off x="5029200" y="4114800"/>
              <a:ext cx="3733800" cy="1219200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sz="1400" dirty="0">
                <a:latin typeface="Verdana" pitchFamily="-106" charset="0"/>
                <a:ea typeface="Verdana" pitchFamily="-106" charset="0"/>
                <a:cs typeface="Verdana" pitchFamily="-106" charset="0"/>
              </a:endParaRPr>
            </a:p>
            <a:p>
              <a:pPr algn="ctr" eaLnBrk="0" hangingPunct="0">
                <a:lnSpc>
                  <a:spcPct val="120000"/>
                </a:lnSpc>
                <a:defRPr/>
              </a:pPr>
              <a:r>
                <a:rPr lang="en-US" sz="3600" dirty="0">
                  <a:latin typeface="Verdana" pitchFamily="-106" charset="0"/>
                  <a:ea typeface="Verdana" pitchFamily="-106" charset="0"/>
                  <a:cs typeface="Verdana" pitchFamily="-106" charset="0"/>
                </a:rPr>
                <a:t>Click </a:t>
              </a:r>
              <a:r>
                <a:rPr lang="en-US" sz="3600" dirty="0">
                  <a:solidFill>
                    <a:srgbClr val="4173A4"/>
                  </a:solidFill>
                  <a:latin typeface="Verdana" pitchFamily="-106" charset="0"/>
                  <a:ea typeface="Verdana" pitchFamily="-106" charset="0"/>
                  <a:cs typeface="Verdana" pitchFamily="-106" charset="0"/>
                </a:rPr>
                <a:t>PDF</a:t>
              </a: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5181600" y="4267200"/>
              <a:ext cx="3429000" cy="914400"/>
            </a:xfrm>
            <a:prstGeom prst="rect">
              <a:avLst/>
            </a:prstGeom>
            <a:noFill/>
            <a:ln w="28575" cmpd="sng">
              <a:solidFill>
                <a:srgbClr val="FF9D4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20292302">
            <a:off x="5327064" y="3541547"/>
            <a:ext cx="321238" cy="1255878"/>
          </a:xfrm>
          <a:prstGeom prst="upArrow">
            <a:avLst>
              <a:gd name="adj1" fmla="val 50000"/>
              <a:gd name="adj2" fmla="val 82134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460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3366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4-08-15 at 9.01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2476"/>
            <a:ext cx="4821174" cy="6353048"/>
          </a:xfrm>
          <a:prstGeom prst="rect">
            <a:avLst/>
          </a:prstGeom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572000" y="1371600"/>
            <a:ext cx="4267200" cy="1600200"/>
            <a:chOff x="4572000" y="1524000"/>
            <a:chExt cx="4267200" cy="1600200"/>
          </a:xfrm>
        </p:grpSpPr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4572000" y="1524000"/>
              <a:ext cx="4267200" cy="160020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Full Text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6" name="Rectangle 17"/>
            <p:cNvSpPr>
              <a:spLocks noChangeArrowheads="1"/>
            </p:cNvSpPr>
            <p:nvPr/>
          </p:nvSpPr>
          <p:spPr bwMode="auto">
            <a:xfrm>
              <a:off x="4724400" y="1662544"/>
              <a:ext cx="3962400" cy="1309255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4572000" y="4495800"/>
            <a:ext cx="4267200" cy="1447800"/>
            <a:chOff x="384" y="2304"/>
            <a:chExt cx="3216" cy="1056"/>
          </a:xfrm>
        </p:grpSpPr>
        <p:sp>
          <p:nvSpPr>
            <p:cNvPr id="8" name="Rectangle 16"/>
            <p:cNvSpPr>
              <a:spLocks noChangeArrowheads="1"/>
            </p:cNvSpPr>
            <p:nvPr/>
          </p:nvSpPr>
          <p:spPr bwMode="auto">
            <a:xfrm>
              <a:off x="384" y="2304"/>
              <a:ext cx="3216" cy="1056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9999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50000"/>
                </a:lnSpc>
              </a:pPr>
              <a:r>
                <a:rPr lang="en-US" sz="2800" dirty="0">
                  <a:solidFill>
                    <a:srgbClr val="FF8000"/>
                  </a:solidFill>
                  <a:latin typeface="Verdana" charset="0"/>
                </a:rPr>
                <a:t>Close Article </a:t>
              </a:r>
            </a:p>
            <a:p>
              <a:pPr algn="ctr" eaLnBrk="0" hangingPunct="0">
                <a:lnSpc>
                  <a:spcPct val="160000"/>
                </a:lnSpc>
              </a:pPr>
              <a:endParaRPr lang="en-US" sz="400" dirty="0">
                <a:solidFill>
                  <a:schemeClr val="bg1"/>
                </a:solidFill>
                <a:latin typeface="Verdana" charset="0"/>
              </a:endParaRPr>
            </a:p>
            <a:p>
              <a:pPr algn="ctr" eaLnBrk="0" hangingPunct="0">
                <a:lnSpc>
                  <a:spcPct val="160000"/>
                </a:lnSpc>
              </a:pPr>
              <a:r>
                <a:rPr lang="en-US" sz="400" dirty="0">
                  <a:solidFill>
                    <a:schemeClr val="bg1"/>
                  </a:solidFill>
                  <a:latin typeface="Verdana" charset="0"/>
                </a:rPr>
                <a:t> </a:t>
              </a:r>
              <a:endParaRPr lang="en-US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480" y="2400"/>
              <a:ext cx="3024" cy="864"/>
            </a:xfrm>
            <a:prstGeom prst="rect">
              <a:avLst/>
            </a:prstGeom>
            <a:noFill/>
            <a:ln w="28575">
              <a:solidFill>
                <a:srgbClr val="0072A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39498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400" dirty="0">
                <a:solidFill>
                  <a:schemeClr val="bg1"/>
                </a:solidFill>
                <a:latin typeface="Verdana" charset="0"/>
              </a:rPr>
              <a:t>Online Tutorial</a:t>
            </a:r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/>
            <a:endParaRPr lang="en-US" sz="500" dirty="0">
              <a:solidFill>
                <a:srgbClr val="00FFFF"/>
              </a:solidFill>
              <a:latin typeface="Book Antiqua" charset="0"/>
            </a:endParaRPr>
          </a:p>
          <a:p>
            <a:pPr eaLnBrk="0" hangingPunct="0">
              <a:lnSpc>
                <a:spcPct val="130000"/>
              </a:lnSpc>
              <a:spcAft>
                <a:spcPts val="600"/>
              </a:spcAft>
            </a:pPr>
            <a:r>
              <a:rPr lang="en-US" sz="48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 </a:t>
            </a:r>
            <a:endParaRPr lang="en-US" sz="2800" dirty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endParaRPr lang="en-US" sz="280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lvl="2"/>
            <a:r>
              <a:rPr lang="en-US" sz="440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cs typeface="Verdana"/>
            </a:endParaRPr>
          </a:p>
          <a:p>
            <a:pPr algn="ctr" eaLnBrk="0" hangingPunct="0"/>
            <a:endParaRPr lang="en-US" dirty="0">
              <a:solidFill>
                <a:srgbClr val="6600CC"/>
              </a:solidFill>
              <a:latin typeface="Times" charset="0"/>
            </a:endParaRPr>
          </a:p>
        </p:txBody>
      </p:sp>
      <p:pic>
        <p:nvPicPr>
          <p:cNvPr id="2" name="Picture 1" descr="Screen Shot 2013-03-12 at 1.3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7927848" cy="5038344"/>
          </a:xfrm>
          <a:prstGeom prst="rect">
            <a:avLst/>
          </a:prstGeom>
          <a:ln w="19050" cmpd="sng">
            <a:solidFill>
              <a:srgbClr val="33CCFF"/>
            </a:solidFill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57200" y="5410200"/>
            <a:ext cx="1295400" cy="304800"/>
            <a:chOff x="192" y="1728"/>
            <a:chExt cx="384" cy="144"/>
          </a:xfrm>
        </p:grpSpPr>
        <p:sp>
          <p:nvSpPr>
            <p:cNvPr id="5" name="AutoShape 13"/>
            <p:cNvSpPr>
              <a:spLocks noChangeArrowheads="1"/>
            </p:cNvSpPr>
            <p:nvPr/>
          </p:nvSpPr>
          <p:spPr bwMode="auto">
            <a:xfrm>
              <a:off x="192" y="1728"/>
              <a:ext cx="384" cy="14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6" name="AutoShape 14"/>
            <p:cNvSpPr>
              <a:spLocks noChangeArrowheads="1"/>
            </p:cNvSpPr>
            <p:nvPr/>
          </p:nvSpPr>
          <p:spPr bwMode="auto">
            <a:xfrm>
              <a:off x="192" y="1728"/>
              <a:ext cx="384" cy="144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8200" y="304800"/>
            <a:ext cx="8077200" cy="1682496"/>
            <a:chOff x="838200" y="1898904"/>
            <a:chExt cx="8077200" cy="168249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38200" y="1898904"/>
              <a:ext cx="8077200" cy="1682496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dirty="0">
                  <a:solidFill>
                    <a:srgbClr val="2B5D8F"/>
                  </a:solidFill>
                  <a:latin typeface="Verdana" charset="0"/>
                </a:rPr>
                <a:t>Click</a:t>
              </a:r>
              <a:r>
                <a:rPr lang="en-US" dirty="0">
                  <a:solidFill>
                    <a:srgbClr val="002A80"/>
                  </a:solidFill>
                  <a:latin typeface="Verdana" charset="0"/>
                </a:rPr>
                <a:t> </a:t>
              </a:r>
              <a:r>
                <a:rPr lang="en-US" dirty="0">
                  <a:solidFill>
                    <a:srgbClr val="FF6600"/>
                  </a:solidFill>
                  <a:latin typeface="Verdana" charset="0"/>
                </a:rPr>
                <a:t>Training &amp; Tutorials</a:t>
              </a:r>
              <a:r>
                <a:rPr lang="en-US" sz="3100" dirty="0">
                  <a:solidFill>
                    <a:srgbClr val="FF6600"/>
                  </a:solidFill>
                  <a:latin typeface="Verdana" charset="0"/>
                </a:rPr>
                <a:t> </a:t>
              </a:r>
              <a:r>
                <a:rPr lang="en-US" dirty="0">
                  <a:solidFill>
                    <a:srgbClr val="2B5D8F"/>
                  </a:solidFill>
                  <a:latin typeface="Verdana" charset="0"/>
                </a:rPr>
                <a:t>for hands-on learning.</a:t>
              </a:r>
              <a:endParaRPr lang="en-US" sz="2000" dirty="0">
                <a:solidFill>
                  <a:srgbClr val="2B5D8F"/>
                </a:solidFill>
                <a:latin typeface="Verdana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90600" y="2067154"/>
              <a:ext cx="7772399" cy="1345997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10" name="AutoShape 10"/>
          <p:cNvSpPr>
            <a:spLocks noChangeArrowheads="1"/>
          </p:cNvSpPr>
          <p:nvPr/>
        </p:nvSpPr>
        <p:spPr bwMode="auto">
          <a:xfrm rot="12887879">
            <a:off x="2666590" y="1173911"/>
            <a:ext cx="379412" cy="4390220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94865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NCBI</a:t>
            </a:r>
          </a:p>
        </p:txBody>
      </p:sp>
    </p:spTree>
    <p:extLst>
      <p:ext uri="{BB962C8B-B14F-4D97-AF65-F5344CB8AC3E}">
        <p14:creationId xmlns:p14="http://schemas.microsoft.com/office/powerpoint/2010/main" val="321986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0583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1000" y="1510283"/>
            <a:ext cx="7696200" cy="1496314"/>
            <a:chOff x="381000" y="1510283"/>
            <a:chExt cx="76962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916"/>
              <a:ext cx="56388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&amp;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 life </a:t>
              </a: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sciences </a:t>
              </a: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journal literature - @6,000 journals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2095500" y="304800"/>
            <a:ext cx="4953000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i="1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1000" y="2895598"/>
            <a:ext cx="5410200" cy="1378458"/>
            <a:chOff x="381000" y="2895598"/>
            <a:chExt cx="5410200" cy="1378458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318472" name="Picture 17" descr="New Glob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2895598"/>
              <a:ext cx="1371600" cy="1378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81000" y="4419600"/>
            <a:ext cx="8077200" cy="1828800"/>
            <a:chOff x="381000" y="4419600"/>
            <a:chExt cx="8077200" cy="1828800"/>
          </a:xfrm>
        </p:grpSpPr>
        <p:pic>
          <p:nvPicPr>
            <p:cNvPr id="318474" name="Picture 16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8"/>
            <a:stretch>
              <a:fillRect/>
            </a:stretch>
          </p:blipFill>
          <p:spPr bwMode="auto">
            <a:xfrm>
              <a:off x="6491874" y="4858499"/>
              <a:ext cx="1966326" cy="1237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81000" y="4419600"/>
              <a:ext cx="5867400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 defTabSz="4572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		National Center for Biotechnology Information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 defTabSz="4572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i="1" dirty="0" smtClean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  <a:endParaRPr lang="en-US" sz="1800" i="1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3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0850" y="381000"/>
            <a:ext cx="8261350" cy="635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National Center for Biotechnology Information</a:t>
            </a:r>
            <a:endParaRPr lang="en-US" sz="32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738" y="195263"/>
            <a:ext cx="8780462" cy="6434137"/>
          </a:xfrm>
          <a:prstGeom prst="rect">
            <a:avLst/>
          </a:prstGeom>
          <a:noFill/>
          <a:ln w="38100" cmpd="dbl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588" y="1220795"/>
            <a:ext cx="7554912" cy="28590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smtClean="0">
                <a:solidFill>
                  <a:srgbClr val="0000FF"/>
                </a:solidFill>
                <a:latin typeface="Calibri"/>
                <a:cs typeface="Times New Roman"/>
              </a:rPr>
              <a:t>Mission:</a:t>
            </a:r>
            <a:endParaRPr lang="en-US" sz="3200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create automated systems</a:t>
            </a:r>
            <a:endParaRPr lang="en-US" sz="2400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store and analyze information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	molecular biology</a:t>
            </a:r>
            <a:endParaRPr lang="en-US" sz="2400" dirty="0">
              <a:solidFill>
                <a:srgbClr val="0000FF"/>
              </a:solidFill>
              <a:latin typeface="Calibri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FF"/>
                </a:solidFill>
                <a:latin typeface="Calibri"/>
                <a:cs typeface="Times New Roman"/>
              </a:rPr>
              <a:t>		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biochemistry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		genetics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6588" y="4238626"/>
            <a:ext cx="7658099" cy="12144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  <a:latin typeface="Calibri"/>
                <a:cs typeface="Times New Roman"/>
              </a:rPr>
              <a:t>facilitate use of databases by the research and medical 				community</a:t>
            </a:r>
            <a:endParaRPr lang="en-US" sz="2400" dirty="0">
              <a:solidFill>
                <a:srgbClr val="0000FF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867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9394" name="Picture 2" descr="Screen Shot 2014-08-05 at 6.4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081400"/>
            <a:ext cx="86042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572358" y="298000"/>
            <a:ext cx="5109518" cy="1320529"/>
          </a:xfrm>
          <a:prstGeom prst="wedgeRoundRectCallout">
            <a:avLst>
              <a:gd name="adj1" fmla="val -61351"/>
              <a:gd name="adj2" fmla="val 77314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</a:t>
            </a: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DNA Helix to go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336699"/>
                </a:solidFill>
                <a:latin typeface="Verdana"/>
                <a:cs typeface="Verdana"/>
              </a:rPr>
              <a:t>to the NCBI databases </a:t>
            </a:r>
            <a:endParaRPr lang="en-US" sz="2800" dirty="0">
              <a:solidFill>
                <a:srgbClr val="336699"/>
              </a:solidFill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700" y="2064801"/>
            <a:ext cx="646351" cy="234326"/>
          </a:xfrm>
          <a:prstGeom prst="rect">
            <a:avLst/>
          </a:prstGeom>
          <a:noFill/>
          <a:ln w="38100" cmpd="sng"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16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62903"/>
            <a:ext cx="8464550" cy="6141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9917" y="4141779"/>
            <a:ext cx="1760101" cy="257305"/>
          </a:xfrm>
          <a:prstGeom prst="rect">
            <a:avLst/>
          </a:prstGeom>
          <a:noFill/>
          <a:ln w="5715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 rot="4356236">
            <a:off x="1308253" y="5152630"/>
            <a:ext cx="1676659" cy="334963"/>
          </a:xfrm>
          <a:prstGeom prst="leftArrow">
            <a:avLst>
              <a:gd name="adj1" fmla="val 39320"/>
              <a:gd name="adj2" fmla="val 125474"/>
            </a:avLst>
          </a:prstGeom>
          <a:gradFill flip="none" rotWithShape="1">
            <a:gsLst>
              <a:gs pos="0">
                <a:srgbClr val="CC0000"/>
              </a:gs>
              <a:gs pos="100000">
                <a:srgbClr val="CC0000"/>
              </a:gs>
              <a:gs pos="50000">
                <a:srgbClr val="FEE6E7"/>
              </a:gs>
              <a:gs pos="72000">
                <a:srgbClr val="FEB0B2"/>
              </a:gs>
              <a:gs pos="27000">
                <a:srgbClr val="FEB0B2"/>
              </a:gs>
              <a:gs pos="7000">
                <a:srgbClr val="CC0000"/>
              </a:gs>
              <a:gs pos="93000">
                <a:srgbClr val="CC0000"/>
              </a:gs>
            </a:gsLst>
            <a:lin ang="0" scaled="1"/>
            <a:tileRect/>
          </a:gradFill>
          <a:ln w="12700" cap="flat" cmpd="sng" algn="ctr">
            <a:solidFill>
              <a:srgbClr val="CC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defTabSz="914400"/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0250" y="-5063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97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5625" y="466723"/>
            <a:ext cx="8016875" cy="5238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i="1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National Center for Biotechnology Information Databases</a:t>
            </a:r>
            <a:endParaRPr lang="en-US" sz="2600" i="1" dirty="0">
              <a:solidFill>
                <a:srgbClr val="0000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125" y="150815"/>
            <a:ext cx="8913813" cy="6564312"/>
          </a:xfrm>
          <a:prstGeom prst="rect">
            <a:avLst/>
          </a:prstGeom>
          <a:noFill/>
          <a:ln w="38100" cmpd="dbl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04800" y="1295400"/>
            <a:ext cx="4191000" cy="495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Assembly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BioProject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BioSample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BioSystems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ClinVar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CloneDB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Conserved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 Domain Database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solidFill>
                  <a:srgbClr val="0000FF"/>
                </a:solidFill>
                <a:latin typeface="Calibri"/>
                <a:cs typeface="Calibri"/>
              </a:rPr>
              <a:t>Database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of Genomic Structural Variation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Database of Genotypes and Phenotypes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Epigenomics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EST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 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(short single-read transcript sequences)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solidFill>
                  <a:srgbClr val="0000FF"/>
                </a:solidFill>
                <a:latin typeface="Calibri"/>
                <a:cs typeface="Calibri"/>
              </a:rPr>
              <a:t>Gene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Genome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>
                <a:solidFill>
                  <a:srgbClr val="0000FF"/>
                </a:solidFill>
                <a:latin typeface="Calibri"/>
                <a:cs typeface="Calibri"/>
              </a:rPr>
              <a:t>GEO Datasets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GEO Profiles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593558" y="1295400"/>
            <a:ext cx="4191000" cy="495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GSS </a:t>
            </a:r>
            <a:r>
              <a:rPr lang="en-US" sz="1400" dirty="0" smtClean="0">
                <a:solidFill>
                  <a:srgbClr val="0000FF"/>
                </a:solidFill>
                <a:latin typeface="Calibri"/>
                <a:cs typeface="Calibri"/>
              </a:rPr>
              <a:t>(short single-read transcript sequences)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alibri"/>
                <a:cs typeface="Calibri"/>
              </a:rPr>
              <a:t>HomoloGene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Nucleotide Database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Online </a:t>
            </a: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Mendelian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 Inheritance in Man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PopSet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Probe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Protein Database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RefSeqGene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Reference Sequence (</a:t>
            </a: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RefSeq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Sequence Read Archive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SNP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Structure (Molecular Modeling Database)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Taxonomy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UniGene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01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Gene</a:t>
            </a:r>
          </a:p>
        </p:txBody>
      </p:sp>
    </p:spTree>
    <p:extLst>
      <p:ext uri="{BB962C8B-B14F-4D97-AF65-F5344CB8AC3E}">
        <p14:creationId xmlns:p14="http://schemas.microsoft.com/office/powerpoint/2010/main" val="852087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62903"/>
            <a:ext cx="8464550" cy="6141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0250" y="-5063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4-08-17 at 9.16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1280160" cy="5402580"/>
          </a:xfrm>
          <a:prstGeom prst="rect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1447800" y="1600200"/>
            <a:ext cx="6172200" cy="1066800"/>
            <a:chOff x="1447800" y="1600200"/>
            <a:chExt cx="6172200" cy="106680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886200" y="1600200"/>
              <a:ext cx="3733800" cy="1066800"/>
            </a:xfrm>
            <a:prstGeom prst="wedgeRoundRectCallout">
              <a:avLst>
                <a:gd name="adj1" fmla="val -90360"/>
                <a:gd name="adj2" fmla="val 2391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erdana"/>
                  <a:ea typeface="+mn-ea"/>
                  <a:cs typeface="Verdana"/>
                </a:rPr>
                <a:t>Select Gene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447800" y="2286000"/>
              <a:ext cx="762000" cy="228600"/>
            </a:xfrm>
            <a:prstGeom prst="rect">
              <a:avLst/>
            </a:prstGeom>
            <a:noFill/>
            <a:ln w="666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73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" name="Picture 10" descr="Screen Shot 2014-08-14 at 4.4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35" y="723393"/>
            <a:ext cx="6187440" cy="588264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999629" y="341067"/>
            <a:ext cx="3388989" cy="946903"/>
          </a:xfrm>
          <a:prstGeom prst="wedgeRoundRectCallout">
            <a:avLst>
              <a:gd name="adj1" fmla="val -90360"/>
              <a:gd name="adj2" fmla="val 2391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 CFTR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3049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6.01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36" y="693230"/>
            <a:ext cx="8325104" cy="5449316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1869281" y="2759042"/>
            <a:ext cx="4758135" cy="1722025"/>
          </a:xfrm>
          <a:prstGeom prst="roundRect">
            <a:avLst/>
          </a:prstGeom>
          <a:noFill/>
          <a:ln w="5715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ounded Rectangular Callout 6"/>
          <p:cNvSpPr/>
          <p:nvPr/>
        </p:nvSpPr>
        <p:spPr>
          <a:xfrm>
            <a:off x="2908246" y="922444"/>
            <a:ext cx="2110014" cy="840374"/>
          </a:xfrm>
          <a:prstGeom prst="wedgeRoundRectCallout">
            <a:avLst>
              <a:gd name="adj1" fmla="val -69612"/>
              <a:gd name="adj2" fmla="val 20956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Click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525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6.0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6" y="356172"/>
            <a:ext cx="8033004" cy="6123432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652903" y="1399516"/>
            <a:ext cx="1359470" cy="4608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2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6.0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8" y="1577658"/>
            <a:ext cx="8526780" cy="3680460"/>
          </a:xfrm>
          <a:prstGeom prst="rect">
            <a:avLst/>
          </a:prstGeom>
          <a:ln w="19050" cmpd="sng">
            <a:solidFill>
              <a:srgbClr val="3366FF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652902" y="1577658"/>
            <a:ext cx="1529405" cy="4608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643942" y="2678148"/>
            <a:ext cx="1189184" cy="4608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1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25" y="635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i="1" dirty="0">
                <a:solidFill>
                  <a:prstClr val="white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319500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319495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prstClr val="white"/>
                  </a:solidFill>
                  <a:latin typeface="News Gothic MT"/>
                  <a:cs typeface="News Gothic MT"/>
                </a:rPr>
                <a:t>@ </a:t>
              </a:r>
              <a:r>
                <a:rPr lang="en-US" dirty="0" err="1">
                  <a:solidFill>
                    <a:prstClr val="white"/>
                  </a:solidFill>
                  <a:latin typeface="News Gothic MT"/>
                  <a:cs typeface="News Gothic MT"/>
                </a:rPr>
                <a:t>www.pubmed.gov</a:t>
              </a:r>
              <a:endParaRPr lang="en-US" dirty="0">
                <a:solidFill>
                  <a:prstClr val="white"/>
                </a:solidFill>
                <a:latin typeface="News Gothic MT"/>
                <a:cs typeface="News Gothic M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04813" y="4495800"/>
            <a:ext cx="8129587" cy="1916811"/>
            <a:chOff x="404813" y="4495800"/>
            <a:chExt cx="8129587" cy="191681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 defTabSz="457200" eaLnBrk="1" fontAlgn="auto" hangingPunct="1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dirty="0">
                  <a:solidFill>
                    <a:prstClr val="white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3" name="Picture 2" descr="Screen Shot 2014-08-15 at 3.10.3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0" y="4495800"/>
              <a:ext cx="1485900" cy="1916811"/>
            </a:xfrm>
            <a:prstGeom prst="rect">
              <a:avLst/>
            </a:prstGeom>
            <a:ln w="12700" cmpd="sng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3246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6.0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48" y="297498"/>
            <a:ext cx="5669280" cy="6240780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806663" y="701121"/>
            <a:ext cx="4355671" cy="381132"/>
          </a:xfrm>
          <a:prstGeom prst="roundRect">
            <a:avLst/>
          </a:prstGeom>
          <a:noFill/>
          <a:ln w="57150" cap="flat" cmpd="sng" algn="ctr">
            <a:solidFill>
              <a:srgbClr val="8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41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Protein</a:t>
            </a:r>
          </a:p>
        </p:txBody>
      </p:sp>
    </p:spTree>
    <p:extLst>
      <p:ext uri="{BB962C8B-B14F-4D97-AF65-F5344CB8AC3E}">
        <p14:creationId xmlns:p14="http://schemas.microsoft.com/office/powerpoint/2010/main" val="386546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62903"/>
            <a:ext cx="8464550" cy="6141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0250" y="-5063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4-08-17 at 9.16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1280160" cy="5402580"/>
          </a:xfrm>
          <a:prstGeom prst="rect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1447800" y="3505200"/>
            <a:ext cx="6172200" cy="1066800"/>
            <a:chOff x="1447800" y="3505200"/>
            <a:chExt cx="6172200" cy="106680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886200" y="3505200"/>
              <a:ext cx="3733800" cy="1066800"/>
            </a:xfrm>
            <a:prstGeom prst="wedgeRoundRectCallout">
              <a:avLst>
                <a:gd name="adj1" fmla="val -90360"/>
                <a:gd name="adj2" fmla="val 2391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erdana"/>
                  <a:ea typeface="+mn-ea"/>
                  <a:cs typeface="Verdana"/>
                </a:rPr>
                <a:t>Select Protein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447800" y="4114800"/>
              <a:ext cx="762000" cy="228600"/>
            </a:xfrm>
            <a:prstGeom prst="rect">
              <a:avLst/>
            </a:prstGeom>
            <a:noFill/>
            <a:ln w="666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87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 descr="Screen Shot 2014-08-17 at 8.50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1636776"/>
            <a:ext cx="8427720" cy="358444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419600" y="1339097"/>
            <a:ext cx="3388989" cy="946903"/>
          </a:xfrm>
          <a:prstGeom prst="wedgeRoundRectCallout">
            <a:avLst>
              <a:gd name="adj1" fmla="val -90360"/>
              <a:gd name="adj2" fmla="val 2391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 brca1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2598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0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8" y="1953260"/>
            <a:ext cx="8441944" cy="295148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143000" y="381000"/>
            <a:ext cx="5791200" cy="946903"/>
          </a:xfrm>
          <a:prstGeom prst="wedgeRoundRectCallout">
            <a:avLst>
              <a:gd name="adj1" fmla="val 59986"/>
              <a:gd name="adj2" fmla="val 26972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Verdana"/>
                <a:ea typeface="+mn-ea"/>
                <a:cs typeface="Verdana"/>
              </a:rPr>
              <a:t>Click Homo sapiens </a:t>
            </a:r>
            <a:r>
              <a:rPr lang="en-US" sz="2800" i="1" kern="0" dirty="0" smtClean="0">
                <a:solidFill>
                  <a:srgbClr val="3399CC"/>
                </a:solidFill>
                <a:latin typeface="Verdana"/>
                <a:ea typeface="+mn-ea"/>
                <a:cs typeface="Verdana"/>
              </a:rPr>
              <a:t>(1324)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399CC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384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1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4" y="1914144"/>
            <a:ext cx="8434832" cy="302971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914400" y="381000"/>
            <a:ext cx="7010400" cy="946903"/>
          </a:xfrm>
          <a:prstGeom prst="wedgeRoundRectCallout">
            <a:avLst>
              <a:gd name="adj1" fmla="val -20496"/>
              <a:gd name="adj2" fmla="val 24022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Verdana"/>
                <a:ea typeface="+mn-ea"/>
                <a:cs typeface="Verdana"/>
              </a:rPr>
              <a:t>Click </a:t>
            </a:r>
            <a:r>
              <a:rPr lang="en-US" sz="2800" kern="0" dirty="0" smtClean="0">
                <a:solidFill>
                  <a:srgbClr val="0000FF"/>
                </a:solidFill>
                <a:latin typeface="Verdana"/>
                <a:ea typeface="+mn-ea"/>
                <a:cs typeface="Verdana"/>
              </a:rPr>
              <a:t>BRCA1 Homo sapiens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3912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2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4" y="1447800"/>
            <a:ext cx="8434832" cy="465124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524000" y="304800"/>
            <a:ext cx="4419600" cy="946903"/>
          </a:xfrm>
          <a:prstGeom prst="wedgeRoundRectCallout">
            <a:avLst>
              <a:gd name="adj1" fmla="val -20496"/>
              <a:gd name="adj2" fmla="val 24022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0000FF"/>
                </a:solidFill>
                <a:latin typeface="Verdana"/>
                <a:ea typeface="+mn-ea"/>
                <a:cs typeface="Verdana"/>
              </a:rPr>
              <a:t>Sequence Data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3609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2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257175"/>
            <a:ext cx="8270240" cy="634365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62000" y="1371600"/>
            <a:ext cx="838200" cy="3084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2895600"/>
            <a:ext cx="838200" cy="3084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62000" y="3505200"/>
            <a:ext cx="838200" cy="3084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48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3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256032"/>
            <a:ext cx="6565392" cy="634593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95400" y="3505200"/>
            <a:ext cx="838200" cy="308487"/>
          </a:xfrm>
          <a:prstGeom prst="roundRect">
            <a:avLst/>
          </a:prstGeom>
          <a:noFill/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3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8353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39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1000" y="533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400" b="1" i="1" u="sng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</a:rPr>
              <a:t>Create a Search Strategy Plan</a:t>
            </a:r>
            <a:endParaRPr lang="en-US" sz="4800" b="1" i="1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02853" name="Rectangle 5"/>
          <p:cNvSpPr>
            <a:spLocks noChangeArrowheads="1"/>
          </p:cNvSpPr>
          <p:nvPr/>
        </p:nvSpPr>
        <p:spPr bwMode="auto">
          <a:xfrm>
            <a:off x="457200" y="1676400"/>
            <a:ext cx="8229600" cy="685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Identify the question and key concepts:</a:t>
            </a:r>
          </a:p>
        </p:txBody>
      </p:sp>
      <p:sp>
        <p:nvSpPr>
          <p:cNvPr id="1102854" name="Rectangle 6"/>
          <p:cNvSpPr>
            <a:spLocks noChangeArrowheads="1"/>
          </p:cNvSpPr>
          <p:nvPr/>
        </p:nvSpPr>
        <p:spPr bwMode="auto">
          <a:xfrm>
            <a:off x="914400" y="2590800"/>
            <a:ext cx="7315200" cy="2133600"/>
          </a:xfrm>
          <a:prstGeom prst="rect">
            <a:avLst/>
          </a:prstGeom>
          <a:solidFill>
            <a:srgbClr val="FFFFFF"/>
          </a:solidFill>
          <a:ln w="63500" cmpd="dbl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800"/>
              </a:spcAft>
            </a:pP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In the CFTR gene, how does</a:t>
            </a:r>
          </a:p>
          <a:p>
            <a:pPr algn="ctr" eaLnBrk="0" hangingPunct="0">
              <a:spcAft>
                <a:spcPts val="1800"/>
              </a:spcAft>
            </a:pP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sequence deletion impact protein structure</a:t>
            </a:r>
          </a:p>
          <a:p>
            <a:pPr algn="ctr" eaLnBrk="0" hangingPunct="0">
              <a:spcAft>
                <a:spcPts val="1800"/>
              </a:spcAft>
            </a:pP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and nucleotide metabolism?</a:t>
            </a:r>
            <a:endParaRPr lang="en-US" i="1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02855" name="Rectangle 7"/>
          <p:cNvSpPr>
            <a:spLocks noChangeArrowheads="1"/>
          </p:cNvSpPr>
          <p:nvPr/>
        </p:nvSpPr>
        <p:spPr bwMode="auto">
          <a:xfrm>
            <a:off x="228600" y="4953000"/>
            <a:ext cx="8686800" cy="1295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Write the search program using </a:t>
            </a:r>
          </a:p>
          <a:p>
            <a:pPr algn="ctr" eaLnBrk="0" hangingPunct="0">
              <a:spcAft>
                <a:spcPts val="1200"/>
              </a:spcAft>
            </a:pPr>
            <a:r>
              <a:rPr lang="en-US" sz="26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edical subject headings (</a:t>
            </a:r>
            <a:r>
              <a:rPr lang="en-US" sz="2600" dirty="0" err="1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MeSH</a:t>
            </a:r>
            <a:r>
              <a:rPr lang="en-US" sz="26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rPr>
              <a:t>)</a:t>
            </a:r>
            <a:endParaRPr lang="en-US" sz="2600" dirty="0">
              <a:solidFill>
                <a:srgbClr val="0000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4039" name="Rectangle 6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2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02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3" grpId="0" animBg="1" autoUpdateAnimBg="0"/>
      <p:bldP spid="1102854" grpId="0" animBg="1" autoUpdateAnimBg="0"/>
      <p:bldP spid="1102855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62903"/>
            <a:ext cx="8464550" cy="6141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0250" y="-5063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4-08-17 at 9.16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1280160" cy="5402580"/>
          </a:xfrm>
          <a:prstGeom prst="rect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1447800" y="4495800"/>
            <a:ext cx="6858000" cy="1066800"/>
            <a:chOff x="1447800" y="4495800"/>
            <a:chExt cx="6858000" cy="106680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962400" y="4495800"/>
              <a:ext cx="4343400" cy="1066800"/>
            </a:xfrm>
            <a:prstGeom prst="wedgeRoundRectCallout">
              <a:avLst>
                <a:gd name="adj1" fmla="val -88021"/>
                <a:gd name="adj2" fmla="val 2391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erdana"/>
                  <a:ea typeface="+mn-ea"/>
                  <a:cs typeface="Verdana"/>
                </a:rPr>
                <a:t>Select Structure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447800" y="5181600"/>
              <a:ext cx="762000" cy="228600"/>
            </a:xfrm>
            <a:prstGeom prst="rect">
              <a:avLst/>
            </a:prstGeom>
            <a:noFill/>
            <a:ln w="666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776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6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" y="1828800"/>
            <a:ext cx="8288020" cy="414070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572000" y="533400"/>
            <a:ext cx="3388989" cy="946903"/>
          </a:xfrm>
          <a:prstGeom prst="wedgeRoundRectCallout">
            <a:avLst>
              <a:gd name="adj1" fmla="val -89985"/>
              <a:gd name="adj2" fmla="val 12853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 brca1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9196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7 at 9.42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1600200"/>
            <a:ext cx="8427720" cy="474370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114800" y="381000"/>
            <a:ext cx="3846189" cy="946903"/>
          </a:xfrm>
          <a:prstGeom prst="wedgeRoundRectCallout">
            <a:avLst>
              <a:gd name="adj1" fmla="val -77338"/>
              <a:gd name="adj2" fmla="val 20843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Click structure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041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7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" y="501396"/>
            <a:ext cx="8376920" cy="585520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905000" y="1600200"/>
            <a:ext cx="5827389" cy="1066800"/>
          </a:xfrm>
          <a:prstGeom prst="wedgeRoundRectCallout">
            <a:avLst>
              <a:gd name="adj1" fmla="val -19639"/>
              <a:gd name="adj2" fmla="val 186100"/>
              <a:gd name="adj3" fmla="val 16667"/>
            </a:avLst>
          </a:prstGeom>
          <a:solidFill>
            <a:srgbClr val="FFFFFF"/>
          </a:solidFill>
          <a:ln w="104775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3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Verdana"/>
              </a:rPr>
              <a:t>View, zoom, highlight in 3D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4917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8.5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" y="2590800"/>
            <a:ext cx="8578850" cy="36982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828800" y="457200"/>
            <a:ext cx="5827389" cy="1447800"/>
          </a:xfrm>
          <a:prstGeom prst="wedgeRoundRectCallout">
            <a:avLst>
              <a:gd name="adj1" fmla="val -19876"/>
              <a:gd name="adj2" fmla="val 121257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300000" rotWithShape="0">
              <a:schemeClr val="tx1">
                <a:lumMod val="50000"/>
                <a:lumOff val="50000"/>
                <a:alpha val="35000"/>
              </a:scheme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Verdana"/>
              </a:rPr>
              <a:t>Proteins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Verdana"/>
              </a:rPr>
              <a:t> and interactions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4473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smtClean="0">
                <a:latin typeface="Times New Roman"/>
                <a:cs typeface="Times New Roman"/>
              </a:rPr>
              <a:t>Nucleotide</a:t>
            </a:r>
          </a:p>
        </p:txBody>
      </p:sp>
    </p:spTree>
    <p:extLst>
      <p:ext uri="{BB962C8B-B14F-4D97-AF65-F5344CB8AC3E}">
        <p14:creationId xmlns:p14="http://schemas.microsoft.com/office/powerpoint/2010/main" val="417828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3.4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362903"/>
            <a:ext cx="8464550" cy="6141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50250" y="-5063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14-08-17 at 9.16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1280160" cy="5402580"/>
          </a:xfrm>
          <a:prstGeom prst="rect">
            <a:avLst/>
          </a:prstGeom>
          <a:ln w="28575" cmpd="sng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524000" y="2895600"/>
            <a:ext cx="6934200" cy="1066800"/>
            <a:chOff x="1524000" y="2895600"/>
            <a:chExt cx="6934200" cy="1066800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3276600" y="2895600"/>
              <a:ext cx="5181600" cy="1066800"/>
            </a:xfrm>
            <a:prstGeom prst="wedgeRoundRectCallout">
              <a:avLst>
                <a:gd name="adj1" fmla="val -66107"/>
                <a:gd name="adj2" fmla="val 2133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erdana"/>
                  <a:ea typeface="+mn-ea"/>
                  <a:cs typeface="Verdana"/>
                </a:rPr>
                <a:t>Select Nucleotide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524000" y="3505200"/>
              <a:ext cx="762000" cy="228600"/>
            </a:xfrm>
            <a:prstGeom prst="rect">
              <a:avLst/>
            </a:prstGeom>
            <a:noFill/>
            <a:ln w="666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2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7 at 9.57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4" y="1905000"/>
            <a:ext cx="8434832" cy="352044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38600" y="533400"/>
            <a:ext cx="3388989" cy="946903"/>
          </a:xfrm>
          <a:prstGeom prst="wedgeRoundRectCallout">
            <a:avLst>
              <a:gd name="adj1" fmla="val -86694"/>
              <a:gd name="adj2" fmla="val 13181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 CFTR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8331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7 at 9.59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6" y="1676400"/>
            <a:ext cx="8420608" cy="475081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143000" y="381000"/>
            <a:ext cx="5791200" cy="946903"/>
          </a:xfrm>
          <a:prstGeom prst="wedgeRoundRectCallout">
            <a:avLst>
              <a:gd name="adj1" fmla="val 48544"/>
              <a:gd name="adj2" fmla="val 31638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Verdana"/>
                <a:ea typeface="+mn-ea"/>
                <a:cs typeface="Verdana"/>
              </a:rPr>
              <a:t>Click Homo sapiens </a:t>
            </a:r>
            <a:r>
              <a:rPr lang="en-US" sz="2800" i="1" kern="0" dirty="0" smtClean="0">
                <a:solidFill>
                  <a:srgbClr val="3399CC"/>
                </a:solidFill>
                <a:latin typeface="Verdana"/>
                <a:ea typeface="+mn-ea"/>
                <a:cs typeface="Verdana"/>
              </a:rPr>
              <a:t>(858)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399CC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10920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9.01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6" y="1905000"/>
            <a:ext cx="8420608" cy="404672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981200" y="457200"/>
            <a:ext cx="4419600" cy="946903"/>
          </a:xfrm>
          <a:prstGeom prst="wedgeRoundRectCallout">
            <a:avLst>
              <a:gd name="adj1" fmla="val -17798"/>
              <a:gd name="adj2" fmla="val 384869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Verdana"/>
                <a:ea typeface="+mn-ea"/>
                <a:cs typeface="Verdana"/>
              </a:rPr>
              <a:t>Select deletion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3399CC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41755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00" dirty="0">
              <a:solidFill>
                <a:srgbClr val="00FFFF"/>
              </a:solidFill>
              <a:latin typeface="Book Antiqua" charset="0"/>
              <a:ea typeface="+mn-ea"/>
              <a:cs typeface="+mn-cs"/>
            </a:endParaRPr>
          </a:p>
          <a:p>
            <a:pPr defTabSz="457200" fontAlgn="auto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Verdana" charset="0"/>
                <a:ea typeface="Verdana" charset="0"/>
                <a:cs typeface="Verdana" charset="0"/>
              </a:rPr>
              <a:t>   </a:t>
            </a: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white"/>
              </a:solidFill>
              <a:latin typeface="Verdana"/>
              <a:ea typeface="+mn-ea"/>
              <a:cs typeface="Verdana"/>
            </a:endParaRPr>
          </a:p>
          <a:p>
            <a:pPr lvl="2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Verdana"/>
                <a:ea typeface="+mn-ea"/>
                <a:cs typeface="Verdana"/>
              </a:rPr>
              <a:t> </a:t>
            </a:r>
            <a:endParaRPr lang="en-US" sz="7200" dirty="0">
              <a:solidFill>
                <a:srgbClr val="00FFFF"/>
              </a:solidFill>
              <a:latin typeface="Verdana"/>
              <a:ea typeface="+mn-ea"/>
              <a:cs typeface="Verdana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6600CC"/>
              </a:solidFill>
              <a:ea typeface="+mn-ea"/>
              <a:cs typeface="+mn-cs"/>
            </a:endParaRPr>
          </a:p>
        </p:txBody>
      </p:sp>
      <p:pic>
        <p:nvPicPr>
          <p:cNvPr id="2" name="Picture 1" descr="Screen Shot 2014-08-15 at 3.27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90" y="311912"/>
            <a:ext cx="6306820" cy="6234176"/>
          </a:xfrm>
          <a:prstGeom prst="rect">
            <a:avLst/>
          </a:prstGeom>
          <a:ln>
            <a:solidFill>
              <a:srgbClr val="66CCFF"/>
            </a:solidFill>
          </a:ln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90600" y="4191000"/>
            <a:ext cx="7162800" cy="1524000"/>
            <a:chOff x="990600" y="4191000"/>
            <a:chExt cx="7162800" cy="1524000"/>
          </a:xfrm>
        </p:grpSpPr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990600" y="4343877"/>
                <a:ext cx="6858000" cy="10658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3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480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90433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9.0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16" y="1447800"/>
            <a:ext cx="7033768" cy="512064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667000" y="304800"/>
            <a:ext cx="3810000" cy="838200"/>
          </a:xfrm>
          <a:prstGeom prst="wedgeRoundRectCallout">
            <a:avLst>
              <a:gd name="adj1" fmla="val -19787"/>
              <a:gd name="adj2" fmla="val 4842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0000FF"/>
                </a:solidFill>
                <a:latin typeface="Verdana"/>
                <a:ea typeface="+mn-ea"/>
                <a:cs typeface="Verdana"/>
              </a:rPr>
              <a:t>Sequence Data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133600" y="2634497"/>
            <a:ext cx="3276600" cy="946903"/>
          </a:xfrm>
          <a:prstGeom prst="wedgeRoundRectCallout">
            <a:avLst>
              <a:gd name="adj1" fmla="val -56092"/>
              <a:gd name="adj2" fmla="val -9024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latin typeface="Verdana"/>
                <a:ea typeface="+mn-ea"/>
                <a:cs typeface="Verdana"/>
              </a:rPr>
              <a:t>Click graphics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3399CC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7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7 at 9.04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2" y="1981200"/>
            <a:ext cx="8517636" cy="387477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752600" y="457200"/>
            <a:ext cx="5638800" cy="838200"/>
          </a:xfrm>
          <a:prstGeom prst="wedgeRoundRectCallout">
            <a:avLst>
              <a:gd name="adj1" fmla="val -19787"/>
              <a:gd name="adj2" fmla="val 4842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 smtClean="0">
                <a:solidFill>
                  <a:srgbClr val="0000FF"/>
                </a:solidFill>
                <a:latin typeface="Verdana"/>
                <a:ea typeface="+mn-ea"/>
                <a:cs typeface="Verdana"/>
              </a:rPr>
              <a:t>Graphical Sequence Data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118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83267" y="2780977"/>
            <a:ext cx="5969000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8000" i="1" dirty="0" err="1" smtClean="0">
                <a:latin typeface="Times New Roman"/>
                <a:cs typeface="Times New Roman"/>
              </a:rPr>
              <a:t>dbSNP</a:t>
            </a:r>
            <a:endParaRPr lang="en-US" sz="8000" i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415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5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3" y="1028701"/>
            <a:ext cx="8418830" cy="555625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410076" y="285744"/>
            <a:ext cx="3424237" cy="1047750"/>
          </a:xfrm>
          <a:prstGeom prst="wedgeRoundRectCallout">
            <a:avLst>
              <a:gd name="adj1" fmla="val -60656"/>
              <a:gd name="adj2" fmla="val 8337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Click Advanced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06495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 descr="Screen Shot 2014-08-14 at 5.54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3" y="1070928"/>
            <a:ext cx="8685530" cy="4693920"/>
          </a:xfrm>
          <a:prstGeom prst="rect">
            <a:avLst/>
          </a:prstGeom>
          <a:ln w="19050" cmpd="sng">
            <a:solidFill>
              <a:srgbClr val="66CCFF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5018260" y="3605718"/>
            <a:ext cx="2110014" cy="840374"/>
          </a:xfrm>
          <a:prstGeom prst="wedgeRoundRectCallout">
            <a:avLst>
              <a:gd name="adj1" fmla="val -56048"/>
              <a:gd name="adj2" fmla="val 14783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Search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387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4-08-14 at 5.4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" y="276162"/>
            <a:ext cx="4280662" cy="62834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4794982" y="520250"/>
            <a:ext cx="3960081" cy="1320529"/>
          </a:xfrm>
          <a:prstGeom prst="wedgeRoundRectCallout">
            <a:avLst>
              <a:gd name="adj1" fmla="val -61351"/>
              <a:gd name="adj2" fmla="val 77314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 variants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with sensitivity to Warfarin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1627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93902" y="2682679"/>
            <a:ext cx="7359372" cy="12919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 smtClean="0">
                <a:latin typeface="Times New Roman"/>
                <a:cs typeface="Times New Roman"/>
              </a:rPr>
              <a:t>Other NLM Databases</a:t>
            </a:r>
          </a:p>
        </p:txBody>
      </p:sp>
    </p:spTree>
    <p:extLst>
      <p:ext uri="{BB962C8B-B14F-4D97-AF65-F5344CB8AC3E}">
        <p14:creationId xmlns:p14="http://schemas.microsoft.com/office/powerpoint/2010/main" val="1103948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8 at 2.5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64" y="568397"/>
            <a:ext cx="5212080" cy="568502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5243836" y="330462"/>
            <a:ext cx="3635375" cy="833437"/>
          </a:xfrm>
          <a:prstGeom prst="wedgeRoundRectCallout">
            <a:avLst>
              <a:gd name="adj1" fmla="val -69108"/>
              <a:gd name="adj2" fmla="val -838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B9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00" dirty="0" err="1">
                <a:solidFill>
                  <a:schemeClr val="tx1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schemeClr val="tx1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844513" y="2676293"/>
            <a:ext cx="3034698" cy="1129684"/>
          </a:xfrm>
          <a:prstGeom prst="wedgeRoundRectCallout">
            <a:avLst>
              <a:gd name="adj1" fmla="val -87554"/>
              <a:gd name="adj2" fmla="val -10483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Databases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04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 descr="Screen Shot 2012-08-09 at 4.33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48"/>
          <a:stretch/>
        </p:blipFill>
        <p:spPr>
          <a:xfrm>
            <a:off x="796925" y="4530091"/>
            <a:ext cx="7543800" cy="2043335"/>
          </a:xfrm>
          <a:prstGeom prst="rect">
            <a:avLst/>
          </a:prstGeom>
        </p:spPr>
      </p:pic>
      <p:pic>
        <p:nvPicPr>
          <p:cNvPr id="4" name="Picture 3" descr="Screen Shot 2012-08-09 at 4.3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25" y="199573"/>
            <a:ext cx="7543800" cy="40317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7687" y="1590988"/>
            <a:ext cx="2287814" cy="395654"/>
          </a:xfrm>
          <a:prstGeom prst="roundRect">
            <a:avLst/>
          </a:prstGeom>
          <a:noFill/>
          <a:ln w="57150" cmpd="sng">
            <a:solidFill>
              <a:srgbClr val="009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4816496" y="5067772"/>
            <a:ext cx="4037169" cy="1229330"/>
          </a:xfrm>
          <a:prstGeom prst="wedgeRoundRectCallout">
            <a:avLst>
              <a:gd name="adj1" fmla="val -44795"/>
              <a:gd name="adj2" fmla="val -73518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Scroll and click National Library of Medicine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461000" y="2157960"/>
            <a:ext cx="2761796" cy="1229330"/>
          </a:xfrm>
          <a:prstGeom prst="wedgeRoundRectCallout">
            <a:avLst>
              <a:gd name="adj1" fmla="val -51693"/>
              <a:gd name="adj2" fmla="val 92513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99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Verdana"/>
                <a:cs typeface="Verdana"/>
              </a:rPr>
              <a:t>C</a:t>
            </a:r>
            <a:r>
              <a:rPr lang="en-US" sz="3600" dirty="0" smtClean="0">
                <a:solidFill>
                  <a:srgbClr val="000000"/>
                </a:solidFill>
                <a:latin typeface="Verdana"/>
                <a:cs typeface="Verdana"/>
              </a:rPr>
              <a:t>lick “N”</a:t>
            </a:r>
            <a:endParaRPr lang="en-US" sz="36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6563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8-14 at 6.17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4" y="306388"/>
            <a:ext cx="7424928" cy="6223000"/>
          </a:xfrm>
          <a:prstGeom prst="rect">
            <a:avLst/>
          </a:prstGeom>
          <a:ln w="1270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321733" y="1072902"/>
            <a:ext cx="5335102" cy="1064931"/>
          </a:xfrm>
          <a:prstGeom prst="wedgeRoundRectCallout">
            <a:avLst>
              <a:gd name="adj1" fmla="val -17688"/>
              <a:gd name="adj2" fmla="val 95634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B4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Verdana"/>
                <a:cs typeface="Verdana"/>
              </a:rPr>
              <a:t>Click All NLM Databases &amp; API’s</a:t>
            </a:r>
            <a:endParaRPr lang="en-US" sz="24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1844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143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6000" dirty="0" smtClean="0">
                <a:solidFill>
                  <a:schemeClr val="bg1"/>
                </a:solidFill>
                <a:latin typeface="Verdana" charset="0"/>
              </a:rPr>
              <a:t>Gene Sensor</a:t>
            </a:r>
            <a:endParaRPr lang="en-US" sz="6000" dirty="0">
              <a:solidFill>
                <a:srgbClr val="6600CC"/>
              </a:solidFill>
              <a:latin typeface="Times" charset="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 descr="Screen Shot 2014-08-14 at 6.2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88" y="296863"/>
            <a:ext cx="6604000" cy="624205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863271" y="2183837"/>
            <a:ext cx="6993467" cy="1096963"/>
          </a:xfrm>
          <a:prstGeom prst="wedgeRoundRectCallout">
            <a:avLst>
              <a:gd name="adj1" fmla="val -48668"/>
              <a:gd name="adj2" fmla="val 13783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33CC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Locate and Click Database Name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82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09600" y="2054792"/>
            <a:ext cx="7924800" cy="2748415"/>
            <a:chOff x="609600" y="2054792"/>
            <a:chExt cx="7924800" cy="2748415"/>
          </a:xfrm>
        </p:grpSpPr>
        <p:sp>
          <p:nvSpPr>
            <p:cNvPr id="6" name="Rounded Rectangular Callout 5"/>
            <p:cNvSpPr>
              <a:spLocks noChangeAspect="1"/>
            </p:cNvSpPr>
            <p:nvPr/>
          </p:nvSpPr>
          <p:spPr>
            <a:xfrm>
              <a:off x="609600" y="2054792"/>
              <a:ext cx="7924800" cy="2748415"/>
            </a:xfrm>
            <a:prstGeom prst="wedgeRoundRectCallout">
              <a:avLst>
                <a:gd name="adj1" fmla="val -39852"/>
                <a:gd name="adj2" fmla="val 48468"/>
                <a:gd name="adj3" fmla="val 16667"/>
              </a:avLst>
            </a:prstGeom>
            <a:solidFill>
              <a:srgbClr val="F2F2F2"/>
            </a:solidFill>
            <a:ln w="5715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endParaRPr lang="en-US" sz="20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pic>
          <p:nvPicPr>
            <p:cNvPr id="7" name="Picture 6" descr="Screen Shot 2014-08-14 at 7.11.03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934" y="2606817"/>
              <a:ext cx="7116132" cy="16443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32206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588"/>
            <a:ext cx="914400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68513" y="317500"/>
            <a:ext cx="4970462" cy="9620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i="1" dirty="0">
                <a:solidFill>
                  <a:prstClr val="white"/>
                </a:solidFill>
                <a:latin typeface="Times New Roman"/>
                <a:cs typeface="Times New Roman"/>
              </a:rPr>
              <a:t>MICROMEDEX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946150" y="1782763"/>
            <a:ext cx="6854825" cy="1900237"/>
            <a:chOff x="946113" y="1783415"/>
            <a:chExt cx="6855315" cy="1899920"/>
          </a:xfrm>
        </p:grpSpPr>
        <p:sp>
          <p:nvSpPr>
            <p:cNvPr id="15" name="Rectangle 14"/>
            <p:cNvSpPr/>
            <p:nvPr/>
          </p:nvSpPr>
          <p:spPr>
            <a:xfrm>
              <a:off x="946113" y="1783415"/>
              <a:ext cx="5293103" cy="17300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lnSpc>
                  <a:spcPct val="200000"/>
                </a:lnSpc>
                <a:buFont typeface="Arial"/>
                <a:buChar char="•"/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Authoritative drug information</a:t>
              </a:r>
            </a:p>
            <a:p>
              <a:pPr marL="342900" indent="-342900">
                <a:lnSpc>
                  <a:spcPct val="200000"/>
                </a:lnSpc>
                <a:buFont typeface="Arial"/>
                <a:buChar char="•"/>
                <a:defRPr/>
              </a:pPr>
              <a:r>
                <a:rPr lang="en-US" sz="2400" dirty="0">
                  <a:latin typeface="News Gothic MT"/>
                  <a:cs typeface="News Gothic MT"/>
                </a:rPr>
                <a:t>Entire US National Formulary</a:t>
              </a:r>
            </a:p>
          </p:txBody>
        </p:sp>
        <p:pic>
          <p:nvPicPr>
            <p:cNvPr id="149513" name="Picture 9" descr="ch1_model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7428" y="1783415"/>
              <a:ext cx="1524000" cy="1899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784350" y="4111625"/>
            <a:ext cx="5581650" cy="2255838"/>
            <a:chOff x="918775" y="4111625"/>
            <a:chExt cx="5582412" cy="2255520"/>
          </a:xfrm>
        </p:grpSpPr>
        <p:pic>
          <p:nvPicPr>
            <p:cNvPr id="149510" name="Picture 2" descr="Screen Shot 2014-01-02 at 4.30.02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775" y="4111625"/>
              <a:ext cx="5582412" cy="2255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029915" y="5587792"/>
              <a:ext cx="328658" cy="226981"/>
            </a:xfrm>
            <a:prstGeom prst="rect">
              <a:avLst/>
            </a:prstGeom>
            <a:noFill/>
            <a:ln w="38100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2435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0530" name="Picture 2" descr="Screen Shot 2013-06-27 at 2.1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31875"/>
            <a:ext cx="5029200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4" descr="Screen Shot 2013-06-27 at 2.17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2041525"/>
            <a:ext cx="1382712" cy="309245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187450" y="196850"/>
            <a:ext cx="3635375" cy="595313"/>
          </a:xfrm>
          <a:prstGeom prst="wedgeRoundRectCallout">
            <a:avLst>
              <a:gd name="adj1" fmla="val 858"/>
              <a:gd name="adj2" fmla="val 108725"/>
              <a:gd name="adj3" fmla="val 16667"/>
            </a:avLst>
          </a:prstGeom>
          <a:solidFill>
            <a:schemeClr val="bg1"/>
          </a:solidFill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www.ttuhsc.edu</a:t>
            </a:r>
            <a:r>
              <a:rPr lang="en-US" sz="1900" dirty="0">
                <a:solidFill>
                  <a:prstClr val="black"/>
                </a:solidFill>
                <a:latin typeface="Verdana"/>
                <a:cs typeface="Verdana"/>
              </a:rPr>
              <a:t>/libraries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127750" y="723900"/>
            <a:ext cx="2751138" cy="1317625"/>
          </a:xfrm>
          <a:prstGeom prst="wedgeRoundRectCallout">
            <a:avLst>
              <a:gd name="adj1" fmla="val -102588"/>
              <a:gd name="adj2" fmla="val 70080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Mouse over Databases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32463" y="3995738"/>
            <a:ext cx="3146425" cy="1055687"/>
          </a:xfrm>
          <a:prstGeom prst="wedgeRoundRectCallout">
            <a:avLst>
              <a:gd name="adj1" fmla="val -118935"/>
              <a:gd name="adj2" fmla="val -5019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A7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400" dirty="0" err="1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MicroMedex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4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554" name="Picture 2" descr="Screen Shot 2013-07-30 at 10.15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09575"/>
            <a:ext cx="6169025" cy="600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11500" y="2897188"/>
            <a:ext cx="5551488" cy="1828800"/>
          </a:xfrm>
          <a:prstGeom prst="wedgeRoundRectCallout">
            <a:avLst>
              <a:gd name="adj1" fmla="val -45383"/>
              <a:gd name="adj2" fmla="val -122120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Begin entering drug name.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Select correct drug.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1638" y="1111250"/>
            <a:ext cx="2773362" cy="3286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dirty="0">
                <a:solidFill>
                  <a:schemeClr val="tx1"/>
                </a:solidFill>
              </a:rPr>
              <a:t> warfarin</a:t>
            </a:r>
          </a:p>
        </p:txBody>
      </p:sp>
    </p:spTree>
    <p:extLst>
      <p:ext uri="{BB962C8B-B14F-4D97-AF65-F5344CB8AC3E}">
        <p14:creationId xmlns:p14="http://schemas.microsoft.com/office/powerpoint/2010/main" val="143721978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2578" name="Picture 2" descr="Screen Shot 2013-07-30 at 10.15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295275"/>
            <a:ext cx="6162675" cy="623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93675" y="3036888"/>
            <a:ext cx="2176463" cy="2297112"/>
          </a:xfrm>
          <a:prstGeom prst="wedgeRoundRectCallout">
            <a:avLst>
              <a:gd name="adj1" fmla="val 57578"/>
              <a:gd name="adj2" fmla="val -76283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Verdana"/>
                <a:cs typeface="Verdana"/>
              </a:rPr>
              <a:t>Select links or detailed document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456363" y="2921000"/>
            <a:ext cx="842962" cy="931863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11425" y="1789113"/>
            <a:ext cx="2516188" cy="355600"/>
          </a:xfrm>
          <a:prstGeom prst="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1877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602" name="Picture 2" descr="Screen Shot 2013-07-30 at 10.25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49263"/>
            <a:ext cx="7616825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678363" y="2932113"/>
            <a:ext cx="4064000" cy="1292225"/>
          </a:xfrm>
          <a:prstGeom prst="wedgeRoundRectCallout">
            <a:avLst>
              <a:gd name="adj1" fmla="val -42036"/>
              <a:gd name="adj2" fmla="val -48384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Verdana"/>
                <a:cs typeface="Verdana"/>
              </a:rPr>
              <a:t>Drug Monograph</a:t>
            </a:r>
          </a:p>
        </p:txBody>
      </p:sp>
    </p:spTree>
    <p:extLst>
      <p:ext uri="{BB962C8B-B14F-4D97-AF65-F5344CB8AC3E}">
        <p14:creationId xmlns:p14="http://schemas.microsoft.com/office/powerpoint/2010/main" val="401371254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4626" name="Picture 2" descr="Screen Shot 2013-07-30 at 10.04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11150"/>
            <a:ext cx="642620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03213" y="754063"/>
            <a:ext cx="8505825" cy="2147887"/>
            <a:chOff x="303214" y="754672"/>
            <a:chExt cx="8505274" cy="2147695"/>
          </a:xfrm>
        </p:grpSpPr>
        <p:sp>
          <p:nvSpPr>
            <p:cNvPr id="5" name="Rectangle 4"/>
            <p:cNvSpPr/>
            <p:nvPr/>
          </p:nvSpPr>
          <p:spPr>
            <a:xfrm>
              <a:off x="303214" y="754672"/>
              <a:ext cx="6425784" cy="366679"/>
            </a:xfrm>
            <a:prstGeom prst="rect">
              <a:avLst/>
            </a:prstGeom>
            <a:noFill/>
            <a:ln w="38100" cmpd="sng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ounded Rectangular Callout 5"/>
            <p:cNvSpPr/>
            <p:nvPr/>
          </p:nvSpPr>
          <p:spPr>
            <a:xfrm>
              <a:off x="5624169" y="2049956"/>
              <a:ext cx="3184319" cy="852411"/>
            </a:xfrm>
            <a:prstGeom prst="wedgeRoundRectCallout">
              <a:avLst>
                <a:gd name="adj1" fmla="val -54770"/>
                <a:gd name="adj2" fmla="val -148578"/>
                <a:gd name="adj3" fmla="val 16667"/>
              </a:avLst>
            </a:prstGeom>
            <a:solidFill>
              <a:schemeClr val="bg1"/>
            </a:solidFill>
            <a:ln w="3810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prstClr val="black"/>
                </a:solidFill>
                <a:latin typeface="Verdana" charset="0"/>
                <a:ea typeface="ＭＳ Ｐゴシック" charset="0"/>
                <a:cs typeface="Verdana" charset="0"/>
              </a:endParaRPr>
            </a:p>
            <a:p>
              <a:pPr algn="ctr">
                <a:lnSpc>
                  <a:spcPct val="110000"/>
                </a:lnSpc>
                <a:defRPr/>
              </a:pPr>
              <a:r>
                <a:rPr lang="en-US" sz="2800" dirty="0">
                  <a:solidFill>
                    <a:prstClr val="black"/>
                  </a:solidFill>
                  <a:latin typeface="Verdana" charset="0"/>
                  <a:ea typeface="ＭＳ Ｐゴシック" charset="0"/>
                  <a:cs typeface="Verdana" charset="0"/>
                </a:rPr>
                <a:t>Special Tools</a:t>
              </a:r>
              <a:endParaRPr lang="en-US" sz="28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Verdana" charset="0"/>
              </a:endParaRPr>
            </a:p>
            <a:p>
              <a:pPr>
                <a:defRPr/>
              </a:pPr>
              <a:r>
                <a:rPr lang="en-US" sz="800" i="1" dirty="0">
                  <a:solidFill>
                    <a:prstClr val="white"/>
                  </a:solidFill>
                  <a:latin typeface="Verdana" charset="0"/>
                  <a:ea typeface="ＭＳ Ｐゴシック" charset="0"/>
                  <a:cs typeface="Verdana" charset="0"/>
                </a:rPr>
                <a:t>A</a:t>
              </a:r>
            </a:p>
            <a:p>
              <a:pPr>
                <a:lnSpc>
                  <a:spcPct val="120000"/>
                </a:lnSpc>
                <a:defRPr/>
              </a:pPr>
              <a:endParaRPr lang="en-US" sz="2000" dirty="0">
                <a:solidFill>
                  <a:prstClr val="black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63575" y="803275"/>
            <a:ext cx="4476750" cy="2544763"/>
            <a:chOff x="3406565" y="2398221"/>
            <a:chExt cx="4477205" cy="2545011"/>
          </a:xfrm>
        </p:grpSpPr>
        <p:sp>
          <p:nvSpPr>
            <p:cNvPr id="8" name="Rectangle 7"/>
            <p:cNvSpPr/>
            <p:nvPr/>
          </p:nvSpPr>
          <p:spPr>
            <a:xfrm>
              <a:off x="3406565" y="2398221"/>
              <a:ext cx="562032" cy="277840"/>
            </a:xfrm>
            <a:prstGeom prst="rect">
              <a:avLst/>
            </a:prstGeom>
            <a:noFill/>
            <a:ln w="38100" cmpd="sng">
              <a:solidFill>
                <a:srgbClr val="FF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ular Callout 8"/>
            <p:cNvSpPr/>
            <p:nvPr/>
          </p:nvSpPr>
          <p:spPr>
            <a:xfrm>
              <a:off x="4744964" y="3701686"/>
              <a:ext cx="3138806" cy="1241546"/>
            </a:xfrm>
            <a:prstGeom prst="wedgeRoundRectCallout">
              <a:avLst>
                <a:gd name="adj1" fmla="val -67901"/>
                <a:gd name="adj2" fmla="val -14095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600" dirty="0">
                  <a:solidFill>
                    <a:schemeClr val="tx1"/>
                  </a:solidFill>
                  <a:latin typeface="Verdana"/>
                  <a:cs typeface="Verdana"/>
                </a:rPr>
                <a:t>Select Drug Interactions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18248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4763"/>
            <a:ext cx="9144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5650" name="Picture 3" descr="Screen Shot 2013-07-30 at 11.0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657225"/>
            <a:ext cx="6969125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39713" y="234950"/>
            <a:ext cx="5240337" cy="776288"/>
          </a:xfrm>
          <a:prstGeom prst="wedgeRoundRectCallout">
            <a:avLst>
              <a:gd name="adj1" fmla="val -7688"/>
              <a:gd name="adj2" fmla="val 138739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>
                <a:solidFill>
                  <a:schemeClr val="tx1"/>
                </a:solidFill>
                <a:latin typeface="Verdana"/>
                <a:cs typeface="Verdana"/>
              </a:rPr>
              <a:t>Interactions table includes: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95488" y="2678113"/>
            <a:ext cx="1622425" cy="314325"/>
          </a:xfrm>
          <a:prstGeom prst="round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05013" y="4270375"/>
            <a:ext cx="1689100" cy="336550"/>
          </a:xfrm>
          <a:prstGeom prst="roundRect">
            <a:avLst/>
          </a:prstGeom>
          <a:noFill/>
          <a:ln w="57150" cmpd="sng">
            <a:solidFill>
              <a:srgbClr val="FF99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97813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475" y="427038"/>
            <a:ext cx="8374063" cy="9604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i="1" dirty="0">
                <a:solidFill>
                  <a:prstClr val="white"/>
                </a:solidFill>
                <a:latin typeface="Times New Roman"/>
                <a:cs typeface="Times New Roman"/>
              </a:rPr>
              <a:t>MICROMEDEX – drug identification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74700" y="4321175"/>
            <a:ext cx="7756525" cy="1855788"/>
            <a:chOff x="775279" y="4320953"/>
            <a:chExt cx="7756507" cy="1855652"/>
          </a:xfrm>
        </p:grpSpPr>
        <p:pic>
          <p:nvPicPr>
            <p:cNvPr id="156682" name="Picture 2" descr="pill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r="10294"/>
            <a:stretch>
              <a:fillRect/>
            </a:stretch>
          </p:blipFill>
          <p:spPr bwMode="auto">
            <a:xfrm>
              <a:off x="775279" y="4477820"/>
              <a:ext cx="2269650" cy="1586103"/>
            </a:xfrm>
            <a:prstGeom prst="rect">
              <a:avLst/>
            </a:prstGeom>
            <a:noFill/>
            <a:ln w="28575">
              <a:solidFill>
                <a:srgbClr val="008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6683" name="Group 4"/>
            <p:cNvGrpSpPr>
              <a:grpSpLocks/>
            </p:cNvGrpSpPr>
            <p:nvPr/>
          </p:nvGrpSpPr>
          <p:grpSpPr bwMode="auto">
            <a:xfrm>
              <a:off x="3639512" y="4320953"/>
              <a:ext cx="4892274" cy="1855652"/>
              <a:chOff x="2066417" y="4320952"/>
              <a:chExt cx="4992116" cy="1893522"/>
            </a:xfrm>
          </p:grpSpPr>
          <p:pic>
            <p:nvPicPr>
              <p:cNvPr id="156684" name="Picture 5" descr="Screen Shot 2012-05-30 at 1.58.31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695"/>
              <a:stretch>
                <a:fillRect/>
              </a:stretch>
            </p:blipFill>
            <p:spPr bwMode="auto">
              <a:xfrm>
                <a:off x="2066417" y="4320952"/>
                <a:ext cx="4992116" cy="1893522"/>
              </a:xfrm>
              <a:prstGeom prst="rect">
                <a:avLst/>
              </a:prstGeom>
              <a:noFill/>
              <a:ln w="28575">
                <a:solidFill>
                  <a:srgbClr val="008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176172" y="4643289"/>
                <a:ext cx="1268378" cy="252686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160463" y="2003425"/>
            <a:ext cx="7064375" cy="1700213"/>
            <a:chOff x="1161142" y="2003557"/>
            <a:chExt cx="7063283" cy="1699987"/>
          </a:xfrm>
        </p:grpSpPr>
        <p:grpSp>
          <p:nvGrpSpPr>
            <p:cNvPr id="156678" name="Group 7"/>
            <p:cNvGrpSpPr>
              <a:grpSpLocks/>
            </p:cNvGrpSpPr>
            <p:nvPr/>
          </p:nvGrpSpPr>
          <p:grpSpPr bwMode="auto">
            <a:xfrm>
              <a:off x="4040483" y="2036768"/>
              <a:ext cx="4183942" cy="1666776"/>
              <a:chOff x="4094913" y="2063981"/>
              <a:chExt cx="4183942" cy="1666776"/>
            </a:xfrm>
          </p:grpSpPr>
          <p:pic>
            <p:nvPicPr>
              <p:cNvPr id="156680" name="Picture 6" descr="Screen Shot 2012-05-30 at 1.58.23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46" r="1335" b="3342"/>
              <a:stretch>
                <a:fillRect/>
              </a:stretch>
            </p:blipFill>
            <p:spPr bwMode="auto">
              <a:xfrm>
                <a:off x="4094913" y="2063981"/>
                <a:ext cx="4183942" cy="1666776"/>
              </a:xfrm>
              <a:prstGeom prst="rect">
                <a:avLst/>
              </a:prstGeom>
              <a:noFill/>
              <a:ln w="28575">
                <a:solidFill>
                  <a:srgbClr val="008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4172627" y="2386323"/>
                <a:ext cx="1333294" cy="253966"/>
              </a:xfrm>
              <a:prstGeom prst="rect">
                <a:avLst/>
              </a:prstGeom>
              <a:noFill/>
              <a:ln w="57150" cmpd="sng">
                <a:solidFill>
                  <a:srgbClr val="FF384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pic>
          <p:nvPicPr>
            <p:cNvPr id="15" name="Picture 14" descr="aspiri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42" y="2003557"/>
              <a:ext cx="1676141" cy="1676177"/>
            </a:xfrm>
            <a:prstGeom prst="rect">
              <a:avLst/>
            </a:prstGeom>
            <a:ln w="28575" cmpd="sng"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933343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eneva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HD:Desktop Folder:New Hard Disk:Microsoft Office:Msoft Office 98:Templates:Blank Presentation</Template>
  <TotalTime>12582</TotalTime>
  <Words>951</Words>
  <Application>Microsoft Macintosh PowerPoint</Application>
  <PresentationFormat>On-screen Show (4:3)</PresentationFormat>
  <Paragraphs>585</Paragraphs>
  <Slides>101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101</vt:i4>
      </vt:variant>
    </vt:vector>
  </HeadingPairs>
  <TitlesOfParts>
    <vt:vector size="103" baseType="lpstr">
      <vt:lpstr>Blank Presentation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뿿콰뿿컐뿿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Peggy Edwards</dc:creator>
  <cp:lastModifiedBy>TTUHSCPSL</cp:lastModifiedBy>
  <cp:revision>1870</cp:revision>
  <dcterms:created xsi:type="dcterms:W3CDTF">2010-01-21T01:54:01Z</dcterms:created>
  <dcterms:modified xsi:type="dcterms:W3CDTF">2014-08-19T21:52:10Z</dcterms:modified>
</cp:coreProperties>
</file>