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  <p:sldMasterId id="2147483873" r:id="rId2"/>
    <p:sldMasterId id="2147483885" r:id="rId3"/>
    <p:sldMasterId id="2147483897" r:id="rId4"/>
    <p:sldMasterId id="2147483909" r:id="rId5"/>
  </p:sldMasterIdLst>
  <p:notesMasterIdLst>
    <p:notesMasterId r:id="rId59"/>
  </p:notesMasterIdLst>
  <p:sldIdLst>
    <p:sldId id="256" r:id="rId6"/>
    <p:sldId id="257" r:id="rId7"/>
    <p:sldId id="297" r:id="rId8"/>
    <p:sldId id="314" r:id="rId9"/>
    <p:sldId id="315" r:id="rId10"/>
    <p:sldId id="347" r:id="rId11"/>
    <p:sldId id="354" r:id="rId12"/>
    <p:sldId id="316" r:id="rId13"/>
    <p:sldId id="317" r:id="rId14"/>
    <p:sldId id="312" r:id="rId15"/>
    <p:sldId id="321" r:id="rId16"/>
    <p:sldId id="318" r:id="rId17"/>
    <p:sldId id="313" r:id="rId18"/>
    <p:sldId id="336" r:id="rId19"/>
    <p:sldId id="320" r:id="rId20"/>
    <p:sldId id="260" r:id="rId21"/>
    <p:sldId id="305" r:id="rId22"/>
    <p:sldId id="262" r:id="rId23"/>
    <p:sldId id="327" r:id="rId24"/>
    <p:sldId id="343" r:id="rId25"/>
    <p:sldId id="282" r:id="rId26"/>
    <p:sldId id="338" r:id="rId27"/>
    <p:sldId id="342" r:id="rId28"/>
    <p:sldId id="328" r:id="rId29"/>
    <p:sldId id="329" r:id="rId30"/>
    <p:sldId id="340" r:id="rId31"/>
    <p:sldId id="341" r:id="rId32"/>
    <p:sldId id="289" r:id="rId33"/>
    <p:sldId id="277" r:id="rId34"/>
    <p:sldId id="263" r:id="rId35"/>
    <p:sldId id="264" r:id="rId36"/>
    <p:sldId id="287" r:id="rId37"/>
    <p:sldId id="322" r:id="rId38"/>
    <p:sldId id="323" r:id="rId39"/>
    <p:sldId id="324" r:id="rId40"/>
    <p:sldId id="325" r:id="rId41"/>
    <p:sldId id="326" r:id="rId42"/>
    <p:sldId id="285" r:id="rId43"/>
    <p:sldId id="309" r:id="rId44"/>
    <p:sldId id="331" r:id="rId45"/>
    <p:sldId id="278" r:id="rId46"/>
    <p:sldId id="348" r:id="rId47"/>
    <p:sldId id="349" r:id="rId48"/>
    <p:sldId id="350" r:id="rId49"/>
    <p:sldId id="351" r:id="rId50"/>
    <p:sldId id="352" r:id="rId51"/>
    <p:sldId id="353" r:id="rId52"/>
    <p:sldId id="306" r:id="rId53"/>
    <p:sldId id="294" r:id="rId54"/>
    <p:sldId id="307" r:id="rId55"/>
    <p:sldId id="266" r:id="rId56"/>
    <p:sldId id="261" r:id="rId57"/>
    <p:sldId id="295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89" d="100"/>
          <a:sy n="89" d="100"/>
        </p:scale>
        <p:origin x="-2664" y="-104"/>
      </p:cViewPr>
      <p:guideLst>
        <p:guide orient="horz" pos="3811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88428-3FE1-DE46-B5E9-4C018D3D16F7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B66AB-19CF-DF47-A404-5510B29BE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17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Learning Resource Center is located on the 2</a:t>
            </a:r>
            <a:r>
              <a:rPr lang="en-US" baseline="30000" dirty="0" smtClean="0"/>
              <a:t>nd</a:t>
            </a:r>
            <a:r>
              <a:rPr lang="en-US" dirty="0" smtClean="0"/>
              <a:t> floor of the Lubbock library.  Here,</a:t>
            </a:r>
            <a:r>
              <a:rPr lang="en-US" baseline="0" dirty="0" smtClean="0"/>
              <a:t> you can check out the library’s audiovisual materials, anatomical models, and computer stations.  These materials, including the computer stations, require a library card in order to be checked out.  Drinks only are allowed in the Learning Resource Center.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C786-3263-4DB4-99A1-50BA7B1EC57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88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These are the Reference Librarians at the Lubbock campus.  Our office hours are Monday – Friday 8:00am – 5:00pm</a:t>
            </a:r>
            <a:r>
              <a:rPr lang="en-US" altLang="en-US" baseline="0" dirty="0" smtClean="0">
                <a:ea typeface="ＭＳ Ｐゴシック" pitchFamily="34" charset="-128"/>
              </a:rPr>
              <a:t> Central Time.  Feel free to give us a call or send us an e-mail, text us!  We will be happy to help you.</a:t>
            </a:r>
            <a:endParaRPr lang="en-US" altLang="en-US" dirty="0" smtClean="0">
              <a:ea typeface="ＭＳ Ｐゴシック" pitchFamily="34" charset="-128"/>
            </a:endParaRP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0638891-AFAC-456B-BEAB-5C45C47E76B2}" type="slidenum">
              <a:rPr lang="en-US" altLang="en-US">
                <a:solidFill>
                  <a:prstClr val="black"/>
                </a:solidFill>
              </a:rPr>
              <a:pPr eaLnBrk="1" hangingPunct="1"/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9D038E-8830-2946-BF06-2D976D5EDDD8}" type="slidenum">
              <a:rPr lang="en-US" smtClean="0">
                <a:latin typeface="Franklin Gothic Medium"/>
              </a:rPr>
              <a:pPr/>
              <a:t>‹#›</a:t>
            </a:fld>
            <a:endParaRPr lang="en-US">
              <a:latin typeface="Franklin Gothic Medium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latin typeface="Franklin Gothic Medium"/>
              </a:rPr>
              <a:pPr/>
              <a:t>8/11/2015</a:t>
            </a:fld>
            <a:endParaRPr lang="en-US">
              <a:latin typeface="Franklin Gothic Medium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latin typeface="Franklin Gothic Medium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9D038E-8830-2946-BF06-2D976D5EDDD8}" type="slidenum">
              <a:rPr lang="en-US" smtClean="0">
                <a:latin typeface="Franklin Gothic Medium"/>
              </a:rPr>
              <a:pPr/>
              <a:t>‹#›</a:t>
            </a:fld>
            <a:endParaRPr lang="en-US">
              <a:latin typeface="Franklin Gothic Medium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9D038E-8830-2946-BF06-2D976D5EDDD8}" type="slidenum">
              <a:rPr lang="en-US" smtClean="0">
                <a:latin typeface="Franklin Gothic Medium"/>
              </a:rPr>
              <a:pPr/>
              <a:t>‹#›</a:t>
            </a:fld>
            <a:endParaRPr lang="en-US">
              <a:latin typeface="Franklin Gothic Medium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latin typeface="Franklin Gothic Medium"/>
              </a:rPr>
              <a:pPr/>
              <a:t>8/11/2015</a:t>
            </a:fld>
            <a:endParaRPr lang="en-US">
              <a:latin typeface="Franklin Gothic Medium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latin typeface="Franklin Gothic Medium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9D038E-8830-2946-BF06-2D976D5EDDD8}" type="slidenum">
              <a:rPr lang="en-US" smtClean="0">
                <a:latin typeface="Franklin Gothic Medium"/>
              </a:rPr>
              <a:pPr/>
              <a:t>‹#›</a:t>
            </a:fld>
            <a:endParaRPr lang="en-US">
              <a:latin typeface="Franklin Gothic Medium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742157A-7E21-42A8-88C1-609503BE816A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742157A-7E21-42A8-88C1-609503BE816A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742157A-7E21-42A8-88C1-609503BE816A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742157A-7E21-42A8-88C1-609503BE816A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CDD10576-8EB7-144D-877C-43F8646783CF}" type="datetimeFigureOut">
              <a:rPr lang="en-US" smtClean="0"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8/11/2015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 defTabSz="914400"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defTabSz="914400"/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 defTabSz="914400"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fld id="{2D73E8A9-0D44-458B-AA27-E00F8E4E3A47}" type="datetimeFigureOut">
              <a:rPr lang="en-US" smtClean="0">
                <a:solidFill>
                  <a:srgbClr val="000000"/>
                </a:solidFill>
                <a:latin typeface="Arial"/>
              </a:rPr>
              <a:pPr defTabSz="914400"/>
              <a:t>8/11/2015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defTabSz="914400"/>
            <a:fld id="{3742157A-7E21-42A8-88C1-609503BE816A}" type="slidenum">
              <a:rPr lang="en-US" smtClean="0">
                <a:solidFill>
                  <a:srgbClr val="D1282E"/>
                </a:solidFill>
                <a:latin typeface="Arial"/>
              </a:rPr>
              <a:pPr defTabSz="914400"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mylibrary@ttuhsc.edu" TargetMode="External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hyperlink" Target="http://accessmedicine.mhmedical.com/Index.aspx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hyperlink" Target="http://blog.scopus.com/posts/new-scopus-article-metrics-a-better-way-to-benchmark-articles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30.jpe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tuhsc.edu/libraries/ecards.aspx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Welcome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61999" y="4724400"/>
            <a:ext cx="8119610" cy="990600"/>
          </a:xfrm>
        </p:spPr>
        <p:txBody>
          <a:bodyPr/>
          <a:lstStyle/>
          <a:p>
            <a:r>
              <a:rPr lang="en-US" dirty="0" smtClean="0"/>
              <a:t>The Preston Smith Library of the Health Sciences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4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k_PNG21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3" y="274142"/>
            <a:ext cx="5457376" cy="3179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TTUHSC libraries </a:t>
            </a:r>
            <a:br>
              <a:rPr lang="en-US" dirty="0" smtClean="0"/>
            </a:br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3473" y="3323010"/>
            <a:ext cx="4497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There are libraries at all four campuses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 (Amarillo, El Paso, Lubbock &amp; Odessa)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321,952 print books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209 print journal subscriptions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17,691 audiovisuals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Franklin Gothic Medium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11354" y="3954236"/>
            <a:ext cx="3490774" cy="2526300"/>
            <a:chOff x="4469852" y="3747500"/>
            <a:chExt cx="3490774" cy="2526300"/>
          </a:xfrm>
        </p:grpSpPr>
        <p:pic>
          <p:nvPicPr>
            <p:cNvPr id="8" name="Picture 7" descr="tv_PNG47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852" y="3747500"/>
              <a:ext cx="3490774" cy="25263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44701" y="4199439"/>
              <a:ext cx="3180094" cy="180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24,439 </a:t>
              </a:r>
              <a:r>
                <a:rPr lang="en-US" dirty="0">
                  <a:solidFill>
                    <a:prstClr val="black"/>
                  </a:solidFill>
                  <a:latin typeface="Franklin Gothic Medium"/>
                </a:rPr>
                <a:t>electronic </a:t>
              </a: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journals*</a:t>
              </a: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endParaRPr lang="en-US" dirty="0">
                <a:solidFill>
                  <a:prstClr val="black"/>
                </a:solidFill>
                <a:latin typeface="Franklin Gothic Medium"/>
              </a:endParaRP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574 databases</a:t>
              </a: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endParaRPr lang="en-US" dirty="0" smtClean="0">
                <a:solidFill>
                  <a:prstClr val="black"/>
                </a:solidFill>
                <a:latin typeface="Franklin Gothic Medium"/>
              </a:endParaRP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62,963 </a:t>
              </a:r>
              <a:r>
                <a:rPr lang="en-US" dirty="0">
                  <a:solidFill>
                    <a:prstClr val="black"/>
                  </a:solidFill>
                  <a:latin typeface="Franklin Gothic Medium"/>
                </a:rPr>
                <a:t>electronic books</a:t>
              </a: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endParaRPr lang="en-US" dirty="0">
                <a:solidFill>
                  <a:prstClr val="black"/>
                </a:solidFill>
                <a:latin typeface="Franklin Gothic Medium"/>
              </a:endParaRPr>
            </a:p>
            <a:p>
              <a:endParaRPr lang="en-US" dirty="0">
                <a:solidFill>
                  <a:prstClr val="black"/>
                </a:solidFill>
                <a:latin typeface="Franklin Gothic Medium"/>
              </a:endParaRPr>
            </a:p>
            <a:p>
              <a:endParaRPr lang="en-US" dirty="0">
                <a:solidFill>
                  <a:prstClr val="black"/>
                </a:solidFill>
                <a:latin typeface="Franklin Gothic Medium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67330" y="6357425"/>
            <a:ext cx="1296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/>
              <a:t>As of April </a:t>
            </a:r>
            <a:r>
              <a:rPr lang="en-US" sz="1000" dirty="0" smtClean="0"/>
              <a:t>24, 2015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5612486" y="3130218"/>
            <a:ext cx="270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eBooks are now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searchable in the Catalog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Check out &amp; </a:t>
            </a:r>
            <a:r>
              <a:rPr lang="en-US" dirty="0" err="1" smtClean="0">
                <a:solidFill>
                  <a:srgbClr val="C00000"/>
                </a:solidFill>
              </a:rPr>
              <a:t>Fines</a:t>
            </a:r>
            <a:r>
              <a:rPr lang="en-US" dirty="0" err="1" smtClean="0">
                <a:solidFill>
                  <a:schemeClr val="bg1"/>
                </a:solidFill>
              </a:rPr>
              <a:t>ibrary</a:t>
            </a:r>
            <a:r>
              <a:rPr lang="en-US" dirty="0" smtClean="0">
                <a:solidFill>
                  <a:schemeClr val="bg1"/>
                </a:solidFill>
              </a:rPr>
              <a:t> Policies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32010" y="990600"/>
            <a:ext cx="79248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Books/Audiovisuals/Journals: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Checkout period for </a:t>
            </a:r>
            <a:r>
              <a:rPr lang="en-US" altLang="en-US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books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is two weeks, </a:t>
            </a:r>
            <a:r>
              <a:rPr lang="en-US" altLang="en-US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audiovisuals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for 10 days.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May renew items twice in person, over the phone (806-742-2200), or online through the library catalog. </a:t>
            </a:r>
            <a:endParaRPr lang="en-US" altLang="en-US" dirty="0" smtClean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 smtClean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Journals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in the print collection can be scanned but not checked out.</a:t>
            </a:r>
            <a:endParaRPr lang="en-US" altLang="en-US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32010" y="3816343"/>
            <a:ext cx="79248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prstClr val="black"/>
                </a:solidFill>
                <a:latin typeface="Arial"/>
                <a:cs typeface="Arial" pitchFamily="34" charset="0"/>
              </a:rPr>
              <a:t>Fines for overdue items:</a:t>
            </a:r>
            <a:endParaRPr lang="en-US" altLang="en-US" sz="24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Arial" pitchFamily="34" charset="0"/>
              </a:rPr>
              <a:t>50 cents per day per item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alt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  <a:latin typeface="Arial"/>
                <a:cs typeface="Arial" pitchFamily="34" charset="0"/>
              </a:rPr>
              <a:t>Library privileges are lost until fines are paid.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alt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125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Library Facilities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4379" y="922323"/>
            <a:ext cx="29015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29 study rooms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All rooms are first come, first serve.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Each room has a dry erase board, glass board or chalkboard and plenty of outlets!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Wireless internet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272" y="838200"/>
            <a:ext cx="5441287" cy="4559981"/>
            <a:chOff x="185272" y="838200"/>
            <a:chExt cx="5441287" cy="4559981"/>
          </a:xfrm>
        </p:grpSpPr>
        <p:pic>
          <p:nvPicPr>
            <p:cNvPr id="4" name="Picture 3" descr="CRW_2775.CRW"/>
            <p:cNvPicPr>
              <a:picLocks noChangeAspect="1"/>
            </p:cNvPicPr>
            <p:nvPr/>
          </p:nvPicPr>
          <p:blipFill>
            <a:blip r:embed="rId2" cstate="print">
              <a:lum brigh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72" y="3276600"/>
              <a:ext cx="2402781" cy="1921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813048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219" y="3429000"/>
              <a:ext cx="2625574" cy="196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P8130494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36" y="838200"/>
              <a:ext cx="2555483" cy="1864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CRW_2725.CRW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265" y="1295400"/>
              <a:ext cx="2753294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ttle_PNG209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60" y="6600"/>
            <a:ext cx="2194560" cy="6858000"/>
          </a:xfrm>
          <a:prstGeom prst="rect">
            <a:avLst/>
          </a:prstGeom>
        </p:spPr>
      </p:pic>
      <p:pic>
        <p:nvPicPr>
          <p:cNvPr id="5" name="Picture 4" descr="bread_PNG23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5756">
            <a:off x="930371" y="-60494"/>
            <a:ext cx="4529777" cy="5898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Eat, drink and be merry!</a:t>
            </a:r>
            <a:endParaRPr lang="en-US" dirty="0"/>
          </a:p>
        </p:txBody>
      </p:sp>
      <p:pic>
        <p:nvPicPr>
          <p:cNvPr id="3" name="Picture 2" descr=" coffee cup_PNG196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36" y="1418969"/>
            <a:ext cx="4665669" cy="5439031"/>
          </a:xfrm>
          <a:prstGeom prst="rect">
            <a:avLst/>
          </a:prstGeom>
        </p:spPr>
      </p:pic>
      <p:pic>
        <p:nvPicPr>
          <p:cNvPr id="4" name="Picture 3" descr="apple_PNG256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10206"/>
            <a:ext cx="4210020" cy="42100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59512" y="3547378"/>
            <a:ext cx="23700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rgbClr val="2D2F2B">
                      <a:satMod val="155000"/>
                    </a:srgbClr>
                  </a:solidFill>
                  <a:prstDash val="solid"/>
                </a:ln>
                <a:solidFill>
                  <a:srgbClr val="DEDED7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"/>
              </a:rPr>
              <a:t>Please</a:t>
            </a:r>
          </a:p>
          <a:p>
            <a:pPr algn="ctr"/>
            <a:r>
              <a:rPr lang="en-US" sz="3600" b="1" dirty="0" smtClean="0">
                <a:ln w="12700">
                  <a:solidFill>
                    <a:srgbClr val="2D2F2B">
                      <a:satMod val="155000"/>
                    </a:srgbClr>
                  </a:solidFill>
                  <a:prstDash val="solid"/>
                </a:ln>
                <a:solidFill>
                  <a:srgbClr val="DEDED7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"/>
              </a:rPr>
              <a:t>Clean Up… Thank YOU!</a:t>
            </a:r>
            <a:endParaRPr lang="en-US" sz="3600" b="1" dirty="0">
              <a:ln w="12700">
                <a:solidFill>
                  <a:srgbClr val="2D2F2B">
                    <a:satMod val="155000"/>
                  </a:srgbClr>
                </a:solidFill>
                <a:prstDash val="solid"/>
              </a:ln>
              <a:solidFill>
                <a:srgbClr val="DEDED7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1275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out podiums from circulation</a:t>
            </a:r>
            <a:endParaRPr lang="en-US" dirty="0"/>
          </a:p>
        </p:txBody>
      </p:sp>
      <p:pic>
        <p:nvPicPr>
          <p:cNvPr id="3" name="Picture 2" descr="podium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76" y="1675459"/>
            <a:ext cx="2545175" cy="506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2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Learning Resource Center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1342498"/>
            <a:ext cx="39443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Located on the 2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</a:rPr>
              <a:t>nd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floor of the library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Requires a library card</a:t>
            </a: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Check out computer stations, anatomical models, and more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!</a:t>
            </a:r>
          </a:p>
          <a:p>
            <a:pPr marL="285750" indent="-285750" defTabSz="914400">
              <a:buFont typeface="Wingdings" charset="2"/>
              <a:buChar char="§"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285750" indent="-285750" defTabSz="914400"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3-D printer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sz="240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Placeholder 4" descr="CRW_2730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0" b="-6250"/>
          <a:stretch>
            <a:fillRect/>
          </a:stretch>
        </p:blipFill>
        <p:spPr>
          <a:xfrm>
            <a:off x="152400" y="1219200"/>
            <a:ext cx="4291163" cy="366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00100" y="1501248"/>
            <a:ext cx="7543800" cy="1524000"/>
          </a:xfrm>
        </p:spPr>
        <p:txBody>
          <a:bodyPr/>
          <a:lstStyle/>
          <a:p>
            <a:r>
              <a:rPr lang="en-US" dirty="0" smtClean="0"/>
              <a:t>Need Help?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429000"/>
            <a:ext cx="6858000" cy="2286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			from </a:t>
            </a:r>
            <a:r>
              <a:rPr lang="en-US" dirty="0"/>
              <a:t>library </a:t>
            </a:r>
            <a:r>
              <a:rPr lang="en-US" dirty="0" smtClean="0"/>
              <a:t>homepage (Right side)</a:t>
            </a:r>
            <a:endParaRPr lang="en-US" dirty="0" smtClean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 smtClean="0">
                <a:hlinkClick r:id="rId2"/>
              </a:rPr>
              <a:t>mylibrary@ttuhsc.edu</a:t>
            </a:r>
            <a:endParaRPr lang="en-US" dirty="0" smtClean="0"/>
          </a:p>
          <a:p>
            <a:r>
              <a:rPr lang="en-US" dirty="0" smtClean="0"/>
              <a:t>                  </a:t>
            </a:r>
            <a:endParaRPr lang="en-US" dirty="0"/>
          </a:p>
          <a:p>
            <a:r>
              <a:rPr lang="en-US" dirty="0" smtClean="0"/>
              <a:t>806-743-2200 </a:t>
            </a:r>
          </a:p>
          <a:p>
            <a:r>
              <a:rPr lang="en-US" dirty="0" smtClean="0"/>
              <a:t>(Ask to speak to a Reference Librarian)</a:t>
            </a:r>
            <a:endParaRPr lang="en-US" dirty="0"/>
          </a:p>
        </p:txBody>
      </p:sp>
      <p:pic>
        <p:nvPicPr>
          <p:cNvPr id="5" name="Picture 4" descr="Screen Shot 2012-06-18 at 9.54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57" y="3274786"/>
            <a:ext cx="2367167" cy="64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Reference Librarians</a:t>
            </a:r>
            <a:endParaRPr lang="en-US" dirty="0"/>
          </a:p>
        </p:txBody>
      </p:sp>
      <p:sp>
        <p:nvSpPr>
          <p:cNvPr id="2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52400" y="741553"/>
            <a:ext cx="4114800" cy="3746499"/>
          </a:xfrm>
        </p:spPr>
        <p:txBody>
          <a:bodyPr rtlCol="0">
            <a:normAutofit/>
          </a:bodyPr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Available </a:t>
            </a:r>
            <a:r>
              <a:rPr lang="en-US" sz="2800" dirty="0" smtClean="0"/>
              <a:t>on</a:t>
            </a:r>
            <a:r>
              <a:rPr lang="en-US" sz="2800" dirty="0"/>
              <a:t> </a:t>
            </a:r>
            <a:r>
              <a:rPr lang="en-US" sz="2800" dirty="0" smtClean="0">
                <a:ea typeface="+mn-ea"/>
                <a:cs typeface="+mn-cs"/>
              </a:rPr>
              <a:t>2</a:t>
            </a:r>
            <a:r>
              <a:rPr lang="en-US" sz="2800" baseline="30000" dirty="0" smtClean="0">
                <a:ea typeface="+mn-ea"/>
                <a:cs typeface="+mn-cs"/>
              </a:rPr>
              <a:t>nd</a:t>
            </a:r>
            <a:r>
              <a:rPr lang="en-US" sz="2800" dirty="0" smtClean="0">
                <a:ea typeface="+mn-ea"/>
                <a:cs typeface="+mn-cs"/>
              </a:rPr>
              <a:t> floor of library, across from circulation and reading room area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800" dirty="0">
              <a:ea typeface="+mn-ea"/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8am–5pm </a:t>
            </a:r>
            <a:endParaRPr lang="en-US" sz="2800" dirty="0">
              <a:ea typeface="+mn-ea"/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ea typeface="+mn-ea"/>
                <a:cs typeface="+mn-cs"/>
              </a:rPr>
              <a:t>Monday–Friday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6969125" y="6282552"/>
            <a:ext cx="2019300" cy="369332"/>
          </a:xfrm>
          <a:prstGeom prst="rect">
            <a:avLst/>
          </a:prstGeom>
          <a:solidFill>
            <a:schemeClr val="tx2">
              <a:alpha val="8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Margaret Vugrin</a:t>
            </a:r>
          </a:p>
        </p:txBody>
      </p:sp>
      <p:pic>
        <p:nvPicPr>
          <p:cNvPr id="12" name="Picture 1" descr="peggy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b="5321"/>
          <a:stretch>
            <a:fillRect/>
          </a:stretch>
        </p:blipFill>
        <p:spPr bwMode="auto">
          <a:xfrm>
            <a:off x="7223123" y="1751160"/>
            <a:ext cx="15255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942138" y="3727598"/>
            <a:ext cx="2046287" cy="369332"/>
          </a:xfrm>
          <a:prstGeom prst="rect">
            <a:avLst/>
          </a:prstGeom>
          <a:solidFill>
            <a:schemeClr val="tx2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Peggy Edwards</a:t>
            </a:r>
          </a:p>
        </p:txBody>
      </p:sp>
      <p:pic>
        <p:nvPicPr>
          <p:cNvPr id="16" name="Picture 2" descr="margaret 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3" y="4270522"/>
            <a:ext cx="148272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jennif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3" y="1741636"/>
            <a:ext cx="154463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4433886" y="3719659"/>
            <a:ext cx="2224712" cy="369332"/>
          </a:xfrm>
          <a:prstGeom prst="rect">
            <a:avLst/>
          </a:prstGeom>
          <a:solidFill>
            <a:schemeClr val="tx2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FFFF"/>
                </a:solidFill>
                <a:latin typeface="Franklin Gothic Medium" charset="0"/>
              </a:rPr>
              <a:t>Jennifer  </a:t>
            </a:r>
            <a:r>
              <a:rPr lang="en-US" sz="1800" b="1" dirty="0" err="1">
                <a:solidFill>
                  <a:srgbClr val="FFFFFF"/>
                </a:solidFill>
                <a:latin typeface="Franklin Gothic Medium" charset="0"/>
              </a:rPr>
              <a:t>Teichelman</a:t>
            </a:r>
            <a:endParaRPr lang="en-US" sz="1800" b="1" dirty="0">
              <a:solidFill>
                <a:srgbClr val="FFFFFF"/>
              </a:solidFill>
              <a:latin typeface="Franklin Gothic Medium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42" y="4270520"/>
            <a:ext cx="1572419" cy="2355263"/>
          </a:xfrm>
          <a:prstGeom prst="rect">
            <a:avLst/>
          </a:prstGeom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495798" y="6270773"/>
            <a:ext cx="2160588" cy="369332"/>
          </a:xfrm>
          <a:prstGeom prst="rect">
            <a:avLst/>
          </a:prstGeom>
          <a:solidFill>
            <a:schemeClr val="tx2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Micah </a:t>
            </a:r>
            <a:r>
              <a:rPr lang="en-US" sz="1800" dirty="0" smtClean="0">
                <a:solidFill>
                  <a:srgbClr val="F2F2F2"/>
                </a:solidFill>
                <a:latin typeface="Franklin Gothic Medium" charset="0"/>
              </a:rPr>
              <a:t>Walsleben</a:t>
            </a:r>
            <a:endParaRPr lang="en-US" sz="1800" dirty="0">
              <a:solidFill>
                <a:srgbClr val="F2F2F2"/>
              </a:solidFill>
              <a:latin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Raid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663575"/>
            <a:ext cx="8234362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0" y="2171700"/>
            <a:ext cx="22494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latin typeface="Calibri" charset="0"/>
              </a:rPr>
              <a:t>eRaider</a:t>
            </a:r>
            <a:r>
              <a:rPr lang="en-US" sz="1800" dirty="0">
                <a:latin typeface="Calibri" charset="0"/>
              </a:rPr>
              <a:t> Username  </a:t>
            </a:r>
            <a:r>
              <a:rPr lang="en-US" sz="1800" dirty="0" err="1">
                <a:latin typeface="Calibri" charset="0"/>
              </a:rPr>
              <a:t>eRaiderPassword</a:t>
            </a:r>
            <a:endParaRPr lang="en-US" sz="1800" dirty="0"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Proxy server </a:t>
            </a:r>
            <a:br>
              <a:rPr lang="en-US" dirty="0" smtClean="0"/>
            </a:br>
            <a:r>
              <a:rPr lang="en-US" dirty="0" smtClean="0"/>
              <a:t>(off campus)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34" y="5963294"/>
            <a:ext cx="8435392" cy="91063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E-books</a:t>
            </a:r>
            <a:endParaRPr lang="en-US" dirty="0"/>
          </a:p>
        </p:txBody>
      </p:sp>
      <p:pic>
        <p:nvPicPr>
          <p:cNvPr id="4" name="Picture 3" descr="Screen shot 2012-06-24 at 10.22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3" y="153307"/>
            <a:ext cx="3060700" cy="33401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560143" y="3712703"/>
            <a:ext cx="3001373" cy="772224"/>
          </a:xfrm>
          <a:prstGeom prst="roundRect">
            <a:avLst/>
          </a:prstGeom>
          <a:solidFill>
            <a:schemeClr val="accent1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+mj-lt"/>
              </a:rPr>
              <a:t>Over 62,000 eBooks</a:t>
            </a:r>
            <a:endParaRPr lang="en-US" sz="2400" b="1" dirty="0">
              <a:latin typeface="+mj-lt"/>
            </a:endParaRPr>
          </a:p>
        </p:txBody>
      </p:sp>
      <p:pic>
        <p:nvPicPr>
          <p:cNvPr id="3" name="Picture 2" descr="Screen Shot 2015-07-28 at 12.5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2" y="3712703"/>
            <a:ext cx="5803900" cy="1790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71547" y="1864178"/>
            <a:ext cx="1188596" cy="2013878"/>
            <a:chOff x="4371547" y="1864178"/>
            <a:chExt cx="1188596" cy="2013878"/>
          </a:xfrm>
        </p:grpSpPr>
        <p:sp>
          <p:nvSpPr>
            <p:cNvPr id="5" name="Right Arrow 4"/>
            <p:cNvSpPr/>
            <p:nvPr/>
          </p:nvSpPr>
          <p:spPr>
            <a:xfrm>
              <a:off x="4777279" y="1864178"/>
              <a:ext cx="782864" cy="35832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5880247">
              <a:off x="3677039" y="2825226"/>
              <a:ext cx="1747338" cy="35832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47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6-05 at 3.05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99" y="0"/>
            <a:ext cx="658788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923" y="3086783"/>
            <a:ext cx="32509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www.ttuhsc.edu</a:t>
            </a:r>
            <a:r>
              <a:rPr lang="en-US" dirty="0" smtClean="0"/>
              <a:t>/libraries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2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18 at 1.42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4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34" y="5963294"/>
            <a:ext cx="8435392" cy="91063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E-books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47634" y="1528170"/>
            <a:ext cx="4828408" cy="408064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70526" y="989271"/>
            <a:ext cx="1470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X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89585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18 at 1.42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4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34" y="5963294"/>
            <a:ext cx="8435392" cy="91063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E-books</a:t>
            </a:r>
            <a:endParaRPr lang="en-US" dirty="0"/>
          </a:p>
        </p:txBody>
      </p:sp>
      <p:pic>
        <p:nvPicPr>
          <p:cNvPr id="4" name="Picture 3" descr="Screen shot 2012-06-24 at 10.22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3" y="153307"/>
            <a:ext cx="3060700" cy="33401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777279" y="1864178"/>
            <a:ext cx="782864" cy="35832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40561" y="3085343"/>
            <a:ext cx="4828408" cy="408064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06-10 at 3.38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31" y="968615"/>
            <a:ext cx="9144000" cy="193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6-10 at 3.38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40" y="-223264"/>
            <a:ext cx="6525860" cy="743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50509" y="3493407"/>
            <a:ext cx="2434738" cy="2633555"/>
            <a:chOff x="515292" y="3380022"/>
            <a:chExt cx="2434738" cy="2633555"/>
          </a:xfrm>
        </p:grpSpPr>
        <p:sp>
          <p:nvSpPr>
            <p:cNvPr id="9" name="Rounded Rectangle 8"/>
            <p:cNvSpPr/>
            <p:nvPr/>
          </p:nvSpPr>
          <p:spPr>
            <a:xfrm>
              <a:off x="515292" y="3811448"/>
              <a:ext cx="2434738" cy="431974"/>
            </a:xfrm>
            <a:prstGeom prst="roundRect">
              <a:avLst/>
            </a:prstGeom>
            <a:solidFill>
              <a:schemeClr val="bg1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800000"/>
                  </a:solidFill>
                </a:rPr>
                <a:t>AccessMedicine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15292" y="4238257"/>
              <a:ext cx="2434738" cy="431974"/>
            </a:xfrm>
            <a:prstGeom prst="roundRect">
              <a:avLst/>
            </a:prstGeom>
            <a:solidFill>
              <a:schemeClr val="bg1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AccessPediatrics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15292" y="5581603"/>
              <a:ext cx="2434738" cy="431974"/>
            </a:xfrm>
            <a:prstGeom prst="roundRect">
              <a:avLst/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AccessSurgery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15292" y="3380022"/>
              <a:ext cx="2434738" cy="431974"/>
            </a:xfrm>
            <a:prstGeom prst="roundRect">
              <a:avLst/>
            </a:prstGeom>
            <a:solidFill>
              <a:schemeClr val="bg1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800000"/>
                  </a:solidFill>
                </a:rPr>
                <a:t>Access</a:t>
              </a:r>
            </a:p>
            <a:p>
              <a:pPr algn="ctr"/>
              <a:r>
                <a:rPr lang="en-US" sz="1400" dirty="0" err="1" smtClean="0">
                  <a:solidFill>
                    <a:srgbClr val="800000"/>
                  </a:solidFill>
                </a:rPr>
                <a:t>EmergencyMedicine</a:t>
              </a:r>
              <a:endParaRPr lang="en-US" sz="1400" dirty="0">
                <a:solidFill>
                  <a:srgbClr val="800000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15292" y="4670231"/>
              <a:ext cx="2434738" cy="431974"/>
            </a:xfrm>
            <a:prstGeom prst="roundRect">
              <a:avLst/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AccessPharmacy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AccessPhysiotherapy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sp>
        <p:nvSpPr>
          <p:cNvPr id="11" name="Trapezoid 10"/>
          <p:cNvSpPr/>
          <p:nvPr/>
        </p:nvSpPr>
        <p:spPr>
          <a:xfrm>
            <a:off x="7165497" y="1528170"/>
            <a:ext cx="1782965" cy="112159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UNLIMTED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0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28 at 8.55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97" y="0"/>
            <a:ext cx="714668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00" y="5484519"/>
            <a:ext cx="421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accessmedicine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1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9.36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725" cy="6858000"/>
          </a:xfrm>
          <a:prstGeom prst="rect">
            <a:avLst/>
          </a:prstGeom>
        </p:spPr>
      </p:pic>
      <p:sp>
        <p:nvSpPr>
          <p:cNvPr id="5" name="Up Arrow Callout 4"/>
          <p:cNvSpPr/>
          <p:nvPr/>
        </p:nvSpPr>
        <p:spPr>
          <a:xfrm>
            <a:off x="6679259" y="282222"/>
            <a:ext cx="2126074" cy="1279408"/>
          </a:xfrm>
          <a:prstGeom prst="up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Free Register for special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32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33232"/>
            <a:ext cx="8261684" cy="167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eBooks in Catalog</a:t>
            </a:r>
            <a:endParaRPr lang="en-US" dirty="0"/>
          </a:p>
        </p:txBody>
      </p:sp>
      <p:sp>
        <p:nvSpPr>
          <p:cNvPr id="3" name="16-Point Star 2"/>
          <p:cNvSpPr/>
          <p:nvPr/>
        </p:nvSpPr>
        <p:spPr>
          <a:xfrm rot="20673999">
            <a:off x="574842" y="1755107"/>
            <a:ext cx="3983789" cy="3315368"/>
          </a:xfrm>
          <a:prstGeom prst="star16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NEW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5588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1.0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4135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4316" y="4525921"/>
            <a:ext cx="1911684" cy="369332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Netter atlas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0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9.24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7" y="0"/>
            <a:ext cx="6006412" cy="6858000"/>
          </a:xfrm>
          <a:prstGeom prst="rect">
            <a:avLst/>
          </a:prstGeom>
        </p:spPr>
      </p:pic>
      <p:pic>
        <p:nvPicPr>
          <p:cNvPr id="3" name="Picture 2" descr="Screen Shot 2015-07-28 at 9.24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86" y="81146"/>
            <a:ext cx="8531920" cy="644982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30397" y="2316451"/>
            <a:ext cx="2245895" cy="185820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103693" y="6097169"/>
            <a:ext cx="2245895" cy="185820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21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8 at 9.2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22" y="0"/>
            <a:ext cx="526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3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3023632"/>
          </a:xfrm>
        </p:spPr>
        <p:txBody>
          <a:bodyPr/>
          <a:lstStyle/>
          <a:p>
            <a:r>
              <a:rPr lang="en-US" dirty="0" smtClean="0"/>
              <a:t>Upper</a:t>
            </a:r>
            <a:br>
              <a:rPr lang="en-US" dirty="0" smtClean="0"/>
            </a:br>
            <a:r>
              <a:rPr lang="en-US" dirty="0" smtClean="0"/>
              <a:t> Left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2-06-24 at 11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8" y="254000"/>
            <a:ext cx="2120900" cy="294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 flipH="1">
            <a:off x="2589437" y="2240189"/>
            <a:ext cx="776062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6-12 at 4.13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13" y="253999"/>
            <a:ext cx="4362450" cy="582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40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1" y="4572000"/>
            <a:ext cx="8478627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access articles?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ln>
            <a:noFill/>
          </a:ln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758952" y="1333500"/>
            <a:ext cx="7508167" cy="212365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 dirty="0" smtClean="0">
                <a:solidFill>
                  <a:schemeClr val="accent4"/>
                </a:solidFill>
                <a:latin typeface="Papyrus"/>
                <a:cs typeface="Papyrus"/>
              </a:rPr>
              <a:t>Gold Rush </a:t>
            </a:r>
            <a:r>
              <a:rPr lang="en-US" sz="4400" b="1" dirty="0" smtClean="0">
                <a:solidFill>
                  <a:schemeClr val="bg1"/>
                </a:solidFill>
                <a:latin typeface="Calibri" charset="0"/>
              </a:rPr>
              <a:t>– </a:t>
            </a:r>
          </a:p>
          <a:p>
            <a:pPr eaLnBrk="1" hangingPunct="1"/>
            <a:r>
              <a:rPr lang="en-US" sz="4400" b="1" dirty="0" smtClean="0">
                <a:solidFill>
                  <a:schemeClr val="bg1"/>
                </a:solidFill>
                <a:latin typeface="Calibri" charset="0"/>
              </a:rPr>
              <a:t>Most complete record </a:t>
            </a:r>
          </a:p>
          <a:p>
            <a:pPr eaLnBrk="1" hangingPunct="1"/>
            <a:r>
              <a:rPr lang="en-US" sz="4400" b="1" dirty="0" smtClean="0">
                <a:solidFill>
                  <a:schemeClr val="bg1"/>
                </a:solidFill>
                <a:latin typeface="Calibri" charset="0"/>
              </a:rPr>
              <a:t>of TTUHSC Journals</a:t>
            </a:r>
            <a:endParaRPr lang="en-US" sz="44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6" name="Picture 5" descr="Screen shot 2012-06-24 at 3.37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3352800"/>
            <a:ext cx="5715000" cy="181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493065" y="1699581"/>
            <a:ext cx="1632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Have your citation before you start looking!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6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792288" y="5605463"/>
            <a:ext cx="5486400" cy="56673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3601 4</a:t>
            </a:r>
            <a:r>
              <a:rPr lang="en-US" sz="2000" baseline="30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just West of the main TTUHSC buildings</a:t>
            </a:r>
            <a:b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and in front of E1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Parking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Lot</a:t>
            </a:r>
          </a:p>
        </p:txBody>
      </p:sp>
      <p:pic>
        <p:nvPicPr>
          <p:cNvPr id="29699" name="Picture Placeholder 4" descr="4 seasons 72 res.ti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7" r="-1157"/>
          <a:stretch>
            <a:fillRect/>
          </a:stretch>
        </p:blipFill>
        <p:spPr>
          <a:xfrm>
            <a:off x="1404938" y="612775"/>
            <a:ext cx="6338887" cy="4754563"/>
          </a:xfr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0" y="5410200"/>
            <a:ext cx="7543800" cy="152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latin typeface="Arial Black"/>
                <a:cs typeface="Arial Black"/>
              </a:rPr>
              <a:t>Where?</a:t>
            </a:r>
            <a:endParaRPr lang="en-US" dirty="0"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15 at 1.34.1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/>
          <a:stretch/>
        </p:blipFill>
        <p:spPr>
          <a:xfrm>
            <a:off x="1382863" y="695170"/>
            <a:ext cx="6473523" cy="5735053"/>
          </a:xfrm>
          <a:prstGeom prst="rect">
            <a:avLst/>
          </a:prstGeom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73583" y="4421761"/>
            <a:ext cx="1295400" cy="1804988"/>
            <a:chOff x="1143000" y="3886200"/>
            <a:chExt cx="1295400" cy="1804988"/>
          </a:xfrm>
        </p:grpSpPr>
        <p:sp>
          <p:nvSpPr>
            <p:cNvPr id="37897" name="TextBox 12"/>
            <p:cNvSpPr txBox="1">
              <a:spLocks noChangeArrowheads="1"/>
            </p:cNvSpPr>
            <p:nvPr/>
          </p:nvSpPr>
          <p:spPr bwMode="auto">
            <a:xfrm>
              <a:off x="1752600" y="3886200"/>
              <a:ext cx="685800" cy="369888"/>
            </a:xfrm>
            <a:prstGeom prst="rect">
              <a:avLst/>
            </a:prstGeom>
            <a:solidFill>
              <a:srgbClr val="FBCD2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</a:rPr>
                <a:t>Print</a:t>
              </a:r>
            </a:p>
          </p:txBody>
        </p:sp>
        <p:sp>
          <p:nvSpPr>
            <p:cNvPr id="37898" name="TextBox 13"/>
            <p:cNvSpPr txBox="1">
              <a:spLocks noChangeArrowheads="1"/>
            </p:cNvSpPr>
            <p:nvPr/>
          </p:nvSpPr>
          <p:spPr bwMode="auto">
            <a:xfrm>
              <a:off x="1143000" y="5045075"/>
              <a:ext cx="1292225" cy="646113"/>
            </a:xfrm>
            <a:prstGeom prst="rect">
              <a:avLst/>
            </a:prstGeom>
            <a:solidFill>
              <a:srgbClr val="FBCD2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</a:rPr>
                <a:t>Full-text Electronic</a:t>
              </a:r>
            </a:p>
          </p:txBody>
        </p:sp>
      </p:grpSp>
      <p:sp>
        <p:nvSpPr>
          <p:cNvPr id="14" name="Rectangular Callout 13"/>
          <p:cNvSpPr/>
          <p:nvPr/>
        </p:nvSpPr>
        <p:spPr>
          <a:xfrm>
            <a:off x="6799263" y="3375025"/>
            <a:ext cx="1371600" cy="1295400"/>
          </a:xfrm>
          <a:prstGeom prst="wedgeRectCallout">
            <a:avLst>
              <a:gd name="adj1" fmla="val -75961"/>
              <a:gd name="adj2" fmla="val 78217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Multiple electronic access options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7446963" y="4791649"/>
            <a:ext cx="1447800" cy="517525"/>
          </a:xfrm>
          <a:prstGeom prst="borderCallout1">
            <a:avLst>
              <a:gd name="adj1" fmla="val 56183"/>
              <a:gd name="adj2" fmla="val -4985"/>
              <a:gd name="adj3" fmla="val 99398"/>
              <a:gd name="adj4" fmla="val -73821"/>
            </a:avLst>
          </a:prstGeom>
          <a:solidFill>
            <a:srgbClr val="800000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dates!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6806031" y="5709224"/>
            <a:ext cx="1447800" cy="517525"/>
          </a:xfrm>
          <a:prstGeom prst="borderCallout1">
            <a:avLst>
              <a:gd name="adj1" fmla="val 56183"/>
              <a:gd name="adj2" fmla="val -4985"/>
              <a:gd name="adj3" fmla="val 17591"/>
              <a:gd name="adj4" fmla="val -149503"/>
            </a:avLst>
          </a:prstGeom>
          <a:solidFill>
            <a:srgbClr val="800000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Follow links!</a:t>
            </a:r>
          </a:p>
        </p:txBody>
      </p:sp>
      <p:sp>
        <p:nvSpPr>
          <p:cNvPr id="37896" name="TextBox 10"/>
          <p:cNvSpPr txBox="1">
            <a:spLocks noChangeArrowheads="1"/>
          </p:cNvSpPr>
          <p:nvPr/>
        </p:nvSpPr>
        <p:spPr bwMode="auto">
          <a:xfrm>
            <a:off x="758952" y="0"/>
            <a:ext cx="7640511" cy="76944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Gold </a:t>
            </a:r>
            <a:r>
              <a:rPr lang="en-US" sz="4400" dirty="0">
                <a:solidFill>
                  <a:schemeClr val="bg1"/>
                </a:solidFill>
                <a:latin typeface="Calibri" charset="0"/>
              </a:rPr>
              <a:t>Rush–Journal Records</a:t>
            </a:r>
          </a:p>
        </p:txBody>
      </p:sp>
      <p:pic>
        <p:nvPicPr>
          <p:cNvPr id="3" name="Picture 2" descr="Screen shot 2012-06-24 at 3.59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57" y="1859643"/>
            <a:ext cx="2387600" cy="381000"/>
          </a:xfrm>
          <a:prstGeom prst="rect">
            <a:avLst/>
          </a:prstGeom>
        </p:spPr>
      </p:pic>
      <p:pic>
        <p:nvPicPr>
          <p:cNvPr id="5" name="Picture 4" descr="Screen Shot 2015-06-22 at 8.29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20" y="6469895"/>
            <a:ext cx="1955800" cy="33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Placeholder 4" descr="Screen shot 2010-06-22 at 2.28.57 PM.png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01" r="-40501"/>
          <a:stretch>
            <a:fillRect/>
          </a:stretch>
        </p:blipFill>
        <p:spPr>
          <a:xfrm>
            <a:off x="2023365" y="735188"/>
            <a:ext cx="7483475" cy="5613400"/>
          </a:xfrm>
        </p:spPr>
      </p:pic>
      <p:sp>
        <p:nvSpPr>
          <p:cNvPr id="38914" name="TextBox 10"/>
          <p:cNvSpPr txBox="1">
            <a:spLocks noChangeArrowheads="1"/>
          </p:cNvSpPr>
          <p:nvPr/>
        </p:nvSpPr>
        <p:spPr bwMode="auto">
          <a:xfrm>
            <a:off x="103868" y="1373415"/>
            <a:ext cx="346551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chemeClr val="accent1"/>
                </a:solidFill>
                <a:latin typeface="Calibri" charset="0"/>
              </a:rPr>
              <a:t> Gold Rush</a:t>
            </a:r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–</a:t>
            </a:r>
          </a:p>
          <a:p>
            <a:pPr eaLnBrk="1" hangingPunct="1"/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Journal Article</a:t>
            </a:r>
          </a:p>
          <a:p>
            <a:pPr eaLnBrk="1" hangingPunct="1"/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 </a:t>
            </a:r>
            <a:r>
              <a:rPr lang="en-US" sz="4400" dirty="0">
                <a:solidFill>
                  <a:schemeClr val="accent1"/>
                </a:solidFill>
                <a:latin typeface="Calibri" charset="0"/>
              </a:rPr>
              <a:t>– </a:t>
            </a:r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PDF</a:t>
            </a:r>
            <a:endParaRPr lang="en-US" sz="4400" dirty="0">
              <a:solidFill>
                <a:schemeClr val="accent1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999" y="5238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Screen shot 2012-06-24 at 3.37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0" y="4452141"/>
            <a:ext cx="3637689" cy="115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/>
          <p:cNvGrpSpPr/>
          <p:nvPr/>
        </p:nvGrpSpPr>
        <p:grpSpPr>
          <a:xfrm>
            <a:off x="1084843" y="5085167"/>
            <a:ext cx="1693415" cy="441699"/>
            <a:chOff x="1084843" y="5085167"/>
            <a:chExt cx="1693415" cy="441699"/>
          </a:xfrm>
        </p:grpSpPr>
        <p:sp>
          <p:nvSpPr>
            <p:cNvPr id="2" name="Rectangle 1"/>
            <p:cNvSpPr/>
            <p:nvPr/>
          </p:nvSpPr>
          <p:spPr>
            <a:xfrm>
              <a:off x="1084843" y="5085167"/>
              <a:ext cx="1693415" cy="253916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50" dirty="0"/>
                <a:t>PMID: 20547907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949191" y="5339083"/>
              <a:ext cx="194037" cy="146435"/>
            </a:xfrm>
            <a:prstGeom prst="ellipse">
              <a:avLst/>
            </a:prstGeom>
            <a:solidFill>
              <a:srgbClr val="66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84843" y="5380431"/>
              <a:ext cx="194037" cy="1464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Still can’t find it!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6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076"/>
            <a:ext cx="8229600" cy="44302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Interlibrary Loan (ILL)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"/>
            <a:ext cx="582680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257800" y="2569201"/>
            <a:ext cx="3455927" cy="1762125"/>
            <a:chOff x="5257800" y="2569201"/>
            <a:chExt cx="3455927" cy="176212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9152" y="2569201"/>
              <a:ext cx="2314575" cy="176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3276600"/>
              <a:ext cx="1035808" cy="491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40" y="2641076"/>
            <a:ext cx="42291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64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" y="2286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Interlibrary Loan (ILL) </a:t>
            </a:r>
            <a:r>
              <a:rPr lang="en-US" dirty="0" smtClean="0">
                <a:solidFill>
                  <a:schemeClr val="bg1"/>
                </a:solidFill>
              </a:rPr>
              <a:t>Policies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999" y="914400"/>
            <a:ext cx="7874001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Online 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form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makes submitting requests quick and easy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Response time for requests is anywhere from 2 – 10 business days, depending on location of the item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Books from any TTUHSC branch library are 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free.</a:t>
            </a:r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ll other locations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are $4.00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Journal articles are charged </a:t>
            </a:r>
            <a:endParaRPr lang="en-US" sz="2400" dirty="0" smtClean="0">
              <a:solidFill>
                <a:prstClr val="black"/>
              </a:solidFill>
              <a:latin typeface="Arial"/>
            </a:endParaRP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/>
              </a:rPr>
              <a:t>per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page, but fees will not </a:t>
            </a:r>
            <a:endParaRPr lang="en-US" sz="2400" dirty="0" smtClean="0">
              <a:solidFill>
                <a:prstClr val="black"/>
              </a:solidFill>
              <a:latin typeface="Arial"/>
            </a:endParaRP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/>
              </a:rPr>
              <a:t>exceed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$4.00</a:t>
            </a:r>
          </a:p>
          <a:p>
            <a:pPr defTabSz="914400"/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There is a rush option </a:t>
            </a:r>
            <a:endParaRPr lang="en-US" sz="2400" dirty="0" smtClean="0">
              <a:solidFill>
                <a:prstClr val="black"/>
              </a:solidFill>
              <a:latin typeface="Arial"/>
            </a:endParaRP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/>
              </a:rPr>
              <a:t>available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, but at a 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higher</a:t>
            </a:r>
          </a:p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Arial"/>
              </a:rPr>
              <a:t>fee 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rate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69829" y="3573518"/>
            <a:ext cx="3969590" cy="2634183"/>
            <a:chOff x="5069829" y="2192726"/>
            <a:chExt cx="3969590" cy="2634183"/>
          </a:xfrm>
        </p:grpSpPr>
        <p:pic>
          <p:nvPicPr>
            <p:cNvPr id="5" name="Picture 4" descr="Screen shot 2012-06-24 at 10.48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2358">
              <a:off x="5069829" y="2192726"/>
              <a:ext cx="3235972" cy="1328058"/>
            </a:xfrm>
            <a:prstGeom prst="rect">
              <a:avLst/>
            </a:prstGeom>
          </p:spPr>
        </p:pic>
        <p:pic>
          <p:nvPicPr>
            <p:cNvPr id="6" name="Picture 5" descr="Screen shot 2012-06-24 at 10.48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7555">
              <a:off x="5321181" y="2612571"/>
              <a:ext cx="3235972" cy="1328058"/>
            </a:xfrm>
            <a:prstGeom prst="rect">
              <a:avLst/>
            </a:prstGeom>
          </p:spPr>
        </p:pic>
        <p:pic>
          <p:nvPicPr>
            <p:cNvPr id="7" name="Picture 6" descr="Screen shot 2012-06-24 at 10.48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378">
              <a:off x="5349875" y="3146879"/>
              <a:ext cx="3235972" cy="1328058"/>
            </a:xfrm>
            <a:prstGeom prst="rect">
              <a:avLst/>
            </a:prstGeom>
          </p:spPr>
        </p:pic>
        <p:pic>
          <p:nvPicPr>
            <p:cNvPr id="8" name="Picture 7" descr="Screen shot 2012-06-24 at 10.48.2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447" y="3498851"/>
              <a:ext cx="3235972" cy="1328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41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7"/>
            <a:ext cx="8229600" cy="44302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Interlibrary Loan (ILL) Policies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-15240"/>
            <a:ext cx="6943987" cy="670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580" y="2199083"/>
            <a:ext cx="4808220" cy="2459834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81400"/>
            <a:ext cx="1035808" cy="49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72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5953"/>
            <a:ext cx="5106305" cy="664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1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2238"/>
            <a:ext cx="5118838" cy="655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561" y="990184"/>
            <a:ext cx="5495677" cy="58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9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Right bottom</a:t>
            </a:r>
            <a:endParaRPr lang="en-US" dirty="0"/>
          </a:p>
        </p:txBody>
      </p:sp>
      <p:pic>
        <p:nvPicPr>
          <p:cNvPr id="6" name="Picture 5" descr="Screen shot 2012-06-24 at 11.1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-94345"/>
            <a:ext cx="2743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899932" y="797833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899932" y="1210582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890861" y="371927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3-06-20 at 10.10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590" y="78568"/>
            <a:ext cx="4521200" cy="6553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1274" y="83455"/>
            <a:ext cx="4203700" cy="6774545"/>
            <a:chOff x="231274" y="83455"/>
            <a:chExt cx="4203700" cy="6774545"/>
          </a:xfrm>
        </p:grpSpPr>
        <p:sp>
          <p:nvSpPr>
            <p:cNvPr id="10" name="Rectangle 9"/>
            <p:cNvSpPr/>
            <p:nvPr/>
          </p:nvSpPr>
          <p:spPr>
            <a:xfrm>
              <a:off x="231274" y="83455"/>
              <a:ext cx="4203700" cy="6774545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Screen Shot 2015-06-16 at 4.17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274" y="83455"/>
              <a:ext cx="4203700" cy="4279900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/>
          <p:nvPr/>
        </p:nvCxnSpPr>
        <p:spPr>
          <a:xfrm flipV="1">
            <a:off x="748632" y="3200400"/>
            <a:ext cx="0" cy="4499811"/>
          </a:xfrm>
          <a:prstGeom prst="straightConnector1">
            <a:avLst/>
          </a:prstGeom>
          <a:ln w="76200" cmpd="sng">
            <a:solidFill>
              <a:schemeClr val="accent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050716" y="4151261"/>
            <a:ext cx="0" cy="2685252"/>
          </a:xfrm>
          <a:prstGeom prst="straightConnector1">
            <a:avLst/>
          </a:prstGeom>
          <a:ln w="76200" cmpd="sng">
            <a:solidFill>
              <a:schemeClr val="accent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858169" y="2808635"/>
            <a:ext cx="0" cy="2685252"/>
          </a:xfrm>
          <a:prstGeom prst="straightConnector1">
            <a:avLst/>
          </a:prstGeom>
          <a:ln w="76200" cmpd="sng">
            <a:solidFill>
              <a:schemeClr val="accent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58169" y="5309221"/>
            <a:ext cx="15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Platform links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19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4-06-03 at 12.3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59" y="0"/>
            <a:ext cx="3098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Library Hours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199" y="4343400"/>
            <a:ext cx="8229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>
                <a:solidFill>
                  <a:prstClr val="black"/>
                </a:solidFill>
                <a:latin typeface="Arial"/>
              </a:rPr>
              <a:t>Phone: 806-743-</a:t>
            </a:r>
            <a:r>
              <a:rPr lang="en-US" sz="3200" b="1" dirty="0" smtClean="0">
                <a:solidFill>
                  <a:prstClr val="black"/>
                </a:solidFill>
                <a:latin typeface="Arial"/>
              </a:rPr>
              <a:t>2200</a:t>
            </a:r>
          </a:p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latin typeface="Arial"/>
              </a:rPr>
              <a:t>Ask for Reference Librarian</a:t>
            </a:r>
            <a:endParaRPr lang="en-US" sz="3200" b="1" dirty="0">
              <a:solidFill>
                <a:prstClr val="black"/>
              </a:solidFill>
              <a:latin typeface="Arial"/>
            </a:endParaRPr>
          </a:p>
          <a:p>
            <a:pPr algn="ctr" defTabSz="914400"/>
            <a:endParaRPr lang="en-US" sz="3200" b="1" dirty="0">
              <a:solidFill>
                <a:prstClr val="black"/>
              </a:solidFill>
              <a:latin typeface="Arial"/>
            </a:endParaRPr>
          </a:p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Arial"/>
              </a:rPr>
              <a:t>Holiday hours and early closings are also posted as announcements in your e-Raider portal.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020514"/>
            <a:ext cx="5143500" cy="282892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404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20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Scopus</a:t>
            </a:r>
            <a:endParaRPr lang="en-US" dirty="0"/>
          </a:p>
        </p:txBody>
      </p:sp>
      <p:pic>
        <p:nvPicPr>
          <p:cNvPr id="5" name="Content Placeholder 4" descr="Screen shot 2012-06-24 at 9.40.2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1707" r="-1" b="1707"/>
          <a:stretch/>
        </p:blipFill>
        <p:spPr>
          <a:xfrm>
            <a:off x="3800928" y="457200"/>
            <a:ext cx="4504871" cy="41147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144" y="457200"/>
            <a:ext cx="3745728" cy="4114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Sort by Relevance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Locate landmark articles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Who has cited the article?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Keyword searching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Exporting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9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8-11 at 2.46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244122"/>
            <a:ext cx="9144000" cy="5386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889" y="2864556"/>
            <a:ext cx="37676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589889" y="3233888"/>
            <a:ext cx="1630847" cy="13240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Line Callout 1 (Accent Bar) 9"/>
          <p:cNvSpPr/>
          <p:nvPr/>
        </p:nvSpPr>
        <p:spPr>
          <a:xfrm>
            <a:off x="7437569" y="4148665"/>
            <a:ext cx="1566333" cy="1340557"/>
          </a:xfrm>
          <a:prstGeom prst="accentCallout1">
            <a:avLst>
              <a:gd name="adj1" fmla="val 18750"/>
              <a:gd name="adj2" fmla="val -8333"/>
              <a:gd name="adj3" fmla="val 66184"/>
              <a:gd name="adj4" fmla="val -527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 database</a:t>
            </a:r>
          </a:p>
          <a:p>
            <a:pPr algn="ctr"/>
            <a:r>
              <a:rPr lang="en-US" dirty="0" smtClean="0"/>
              <a:t>No subject headings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3162" y="1954198"/>
            <a:ext cx="8960740" cy="4388934"/>
            <a:chOff x="-1587" y="1954198"/>
            <a:chExt cx="8960740" cy="4388934"/>
          </a:xfrm>
        </p:grpSpPr>
        <p:pic>
          <p:nvPicPr>
            <p:cNvPr id="11" name="Picture 10" descr="Screen Shot 2015-08-11 at 2.46.3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7" y="1954198"/>
              <a:ext cx="8960740" cy="438893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0" y="5065941"/>
              <a:ext cx="4452477" cy="759162"/>
            </a:xfrm>
            <a:prstGeom prst="roundRect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0" y="3078666"/>
            <a:ext cx="1806222" cy="745445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1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8-11 at 2.48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516"/>
            <a:ext cx="9144000" cy="5285656"/>
          </a:xfrm>
          <a:prstGeom prst="rect">
            <a:avLst/>
          </a:prstGeom>
        </p:spPr>
      </p:pic>
      <p:pic>
        <p:nvPicPr>
          <p:cNvPr id="5" name="Picture 4" descr="Screen Shot 2015-08-11 at 3.07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779"/>
            <a:ext cx="9144000" cy="1895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5505" y="1089321"/>
            <a:ext cx="37676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24384" y="1619242"/>
            <a:ext cx="25787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stocco</a:t>
            </a:r>
            <a:endParaRPr lang="en-US" dirty="0"/>
          </a:p>
        </p:txBody>
      </p:sp>
      <p:pic>
        <p:nvPicPr>
          <p:cNvPr id="2" name="Picture 1" descr="Screen Shot 2015-08-11 at 2.48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5633"/>
            <a:ext cx="4742203" cy="1036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 flipV="1">
            <a:off x="3414889" y="1752008"/>
            <a:ext cx="1128690" cy="76790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066845" y="1368057"/>
            <a:ext cx="1128690" cy="76790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04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11 at 2.48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602627"/>
            <a:ext cx="9144000" cy="5285656"/>
          </a:xfrm>
          <a:prstGeom prst="rect">
            <a:avLst/>
          </a:prstGeom>
        </p:spPr>
      </p:pic>
      <p:pic>
        <p:nvPicPr>
          <p:cNvPr id="3" name="Picture 2" descr="Screen Shot 2015-08-11 at 3.50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12" y="1408289"/>
            <a:ext cx="6042688" cy="106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469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8-11 at 3.52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04333"/>
            <a:ext cx="9144000" cy="277053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7899400" y="1114778"/>
            <a:ext cx="934155" cy="135984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14778" y="4473222"/>
            <a:ext cx="6675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YOU CLICK THE HYPERLINKED NUMBER, YOU CAN SEE </a:t>
            </a:r>
          </a:p>
          <a:p>
            <a:r>
              <a:rPr lang="en-US" dirty="0" smtClean="0"/>
              <a:t>WHICH ARTICLES HAVE CITED THIS ORIGINAL ARTICLE.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80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11 at 3.59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1"/>
            <a:ext cx="6462889" cy="412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5-08-11 at 4.00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722" y="986366"/>
            <a:ext cx="5813893" cy="441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" y="5314244"/>
            <a:ext cx="9002888" cy="16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 smtClean="0"/>
              <a:t>Scopus – </a:t>
            </a:r>
            <a:r>
              <a:rPr lang="en-US" sz="4800" dirty="0"/>
              <a:t>S</a:t>
            </a:r>
            <a:r>
              <a:rPr lang="en-US" sz="4800" dirty="0" smtClean="0"/>
              <a:t>pecial Features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6251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11 at 4.0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709789"/>
            <a:ext cx="8356600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5-08-11 at 4.04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80" y="1839896"/>
            <a:ext cx="5738320" cy="5018103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0" y="1848557"/>
            <a:ext cx="3372556" cy="305558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NEW</a:t>
            </a:r>
          </a:p>
          <a:p>
            <a:pPr algn="ctr"/>
            <a:r>
              <a:rPr lang="en-US" sz="2400" dirty="0" smtClean="0"/>
              <a:t>7/29/15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2111" y="5729111"/>
            <a:ext cx="160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article 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44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limberreac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152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9348" y="1720581"/>
            <a:ext cx="16318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Need </a:t>
            </a:r>
          </a:p>
          <a:p>
            <a:r>
              <a:rPr lang="en-US" sz="4800" dirty="0" smtClean="0"/>
              <a:t>help?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264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4190045"/>
            <a:ext cx="7543800" cy="1524000"/>
          </a:xfrm>
        </p:spPr>
        <p:txBody>
          <a:bodyPr/>
          <a:lstStyle/>
          <a:p>
            <a:r>
              <a:rPr lang="en-US" dirty="0" smtClean="0"/>
              <a:t>Right</a:t>
            </a:r>
            <a:br>
              <a:rPr lang="en-US" dirty="0" smtClean="0"/>
            </a:br>
            <a:r>
              <a:rPr lang="en-US" dirty="0" smtClean="0"/>
              <a:t>bottom</a:t>
            </a:r>
            <a:endParaRPr lang="en-US" dirty="0"/>
          </a:p>
        </p:txBody>
      </p:sp>
      <p:pic>
        <p:nvPicPr>
          <p:cNvPr id="6" name="Picture 5" descr="Screen shot 2012-06-24 at 11.1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-94345"/>
            <a:ext cx="2743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963432" y="425903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0-05-13 at 3.22.25 PM.png"/>
          <p:cNvPicPr>
            <a:picLocks noChangeAspect="1"/>
          </p:cNvPicPr>
          <p:nvPr/>
        </p:nvPicPr>
        <p:blipFill>
          <a:blip r:embed="rId3"/>
          <a:srcRect l="25880" t="5385" r="29184" b="16154"/>
          <a:stretch>
            <a:fillRect/>
          </a:stretch>
        </p:blipFill>
        <p:spPr>
          <a:xfrm>
            <a:off x="6484619" y="3814763"/>
            <a:ext cx="2659381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ight Arrow 8"/>
          <p:cNvSpPr/>
          <p:nvPr/>
        </p:nvSpPr>
        <p:spPr>
          <a:xfrm>
            <a:off x="5115832" y="2301874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3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791200" cy="60928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LiBRARY</a:t>
            </a:r>
            <a:r>
              <a:rPr lang="en-US" dirty="0" smtClean="0"/>
              <a:t> CARDS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3508"/>
            <a:ext cx="6118917" cy="6370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967655"/>
            <a:ext cx="2838450" cy="486727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564158" y="5105400"/>
            <a:ext cx="1295400" cy="457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81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781800" cy="1600200"/>
          </a:xfrm>
        </p:spPr>
        <p:txBody>
          <a:bodyPr/>
          <a:lstStyle/>
          <a:p>
            <a:r>
              <a:rPr lang="en-US" dirty="0" smtClean="0"/>
              <a:t>Team viewer</a:t>
            </a:r>
            <a:endParaRPr lang="en-US" dirty="0"/>
          </a:p>
        </p:txBody>
      </p:sp>
      <p:pic>
        <p:nvPicPr>
          <p:cNvPr id="4" name="Picture 3" descr="Screen Shot 2014-06-03 at 12.17.5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462" r="54144" b="-462"/>
          <a:stretch/>
        </p:blipFill>
        <p:spPr>
          <a:xfrm>
            <a:off x="3155786" y="1689100"/>
            <a:ext cx="3131182" cy="4584700"/>
          </a:xfrm>
          <a:prstGeom prst="rect">
            <a:avLst/>
          </a:prstGeom>
        </p:spPr>
      </p:pic>
      <p:pic>
        <p:nvPicPr>
          <p:cNvPr id="5" name="Picture 4" descr="Screen Shot 2014-06-03 at 12.24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" y="1592908"/>
            <a:ext cx="2844800" cy="2514600"/>
          </a:xfrm>
          <a:prstGeom prst="rect">
            <a:avLst/>
          </a:prstGeom>
        </p:spPr>
      </p:pic>
      <p:pic>
        <p:nvPicPr>
          <p:cNvPr id="6" name="Picture 3" descr="jennif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89" y="3854819"/>
            <a:ext cx="2021152" cy="282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mputer Screen Shot 2014-06-03 at 12.27.43 PM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53" y="4531831"/>
            <a:ext cx="2921000" cy="2501900"/>
          </a:xfrm>
          <a:prstGeom prst="rect">
            <a:avLst/>
          </a:prstGeom>
        </p:spPr>
      </p:pic>
      <p:pic>
        <p:nvPicPr>
          <p:cNvPr id="8" name="Picture 7" descr="600px-Telephone_icon_blue_gradient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" y="3237002"/>
            <a:ext cx="1070811" cy="1070811"/>
          </a:xfrm>
          <a:prstGeom prst="rect">
            <a:avLst/>
          </a:prstGeom>
        </p:spPr>
      </p:pic>
      <p:pic>
        <p:nvPicPr>
          <p:cNvPr id="10" name="Picture 9" descr="600px-Telephone_icon_blue_gradient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42" y="5449553"/>
            <a:ext cx="1070811" cy="10708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875" y="4920359"/>
            <a:ext cx="2833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Remote support</a:t>
            </a:r>
          </a:p>
          <a:p>
            <a:r>
              <a:rPr lang="en-US" dirty="0" smtClean="0"/>
              <a:t>With computer and phone!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Screen shot 2010-05-13 at 3.24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990600"/>
            <a:ext cx="70612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553200" y="2971800"/>
            <a:ext cx="1676400" cy="228600"/>
          </a:xfrm>
          <a:prstGeom prst="rect">
            <a:avLst/>
          </a:prstGeom>
          <a:solidFill>
            <a:schemeClr val="bg1"/>
          </a:solidFill>
          <a:ln w="3175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372" name="TextBox 11"/>
          <p:cNvSpPr txBox="1">
            <a:spLocks noChangeArrowheads="1"/>
          </p:cNvSpPr>
          <p:nvPr/>
        </p:nvSpPr>
        <p:spPr bwMode="auto">
          <a:xfrm>
            <a:off x="1524000" y="5486400"/>
            <a:ext cx="706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Once the ID &amp; password are entered on our computer…</a:t>
            </a:r>
          </a:p>
          <a:p>
            <a:pPr eaLnBrk="1" hangingPunct="1"/>
            <a:r>
              <a:rPr lang="en-US" sz="1800" dirty="0">
                <a:latin typeface="Calibri" charset="0"/>
              </a:rPr>
              <a:t>					we have </a:t>
            </a:r>
            <a:r>
              <a:rPr lang="en-US" sz="1800" dirty="0">
                <a:solidFill>
                  <a:srgbClr val="A50101"/>
                </a:solidFill>
                <a:latin typeface="Calibri" charset="0"/>
              </a:rPr>
              <a:t>one time </a:t>
            </a:r>
            <a:r>
              <a:rPr lang="en-US" sz="1800" dirty="0">
                <a:latin typeface="Calibri" charset="0"/>
              </a:rPr>
              <a:t>access to your desktop!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990600"/>
            <a:ext cx="1524000" cy="3886200"/>
          </a:xfrm>
          <a:prstGeom prst="rect">
            <a:avLst/>
          </a:prstGeom>
          <a:solidFill>
            <a:srgbClr val="80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Librarian can see your screen…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Need telephone for audio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Both can move mouse around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One Time Use!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05200" y="3962400"/>
            <a:ext cx="1524000" cy="369888"/>
          </a:xfrm>
          <a:prstGeom prst="rect">
            <a:avLst/>
          </a:prstGeom>
          <a:solidFill>
            <a:schemeClr val="bg1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Your info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53200" y="4691063"/>
            <a:ext cx="1524000" cy="371475"/>
          </a:xfrm>
          <a:prstGeom prst="rect">
            <a:avLst/>
          </a:prstGeom>
          <a:solidFill>
            <a:schemeClr val="bg1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Librarian info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5726" y="-67548"/>
            <a:ext cx="1829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Calibri" charset="0"/>
              </a:rPr>
              <a:t>Team Viewer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4" descr="lib@urserv  b card low re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90" r="-24490"/>
          <a:stretch>
            <a:fillRect/>
          </a:stretch>
        </p:blipFill>
        <p:spPr>
          <a:xfrm>
            <a:off x="542925" y="503238"/>
            <a:ext cx="4854575" cy="5557837"/>
          </a:xfrm>
        </p:spPr>
      </p:pic>
      <p:pic>
        <p:nvPicPr>
          <p:cNvPr id="7" name="Picture 6" descr="lib@urserv  wht bac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8"/>
          <a:stretch>
            <a:fillRect/>
          </a:stretch>
        </p:blipFill>
        <p:spPr bwMode="auto">
          <a:xfrm>
            <a:off x="4656138" y="503238"/>
            <a:ext cx="3011487" cy="55578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68500" y="4942115"/>
            <a:ext cx="6858000" cy="990600"/>
          </a:xfrm>
        </p:spPr>
        <p:txBody>
          <a:bodyPr>
            <a:noAutofit/>
          </a:bodyPr>
          <a:lstStyle/>
          <a:p>
            <a:r>
              <a:rPr lang="en-US" sz="9600" dirty="0" smtClean="0"/>
              <a:t>Thank you!</a:t>
            </a:r>
            <a:endParaRPr lang="en-US" sz="9600" dirty="0"/>
          </a:p>
        </p:txBody>
      </p:sp>
      <p:pic>
        <p:nvPicPr>
          <p:cNvPr id="4" name="Picture 3" descr="Screen Shot 2014-06-03 at 12.3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59" y="0"/>
            <a:ext cx="3098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8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791200" cy="60928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LiBRARY</a:t>
            </a:r>
            <a:r>
              <a:rPr lang="en-US" dirty="0" smtClean="0"/>
              <a:t> CARDS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0" y="152400"/>
            <a:ext cx="6118917" cy="637098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344972" y="3111029"/>
            <a:ext cx="1295400" cy="457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Picture 2" descr="Screen Shot 2015-07-28 at 1.4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-99882"/>
            <a:ext cx="5786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0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791200" cy="60928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LiBRARY</a:t>
            </a:r>
            <a:r>
              <a:rPr lang="en-US" dirty="0" smtClean="0"/>
              <a:t> CARDS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3508"/>
            <a:ext cx="6118917" cy="637098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344972" y="5821363"/>
            <a:ext cx="1295400" cy="457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9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7248525" cy="3448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07" y="-76200"/>
            <a:ext cx="7141312" cy="727579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021699" y="4457782"/>
            <a:ext cx="2512827" cy="1225386"/>
          </a:xfrm>
          <a:prstGeom prst="straightConnector1">
            <a:avLst/>
          </a:prstGeom>
          <a:ln w="38100" cmpd="sng">
            <a:solidFill>
              <a:srgbClr val="72080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4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799" y="1143000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endParaRPr lang="en-US" sz="6600" b="1" i="1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6" y="3975139"/>
            <a:ext cx="6257925" cy="82867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9" name="Right Arrow 8"/>
          <p:cNvSpPr/>
          <p:nvPr/>
        </p:nvSpPr>
        <p:spPr>
          <a:xfrm rot="16200000">
            <a:off x="6496050" y="5467350"/>
            <a:ext cx="1143000" cy="2667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" y="76200"/>
            <a:ext cx="7372350" cy="6096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989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NewsPrint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Custom 4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Theme">
  <a:themeElements>
    <a:clrScheme name="Custom 4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25230</TotalTime>
  <Words>720</Words>
  <Application>Microsoft Macintosh PowerPoint</Application>
  <PresentationFormat>On-screen Show (4:3)</PresentationFormat>
  <Paragraphs>180</Paragraphs>
  <Slides>53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NewsPrint</vt:lpstr>
      <vt:lpstr>Default Theme</vt:lpstr>
      <vt:lpstr>1_Default Theme</vt:lpstr>
      <vt:lpstr>Essential</vt:lpstr>
      <vt:lpstr>1_Essential</vt:lpstr>
      <vt:lpstr>Welcome</vt:lpstr>
      <vt:lpstr>PowerPoint Presentation</vt:lpstr>
      <vt:lpstr>3601 4th just West of the main TTUHSC buildings and in front of E1 Parking Lot</vt:lpstr>
      <vt:lpstr>Library Hours</vt:lpstr>
      <vt:lpstr>LiBRARY CARDS</vt:lpstr>
      <vt:lpstr>LiBRARY CARDS</vt:lpstr>
      <vt:lpstr>LiBRARY CARDS</vt:lpstr>
      <vt:lpstr>PowerPoint Presentation</vt:lpstr>
      <vt:lpstr>PowerPoint Presentation</vt:lpstr>
      <vt:lpstr>TTUHSC libraries  statistics</vt:lpstr>
      <vt:lpstr>Check out &amp; Finesibrary Policies</vt:lpstr>
      <vt:lpstr>Library Facilities</vt:lpstr>
      <vt:lpstr>Eat, drink and be merry!</vt:lpstr>
      <vt:lpstr>Check out podiums from circulation</vt:lpstr>
      <vt:lpstr>Learning Resource Center</vt:lpstr>
      <vt:lpstr>Need Help?</vt:lpstr>
      <vt:lpstr>Reference Librarians</vt:lpstr>
      <vt:lpstr>Proxy server  (off campus)</vt:lpstr>
      <vt:lpstr>E-books</vt:lpstr>
      <vt:lpstr>E-books</vt:lpstr>
      <vt:lpstr>E-books</vt:lpstr>
      <vt:lpstr>PowerPoint Presentation</vt:lpstr>
      <vt:lpstr>PowerPoint Presentation</vt:lpstr>
      <vt:lpstr>eBooks in Catalog</vt:lpstr>
      <vt:lpstr>PowerPoint Presentation</vt:lpstr>
      <vt:lpstr>PowerPoint Presentation</vt:lpstr>
      <vt:lpstr>PowerPoint Presentation</vt:lpstr>
      <vt:lpstr>Upper  Left</vt:lpstr>
      <vt:lpstr>How to access articles?</vt:lpstr>
      <vt:lpstr>PowerPoint Presentation</vt:lpstr>
      <vt:lpstr>PowerPoint Presentation</vt:lpstr>
      <vt:lpstr>Still can’t find it!</vt:lpstr>
      <vt:lpstr>Interlibrary Loan (ILL)</vt:lpstr>
      <vt:lpstr>Interlibrary Loan (ILL) Policies</vt:lpstr>
      <vt:lpstr>Interlibrary Loan (ILL) Policies</vt:lpstr>
      <vt:lpstr>PowerPoint Presentation</vt:lpstr>
      <vt:lpstr>PowerPoint Presentation</vt:lpstr>
      <vt:lpstr>Right bottom</vt:lpstr>
      <vt:lpstr>PowerPoint Presentation</vt:lpstr>
      <vt:lpstr>Databases</vt:lpstr>
      <vt:lpstr>Scopus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 bottom</vt:lpstr>
      <vt:lpstr>Team viewer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Microsoft Office User</dc:creator>
  <cp:lastModifiedBy>Microsoft Office User</cp:lastModifiedBy>
  <cp:revision>128</cp:revision>
  <dcterms:created xsi:type="dcterms:W3CDTF">2012-06-15T18:42:44Z</dcterms:created>
  <dcterms:modified xsi:type="dcterms:W3CDTF">2015-08-11T21:16:33Z</dcterms:modified>
</cp:coreProperties>
</file>