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314" r:id="rId2"/>
    <p:sldMasterId id="2147484473" r:id="rId3"/>
    <p:sldMasterId id="2147484560" r:id="rId4"/>
  </p:sldMasterIdLst>
  <p:notesMasterIdLst>
    <p:notesMasterId r:id="rId225"/>
  </p:notesMasterIdLst>
  <p:sldIdLst>
    <p:sldId id="1480" r:id="rId5"/>
    <p:sldId id="1481" r:id="rId6"/>
    <p:sldId id="1482" r:id="rId7"/>
    <p:sldId id="1483" r:id="rId8"/>
    <p:sldId id="1484" r:id="rId9"/>
    <p:sldId id="1485" r:id="rId10"/>
    <p:sldId id="1486" r:id="rId11"/>
    <p:sldId id="1487" r:id="rId12"/>
    <p:sldId id="1488" r:id="rId13"/>
    <p:sldId id="1489" r:id="rId14"/>
    <p:sldId id="1490" r:id="rId15"/>
    <p:sldId id="1491" r:id="rId16"/>
    <p:sldId id="1492" r:id="rId17"/>
    <p:sldId id="1493" r:id="rId18"/>
    <p:sldId id="1494" r:id="rId19"/>
    <p:sldId id="1495" r:id="rId20"/>
    <p:sldId id="1496" r:id="rId21"/>
    <p:sldId id="1497" r:id="rId22"/>
    <p:sldId id="1498" r:id="rId23"/>
    <p:sldId id="1499" r:id="rId24"/>
    <p:sldId id="1500" r:id="rId25"/>
    <p:sldId id="1501" r:id="rId26"/>
    <p:sldId id="1502" r:id="rId27"/>
    <p:sldId id="1503" r:id="rId28"/>
    <p:sldId id="1504" r:id="rId29"/>
    <p:sldId id="1505" r:id="rId30"/>
    <p:sldId id="1506" r:id="rId31"/>
    <p:sldId id="1507" r:id="rId32"/>
    <p:sldId id="1508" r:id="rId33"/>
    <p:sldId id="1509" r:id="rId34"/>
    <p:sldId id="1510" r:id="rId35"/>
    <p:sldId id="1511" r:id="rId36"/>
    <p:sldId id="1513" r:id="rId37"/>
    <p:sldId id="1512" r:id="rId38"/>
    <p:sldId id="1515" r:id="rId39"/>
    <p:sldId id="1516" r:id="rId40"/>
    <p:sldId id="1517" r:id="rId41"/>
    <p:sldId id="1518" r:id="rId42"/>
    <p:sldId id="1519" r:id="rId43"/>
    <p:sldId id="1520" r:id="rId44"/>
    <p:sldId id="1521" r:id="rId45"/>
    <p:sldId id="1522" r:id="rId46"/>
    <p:sldId id="1523" r:id="rId47"/>
    <p:sldId id="1524" r:id="rId48"/>
    <p:sldId id="1525" r:id="rId49"/>
    <p:sldId id="1526" r:id="rId50"/>
    <p:sldId id="1527" r:id="rId51"/>
    <p:sldId id="1528" r:id="rId52"/>
    <p:sldId id="1529" r:id="rId53"/>
    <p:sldId id="1530" r:id="rId54"/>
    <p:sldId id="1531" r:id="rId55"/>
    <p:sldId id="1460" r:id="rId56"/>
    <p:sldId id="996" r:id="rId57"/>
    <p:sldId id="1159" r:id="rId58"/>
    <p:sldId id="784" r:id="rId59"/>
    <p:sldId id="742" r:id="rId60"/>
    <p:sldId id="1160" r:id="rId61"/>
    <p:sldId id="1378" r:id="rId62"/>
    <p:sldId id="1379" r:id="rId63"/>
    <p:sldId id="1380" r:id="rId64"/>
    <p:sldId id="1381" r:id="rId65"/>
    <p:sldId id="1382" r:id="rId66"/>
    <p:sldId id="1383" r:id="rId67"/>
    <p:sldId id="1384" r:id="rId68"/>
    <p:sldId id="1385" r:id="rId69"/>
    <p:sldId id="1386" r:id="rId70"/>
    <p:sldId id="1387" r:id="rId71"/>
    <p:sldId id="997" r:id="rId72"/>
    <p:sldId id="1388" r:id="rId73"/>
    <p:sldId id="1395" r:id="rId74"/>
    <p:sldId id="1396" r:id="rId75"/>
    <p:sldId id="1390" r:id="rId76"/>
    <p:sldId id="1397" r:id="rId77"/>
    <p:sldId id="1400" r:id="rId78"/>
    <p:sldId id="1402" r:id="rId79"/>
    <p:sldId id="1407" r:id="rId80"/>
    <p:sldId id="1403" r:id="rId81"/>
    <p:sldId id="1533" r:id="rId82"/>
    <p:sldId id="1532" r:id="rId83"/>
    <p:sldId id="1536" r:id="rId84"/>
    <p:sldId id="1535" r:id="rId85"/>
    <p:sldId id="1405" r:id="rId86"/>
    <p:sldId id="1411" r:id="rId87"/>
    <p:sldId id="1399" r:id="rId88"/>
    <p:sldId id="1404" r:id="rId89"/>
    <p:sldId id="1409" r:id="rId90"/>
    <p:sldId id="1410" r:id="rId91"/>
    <p:sldId id="1461" r:id="rId92"/>
    <p:sldId id="1398" r:id="rId93"/>
    <p:sldId id="1377" r:id="rId94"/>
    <p:sldId id="1375" r:id="rId95"/>
    <p:sldId id="1412" r:id="rId96"/>
    <p:sldId id="1419" r:id="rId97"/>
    <p:sldId id="1462" r:id="rId98"/>
    <p:sldId id="1416" r:id="rId99"/>
    <p:sldId id="1414" r:id="rId100"/>
    <p:sldId id="1477" r:id="rId101"/>
    <p:sldId id="1418" r:id="rId102"/>
    <p:sldId id="1463" r:id="rId103"/>
    <p:sldId id="1421" r:id="rId104"/>
    <p:sldId id="1122" r:id="rId105"/>
    <p:sldId id="1422" r:id="rId106"/>
    <p:sldId id="1423" r:id="rId107"/>
    <p:sldId id="1151" r:id="rId108"/>
    <p:sldId id="1472" r:id="rId109"/>
    <p:sldId id="1437" r:id="rId110"/>
    <p:sldId id="1478" r:id="rId111"/>
    <p:sldId id="1439" r:id="rId112"/>
    <p:sldId id="1440" r:id="rId113"/>
    <p:sldId id="1441" r:id="rId114"/>
    <p:sldId id="1442" r:id="rId115"/>
    <p:sldId id="1471" r:id="rId116"/>
    <p:sldId id="1451" r:id="rId117"/>
    <p:sldId id="1452" r:id="rId118"/>
    <p:sldId id="1453" r:id="rId119"/>
    <p:sldId id="1454" r:id="rId120"/>
    <p:sldId id="1455" r:id="rId121"/>
    <p:sldId id="1474" r:id="rId122"/>
    <p:sldId id="1457" r:id="rId123"/>
    <p:sldId id="1173" r:id="rId124"/>
    <p:sldId id="1443" r:id="rId125"/>
    <p:sldId id="1444" r:id="rId126"/>
    <p:sldId id="1445" r:id="rId127"/>
    <p:sldId id="1446" r:id="rId128"/>
    <p:sldId id="1447" r:id="rId129"/>
    <p:sldId id="1448" r:id="rId130"/>
    <p:sldId id="1475" r:id="rId131"/>
    <p:sldId id="1240" r:id="rId132"/>
    <p:sldId id="1242" r:id="rId133"/>
    <p:sldId id="1243" r:id="rId134"/>
    <p:sldId id="1244" r:id="rId135"/>
    <p:sldId id="1245" r:id="rId136"/>
    <p:sldId id="1246" r:id="rId137"/>
    <p:sldId id="1247" r:id="rId138"/>
    <p:sldId id="1248" r:id="rId139"/>
    <p:sldId id="1249" r:id="rId140"/>
    <p:sldId id="1250" r:id="rId141"/>
    <p:sldId id="1251" r:id="rId142"/>
    <p:sldId id="1252" r:id="rId143"/>
    <p:sldId id="1253" r:id="rId144"/>
    <p:sldId id="1476" r:id="rId145"/>
    <p:sldId id="1258" r:id="rId146"/>
    <p:sldId id="1255" r:id="rId147"/>
    <p:sldId id="1257" r:id="rId148"/>
    <p:sldId id="1194" r:id="rId149"/>
    <p:sldId id="1238" r:id="rId150"/>
    <p:sldId id="987" r:id="rId151"/>
    <p:sldId id="1291" r:id="rId152"/>
    <p:sldId id="1292" r:id="rId153"/>
    <p:sldId id="1293" r:id="rId154"/>
    <p:sldId id="1294" r:id="rId155"/>
    <p:sldId id="1295" r:id="rId156"/>
    <p:sldId id="1296" r:id="rId157"/>
    <p:sldId id="1297" r:id="rId158"/>
    <p:sldId id="1298" r:id="rId159"/>
    <p:sldId id="1299" r:id="rId160"/>
    <p:sldId id="1300" r:id="rId161"/>
    <p:sldId id="1301" r:id="rId162"/>
    <p:sldId id="1302" r:id="rId163"/>
    <p:sldId id="1303" r:id="rId164"/>
    <p:sldId id="1304" r:id="rId165"/>
    <p:sldId id="1305" r:id="rId166"/>
    <p:sldId id="1306" r:id="rId167"/>
    <p:sldId id="1307" r:id="rId168"/>
    <p:sldId id="1308" r:id="rId169"/>
    <p:sldId id="1309" r:id="rId170"/>
    <p:sldId id="1310" r:id="rId171"/>
    <p:sldId id="1311" r:id="rId172"/>
    <p:sldId id="1312" r:id="rId173"/>
    <p:sldId id="1313" r:id="rId174"/>
    <p:sldId id="1314" r:id="rId175"/>
    <p:sldId id="1315" r:id="rId176"/>
    <p:sldId id="1316" r:id="rId177"/>
    <p:sldId id="1317" r:id="rId178"/>
    <p:sldId id="1318" r:id="rId179"/>
    <p:sldId id="1319" r:id="rId180"/>
    <p:sldId id="1320" r:id="rId181"/>
    <p:sldId id="1321" r:id="rId182"/>
    <p:sldId id="1322" r:id="rId183"/>
    <p:sldId id="1323" r:id="rId184"/>
    <p:sldId id="1324" r:id="rId185"/>
    <p:sldId id="1326" r:id="rId186"/>
    <p:sldId id="1327" r:id="rId187"/>
    <p:sldId id="1464" r:id="rId188"/>
    <p:sldId id="1469" r:id="rId189"/>
    <p:sldId id="1466" r:id="rId190"/>
    <p:sldId id="1465" r:id="rId191"/>
    <p:sldId id="1470" r:id="rId192"/>
    <p:sldId id="1336" r:id="rId193"/>
    <p:sldId id="1337" r:id="rId194"/>
    <p:sldId id="1338" r:id="rId195"/>
    <p:sldId id="1339" r:id="rId196"/>
    <p:sldId id="1340" r:id="rId197"/>
    <p:sldId id="1341" r:id="rId198"/>
    <p:sldId id="1342" r:id="rId199"/>
    <p:sldId id="1343" r:id="rId200"/>
    <p:sldId id="1334" r:id="rId201"/>
    <p:sldId id="1335" r:id="rId202"/>
    <p:sldId id="1287" r:id="rId203"/>
    <p:sldId id="1162" r:id="rId204"/>
    <p:sldId id="1156" r:id="rId205"/>
    <p:sldId id="1163" r:id="rId206"/>
    <p:sldId id="1164" r:id="rId207"/>
    <p:sldId id="1166" r:id="rId208"/>
    <p:sldId id="1167" r:id="rId209"/>
    <p:sldId id="1290" r:id="rId210"/>
    <p:sldId id="890" r:id="rId211"/>
    <p:sldId id="1161" r:id="rId212"/>
    <p:sldId id="1098" r:id="rId213"/>
    <p:sldId id="1099" r:id="rId214"/>
    <p:sldId id="1100" r:id="rId215"/>
    <p:sldId id="1101" r:id="rId216"/>
    <p:sldId id="1102" r:id="rId217"/>
    <p:sldId id="1154" r:id="rId218"/>
    <p:sldId id="1479" r:id="rId219"/>
    <p:sldId id="1103" r:id="rId220"/>
    <p:sldId id="1157" r:id="rId221"/>
    <p:sldId id="1537" r:id="rId222"/>
    <p:sldId id="1153" r:id="rId223"/>
    <p:sldId id="1155" r:id="rId2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4F81BD"/>
    <a:srgbClr val="FFFFCC"/>
    <a:srgbClr val="33CC00"/>
    <a:srgbClr val="00CCCC"/>
    <a:srgbClr val="00FFFF"/>
    <a:srgbClr val="057F00"/>
    <a:srgbClr val="2C5995"/>
    <a:srgbClr val="CFCFCF"/>
    <a:srgbClr val="C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82" autoAdjust="0"/>
    <p:restoredTop sz="99047" autoAdjust="0"/>
  </p:normalViewPr>
  <p:slideViewPr>
    <p:cSldViewPr snapToGrid="0" snapToObjects="1" showGuides="1">
      <p:cViewPr>
        <p:scale>
          <a:sx n="100" d="100"/>
          <a:sy n="100" d="100"/>
        </p:scale>
        <p:origin x="-1416" y="-1120"/>
      </p:cViewPr>
      <p:guideLst>
        <p:guide orient="horz" pos="2157"/>
        <p:guide pos="28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8.xml"/><Relationship Id="rId143" Type="http://schemas.openxmlformats.org/officeDocument/2006/relationships/slide" Target="slides/slide139.xml"/><Relationship Id="rId144" Type="http://schemas.openxmlformats.org/officeDocument/2006/relationships/slide" Target="slides/slide140.xml"/><Relationship Id="rId145" Type="http://schemas.openxmlformats.org/officeDocument/2006/relationships/slide" Target="slides/slide141.xml"/><Relationship Id="rId146" Type="http://schemas.openxmlformats.org/officeDocument/2006/relationships/slide" Target="slides/slide142.xml"/><Relationship Id="rId147" Type="http://schemas.openxmlformats.org/officeDocument/2006/relationships/slide" Target="slides/slide143.xml"/><Relationship Id="rId148" Type="http://schemas.openxmlformats.org/officeDocument/2006/relationships/slide" Target="slides/slide144.xml"/><Relationship Id="rId149" Type="http://schemas.openxmlformats.org/officeDocument/2006/relationships/slide" Target="slides/slide145.xml"/><Relationship Id="rId180" Type="http://schemas.openxmlformats.org/officeDocument/2006/relationships/slide" Target="slides/slide176.xml"/><Relationship Id="rId181" Type="http://schemas.openxmlformats.org/officeDocument/2006/relationships/slide" Target="slides/slide177.xml"/><Relationship Id="rId182" Type="http://schemas.openxmlformats.org/officeDocument/2006/relationships/slide" Target="slides/slide178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83" Type="http://schemas.openxmlformats.org/officeDocument/2006/relationships/slide" Target="slides/slide179.xml"/><Relationship Id="rId184" Type="http://schemas.openxmlformats.org/officeDocument/2006/relationships/slide" Target="slides/slide180.xml"/><Relationship Id="rId185" Type="http://schemas.openxmlformats.org/officeDocument/2006/relationships/slide" Target="slides/slide181.xml"/><Relationship Id="rId186" Type="http://schemas.openxmlformats.org/officeDocument/2006/relationships/slide" Target="slides/slide182.xml"/><Relationship Id="rId187" Type="http://schemas.openxmlformats.org/officeDocument/2006/relationships/slide" Target="slides/slide183.xml"/><Relationship Id="rId188" Type="http://schemas.openxmlformats.org/officeDocument/2006/relationships/slide" Target="slides/slide184.xml"/><Relationship Id="rId189" Type="http://schemas.openxmlformats.org/officeDocument/2006/relationships/slide" Target="slides/slide185.xml"/><Relationship Id="rId220" Type="http://schemas.openxmlformats.org/officeDocument/2006/relationships/slide" Target="slides/slide216.xml"/><Relationship Id="rId221" Type="http://schemas.openxmlformats.org/officeDocument/2006/relationships/slide" Target="slides/slide217.xml"/><Relationship Id="rId222" Type="http://schemas.openxmlformats.org/officeDocument/2006/relationships/slide" Target="slides/slide218.xml"/><Relationship Id="rId223" Type="http://schemas.openxmlformats.org/officeDocument/2006/relationships/slide" Target="slides/slide219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224" Type="http://schemas.openxmlformats.org/officeDocument/2006/relationships/slide" Target="slides/slide220.xml"/><Relationship Id="rId225" Type="http://schemas.openxmlformats.org/officeDocument/2006/relationships/notesMaster" Target="notesMasters/notesMaster1.xml"/><Relationship Id="rId226" Type="http://schemas.openxmlformats.org/officeDocument/2006/relationships/printerSettings" Target="printerSettings/printerSettings1.bin"/><Relationship Id="rId227" Type="http://schemas.openxmlformats.org/officeDocument/2006/relationships/presProps" Target="presProps.xml"/><Relationship Id="rId228" Type="http://schemas.openxmlformats.org/officeDocument/2006/relationships/viewProps" Target="viewProps.xml"/><Relationship Id="rId229" Type="http://schemas.openxmlformats.org/officeDocument/2006/relationships/theme" Target="theme/theme1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slide" Target="slides/slide114.xml"/><Relationship Id="rId119" Type="http://schemas.openxmlformats.org/officeDocument/2006/relationships/slide" Target="slides/slide115.xml"/><Relationship Id="rId150" Type="http://schemas.openxmlformats.org/officeDocument/2006/relationships/slide" Target="slides/slide146.xml"/><Relationship Id="rId151" Type="http://schemas.openxmlformats.org/officeDocument/2006/relationships/slide" Target="slides/slide147.xml"/><Relationship Id="rId152" Type="http://schemas.openxmlformats.org/officeDocument/2006/relationships/slide" Target="slides/slide14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53" Type="http://schemas.openxmlformats.org/officeDocument/2006/relationships/slide" Target="slides/slide149.xml"/><Relationship Id="rId154" Type="http://schemas.openxmlformats.org/officeDocument/2006/relationships/slide" Target="slides/slide150.xml"/><Relationship Id="rId155" Type="http://schemas.openxmlformats.org/officeDocument/2006/relationships/slide" Target="slides/slide151.xml"/><Relationship Id="rId156" Type="http://schemas.openxmlformats.org/officeDocument/2006/relationships/slide" Target="slides/slide152.xml"/><Relationship Id="rId157" Type="http://schemas.openxmlformats.org/officeDocument/2006/relationships/slide" Target="slides/slide153.xml"/><Relationship Id="rId158" Type="http://schemas.openxmlformats.org/officeDocument/2006/relationships/slide" Target="slides/slide154.xml"/><Relationship Id="rId159" Type="http://schemas.openxmlformats.org/officeDocument/2006/relationships/slide" Target="slides/slide155.xml"/><Relationship Id="rId190" Type="http://schemas.openxmlformats.org/officeDocument/2006/relationships/slide" Target="slides/slide186.xml"/><Relationship Id="rId191" Type="http://schemas.openxmlformats.org/officeDocument/2006/relationships/slide" Target="slides/slide187.xml"/><Relationship Id="rId192" Type="http://schemas.openxmlformats.org/officeDocument/2006/relationships/slide" Target="slides/slide188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193" Type="http://schemas.openxmlformats.org/officeDocument/2006/relationships/slide" Target="slides/slide189.xml"/><Relationship Id="rId194" Type="http://schemas.openxmlformats.org/officeDocument/2006/relationships/slide" Target="slides/slide190.xml"/><Relationship Id="rId195" Type="http://schemas.openxmlformats.org/officeDocument/2006/relationships/slide" Target="slides/slide191.xml"/><Relationship Id="rId196" Type="http://schemas.openxmlformats.org/officeDocument/2006/relationships/slide" Target="slides/slide192.xml"/><Relationship Id="rId197" Type="http://schemas.openxmlformats.org/officeDocument/2006/relationships/slide" Target="slides/slide193.xml"/><Relationship Id="rId198" Type="http://schemas.openxmlformats.org/officeDocument/2006/relationships/slide" Target="slides/slide194.xml"/><Relationship Id="rId199" Type="http://schemas.openxmlformats.org/officeDocument/2006/relationships/slide" Target="slides/slide195.xml"/><Relationship Id="rId230" Type="http://schemas.openxmlformats.org/officeDocument/2006/relationships/tableStyles" Target="tableStyles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20" Type="http://schemas.openxmlformats.org/officeDocument/2006/relationships/slide" Target="slides/slide116.xml"/><Relationship Id="rId121" Type="http://schemas.openxmlformats.org/officeDocument/2006/relationships/slide" Target="slides/slide117.xml"/><Relationship Id="rId122" Type="http://schemas.openxmlformats.org/officeDocument/2006/relationships/slide" Target="slides/slide118.xml"/><Relationship Id="rId123" Type="http://schemas.openxmlformats.org/officeDocument/2006/relationships/slide" Target="slides/slide119.xml"/><Relationship Id="rId124" Type="http://schemas.openxmlformats.org/officeDocument/2006/relationships/slide" Target="slides/slide120.xml"/><Relationship Id="rId125" Type="http://schemas.openxmlformats.org/officeDocument/2006/relationships/slide" Target="slides/slide121.xml"/><Relationship Id="rId126" Type="http://schemas.openxmlformats.org/officeDocument/2006/relationships/slide" Target="slides/slide122.xml"/><Relationship Id="rId127" Type="http://schemas.openxmlformats.org/officeDocument/2006/relationships/slide" Target="slides/slide123.xml"/><Relationship Id="rId128" Type="http://schemas.openxmlformats.org/officeDocument/2006/relationships/slide" Target="slides/slide124.xml"/><Relationship Id="rId129" Type="http://schemas.openxmlformats.org/officeDocument/2006/relationships/slide" Target="slides/slide125.xml"/><Relationship Id="rId160" Type="http://schemas.openxmlformats.org/officeDocument/2006/relationships/slide" Target="slides/slide156.xml"/><Relationship Id="rId161" Type="http://schemas.openxmlformats.org/officeDocument/2006/relationships/slide" Target="slides/slide157.xml"/><Relationship Id="rId162" Type="http://schemas.openxmlformats.org/officeDocument/2006/relationships/slide" Target="slides/slide15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63" Type="http://schemas.openxmlformats.org/officeDocument/2006/relationships/slide" Target="slides/slide159.xml"/><Relationship Id="rId164" Type="http://schemas.openxmlformats.org/officeDocument/2006/relationships/slide" Target="slides/slide160.xml"/><Relationship Id="rId165" Type="http://schemas.openxmlformats.org/officeDocument/2006/relationships/slide" Target="slides/slide161.xml"/><Relationship Id="rId166" Type="http://schemas.openxmlformats.org/officeDocument/2006/relationships/slide" Target="slides/slide162.xml"/><Relationship Id="rId167" Type="http://schemas.openxmlformats.org/officeDocument/2006/relationships/slide" Target="slides/slide163.xml"/><Relationship Id="rId168" Type="http://schemas.openxmlformats.org/officeDocument/2006/relationships/slide" Target="slides/slide164.xml"/><Relationship Id="rId169" Type="http://schemas.openxmlformats.org/officeDocument/2006/relationships/slide" Target="slides/slide165.xml"/><Relationship Id="rId200" Type="http://schemas.openxmlformats.org/officeDocument/2006/relationships/slide" Target="slides/slide196.xml"/><Relationship Id="rId201" Type="http://schemas.openxmlformats.org/officeDocument/2006/relationships/slide" Target="slides/slide197.xml"/><Relationship Id="rId202" Type="http://schemas.openxmlformats.org/officeDocument/2006/relationships/slide" Target="slides/slide198.xml"/><Relationship Id="rId203" Type="http://schemas.openxmlformats.org/officeDocument/2006/relationships/slide" Target="slides/slide199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204" Type="http://schemas.openxmlformats.org/officeDocument/2006/relationships/slide" Target="slides/slide200.xml"/><Relationship Id="rId205" Type="http://schemas.openxmlformats.org/officeDocument/2006/relationships/slide" Target="slides/slide201.xml"/><Relationship Id="rId206" Type="http://schemas.openxmlformats.org/officeDocument/2006/relationships/slide" Target="slides/slide202.xml"/><Relationship Id="rId207" Type="http://schemas.openxmlformats.org/officeDocument/2006/relationships/slide" Target="slides/slide203.xml"/><Relationship Id="rId208" Type="http://schemas.openxmlformats.org/officeDocument/2006/relationships/slide" Target="slides/slide204.xml"/><Relationship Id="rId209" Type="http://schemas.openxmlformats.org/officeDocument/2006/relationships/slide" Target="slides/slide205.xml"/><Relationship Id="rId130" Type="http://schemas.openxmlformats.org/officeDocument/2006/relationships/slide" Target="slides/slide126.xml"/><Relationship Id="rId131" Type="http://schemas.openxmlformats.org/officeDocument/2006/relationships/slide" Target="slides/slide127.xml"/><Relationship Id="rId132" Type="http://schemas.openxmlformats.org/officeDocument/2006/relationships/slide" Target="slides/slide128.xml"/><Relationship Id="rId133" Type="http://schemas.openxmlformats.org/officeDocument/2006/relationships/slide" Target="slides/slide129.xml"/><Relationship Id="rId134" Type="http://schemas.openxmlformats.org/officeDocument/2006/relationships/slide" Target="slides/slide130.xml"/><Relationship Id="rId135" Type="http://schemas.openxmlformats.org/officeDocument/2006/relationships/slide" Target="slides/slide131.xml"/><Relationship Id="rId136" Type="http://schemas.openxmlformats.org/officeDocument/2006/relationships/slide" Target="slides/slide132.xml"/><Relationship Id="rId137" Type="http://schemas.openxmlformats.org/officeDocument/2006/relationships/slide" Target="slides/slide133.xml"/><Relationship Id="rId138" Type="http://schemas.openxmlformats.org/officeDocument/2006/relationships/slide" Target="slides/slide134.xml"/><Relationship Id="rId139" Type="http://schemas.openxmlformats.org/officeDocument/2006/relationships/slide" Target="slides/slide135.xml"/><Relationship Id="rId170" Type="http://schemas.openxmlformats.org/officeDocument/2006/relationships/slide" Target="slides/slide166.xml"/><Relationship Id="rId171" Type="http://schemas.openxmlformats.org/officeDocument/2006/relationships/slide" Target="slides/slide167.xml"/><Relationship Id="rId172" Type="http://schemas.openxmlformats.org/officeDocument/2006/relationships/slide" Target="slides/slide168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173" Type="http://schemas.openxmlformats.org/officeDocument/2006/relationships/slide" Target="slides/slide169.xml"/><Relationship Id="rId174" Type="http://schemas.openxmlformats.org/officeDocument/2006/relationships/slide" Target="slides/slide170.xml"/><Relationship Id="rId175" Type="http://schemas.openxmlformats.org/officeDocument/2006/relationships/slide" Target="slides/slide171.xml"/><Relationship Id="rId176" Type="http://schemas.openxmlformats.org/officeDocument/2006/relationships/slide" Target="slides/slide172.xml"/><Relationship Id="rId177" Type="http://schemas.openxmlformats.org/officeDocument/2006/relationships/slide" Target="slides/slide173.xml"/><Relationship Id="rId178" Type="http://schemas.openxmlformats.org/officeDocument/2006/relationships/slide" Target="slides/slide174.xml"/><Relationship Id="rId179" Type="http://schemas.openxmlformats.org/officeDocument/2006/relationships/slide" Target="slides/slide175.xml"/><Relationship Id="rId210" Type="http://schemas.openxmlformats.org/officeDocument/2006/relationships/slide" Target="slides/slide206.xml"/><Relationship Id="rId211" Type="http://schemas.openxmlformats.org/officeDocument/2006/relationships/slide" Target="slides/slide207.xml"/><Relationship Id="rId212" Type="http://schemas.openxmlformats.org/officeDocument/2006/relationships/slide" Target="slides/slide208.xml"/><Relationship Id="rId213" Type="http://schemas.openxmlformats.org/officeDocument/2006/relationships/slide" Target="slides/slide209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14" Type="http://schemas.openxmlformats.org/officeDocument/2006/relationships/slide" Target="slides/slide210.xml"/><Relationship Id="rId215" Type="http://schemas.openxmlformats.org/officeDocument/2006/relationships/slide" Target="slides/slide211.xml"/><Relationship Id="rId216" Type="http://schemas.openxmlformats.org/officeDocument/2006/relationships/slide" Target="slides/slide212.xml"/><Relationship Id="rId217" Type="http://schemas.openxmlformats.org/officeDocument/2006/relationships/slide" Target="slides/slide213.xml"/><Relationship Id="rId218" Type="http://schemas.openxmlformats.org/officeDocument/2006/relationships/slide" Target="slides/slide214.xml"/><Relationship Id="rId219" Type="http://schemas.openxmlformats.org/officeDocument/2006/relationships/slide" Target="slides/slide2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96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40" Type="http://schemas.openxmlformats.org/officeDocument/2006/relationships/slide" Target="slides/slide136.xml"/><Relationship Id="rId141" Type="http://schemas.openxmlformats.org/officeDocument/2006/relationships/slide" Target="slides/slide1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69A3F290-2FA3-A84C-83BA-00AFD56F6CFF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B015534-0F82-7E49-ABA5-79BF697D0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865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4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5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6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8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1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2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3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4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6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4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7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8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9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Learning Resource Center is located on the 2</a:t>
            </a:r>
            <a:r>
              <a:rPr lang="en-US" baseline="30000" dirty="0" smtClean="0"/>
              <a:t>nd</a:t>
            </a:r>
            <a:r>
              <a:rPr lang="en-US" dirty="0" smtClean="0"/>
              <a:t> floor of the Lubbock library.  Here,</a:t>
            </a:r>
            <a:r>
              <a:rPr lang="en-US" baseline="0" dirty="0" smtClean="0"/>
              <a:t> you can check out the library’s audiovisual materials, anatomical models, and computer stations.  These materials, including the computer stations, require a library card in order to be checked out.  Drinks only are allowed in the Learning Resource Center.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C786-3263-4DB4-99A1-50BA7B1EC57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887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65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66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67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69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72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83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>
                <a:solidFill>
                  <a:prstClr val="black"/>
                </a:solidFill>
              </a:rPr>
              <a:pPr/>
              <a:t>114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>
                <a:solidFill>
                  <a:prstClr val="black"/>
                </a:solidFill>
              </a:rPr>
              <a:pPr/>
              <a:t>115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>
                <a:solidFill>
                  <a:prstClr val="black"/>
                </a:solidFill>
              </a:rPr>
              <a:pPr/>
              <a:t>116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>
                <a:solidFill>
                  <a:prstClr val="black"/>
                </a:solidFill>
              </a:rPr>
              <a:pPr/>
              <a:t>123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These are the Reference Librarians at the Lubbock campus.  Our office hours are Monday – Friday 8:00am – 5:00pm</a:t>
            </a:r>
            <a:r>
              <a:rPr lang="en-US" altLang="en-US" baseline="0" dirty="0" smtClean="0">
                <a:ea typeface="ＭＳ Ｐゴシック" pitchFamily="34" charset="-128"/>
              </a:rPr>
              <a:t> Central Time.  Feel free to give us a call or send us an e-mail, text us!  We will be happy to help you.</a:t>
            </a:r>
            <a:endParaRPr lang="en-US" altLang="en-US" dirty="0" smtClean="0">
              <a:ea typeface="ＭＳ Ｐゴシック" pitchFamily="34" charset="-128"/>
            </a:endParaRP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0638891-AFAC-456B-BEAB-5C45C47E76B2}" type="slidenum">
              <a:rPr lang="en-US" altLang="en-US">
                <a:solidFill>
                  <a:prstClr val="black"/>
                </a:solidFill>
              </a:rPr>
              <a:pPr eaLnBrk="1" hangingPunct="1"/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124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>
                <a:solidFill>
                  <a:prstClr val="black"/>
                </a:solidFill>
              </a:rPr>
              <a:pPr/>
              <a:t>125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>
                <a:solidFill>
                  <a:prstClr val="black"/>
                </a:solidFill>
              </a:rPr>
              <a:pPr/>
              <a:t>126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147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A0EBA4-2BE0-8A42-A698-84421D45280D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148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ED3D2E-9E2F-EB46-BB21-474F40E39582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149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2B299A-CAAD-9241-A049-83DE64F1FB2F}" type="slidenum">
              <a:rPr lang="en-US" sz="1200"/>
              <a:pPr/>
              <a:t>150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AF41F2-3719-0441-A216-97DC8D8A6C75}" type="slidenum">
              <a:rPr lang="en-US" sz="1200"/>
              <a:pPr/>
              <a:t>151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30321B-30FC-D941-B26A-8DD1D8541ADD}" type="slidenum">
              <a:rPr lang="en-US" sz="1200"/>
              <a:pPr/>
              <a:t>152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46953F-317C-6C4A-8FA2-2518FE5F4E25}" type="slidenum">
              <a:rPr lang="en-US" sz="1200"/>
              <a:pPr/>
              <a:t>153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53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9B1082-B6D2-3746-B34B-1D7F404402B0}" type="slidenum">
              <a:rPr lang="en-US" sz="1200"/>
              <a:pPr/>
              <a:t>154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53CDB0-29FA-9A45-AE99-95293C47DC95}" type="slidenum">
              <a:rPr lang="en-US" sz="1200"/>
              <a:pPr/>
              <a:t>155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2F56DC-8952-8844-B726-BBF708C57898}" type="slidenum">
              <a:rPr lang="en-US" sz="1200"/>
              <a:pPr/>
              <a:t>156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B6CD2E-DECB-7647-A21E-3D1CBB5F6EDF}" type="slidenum">
              <a:rPr lang="en-US" sz="1200"/>
              <a:pPr/>
              <a:t>157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41F349-C5CA-F541-830A-B380CD342DBB}" type="slidenum">
              <a:rPr lang="en-US" sz="1200"/>
              <a:pPr/>
              <a:t>158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0BE65C-9E49-AE4D-9D09-BAE63CE61ED5}" type="slidenum">
              <a:rPr lang="en-US" sz="1200"/>
              <a:pPr/>
              <a:t>159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17385A-62FE-5249-ACDD-F9A58A6CDAFB}" type="slidenum">
              <a:rPr lang="en-US" sz="1200"/>
              <a:pPr/>
              <a:t>160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0F7EE0-C39C-5B4F-89E9-CB4D9CC4B13B}" type="slidenum">
              <a:rPr lang="en-US" sz="1200"/>
              <a:pPr/>
              <a:t>161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75D5B2-0A54-6148-99CC-D208963602D5}" type="slidenum">
              <a:rPr lang="en-US" sz="1200"/>
              <a:pPr/>
              <a:t>162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C47692-D3FE-EC46-A12A-2316962633D2}" type="slidenum">
              <a:rPr lang="en-US" sz="1200"/>
              <a:pPr/>
              <a:t>163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58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FC94A5-8384-A14A-80BF-47D525B0BAED}" type="slidenum">
              <a:rPr lang="en-US" sz="1200"/>
              <a:pPr/>
              <a:t>164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86A852-42A1-C249-9403-8D8956C57367}" type="slidenum">
              <a:rPr lang="en-US" sz="1200"/>
              <a:pPr/>
              <a:t>165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D6F104-83B6-824C-83D4-F95587804E9C}" type="slidenum">
              <a:rPr lang="en-US" sz="1200"/>
              <a:pPr/>
              <a:t>166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6F259B-2B80-FF44-8D20-48EF5E44FDC3}" type="slidenum">
              <a:rPr lang="en-US" sz="1200"/>
              <a:pPr/>
              <a:t>167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D0BB91-0769-1A46-B103-9A772A7F49F6}" type="slidenum">
              <a:rPr lang="en-US" sz="1200"/>
              <a:pPr/>
              <a:t>168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A1A537-DE18-9C42-B3FA-8CDB373A5D6D}" type="slidenum">
              <a:rPr lang="en-US" sz="1200"/>
              <a:pPr/>
              <a:t>169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490594-AD3A-9D4E-89E4-591CC03A29EF}" type="slidenum">
              <a:rPr lang="en-US" sz="1200"/>
              <a:pPr/>
              <a:t>170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F3C322-9070-9F47-B658-CD4A53322C0C}" type="slidenum">
              <a:rPr lang="en-US" sz="1200"/>
              <a:pPr/>
              <a:t>171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8B330A-B623-DC43-8923-6A692F7FFEC9}" type="slidenum">
              <a:rPr lang="en-US" sz="1200"/>
              <a:pPr/>
              <a:t>172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E6CB4C-5A79-A846-A1DC-F57C83D74B76}" type="slidenum">
              <a:rPr lang="en-US" sz="1200"/>
              <a:pPr/>
              <a:t>173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59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38D964-6125-FF45-86B3-1D27DCA3AAE4}" type="slidenum">
              <a:rPr lang="en-US" sz="1200"/>
              <a:pPr/>
              <a:t>174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7CF786-96C3-BA44-9FE1-8D97140BC0FA}" type="slidenum">
              <a:rPr lang="en-US" sz="1200"/>
              <a:pPr/>
              <a:t>175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B311D1-6CAF-E84C-8B89-9627786574E2}" type="slidenum">
              <a:rPr lang="en-US" sz="1200"/>
              <a:pPr/>
              <a:t>176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AC87C1-7138-884D-A021-8D5C6DD69CC8}" type="slidenum">
              <a:rPr lang="en-US" sz="1200"/>
              <a:pPr/>
              <a:t>177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8B84BA-1657-634A-96FF-66CC397A2570}" type="slidenum">
              <a:rPr lang="en-US" sz="1200"/>
              <a:pPr/>
              <a:t>178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02B5A3-D16D-994F-A127-585AECDFFBE2}" type="slidenum">
              <a:rPr lang="en-US" sz="1200"/>
              <a:pPr/>
              <a:t>179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D569E7-0269-1C4F-8389-242C01352A90}" type="slidenum">
              <a:rPr lang="en-US" sz="1200"/>
              <a:pPr/>
              <a:t>180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4AA273-D676-9142-8541-D6495A2D24C4}" type="slidenum">
              <a:rPr lang="en-US" sz="1200"/>
              <a:pPr/>
              <a:t>181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F6778D-6367-9649-AE58-C3242B5DD137}" type="slidenum">
              <a:rPr lang="en-US" sz="1200"/>
              <a:pPr/>
              <a:t>182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BC10D4-7716-3648-80D8-A4C34A3BBAB3}" type="slidenum">
              <a:rPr lang="en-US" sz="1200"/>
              <a:pPr/>
              <a:t>183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BC0AA5-8E28-6048-8F27-A66166AEC856}" type="slidenum">
              <a:rPr lang="en-US" sz="1200">
                <a:solidFill>
                  <a:srgbClr val="000000"/>
                </a:solidFill>
              </a:rPr>
              <a:pPr/>
              <a:t>60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BC10D4-7716-3648-80D8-A4C34A3BBAB3}" type="slidenum">
              <a:rPr lang="en-US" sz="1200"/>
              <a:pPr/>
              <a:t>184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BC10D4-7716-3648-80D8-A4C34A3BBAB3}" type="slidenum">
              <a:rPr lang="en-US" sz="1200"/>
              <a:pPr/>
              <a:t>185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BC10D4-7716-3648-80D8-A4C34A3BBAB3}" type="slidenum">
              <a:rPr lang="en-US" sz="1200"/>
              <a:pPr/>
              <a:t>186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BC10D4-7716-3648-80D8-A4C34A3BBAB3}" type="slidenum">
              <a:rPr lang="en-US" sz="1200"/>
              <a:pPr/>
              <a:t>187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BC10D4-7716-3648-80D8-A4C34A3BBAB3}" type="slidenum">
              <a:rPr lang="en-US" sz="1200"/>
              <a:pPr/>
              <a:t>188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DDE3D5-FBE1-A74E-9F03-7F8D0087550E}" type="slidenum">
              <a:rPr lang="en-US" sz="1200"/>
              <a:pPr/>
              <a:t>189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6BF5A7-4A5A-9747-AA4C-2B43BEE58B36}" type="slidenum">
              <a:rPr lang="en-US" sz="1200"/>
              <a:pPr/>
              <a:t>190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219EA1-CCB0-1D4E-A0E9-5ACF754108DD}" type="slidenum">
              <a:rPr lang="en-US" sz="1200"/>
              <a:pPr/>
              <a:t>191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C8F035-2D75-E644-B804-17EB3FC84648}" type="slidenum">
              <a:rPr lang="en-US" sz="1200"/>
              <a:pPr/>
              <a:t>192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4E29E7-694A-B04D-8A49-23626707B6C9}" type="slidenum">
              <a:rPr lang="en-US" sz="1200"/>
              <a:pPr/>
              <a:t>193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61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7A839C-2326-624B-948F-FA9276E886EA}" type="slidenum">
              <a:rPr lang="en-US" sz="1200"/>
              <a:pPr/>
              <a:t>194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5E02D7-EA98-9147-9AB8-2B575A3457F7}" type="slidenum">
              <a:rPr lang="en-US" sz="1200"/>
              <a:pPr/>
              <a:t>195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B3E79F-FCD8-0A49-9A75-A6BDAD911C14}" type="slidenum">
              <a:rPr lang="en-US" sz="1200"/>
              <a:pPr/>
              <a:t>196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9E2C78-FA8C-4544-9D26-E1AB5540F3FA}" type="slidenum">
              <a:rPr lang="en-US" sz="1200"/>
              <a:pPr/>
              <a:t>198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199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201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202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203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204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205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63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206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214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217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218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219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220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BC0AA5-8E28-6048-8F27-A66166AEC856}" type="slidenum">
              <a:rPr lang="en-US" sz="1200">
                <a:solidFill>
                  <a:srgbClr val="000000"/>
                </a:solidFill>
              </a:rPr>
              <a:pPr/>
              <a:t>64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CE56F-092A-E94F-9774-6F4AD08C98EC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30FDA-EF1B-994C-BF5C-C274E9409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4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E385D-A33C-8642-B51E-C0E4BDD06579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4170F-865F-5C48-91FB-9D9F21A0F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43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A7974-AFEB-8348-B6C3-2ED8D0DD248E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7A276-B5ED-F74E-B4C1-EC9BFA786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4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3045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CDD10576-8EB7-144D-877C-43F8646783CF}" type="datetimeFigureOut">
              <a:rPr lang="en-US" smtClean="0"/>
              <a:t>8/18/15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29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CDD10576-8EB7-144D-877C-43F8646783CF}" type="datetimeFigureOut">
              <a:rPr lang="en-US" smtClean="0"/>
              <a:t>8/18/15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44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8/18/15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480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CDD10576-8EB7-144D-877C-43F8646783CF}" type="datetimeFigureOut">
              <a:rPr lang="en-US" smtClean="0"/>
              <a:t>8/18/15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73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CDD10576-8EB7-144D-877C-43F8646783CF}" type="datetimeFigureOut">
              <a:rPr lang="en-US" smtClean="0"/>
              <a:t>8/18/15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336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CDD10576-8EB7-144D-877C-43F8646783CF}" type="datetimeFigureOut">
              <a:rPr lang="en-US" smtClean="0"/>
              <a:t>8/18/15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106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DA449-463A-C44B-A230-A8EEDBE316D8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FB99F-095F-D341-8805-41EC603E3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84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3B605-AE86-1445-8170-3E3139135BCF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13DAA-179B-6044-BB25-50D527929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36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E8C31-4BF9-7945-82B0-CB445B2C9921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C8A4-F272-E845-BA22-4BD8EB197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12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2E563-98B4-4F49-9E2B-631DCEA4F56E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8AF9-295E-FA43-B6BF-A051993AC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68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85C11-8A00-E741-A1FD-30E591986B46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530EE-6CDA-3D4F-9927-16BD908CE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28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6879-0603-3F41-BDD9-2BD47AB8AA6F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A8A78-2A9B-2C4C-9F7F-24923746A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16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7AE3-5961-1A48-8B41-F1B844E37AE7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1DAC9-E7F4-424D-87C0-25827B790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45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4A758-E195-5F48-B2FB-9DB904440A31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E1E8B-7389-F74A-A9B1-7AD4F6E9D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1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1D314-8D58-EF4F-88D3-57369EA05510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6EEE-778A-C54D-A754-987CD0E12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55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111C7-CE61-7B48-8D07-11C98D3CF98F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2AD06-AC5F-4846-BB69-2FE6323A9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51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8BC38-3807-6143-80E5-DFE9D425E6A1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8E127-0915-ED40-97E0-229BD37FE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98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D2A9B-6DE0-DA4A-812A-2999E056A2F8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2AD41-CC1B-114C-861D-DCDF6876A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0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C32BF-6B8D-BE40-9BE0-26E9A018D05B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B6B3B-9718-A146-83DE-1BA8941F3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51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DBC2-11BF-F045-8F35-33236C85B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96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AFA0-B7B4-9845-90CF-37C69E3D61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68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1AB4F-1409-3947-8556-A1360234D8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49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C7F0F-BAE7-8F43-BD02-DE15A8981B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0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EB244-017D-1F4F-B22A-1A19753185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8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AC67-9E4B-9C43-BAFD-AFD3C24409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90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F7CF-D3CD-7D41-940E-FEE1E955FA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37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51FBE-2CEE-DB4B-B01E-39C5AD45D9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04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24E1-14F8-9F48-8B53-937D85E0A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1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964E4-18A7-9143-B1B0-EB183B2723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1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CC7D5-E2AC-C745-ADDB-C28A4879E147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66940-D0F9-DA48-B88F-220040611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341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CC8E-31B1-404C-B045-492D833339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8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D7ADD-452A-5645-BE6C-749ADA363A98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4DF71-60DE-6C46-B0E8-34C55B1A2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0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EB0E4-F4C0-AD47-A978-84B4D1A0B1F7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1431D-02A9-0A43-876D-A430124E6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8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D06C6-E7A4-884F-8283-2F6AF8476092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8F0AA-4206-C240-B6E7-3728D4EED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3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BA3E9-497D-F44D-A873-52B790B7E7BC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C1471-C9D7-2748-91E5-0405BD4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5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B76B8-2BC8-7244-8025-1674C9D07B3D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F7353-E8C2-8D48-8597-6F57ED110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9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theme" Target="../theme/theme2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0B70564-FD35-0C46-963E-9959D5E8CDF2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8E5F8F5D-2ED6-6849-B4F7-2BFBAAE07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33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1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4342" name="Picture 7" descr="HSC_Lib.Health.Sci.f#64EC9F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69B89BB-67B5-A14C-9319-243714415C15}" type="datetime1">
              <a:rPr lang="en-US"/>
              <a:pPr>
                <a:defRPr/>
              </a:pPr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385036D-A0FE-3E43-A9E6-534EAB7B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defTabSz="914400" eaLnBrk="0" hangingPunct="0">
              <a:defRPr/>
            </a:pPr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defTabSz="914400" eaLnBrk="0" hangingPunct="0">
              <a:defRPr/>
            </a:pPr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hangingPunct="0">
              <a:defRPr/>
            </a:pPr>
            <a:fld id="{D9A94812-0C5B-C246-B40D-859A59B5D943}" type="slidenum">
              <a:rPr lang="en-US">
                <a:solidFill>
                  <a:srgbClr val="000000"/>
                </a:solidFill>
                <a:latin typeface="Times" charset="0"/>
              </a:rPr>
              <a:pPr defTabSz="914400"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38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3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7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8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9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0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5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6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7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8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9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</file>

<file path=ppt/slides/_rels/slide1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6.png"/><Relationship Id="rId12" Type="http://schemas.openxmlformats.org/officeDocument/2006/relationships/image" Target="../media/image167.png"/><Relationship Id="rId13" Type="http://schemas.openxmlformats.org/officeDocument/2006/relationships/image" Target="../media/image168.png"/><Relationship Id="rId14" Type="http://schemas.openxmlformats.org/officeDocument/2006/relationships/image" Target="../media/image169.png"/><Relationship Id="rId15" Type="http://schemas.openxmlformats.org/officeDocument/2006/relationships/image" Target="../media/image170.png"/><Relationship Id="rId16" Type="http://schemas.openxmlformats.org/officeDocument/2006/relationships/image" Target="../media/image171.png"/><Relationship Id="rId17" Type="http://schemas.openxmlformats.org/officeDocument/2006/relationships/image" Target="../media/image172.png"/><Relationship Id="rId18" Type="http://schemas.openxmlformats.org/officeDocument/2006/relationships/image" Target="../media/image173.png"/><Relationship Id="rId19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7" Type="http://schemas.openxmlformats.org/officeDocument/2006/relationships/image" Target="../media/image162.png"/><Relationship Id="rId8" Type="http://schemas.openxmlformats.org/officeDocument/2006/relationships/image" Target="../media/image163.png"/><Relationship Id="rId9" Type="http://schemas.openxmlformats.org/officeDocument/2006/relationships/image" Target="../media/image164.png"/><Relationship Id="rId10" Type="http://schemas.openxmlformats.org/officeDocument/2006/relationships/image" Target="../media/image16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4.png"/></Relationships>
</file>

<file path=ppt/slides/_rels/slide1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4.png"/><Relationship Id="rId12" Type="http://schemas.openxmlformats.org/officeDocument/2006/relationships/image" Target="../media/image184.png"/><Relationship Id="rId13" Type="http://schemas.openxmlformats.org/officeDocument/2006/relationships/image" Target="../media/image185.png"/><Relationship Id="rId14" Type="http://schemas.openxmlformats.org/officeDocument/2006/relationships/image" Target="../media/image186.png"/><Relationship Id="rId15" Type="http://schemas.openxmlformats.org/officeDocument/2006/relationships/image" Target="../media/image187.png"/><Relationship Id="rId16" Type="http://schemas.openxmlformats.org/officeDocument/2006/relationships/image" Target="../media/image169.png"/><Relationship Id="rId17" Type="http://schemas.openxmlformats.org/officeDocument/2006/relationships/image" Target="../media/image188.jpg"/><Relationship Id="rId18" Type="http://schemas.openxmlformats.org/officeDocument/2006/relationships/image" Target="../media/image18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4.png"/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7" Type="http://schemas.openxmlformats.org/officeDocument/2006/relationships/image" Target="../media/image168.png"/><Relationship Id="rId8" Type="http://schemas.openxmlformats.org/officeDocument/2006/relationships/image" Target="../media/image172.png"/><Relationship Id="rId9" Type="http://schemas.openxmlformats.org/officeDocument/2006/relationships/image" Target="../media/image162.png"/><Relationship Id="rId10" Type="http://schemas.openxmlformats.org/officeDocument/2006/relationships/image" Target="../media/image183.png"/></Relationships>
</file>

<file path=ppt/slides/_rels/slide1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6.png"/><Relationship Id="rId20" Type="http://schemas.openxmlformats.org/officeDocument/2006/relationships/image" Target="../media/image159.png"/><Relationship Id="rId21" Type="http://schemas.openxmlformats.org/officeDocument/2006/relationships/image" Target="../media/image200.png"/><Relationship Id="rId10" Type="http://schemas.openxmlformats.org/officeDocument/2006/relationships/image" Target="../media/image197.png"/><Relationship Id="rId11" Type="http://schemas.openxmlformats.org/officeDocument/2006/relationships/image" Target="../media/image198.png"/><Relationship Id="rId12" Type="http://schemas.openxmlformats.org/officeDocument/2006/relationships/image" Target="../media/image199.png"/><Relationship Id="rId13" Type="http://schemas.openxmlformats.org/officeDocument/2006/relationships/image" Target="../media/image171.png"/><Relationship Id="rId14" Type="http://schemas.openxmlformats.org/officeDocument/2006/relationships/image" Target="../media/image160.png"/><Relationship Id="rId15" Type="http://schemas.openxmlformats.org/officeDocument/2006/relationships/image" Target="../media/image168.png"/><Relationship Id="rId16" Type="http://schemas.openxmlformats.org/officeDocument/2006/relationships/image" Target="../media/image166.png"/><Relationship Id="rId17" Type="http://schemas.openxmlformats.org/officeDocument/2006/relationships/image" Target="../media/image158.png"/><Relationship Id="rId18" Type="http://schemas.openxmlformats.org/officeDocument/2006/relationships/image" Target="../media/image161.png"/><Relationship Id="rId19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0.png"/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png"/><Relationship Id="rId7" Type="http://schemas.openxmlformats.org/officeDocument/2006/relationships/image" Target="../media/image167.png"/><Relationship Id="rId8" Type="http://schemas.openxmlformats.org/officeDocument/2006/relationships/image" Target="../media/image19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201.png"/><Relationship Id="rId5" Type="http://schemas.openxmlformats.org/officeDocument/2006/relationships/image" Target="../media/image202.png"/><Relationship Id="rId6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gif"/><Relationship Id="rId4" Type="http://schemas.openxmlformats.org/officeDocument/2006/relationships/image" Target="../media/image206.jpg"/><Relationship Id="rId5" Type="http://schemas.openxmlformats.org/officeDocument/2006/relationships/image" Target="../media/image207.png"/><Relationship Id="rId6" Type="http://schemas.openxmlformats.org/officeDocument/2006/relationships/image" Target="../media/image208.png"/><Relationship Id="rId7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4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54.png"/><Relationship Id="rId5" Type="http://schemas.openxmlformats.org/officeDocument/2006/relationships/image" Target="../media/image175.png"/><Relationship Id="rId6" Type="http://schemas.openxmlformats.org/officeDocument/2006/relationships/image" Target="../media/image211.png"/><Relationship Id="rId7" Type="http://schemas.openxmlformats.org/officeDocument/2006/relationships/image" Target="../media/image170.png"/><Relationship Id="rId8" Type="http://schemas.openxmlformats.org/officeDocument/2006/relationships/image" Target="../media/image212.png"/><Relationship Id="rId9" Type="http://schemas.openxmlformats.org/officeDocument/2006/relationships/image" Target="../media/image195.png"/><Relationship Id="rId10" Type="http://schemas.openxmlformats.org/officeDocument/2006/relationships/image" Target="../media/image2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0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218.png"/><Relationship Id="rId5" Type="http://schemas.openxmlformats.org/officeDocument/2006/relationships/image" Target="../media/image165.png"/><Relationship Id="rId6" Type="http://schemas.openxmlformats.org/officeDocument/2006/relationships/image" Target="../media/image186.png"/><Relationship Id="rId7" Type="http://schemas.openxmlformats.org/officeDocument/2006/relationships/image" Target="../media/image219.png"/><Relationship Id="rId8" Type="http://schemas.openxmlformats.org/officeDocument/2006/relationships/image" Target="../media/image2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1.png"/><Relationship Id="rId3" Type="http://schemas.openxmlformats.org/officeDocument/2006/relationships/image" Target="../media/image222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3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4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5.png"/><Relationship Id="rId3" Type="http://schemas.openxmlformats.org/officeDocument/2006/relationships/image" Target="../media/image226.jp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7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8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4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0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1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4" Type="http://schemas.openxmlformats.org/officeDocument/2006/relationships/image" Target="../media/image2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5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5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4" Type="http://schemas.openxmlformats.org/officeDocument/2006/relationships/image" Target="../media/image2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5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mylibrary@ttuhsc.edu" TargetMode="External"/><Relationship Id="rId3" Type="http://schemas.openxmlformats.org/officeDocument/2006/relationships/image" Target="../media/image25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7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8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9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4" Type="http://schemas.openxmlformats.org/officeDocument/2006/relationships/image" Target="../media/image2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37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41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42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35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43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tif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4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45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35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4" Type="http://schemas.openxmlformats.org/officeDocument/2006/relationships/image" Target="../media/image2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48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49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50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4" Type="http://schemas.openxmlformats.org/officeDocument/2006/relationships/image" Target="../media/image2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4" Type="http://schemas.openxmlformats.org/officeDocument/2006/relationships/image" Target="../media/image2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30.pn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4" Type="http://schemas.openxmlformats.org/officeDocument/2006/relationships/image" Target="../media/image254.png"/><Relationship Id="rId5" Type="http://schemas.openxmlformats.org/officeDocument/2006/relationships/image" Target="../media/image25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4" Type="http://schemas.openxmlformats.org/officeDocument/2006/relationships/image" Target="../media/image2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57.pn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57.pn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58.pn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59.pn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60.pn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61.pn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62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4" Type="http://schemas.openxmlformats.org/officeDocument/2006/relationships/image" Target="../media/image264.png"/><Relationship Id="rId5" Type="http://schemas.openxmlformats.org/officeDocument/2006/relationships/image" Target="../media/image2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66.pn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67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4" Type="http://schemas.openxmlformats.org/officeDocument/2006/relationships/image" Target="../media/image269.png"/><Relationship Id="rId5" Type="http://schemas.openxmlformats.org/officeDocument/2006/relationships/image" Target="../media/image2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71.pn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72.pn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2.png"/><Relationship Id="rId3" Type="http://schemas.openxmlformats.org/officeDocument/2006/relationships/image" Target="../media/image273.pn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74.pn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75.pn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76.pn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77.png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78.pn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274.pn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9.jpeg"/><Relationship Id="rId3" Type="http://schemas.openxmlformats.org/officeDocument/2006/relationships/image" Target="../media/image280.pn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2.png"/><Relationship Id="rId3" Type="http://schemas.openxmlformats.org/officeDocument/2006/relationships/image" Target="../media/image281.pn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3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4" Type="http://schemas.openxmlformats.org/officeDocument/2006/relationships/image" Target="../media/image286.png"/><Relationship Id="rId5" Type="http://schemas.openxmlformats.org/officeDocument/2006/relationships/image" Target="../media/image28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4.jp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g"/><Relationship Id="rId4" Type="http://schemas.openxmlformats.org/officeDocument/2006/relationships/image" Target="../media/image290.jpg"/><Relationship Id="rId5" Type="http://schemas.openxmlformats.org/officeDocument/2006/relationships/image" Target="../media/image29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8.pn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2.pn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3.png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4.png"/><Relationship Id="rId3" Type="http://schemas.openxmlformats.org/officeDocument/2006/relationships/image" Target="../media/image295.png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96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4" Type="http://schemas.openxmlformats.org/officeDocument/2006/relationships/image" Target="../media/image29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png"/><Relationship Id="rId3" Type="http://schemas.openxmlformats.org/officeDocument/2006/relationships/hyperlink" Target="http://accessmedicine.mhmedical.com/Index.aspx" TargetMode="Externa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8.png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hyperlink" Target="http://blog.scopus.com/posts/new-scopus-article-metrics-a-better-way-to-benchmark-articles" TargetMode="External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Relationship Id="rId3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28.jpe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2.png"/><Relationship Id="rId3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tuhsc.edu/libraries/ecards.aspx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Welcome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14513" y="3600450"/>
            <a:ext cx="8119610" cy="1263650"/>
          </a:xfrm>
        </p:spPr>
        <p:txBody>
          <a:bodyPr/>
          <a:lstStyle/>
          <a:p>
            <a:r>
              <a:rPr lang="en-US" sz="4000" dirty="0" smtClean="0"/>
              <a:t>The Preston Smith Library of the Health Sciences</a:t>
            </a:r>
            <a:endParaRPr lang="en-US" sz="4000" dirty="0"/>
          </a:p>
        </p:txBody>
      </p:sp>
      <p:sp>
        <p:nvSpPr>
          <p:cNvPr id="4" name="Subtitle 6"/>
          <p:cNvSpPr txBox="1">
            <a:spLocks/>
          </p:cNvSpPr>
          <p:nvPr/>
        </p:nvSpPr>
        <p:spPr>
          <a:xfrm>
            <a:off x="6126387" y="6150521"/>
            <a:ext cx="2712814" cy="4026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Margaret </a:t>
            </a:r>
            <a:r>
              <a:rPr lang="en-US" sz="2000" dirty="0" err="1" smtClean="0">
                <a:solidFill>
                  <a:schemeClr val="tx1"/>
                </a:solidFill>
              </a:rPr>
              <a:t>Vugrin</a:t>
            </a:r>
            <a:r>
              <a:rPr lang="en-US" sz="2000" dirty="0" smtClean="0">
                <a:solidFill>
                  <a:schemeClr val="tx1"/>
                </a:solidFill>
              </a:rPr>
              <a:t>, MSLS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782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ok_PNG21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3" y="274142"/>
            <a:ext cx="5457376" cy="3179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24" y="820738"/>
            <a:ext cx="3965575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TTUHSC libraries </a:t>
            </a:r>
            <a:br>
              <a:rPr lang="en-US" dirty="0" smtClean="0"/>
            </a:br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3473" y="3323010"/>
            <a:ext cx="4497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There are libraries at all four campuses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 (Amarillo, El Paso, Lubbock &amp; Odessa)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321,952 print books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209 print journal subscriptions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17,691 audiovisuals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Franklin Gothic Medium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11354" y="3954236"/>
            <a:ext cx="3490774" cy="2526300"/>
            <a:chOff x="4469852" y="3747500"/>
            <a:chExt cx="3490774" cy="2526300"/>
          </a:xfrm>
        </p:grpSpPr>
        <p:pic>
          <p:nvPicPr>
            <p:cNvPr id="8" name="Picture 7" descr="tv_PNG47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852" y="3747500"/>
              <a:ext cx="3490774" cy="25263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44701" y="4199439"/>
              <a:ext cx="3180094" cy="180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24,439 </a:t>
              </a:r>
              <a:r>
                <a:rPr lang="en-US" dirty="0">
                  <a:solidFill>
                    <a:prstClr val="black"/>
                  </a:solidFill>
                  <a:latin typeface="Franklin Gothic Medium"/>
                </a:rPr>
                <a:t>electronic </a:t>
              </a: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journals*</a:t>
              </a: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endParaRPr lang="en-US" dirty="0">
                <a:solidFill>
                  <a:prstClr val="black"/>
                </a:solidFill>
                <a:latin typeface="Franklin Gothic Medium"/>
              </a:endParaRP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574 databases</a:t>
              </a: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endParaRPr lang="en-US" dirty="0" smtClean="0">
                <a:solidFill>
                  <a:prstClr val="black"/>
                </a:solidFill>
                <a:latin typeface="Franklin Gothic Medium"/>
              </a:endParaRP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62,963 </a:t>
              </a:r>
              <a:r>
                <a:rPr lang="en-US" dirty="0">
                  <a:solidFill>
                    <a:prstClr val="black"/>
                  </a:solidFill>
                  <a:latin typeface="Franklin Gothic Medium"/>
                </a:rPr>
                <a:t>electronic books</a:t>
              </a: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endParaRPr lang="en-US" dirty="0">
                <a:solidFill>
                  <a:prstClr val="black"/>
                </a:solidFill>
                <a:latin typeface="Franklin Gothic Medium"/>
              </a:endParaRPr>
            </a:p>
            <a:p>
              <a:endParaRPr lang="en-US" dirty="0">
                <a:solidFill>
                  <a:prstClr val="black"/>
                </a:solidFill>
                <a:latin typeface="Franklin Gothic Medium"/>
              </a:endParaRPr>
            </a:p>
            <a:p>
              <a:endParaRPr lang="en-US" dirty="0">
                <a:solidFill>
                  <a:prstClr val="black"/>
                </a:solidFill>
                <a:latin typeface="Franklin Gothic Medium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67330" y="6357425"/>
            <a:ext cx="1296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/>
              <a:t>As of April </a:t>
            </a:r>
            <a:r>
              <a:rPr lang="en-US" sz="1000" dirty="0" smtClean="0"/>
              <a:t>24, 2015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5612486" y="3130218"/>
            <a:ext cx="2701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eBooks are now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searchable in the Catalog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9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7 at 6.10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2" y="329142"/>
            <a:ext cx="7206488" cy="52278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06992" y="5348022"/>
            <a:ext cx="7986713" cy="1087437"/>
            <a:chOff x="906992" y="5348022"/>
            <a:chExt cx="7986713" cy="1087437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906992" y="5348022"/>
              <a:ext cx="7986713" cy="1087437"/>
            </a:xfrm>
            <a:prstGeom prst="wedgeRoundRectCallout">
              <a:avLst>
                <a:gd name="adj1" fmla="val -15870"/>
                <a:gd name="adj2" fmla="val -81271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                        for Free Full Text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396596" y="5531909"/>
              <a:ext cx="2852737" cy="6731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CC0000"/>
                  </a:solidFill>
                  <a:latin typeface="Calibri"/>
                  <a:cs typeface="Calibri"/>
                </a:rPr>
                <a:t>TTUHSC ONLINE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728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/>
          <p:cNvSpPr>
            <a:spLocks noChangeArrowheads="1"/>
          </p:cNvSpPr>
          <p:nvPr/>
        </p:nvSpPr>
        <p:spPr bwMode="auto">
          <a:xfrm>
            <a:off x="76200" y="-76200"/>
            <a:ext cx="7380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FF"/>
                </a:solidFill>
                <a:latin typeface="Calibri" charset="0"/>
              </a:rPr>
              <a:t>TTUHSC Libraries - Proxy Server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35088" y="5824538"/>
            <a:ext cx="6467475" cy="523875"/>
          </a:xfrm>
          <a:prstGeom prst="rect">
            <a:avLst/>
          </a:prstGeom>
          <a:noFill/>
          <a:ln w="28575">
            <a:solidFill>
              <a:srgbClr val="AD00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  <a:p>
            <a:pPr algn="ctr" eaLnBrk="1" hangingPunct="1"/>
            <a:r>
              <a:rPr lang="en-US" sz="2000" b="1">
                <a:solidFill>
                  <a:srgbClr val="000000"/>
                </a:solidFill>
                <a:latin typeface="Verdana" charset="0"/>
                <a:cs typeface="Verdana" charset="0"/>
              </a:rPr>
              <a:t>Problems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Verdana" charset="0"/>
              </a:rPr>
              <a:t> with eRaider call: 806-743-1234</a:t>
            </a:r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</p:txBody>
      </p:sp>
      <p:pic>
        <p:nvPicPr>
          <p:cNvPr id="72707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solidFill>
                <a:srgbClr val="000000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by Information Services.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-3720763">
            <a:off x="4570413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56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 animBg="1"/>
      <p:bldP spid="1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Screen Shot 2015-08-17 at 6.12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3" y="310515"/>
            <a:ext cx="4871720" cy="62433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45704" y="929717"/>
            <a:ext cx="2925762" cy="1087438"/>
            <a:chOff x="5938838" y="929717"/>
            <a:chExt cx="2925762" cy="1087438"/>
          </a:xfrm>
        </p:grpSpPr>
        <p:sp>
          <p:nvSpPr>
            <p:cNvPr id="10" name="Rounded Rectangular Callout 9"/>
            <p:cNvSpPr/>
            <p:nvPr/>
          </p:nvSpPr>
          <p:spPr bwMode="auto">
            <a:xfrm>
              <a:off x="5938838" y="929717"/>
              <a:ext cx="2925762" cy="1087438"/>
            </a:xfrm>
            <a:prstGeom prst="wedgeRoundRectCallout">
              <a:avLst>
                <a:gd name="adj1" fmla="val -121451"/>
                <a:gd name="adj2" fmla="val 138755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Click</a:t>
              </a:r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7167034" y="975756"/>
              <a:ext cx="1358900" cy="884502"/>
              <a:chOff x="5348294" y="449214"/>
              <a:chExt cx="1359069" cy="88542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348294" y="449214"/>
                <a:ext cx="1359069" cy="7612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13" name="Picture 12" descr="Screen Shot 2012-07-24 at 3.05.56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9263" y="674238"/>
                <a:ext cx="1308100" cy="66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2743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7 at 6.14.5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4315" r="2035" b="56"/>
          <a:stretch/>
        </p:blipFill>
        <p:spPr>
          <a:xfrm>
            <a:off x="333925" y="292965"/>
            <a:ext cx="4579902" cy="6278419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5341408" y="1851555"/>
            <a:ext cx="3379259" cy="1068387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Full Text</a:t>
            </a:r>
          </a:p>
        </p:txBody>
      </p:sp>
    </p:spTree>
    <p:extLst>
      <p:ext uri="{BB962C8B-B14F-4D97-AF65-F5344CB8AC3E}">
        <p14:creationId xmlns:p14="http://schemas.microsoft.com/office/powerpoint/2010/main" val="28529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5459" y="369156"/>
            <a:ext cx="7913076" cy="7445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400" i="1" dirty="0" smtClean="0">
                <a:latin typeface="Times New Roman"/>
                <a:cs typeface="Times New Roman"/>
              </a:rPr>
              <a:t>PubMed – searching with </a:t>
            </a:r>
            <a:r>
              <a:rPr lang="en-US" sz="4400" i="1" dirty="0" err="1" smtClean="0">
                <a:latin typeface="Times New Roman"/>
                <a:cs typeface="Times New Roman"/>
              </a:rPr>
              <a:t>MeSH</a:t>
            </a:r>
            <a:endParaRPr lang="en-US" sz="4400" i="1" dirty="0">
              <a:latin typeface="Times New Roman"/>
              <a:cs typeface="Times New Roman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7509" y="1625309"/>
            <a:ext cx="8021026" cy="4269802"/>
            <a:chOff x="507509" y="1625309"/>
            <a:chExt cx="8021026" cy="4269802"/>
          </a:xfrm>
        </p:grpSpPr>
        <p:sp>
          <p:nvSpPr>
            <p:cNvPr id="5" name="Rectangle 4"/>
            <p:cNvSpPr/>
            <p:nvPr/>
          </p:nvSpPr>
          <p:spPr>
            <a:xfrm>
              <a:off x="507509" y="1625309"/>
              <a:ext cx="7350125" cy="309977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US" sz="2600" dirty="0" smtClean="0">
                  <a:latin typeface="News Gothic MT"/>
                  <a:cs typeface="News Gothic MT"/>
                </a:rPr>
                <a:t>more efficient, accurate searching</a:t>
              </a:r>
              <a:endParaRPr lang="en-US" sz="2600" dirty="0">
                <a:latin typeface="News Gothic MT"/>
                <a:cs typeface="News Gothic MT"/>
              </a:endParaRPr>
            </a:p>
            <a:p>
              <a:pPr marL="457200" indent="-45720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US" sz="2600" dirty="0" smtClean="0">
                  <a:latin typeface="News Gothic MT"/>
                  <a:cs typeface="News Gothic MT"/>
                </a:rPr>
                <a:t>libraries home page </a:t>
              </a:r>
            </a:p>
            <a:p>
              <a:pPr lvl="1">
                <a:lnSpc>
                  <a:spcPct val="150000"/>
                </a:lnSpc>
                <a:defRPr/>
              </a:pPr>
              <a:r>
                <a:rPr lang="en-US" sz="2600" dirty="0" smtClean="0">
                  <a:latin typeface="News Gothic MT"/>
                  <a:cs typeface="News Gothic MT"/>
                </a:rPr>
                <a:t>	under Guides &amp; Tutorials</a:t>
              </a:r>
            </a:p>
            <a:p>
              <a:pPr marL="457200" indent="-45720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US" sz="2600" dirty="0" smtClean="0">
                  <a:latin typeface="News Gothic MT"/>
                  <a:cs typeface="News Gothic MT"/>
                </a:rPr>
                <a:t>appointment for training</a:t>
              </a:r>
              <a:endParaRPr lang="en-US" sz="2600" dirty="0">
                <a:latin typeface="News Gothic MT"/>
                <a:cs typeface="News Gothic MT"/>
              </a:endParaRPr>
            </a:p>
          </p:txBody>
        </p:sp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6615582" y="1739141"/>
              <a:ext cx="1912953" cy="4155970"/>
              <a:chOff x="6594325" y="2031238"/>
              <a:chExt cx="2075688" cy="4509516"/>
            </a:xfrm>
          </p:grpSpPr>
          <p:pic>
            <p:nvPicPr>
              <p:cNvPr id="6" name="Picture 5" descr="Screen Shot 2015-08-12 at 10.40.24 AM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11558"/>
              <a:stretch/>
            </p:blipFill>
            <p:spPr>
              <a:xfrm>
                <a:off x="6594325" y="2031238"/>
                <a:ext cx="2075688" cy="4509516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6669550" y="4964113"/>
                <a:ext cx="1509249" cy="204787"/>
              </a:xfrm>
              <a:prstGeom prst="rect">
                <a:avLst/>
              </a:prstGeom>
              <a:noFill/>
              <a:ln w="571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66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1541" y="2221344"/>
            <a:ext cx="7630444" cy="24057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Other NLM Databases: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6000" i="1" dirty="0" err="1" smtClean="0">
                <a:latin typeface="Times New Roman"/>
                <a:cs typeface="Times New Roman"/>
              </a:rPr>
              <a:t>PubChem</a:t>
            </a:r>
            <a:endParaRPr lang="en-US" sz="60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717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8-14 at 10.22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9" y="1308568"/>
            <a:ext cx="8235188" cy="481431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687390" y="240700"/>
            <a:ext cx="4203711" cy="833437"/>
          </a:xfrm>
          <a:prstGeom prst="wedgeRoundRectCallout">
            <a:avLst>
              <a:gd name="adj1" fmla="val 25740"/>
              <a:gd name="adj2" fmla="val 249340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Verdana"/>
                <a:cs typeface="Verdana"/>
              </a:rPr>
              <a:t>Click one to select</a:t>
            </a:r>
            <a:endParaRPr lang="en-US" sz="2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4955" y="2840159"/>
            <a:ext cx="978221" cy="343553"/>
          </a:xfrm>
          <a:prstGeom prst="rect">
            <a:avLst/>
          </a:prstGeom>
          <a:noFill/>
          <a:ln w="38100" cmpd="sng">
            <a:solidFill>
              <a:srgbClr val="00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43243" y="2840159"/>
            <a:ext cx="1064028" cy="343553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81531" y="2840159"/>
            <a:ext cx="1141254" cy="343553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724757" y="3192292"/>
            <a:ext cx="6710248" cy="2813608"/>
            <a:chOff x="1724757" y="3192292"/>
            <a:chExt cx="6710248" cy="2813608"/>
          </a:xfrm>
        </p:grpSpPr>
        <p:grpSp>
          <p:nvGrpSpPr>
            <p:cNvPr id="14" name="Group 13"/>
            <p:cNvGrpSpPr/>
            <p:nvPr/>
          </p:nvGrpSpPr>
          <p:grpSpPr>
            <a:xfrm>
              <a:off x="3089576" y="5172463"/>
              <a:ext cx="5345429" cy="833437"/>
              <a:chOff x="3089576" y="5172463"/>
              <a:chExt cx="5345429" cy="833437"/>
            </a:xfrm>
          </p:grpSpPr>
          <p:sp>
            <p:nvSpPr>
              <p:cNvPr id="11" name="Rounded Rectangular Callout 10"/>
              <p:cNvSpPr/>
              <p:nvPr/>
            </p:nvSpPr>
            <p:spPr>
              <a:xfrm>
                <a:off x="3089576" y="5172463"/>
                <a:ext cx="5345429" cy="833437"/>
              </a:xfrm>
              <a:prstGeom prst="wedgeRoundRectCallout">
                <a:avLst>
                  <a:gd name="adj1" fmla="val -60263"/>
                  <a:gd name="adj2" fmla="val -268517"/>
                  <a:gd name="adj3" fmla="val 16667"/>
                </a:avLst>
              </a:prstGeom>
              <a:solidFill>
                <a:schemeClr val="bg1"/>
              </a:solidFill>
              <a:ln w="38100" cap="flat" cmpd="sng" algn="ctr">
                <a:solidFill>
                  <a:srgbClr val="8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dirty="0" smtClean="0">
                    <a:solidFill>
                      <a:schemeClr val="tx1"/>
                    </a:solidFill>
                    <a:latin typeface="Verdana"/>
                    <a:cs typeface="Verdana"/>
                  </a:rPr>
                  <a:t> Enter compound, click </a:t>
                </a:r>
                <a:endParaRPr lang="en-US" sz="2800" dirty="0">
                  <a:solidFill>
                    <a:schemeClr val="tx1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7439623" y="5337098"/>
                <a:ext cx="798021" cy="51483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22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Go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1724757" y="3192292"/>
              <a:ext cx="755117" cy="282828"/>
            </a:xfrm>
            <a:prstGeom prst="roundRect">
              <a:avLst/>
            </a:prstGeom>
            <a:noFill/>
            <a:ln w="41275">
              <a:solidFill>
                <a:srgbClr val="8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322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3152591" y="269875"/>
            <a:ext cx="2865437" cy="1046163"/>
          </a:xfrm>
          <a:prstGeom prst="wedgeRoundRectCallout">
            <a:avLst>
              <a:gd name="adj1" fmla="val 21440"/>
              <a:gd name="adj2" fmla="val 49723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Results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6" name="Picture 5" descr="Screen Shot 2015-08-17 at 9.05.2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66"/>
          <a:stretch/>
        </p:blipFill>
        <p:spPr>
          <a:xfrm>
            <a:off x="486728" y="1689776"/>
            <a:ext cx="8161020" cy="48397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24954" y="2367637"/>
            <a:ext cx="3130579" cy="1339754"/>
            <a:chOff x="924954" y="2367637"/>
            <a:chExt cx="3130579" cy="1339754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924954" y="2367637"/>
              <a:ext cx="3130579" cy="1339754"/>
            </a:xfrm>
            <a:prstGeom prst="wedgeRoundRectCallout">
              <a:avLst>
                <a:gd name="adj1" fmla="val -39218"/>
                <a:gd name="adj2" fmla="val -87051"/>
                <a:gd name="adj3" fmla="val 16667"/>
              </a:avLst>
            </a:prstGeom>
            <a:solidFill>
              <a:sysClr val="window" lastClr="FFFFFF"/>
            </a:solidFill>
            <a:ln w="57150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  Click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95391" y="2599266"/>
              <a:ext cx="914400" cy="914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4400" dirty="0" smtClean="0">
                  <a:solidFill>
                    <a:schemeClr val="tx1"/>
                  </a:solidFill>
                </a:rPr>
                <a:t>&lt;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6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5-08-14 at 10.1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3" y="902145"/>
            <a:ext cx="8486140" cy="50124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83834" y="1519201"/>
            <a:ext cx="7793641" cy="3611963"/>
            <a:chOff x="883834" y="1519201"/>
            <a:chExt cx="7793641" cy="3611963"/>
          </a:xfrm>
        </p:grpSpPr>
        <p:sp>
          <p:nvSpPr>
            <p:cNvPr id="7" name="Rectangle 6"/>
            <p:cNvSpPr/>
            <p:nvPr/>
          </p:nvSpPr>
          <p:spPr>
            <a:xfrm>
              <a:off x="7053483" y="1846701"/>
              <a:ext cx="1623992" cy="3284463"/>
            </a:xfrm>
            <a:prstGeom prst="rect">
              <a:avLst/>
            </a:prstGeom>
            <a:noFill/>
            <a:ln w="57150" cmpd="sng">
              <a:solidFill>
                <a:srgbClr val="FF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883834" y="1519201"/>
              <a:ext cx="5311565" cy="833437"/>
            </a:xfrm>
            <a:prstGeom prst="wedgeRoundRectCallout">
              <a:avLst>
                <a:gd name="adj1" fmla="val 68198"/>
                <a:gd name="adj2" fmla="val 20783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Click Bioactivity Summary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7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8-14 at 10.4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753012"/>
            <a:ext cx="7581900" cy="57277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113652" y="399989"/>
            <a:ext cx="3815082" cy="1262164"/>
          </a:xfrm>
          <a:prstGeom prst="wedgeRoundRectCallout">
            <a:avLst>
              <a:gd name="adj1" fmla="val 21440"/>
              <a:gd name="adj2" fmla="val 49723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Search Menu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75767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Check out &amp; </a:t>
            </a:r>
            <a:r>
              <a:rPr lang="en-US" dirty="0" err="1" smtClean="0">
                <a:solidFill>
                  <a:srgbClr val="C00000"/>
                </a:solidFill>
              </a:rPr>
              <a:t>Fines</a:t>
            </a:r>
            <a:r>
              <a:rPr lang="en-US" dirty="0" err="1" smtClean="0">
                <a:solidFill>
                  <a:schemeClr val="bg1"/>
                </a:solidFill>
              </a:rPr>
              <a:t>ibrary</a:t>
            </a:r>
            <a:r>
              <a:rPr lang="en-US" dirty="0" smtClean="0">
                <a:solidFill>
                  <a:schemeClr val="bg1"/>
                </a:solidFill>
              </a:rPr>
              <a:t> Policies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32010" y="1574800"/>
            <a:ext cx="79248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Books/Audiovisuals/Journals: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Checkout period for </a:t>
            </a:r>
            <a:r>
              <a:rPr lang="en-US" altLang="en-US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books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is two weeks, </a:t>
            </a:r>
            <a:r>
              <a:rPr lang="en-US" altLang="en-US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audiovisuals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for 10 days.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May renew items twice in person, over the phone (806-742-2200), or online through the library catalog. </a:t>
            </a:r>
            <a:endParaRPr lang="en-US" altLang="en-US" dirty="0" smtClean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 smtClean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Journals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in the print collection can be scanned but not checked out.</a:t>
            </a:r>
            <a:endParaRPr lang="en-US" altLang="en-US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432010" y="4133843"/>
            <a:ext cx="79248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black"/>
                </a:solidFill>
                <a:latin typeface="Arial"/>
                <a:cs typeface="Arial" pitchFamily="34" charset="0"/>
              </a:rPr>
              <a:t>Fines for overdue items:</a:t>
            </a:r>
            <a:endParaRPr lang="en-US" altLang="en-US" sz="24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Arial" pitchFamily="34" charset="0"/>
              </a:rPr>
              <a:t>50 cents per day per item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alt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Arial" pitchFamily="34" charset="0"/>
              </a:rPr>
              <a:t>Library privileges are lost until fines are paid.</a:t>
            </a:r>
            <a:endParaRPr lang="en-US" alt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9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5-08-14 at 10.1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" y="1434138"/>
            <a:ext cx="8486140" cy="5012436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939282" y="302098"/>
            <a:ext cx="7233686" cy="833437"/>
          </a:xfrm>
          <a:prstGeom prst="wedgeRoundRectCallout">
            <a:avLst>
              <a:gd name="adj1" fmla="val 49458"/>
              <a:gd name="adj2" fmla="val 2251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Verdana"/>
                <a:cs typeface="Verdana"/>
              </a:rPr>
              <a:t>Take some time to explore </a:t>
            </a:r>
            <a:r>
              <a:rPr lang="en-US" sz="2800" dirty="0" err="1" smtClean="0">
                <a:solidFill>
                  <a:schemeClr val="tx1"/>
                </a:solidFill>
                <a:latin typeface="Verdana"/>
                <a:cs typeface="Verdana"/>
              </a:rPr>
              <a:t>PubChem</a:t>
            </a:r>
            <a:endParaRPr lang="en-US" sz="2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3211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8-14 at 10.39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88" y="1431626"/>
            <a:ext cx="6027674" cy="5207254"/>
          </a:xfrm>
          <a:prstGeom prst="rect">
            <a:avLst/>
          </a:prstGeom>
          <a:ln w="28575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851490" y="302098"/>
            <a:ext cx="7409270" cy="833437"/>
          </a:xfrm>
          <a:prstGeom prst="wedgeRoundRectCallout">
            <a:avLst>
              <a:gd name="adj1" fmla="val 49458"/>
              <a:gd name="adj2" fmla="val 2251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33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Verdana"/>
                <a:cs typeface="Verdana"/>
              </a:rPr>
              <a:t>Note: Beta Test Site for new </a:t>
            </a:r>
            <a:r>
              <a:rPr lang="en-US" sz="2800" dirty="0" err="1" smtClean="0">
                <a:solidFill>
                  <a:schemeClr val="tx1"/>
                </a:solidFill>
                <a:latin typeface="Verdana"/>
                <a:cs typeface="Verdana"/>
              </a:rPr>
              <a:t>PubChem</a:t>
            </a:r>
            <a:endParaRPr lang="en-US" sz="2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6765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1541" y="2221344"/>
            <a:ext cx="7630444" cy="24057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Other NLM Databases: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Public Health</a:t>
            </a:r>
          </a:p>
        </p:txBody>
      </p:sp>
    </p:spTree>
    <p:extLst>
      <p:ext uri="{BB962C8B-B14F-4D97-AF65-F5344CB8AC3E}">
        <p14:creationId xmlns:p14="http://schemas.microsoft.com/office/powerpoint/2010/main" val="139341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8-14 at 4.46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53" y="333756"/>
            <a:ext cx="5321808" cy="61904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8214" y="410552"/>
            <a:ext cx="3876286" cy="1248398"/>
            <a:chOff x="378214" y="410552"/>
            <a:chExt cx="3876286" cy="1248398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378214" y="410552"/>
              <a:ext cx="2751430" cy="795948"/>
            </a:xfrm>
            <a:prstGeom prst="wedgeRoundRectCallout">
              <a:avLst>
                <a:gd name="adj1" fmla="val 59080"/>
                <a:gd name="adj2" fmla="val 97138"/>
                <a:gd name="adj3" fmla="val 16667"/>
              </a:avLst>
            </a:prstGeom>
            <a:solidFill>
              <a:srgbClr val="FFFFFF"/>
            </a:solidFill>
            <a:ln w="57150" cmpd="sng">
              <a:solidFill>
                <a:srgbClr val="B4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Public Health</a:t>
              </a:r>
              <a:endParaRPr lang="en-US" sz="24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19279" y="1514929"/>
              <a:ext cx="635221" cy="144021"/>
            </a:xfrm>
            <a:prstGeom prst="rect">
              <a:avLst/>
            </a:prstGeom>
            <a:noFill/>
            <a:ln w="57150" cap="flat" cmpd="sng" algn="ctr">
              <a:solidFill>
                <a:srgbClr val="B4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49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5-08-14 at 4.57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20" y="356616"/>
            <a:ext cx="4480560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5-08-14 at 5.01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76" y="286004"/>
            <a:ext cx="6099048" cy="6285992"/>
          </a:xfrm>
          <a:prstGeom prst="rect">
            <a:avLst/>
          </a:prstGeom>
          <a:ln w="76200" cmpd="sng">
            <a:solidFill>
              <a:srgbClr val="8785C0"/>
            </a:solidFill>
          </a:ln>
        </p:spPr>
      </p:pic>
    </p:spTree>
    <p:extLst>
      <p:ext uri="{BB962C8B-B14F-4D97-AF65-F5344CB8AC3E}">
        <p14:creationId xmlns:p14="http://schemas.microsoft.com/office/powerpoint/2010/main" val="1610852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5-08-14 at 5.03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8" y="344424"/>
            <a:ext cx="8396224" cy="616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89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8-14 at 11.35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6" y="546037"/>
            <a:ext cx="5554472" cy="5750052"/>
          </a:xfrm>
          <a:prstGeom prst="rect">
            <a:avLst/>
          </a:prstGeom>
        </p:spPr>
      </p:pic>
      <p:pic>
        <p:nvPicPr>
          <p:cNvPr id="4" name="Picture 3" descr="Screen Shot 2015-08-14 at 11.54.4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2135" r="2188" b="2226"/>
          <a:stretch/>
        </p:blipFill>
        <p:spPr>
          <a:xfrm>
            <a:off x="5952103" y="1929029"/>
            <a:ext cx="2957010" cy="298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0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1541" y="2289705"/>
            <a:ext cx="7630444" cy="22690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Other NLM Databases: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Toxicology </a:t>
            </a:r>
            <a:r>
              <a:rPr lang="en-US" sz="4800" i="1" dirty="0" smtClean="0">
                <a:latin typeface="Times New Roman"/>
                <a:cs typeface="Times New Roman"/>
              </a:rPr>
              <a:t>Data Network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9406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8-14 at 11.49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0" y="314643"/>
            <a:ext cx="4373880" cy="6212840"/>
          </a:xfrm>
          <a:prstGeom prst="rect">
            <a:avLst/>
          </a:prstGeom>
        </p:spPr>
      </p:pic>
      <p:pic>
        <p:nvPicPr>
          <p:cNvPr id="5" name="Picture 4" descr="Screen Shot 2015-08-14 at 11.55.0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t="2283" r="2354" b="2082"/>
          <a:stretch/>
        </p:blipFill>
        <p:spPr>
          <a:xfrm>
            <a:off x="5057866" y="2193885"/>
            <a:ext cx="3444375" cy="343648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537200" y="423333"/>
            <a:ext cx="2565400" cy="1269999"/>
          </a:xfrm>
          <a:prstGeom prst="wedgeRoundRectCallout">
            <a:avLst>
              <a:gd name="adj1" fmla="val -87828"/>
              <a:gd name="adj2" fmla="val -34730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0099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2A6782"/>
                </a:solidFill>
              </a:rPr>
              <a:t>Training Manual &amp; Schedule</a:t>
            </a:r>
            <a:endParaRPr lang="en-US" sz="2400" dirty="0">
              <a:solidFill>
                <a:srgbClr val="2A6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4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125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Library Facilities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4379" y="922323"/>
            <a:ext cx="29015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29 study rooms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All rooms are first come, first serve.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Each room has a dry erase board, glass board or chalkboard and plenty of outlets!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Wireless internet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272" y="838200"/>
            <a:ext cx="5441287" cy="4559981"/>
            <a:chOff x="185272" y="838200"/>
            <a:chExt cx="5441287" cy="4559981"/>
          </a:xfrm>
        </p:grpSpPr>
        <p:pic>
          <p:nvPicPr>
            <p:cNvPr id="4" name="Picture 3" descr="CRW_2775.CRW"/>
            <p:cNvPicPr>
              <a:picLocks noChangeAspect="1"/>
            </p:cNvPicPr>
            <p:nvPr/>
          </p:nvPicPr>
          <p:blipFill>
            <a:blip r:embed="rId2" cstate="print">
              <a:lum brigh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72" y="3276600"/>
              <a:ext cx="2402781" cy="1921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813048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219" y="3429000"/>
              <a:ext cx="2625574" cy="196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P8130494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36" y="838200"/>
              <a:ext cx="2555483" cy="1864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CRW_2725.CRW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265" y="1295400"/>
              <a:ext cx="2753294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9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1541" y="2221344"/>
            <a:ext cx="7630444" cy="24057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Other NLM Databases: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Biotechnology</a:t>
            </a:r>
          </a:p>
        </p:txBody>
      </p:sp>
    </p:spTree>
    <p:extLst>
      <p:ext uri="{BB962C8B-B14F-4D97-AF65-F5344CB8AC3E}">
        <p14:creationId xmlns:p14="http://schemas.microsoft.com/office/powerpoint/2010/main" val="422513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58370" name="Picture 2" descr="Screen Shot 2014-08-05 at 6.2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07988"/>
            <a:ext cx="549275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63600" y="309563"/>
            <a:ext cx="3635375" cy="595312"/>
          </a:xfrm>
          <a:prstGeom prst="wedgeRoundRectCallout">
            <a:avLst>
              <a:gd name="adj1" fmla="val 858"/>
              <a:gd name="adj2" fmla="val 108725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057900" y="3429000"/>
            <a:ext cx="2889250" cy="1055688"/>
          </a:xfrm>
          <a:prstGeom prst="wedgeRoundRectCallout">
            <a:avLst>
              <a:gd name="adj1" fmla="val -141469"/>
              <a:gd name="adj2" fmla="val 1649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PubMed</a:t>
            </a:r>
          </a:p>
        </p:txBody>
      </p:sp>
    </p:spTree>
    <p:extLst>
      <p:ext uri="{BB962C8B-B14F-4D97-AF65-F5344CB8AC3E}">
        <p14:creationId xmlns:p14="http://schemas.microsoft.com/office/powerpoint/2010/main" val="362998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59394" name="Picture 2" descr="Screen Shot 2014-08-05 at 6.4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168400"/>
            <a:ext cx="860425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8763" y="1618266"/>
            <a:ext cx="1276350" cy="266297"/>
          </a:xfrm>
          <a:prstGeom prst="rect">
            <a:avLst/>
          </a:prstGeom>
          <a:noFill/>
          <a:ln w="57150" cmpd="sng">
            <a:solidFill>
              <a:srgbClr val="00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72898" y="2566943"/>
            <a:ext cx="6160892" cy="1140730"/>
            <a:chOff x="1772898" y="2566943"/>
            <a:chExt cx="6160892" cy="1140730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1772898" y="2566943"/>
              <a:ext cx="6160892" cy="1140730"/>
            </a:xfrm>
            <a:prstGeom prst="wedgeRoundRectCallout">
              <a:avLst>
                <a:gd name="adj1" fmla="val -52611"/>
                <a:gd name="adj2" fmla="val -110430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 smtClean="0">
                  <a:solidFill>
                    <a:srgbClr val="336699"/>
                  </a:solidFill>
                  <a:latin typeface="Verdana"/>
                  <a:cs typeface="Verdana"/>
                </a:rPr>
                <a:t> </a:t>
              </a:r>
              <a:endParaRPr lang="en-US" sz="2800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127085" y="2806359"/>
              <a:ext cx="4567733" cy="737438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2400" u="sng" dirty="0" smtClean="0">
                  <a:solidFill>
                    <a:srgbClr val="000000"/>
                  </a:solidFill>
                </a:rPr>
                <a:t>US National Library of Medicine </a:t>
              </a:r>
              <a:endParaRPr lang="en-US" sz="2400" u="sng" dirty="0">
                <a:solidFill>
                  <a:srgbClr val="00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45894" y="2949751"/>
              <a:ext cx="1133399" cy="444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336699"/>
                  </a:solidFill>
                  <a:latin typeface="Verdana"/>
                  <a:cs typeface="Verdana"/>
                </a:rPr>
                <a:t>Click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924934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5-08-14 at 11.04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066" y="366713"/>
            <a:ext cx="7026656" cy="61087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0284" y="1447562"/>
            <a:ext cx="5335102" cy="1549986"/>
            <a:chOff x="260284" y="1447562"/>
            <a:chExt cx="5335102" cy="1549986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60284" y="1447562"/>
              <a:ext cx="5335102" cy="881458"/>
            </a:xfrm>
            <a:prstGeom prst="wedgeRoundRectCallout">
              <a:avLst>
                <a:gd name="adj1" fmla="val -9497"/>
                <a:gd name="adj2" fmla="val 94859"/>
                <a:gd name="adj3" fmla="val 16667"/>
              </a:avLst>
            </a:prstGeom>
            <a:solidFill>
              <a:srgbClr val="FFFFFF"/>
            </a:solidFill>
            <a:ln w="57150" cmpd="sng">
              <a:solidFill>
                <a:srgbClr val="B4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All NLM Databases &amp; API’s</a:t>
              </a:r>
              <a:endParaRPr lang="en-US" sz="24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81760" y="2785876"/>
              <a:ext cx="1216020" cy="211672"/>
            </a:xfrm>
            <a:prstGeom prst="rect">
              <a:avLst/>
            </a:prstGeom>
            <a:noFill/>
            <a:ln w="57150" cap="flat" cmpd="sng" algn="ctr">
              <a:solidFill>
                <a:srgbClr val="B4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082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pic>
        <p:nvPicPr>
          <p:cNvPr id="2" name="Picture 1" descr="Screen Shot 2015-08-14 at 3.42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15" y="639214"/>
            <a:ext cx="5718810" cy="59745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0285" y="1224643"/>
            <a:ext cx="3713001" cy="1423092"/>
            <a:chOff x="260285" y="1224643"/>
            <a:chExt cx="3713001" cy="1423092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60285" y="1224643"/>
              <a:ext cx="2751430" cy="795948"/>
            </a:xfrm>
            <a:prstGeom prst="wedgeRoundRectCallout">
              <a:avLst>
                <a:gd name="adj1" fmla="val 52816"/>
                <a:gd name="adj2" fmla="val 111954"/>
                <a:gd name="adj3" fmla="val 16667"/>
              </a:avLst>
            </a:prstGeom>
            <a:solidFill>
              <a:srgbClr val="FFFFFF"/>
            </a:solidFill>
            <a:ln w="57150" cmpd="sng">
              <a:solidFill>
                <a:srgbClr val="B4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Biotechnology</a:t>
              </a:r>
              <a:endParaRPr lang="en-US" sz="24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70117" y="2436063"/>
              <a:ext cx="703169" cy="211672"/>
            </a:xfrm>
            <a:prstGeom prst="rect">
              <a:avLst/>
            </a:prstGeom>
            <a:noFill/>
            <a:ln w="76200" cap="flat" cmpd="sng" algn="ctr">
              <a:solidFill>
                <a:srgbClr val="B4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04269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5-08-17 at 8.28.4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309989" y="1295486"/>
            <a:ext cx="8533547" cy="4245864"/>
          </a:xfrm>
          <a:prstGeom prst="rect">
            <a:avLst/>
          </a:prstGeom>
          <a:ln w="19050" cmpd="sng">
            <a:solidFill>
              <a:srgbClr val="CFCFCF"/>
            </a:solidFill>
          </a:ln>
        </p:spPr>
      </p:pic>
    </p:spTree>
    <p:extLst>
      <p:ext uri="{BB962C8B-B14F-4D97-AF65-F5344CB8AC3E}">
        <p14:creationId xmlns:p14="http://schemas.microsoft.com/office/powerpoint/2010/main" val="205959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5-08-17 at 8.30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7" y="1269556"/>
            <a:ext cx="8394192" cy="4309364"/>
          </a:xfrm>
          <a:prstGeom prst="rect">
            <a:avLst/>
          </a:prstGeom>
          <a:ln w="19050" cmpd="sng">
            <a:solidFill>
              <a:srgbClr val="CFCFCF"/>
            </a:solidFill>
          </a:ln>
        </p:spPr>
      </p:pic>
    </p:spTree>
    <p:extLst>
      <p:ext uri="{BB962C8B-B14F-4D97-AF65-F5344CB8AC3E}">
        <p14:creationId xmlns:p14="http://schemas.microsoft.com/office/powerpoint/2010/main" val="13308388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9633" y="2734733"/>
            <a:ext cx="6519333" cy="12361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NCBI Databases</a:t>
            </a:r>
          </a:p>
        </p:txBody>
      </p:sp>
    </p:spTree>
    <p:extLst>
      <p:ext uri="{BB962C8B-B14F-4D97-AF65-F5344CB8AC3E}">
        <p14:creationId xmlns:p14="http://schemas.microsoft.com/office/powerpoint/2010/main" val="185672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83039" y="187362"/>
            <a:ext cx="8779122" cy="88826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Growing Collection of  Publicly Available Databases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5-01-05 at 7.28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4" y="1343724"/>
            <a:ext cx="3413760" cy="4964176"/>
          </a:xfrm>
          <a:prstGeom prst="rect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Process 4"/>
          <p:cNvSpPr/>
          <p:nvPr/>
        </p:nvSpPr>
        <p:spPr>
          <a:xfrm>
            <a:off x="4506937" y="3074243"/>
            <a:ext cx="3992534" cy="994982"/>
          </a:xfrm>
          <a:prstGeom prst="flowChartProcess">
            <a:avLst/>
          </a:prstGeom>
          <a:solidFill>
            <a:schemeClr val="bg1"/>
          </a:solidFill>
          <a:ln w="571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800" dirty="0" err="1" smtClean="0">
                <a:solidFill>
                  <a:srgbClr val="CC0000"/>
                </a:solidFill>
              </a:rPr>
              <a:t>www.ncbi.nlm.nih.gov</a:t>
            </a:r>
            <a:endParaRPr lang="en-US" sz="28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2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Screen Shot 2015-01-06 at 8.57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14" y="2360928"/>
            <a:ext cx="2131822" cy="444246"/>
          </a:xfrm>
          <a:prstGeom prst="rect">
            <a:avLst/>
          </a:prstGeom>
          <a:ln>
            <a:noFill/>
          </a:ln>
        </p:spPr>
      </p:pic>
      <p:pic>
        <p:nvPicPr>
          <p:cNvPr id="30" name="Picture 29" descr="Screen Shot 2015-01-06 at 8.57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18" y="3193536"/>
            <a:ext cx="2151380" cy="458216"/>
          </a:xfrm>
          <a:prstGeom prst="rect">
            <a:avLst/>
          </a:prstGeom>
        </p:spPr>
      </p:pic>
      <p:pic>
        <p:nvPicPr>
          <p:cNvPr id="31" name="Picture 30" descr="Screen Shot 2015-01-06 at 8.58.0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72" y="4189973"/>
            <a:ext cx="2170938" cy="44145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57584" y="258104"/>
            <a:ext cx="4112318" cy="8159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u="sng" dirty="0" smtClean="0">
                <a:solidFill>
                  <a:schemeClr val="bg1"/>
                </a:solidFill>
              </a:rPr>
              <a:t>Chemical and Bioassays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5-01-06 at 8.49.1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"/>
          <a:stretch/>
        </p:blipFill>
        <p:spPr>
          <a:xfrm>
            <a:off x="6408485" y="1526211"/>
            <a:ext cx="2184908" cy="466344"/>
          </a:xfrm>
          <a:prstGeom prst="rect">
            <a:avLst/>
          </a:prstGeom>
        </p:spPr>
      </p:pic>
      <p:pic>
        <p:nvPicPr>
          <p:cNvPr id="3" name="Picture 2" descr="Screen Shot 2015-01-08 at 7.09.3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1" y="1526211"/>
            <a:ext cx="5791200" cy="3177540"/>
          </a:xfrm>
          <a:prstGeom prst="rect">
            <a:avLst/>
          </a:prstGeom>
        </p:spPr>
      </p:pic>
      <p:pic>
        <p:nvPicPr>
          <p:cNvPr id="4" name="Picture 3" descr="Screen Shot 2015-01-09 at 2.41.1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2" y="5114417"/>
            <a:ext cx="8021447" cy="12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ttle_PNG209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60" y="6600"/>
            <a:ext cx="2194560" cy="6858000"/>
          </a:xfrm>
          <a:prstGeom prst="rect">
            <a:avLst/>
          </a:prstGeom>
        </p:spPr>
      </p:pic>
      <p:pic>
        <p:nvPicPr>
          <p:cNvPr id="5" name="Picture 4" descr="bread_PNG23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5756">
            <a:off x="930371" y="-60494"/>
            <a:ext cx="4529777" cy="5898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249238"/>
            <a:ext cx="7191476" cy="1143000"/>
          </a:xfrm>
          <a:solidFill>
            <a:srgbClr val="FFFFFF">
              <a:alpha val="50000"/>
            </a:srgbClr>
          </a:solidFill>
        </p:spPr>
        <p:txBody>
          <a:bodyPr/>
          <a:lstStyle/>
          <a:p>
            <a:r>
              <a:rPr lang="en-US" sz="5400" dirty="0" smtClean="0"/>
              <a:t> Eat, drink and be merry!</a:t>
            </a:r>
            <a:endParaRPr lang="en-US" sz="5400" dirty="0"/>
          </a:p>
        </p:txBody>
      </p:sp>
      <p:pic>
        <p:nvPicPr>
          <p:cNvPr id="3" name="Picture 2" descr=" coffee cup_PNG196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36" y="1418969"/>
            <a:ext cx="4665669" cy="5439031"/>
          </a:xfrm>
          <a:prstGeom prst="rect">
            <a:avLst/>
          </a:prstGeom>
        </p:spPr>
      </p:pic>
      <p:pic>
        <p:nvPicPr>
          <p:cNvPr id="4" name="Picture 3" descr="apple_PNG256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10206"/>
            <a:ext cx="4210020" cy="42100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59512" y="3547378"/>
            <a:ext cx="23700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rgbClr val="2D2F2B">
                      <a:satMod val="155000"/>
                    </a:srgbClr>
                  </a:solidFill>
                  <a:prstDash val="solid"/>
                </a:ln>
                <a:solidFill>
                  <a:srgbClr val="DEDED7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"/>
              </a:rPr>
              <a:t>Please</a:t>
            </a:r>
          </a:p>
          <a:p>
            <a:pPr algn="ctr"/>
            <a:r>
              <a:rPr lang="en-US" sz="3600" b="1" dirty="0" smtClean="0">
                <a:ln w="12700">
                  <a:solidFill>
                    <a:srgbClr val="2D2F2B">
                      <a:satMod val="155000"/>
                    </a:srgbClr>
                  </a:solidFill>
                  <a:prstDash val="solid"/>
                </a:ln>
                <a:solidFill>
                  <a:srgbClr val="DEDED7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"/>
              </a:rPr>
              <a:t>Clean Up… Thank YOU!</a:t>
            </a:r>
            <a:endParaRPr lang="en-US" sz="3600" b="1" dirty="0">
              <a:ln w="12700">
                <a:solidFill>
                  <a:srgbClr val="2D2F2B">
                    <a:satMod val="155000"/>
                  </a:srgbClr>
                </a:solidFill>
                <a:prstDash val="solid"/>
              </a:ln>
              <a:solidFill>
                <a:srgbClr val="DEDED7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966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creen Shot 2015-01-06 at 8.51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48" y="1103226"/>
            <a:ext cx="2021586" cy="432054"/>
          </a:xfrm>
          <a:prstGeom prst="rect">
            <a:avLst/>
          </a:prstGeom>
        </p:spPr>
      </p:pic>
      <p:pic>
        <p:nvPicPr>
          <p:cNvPr id="20" name="Picture 19" descr="Screen Shot 2015-01-06 at 8.53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28" y="1587062"/>
            <a:ext cx="2082800" cy="401320"/>
          </a:xfrm>
          <a:prstGeom prst="rect">
            <a:avLst/>
          </a:prstGeom>
        </p:spPr>
      </p:pic>
      <p:pic>
        <p:nvPicPr>
          <p:cNvPr id="23" name="Picture 22" descr="Screen Shot 2015-01-06 at 8.54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48" y="2944833"/>
            <a:ext cx="2074926" cy="421386"/>
          </a:xfrm>
          <a:prstGeom prst="rect">
            <a:avLst/>
          </a:prstGeom>
          <a:ln>
            <a:noFill/>
          </a:ln>
        </p:spPr>
      </p:pic>
      <p:pic>
        <p:nvPicPr>
          <p:cNvPr id="33" name="Picture 32" descr="Screen Shot 2015-01-06 at 8.58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90" y="5418605"/>
            <a:ext cx="2130552" cy="36576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51105" y="251624"/>
            <a:ext cx="2473039" cy="8159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u="sng" dirty="0" smtClean="0">
                <a:solidFill>
                  <a:schemeClr val="bg1"/>
                </a:solidFill>
              </a:rPr>
              <a:t>DNA and RNA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11" name="Picture 10" descr="Screen Shot 2015-01-06 at 8.47.5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676" y="135578"/>
            <a:ext cx="2085594" cy="432054"/>
          </a:xfrm>
          <a:prstGeom prst="rect">
            <a:avLst/>
          </a:prstGeom>
        </p:spPr>
      </p:pic>
      <p:pic>
        <p:nvPicPr>
          <p:cNvPr id="13" name="Picture 12" descr="Screen Shot 2015-01-06 at 8.48.3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51" y="614924"/>
            <a:ext cx="2032254" cy="442722"/>
          </a:xfrm>
          <a:prstGeom prst="rect">
            <a:avLst/>
          </a:prstGeom>
        </p:spPr>
      </p:pic>
      <p:pic>
        <p:nvPicPr>
          <p:cNvPr id="14" name="Picture 13" descr="Screen Shot 2015-01-06 at 8.48.57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6" y="1962198"/>
            <a:ext cx="2173732" cy="458216"/>
          </a:xfrm>
          <a:prstGeom prst="rect">
            <a:avLst/>
          </a:prstGeom>
        </p:spPr>
      </p:pic>
      <p:pic>
        <p:nvPicPr>
          <p:cNvPr id="3" name="Picture 2" descr="Screen Shot 2015-01-08 at 2.33.43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7" y="2508598"/>
            <a:ext cx="2362200" cy="308610"/>
          </a:xfrm>
          <a:prstGeom prst="rect">
            <a:avLst/>
          </a:prstGeom>
        </p:spPr>
      </p:pic>
      <p:pic>
        <p:nvPicPr>
          <p:cNvPr id="16" name="Picture 15" descr="Screen Shot 2015-01-06 at 8.58.19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64" y="2053027"/>
            <a:ext cx="2034921" cy="429387"/>
          </a:xfrm>
          <a:prstGeom prst="rect">
            <a:avLst/>
          </a:prstGeom>
        </p:spPr>
      </p:pic>
      <p:pic>
        <p:nvPicPr>
          <p:cNvPr id="4" name="Picture 3" descr="Screen Shot 2015-01-08 at 2.36.46 PM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"/>
          <a:stretch/>
        </p:blipFill>
        <p:spPr>
          <a:xfrm>
            <a:off x="6409433" y="2554420"/>
            <a:ext cx="2056257" cy="322601"/>
          </a:xfrm>
          <a:prstGeom prst="rect">
            <a:avLst/>
          </a:prstGeom>
        </p:spPr>
      </p:pic>
      <p:pic>
        <p:nvPicPr>
          <p:cNvPr id="17" name="Picture 16" descr="Screen Shot 2015-01-06 at 8.56.04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64" y="3433959"/>
            <a:ext cx="2178939" cy="426720"/>
          </a:xfrm>
          <a:prstGeom prst="rect">
            <a:avLst/>
          </a:prstGeom>
        </p:spPr>
      </p:pic>
      <p:pic>
        <p:nvPicPr>
          <p:cNvPr id="21" name="Picture 20" descr="Screen Shot 2015-01-06 at 8.56.17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53" y="3931942"/>
            <a:ext cx="2162937" cy="429387"/>
          </a:xfrm>
          <a:prstGeom prst="rect">
            <a:avLst/>
          </a:prstGeom>
        </p:spPr>
      </p:pic>
      <p:pic>
        <p:nvPicPr>
          <p:cNvPr id="5" name="Picture 4" descr="Screen Shot 2015-01-08 at 2.39.14 PM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t="15287" r="3605" b="15352"/>
          <a:stretch/>
        </p:blipFill>
        <p:spPr>
          <a:xfrm>
            <a:off x="6430669" y="4427449"/>
            <a:ext cx="2094694" cy="38697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Picture 5" descr="Screen Shot 2015-01-08 at 2.40.56 P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96" y="4905639"/>
            <a:ext cx="2092706" cy="458216"/>
          </a:xfrm>
          <a:prstGeom prst="rect">
            <a:avLst/>
          </a:prstGeom>
        </p:spPr>
      </p:pic>
      <p:pic>
        <p:nvPicPr>
          <p:cNvPr id="7" name="Picture 6" descr="Screen Shot 2015-01-08 at 2.42.47 PM.pn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" b="53595"/>
          <a:stretch/>
        </p:blipFill>
        <p:spPr>
          <a:xfrm>
            <a:off x="6408997" y="5870364"/>
            <a:ext cx="2481072" cy="374904"/>
          </a:xfrm>
          <a:prstGeom prst="rect">
            <a:avLst/>
          </a:prstGeom>
        </p:spPr>
      </p:pic>
      <p:pic>
        <p:nvPicPr>
          <p:cNvPr id="22" name="Picture 21" descr="Screen Shot 2015-01-06 at 8.59.59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97" y="6330546"/>
            <a:ext cx="2229612" cy="390906"/>
          </a:xfrm>
          <a:prstGeom prst="rect">
            <a:avLst/>
          </a:prstGeom>
        </p:spPr>
      </p:pic>
      <p:pic>
        <p:nvPicPr>
          <p:cNvPr id="25" name="Picture 24" descr="Screen Shot 2015-01-08 at 7.12.29 PM.png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"/>
          <a:stretch/>
        </p:blipFill>
        <p:spPr>
          <a:xfrm>
            <a:off x="266928" y="1449358"/>
            <a:ext cx="5424814" cy="3154680"/>
          </a:xfrm>
          <a:prstGeom prst="rect">
            <a:avLst/>
          </a:prstGeom>
          <a:ln w="19050" cmpd="sng">
            <a:solidFill>
              <a:srgbClr val="66FFFF"/>
            </a:solidFill>
          </a:ln>
        </p:spPr>
      </p:pic>
      <p:pic>
        <p:nvPicPr>
          <p:cNvPr id="27" name="Picture 26" descr="Screen Shot 2015-01-09 at 2.41.47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9" y="5075368"/>
            <a:ext cx="81851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9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8147" y="271065"/>
            <a:ext cx="4287260" cy="687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u="sng" dirty="0" smtClean="0">
                <a:solidFill>
                  <a:schemeClr val="bg1"/>
                </a:solidFill>
              </a:rPr>
              <a:t>Domains and Structures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5-01-06 at 8.49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56" y="2750171"/>
            <a:ext cx="2184908" cy="466598"/>
          </a:xfrm>
          <a:prstGeom prst="rect">
            <a:avLst/>
          </a:prstGeom>
        </p:spPr>
      </p:pic>
      <p:pic>
        <p:nvPicPr>
          <p:cNvPr id="8" name="Picture 7" descr="Screen Shot 2015-01-06 at 8.50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68" y="1738269"/>
            <a:ext cx="2145792" cy="458216"/>
          </a:xfrm>
          <a:prstGeom prst="rect">
            <a:avLst/>
          </a:prstGeom>
        </p:spPr>
      </p:pic>
      <p:pic>
        <p:nvPicPr>
          <p:cNvPr id="9" name="Picture 8" descr="Screen Shot 2015-01-06 at 8.59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68" y="3820563"/>
            <a:ext cx="2212848" cy="441452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Screen Shot 2015-01-09 at 2.42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7" y="5187084"/>
            <a:ext cx="7927848" cy="12565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1815" y="1308908"/>
            <a:ext cx="5443447" cy="34731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creen Shot 2015-01-08 at 9.39.5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72" y="1436244"/>
            <a:ext cx="3232912" cy="322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8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creen Shot 2015-01-06 at 8.49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58" y="460021"/>
            <a:ext cx="1886966" cy="402971"/>
          </a:xfrm>
          <a:prstGeom prst="rect">
            <a:avLst/>
          </a:prstGeom>
        </p:spPr>
      </p:pic>
      <p:pic>
        <p:nvPicPr>
          <p:cNvPr id="16" name="Picture 15" descr="Screen Shot 2015-01-06 at 8.52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326" y="1970291"/>
            <a:ext cx="1910080" cy="406400"/>
          </a:xfrm>
          <a:prstGeom prst="rect">
            <a:avLst/>
          </a:prstGeom>
          <a:ln>
            <a:noFill/>
          </a:ln>
        </p:spPr>
      </p:pic>
      <p:pic>
        <p:nvPicPr>
          <p:cNvPr id="18" name="Picture 17" descr="Screen Shot 2015-01-06 at 8.52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29" y="3849622"/>
            <a:ext cx="2044700" cy="411480"/>
          </a:xfrm>
          <a:prstGeom prst="rect">
            <a:avLst/>
          </a:prstGeom>
        </p:spPr>
      </p:pic>
      <p:pic>
        <p:nvPicPr>
          <p:cNvPr id="19" name="Picture 18" descr="Screen Shot 2015-01-06 at 8.53.1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60" y="4290790"/>
            <a:ext cx="1956943" cy="393319"/>
          </a:xfrm>
          <a:prstGeom prst="rect">
            <a:avLst/>
          </a:prstGeom>
        </p:spPr>
      </p:pic>
      <p:pic>
        <p:nvPicPr>
          <p:cNvPr id="21" name="Picture 20" descr="Screen Shot 2015-01-06 at 8.54.2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37" y="4712629"/>
            <a:ext cx="1814576" cy="386080"/>
          </a:xfrm>
          <a:prstGeom prst="rect">
            <a:avLst/>
          </a:prstGeom>
        </p:spPr>
      </p:pic>
      <p:pic>
        <p:nvPicPr>
          <p:cNvPr id="26" name="Picture 25" descr="Screen Shot 2015-01-06 at 8.56.1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60" y="5550491"/>
            <a:ext cx="1956943" cy="388493"/>
          </a:xfrm>
          <a:prstGeom prst="rect">
            <a:avLst/>
          </a:prstGeom>
        </p:spPr>
      </p:pic>
      <p:pic>
        <p:nvPicPr>
          <p:cNvPr id="36" name="Picture 35" descr="Screen Shot 2015-01-06 at 8.59.59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95" y="6455986"/>
            <a:ext cx="2112264" cy="37033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57584" y="278631"/>
            <a:ext cx="3904978" cy="6593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u="sng" dirty="0" smtClean="0">
                <a:solidFill>
                  <a:schemeClr val="bg1"/>
                </a:solidFill>
              </a:rPr>
              <a:t>Genes and Expression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13" name="Picture 12" descr="Screen Shot 2015-01-06 at 8.48.37 P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40"/>
          <a:stretch/>
        </p:blipFill>
        <p:spPr>
          <a:xfrm>
            <a:off x="6401058" y="43934"/>
            <a:ext cx="1935480" cy="420624"/>
          </a:xfrm>
          <a:prstGeom prst="rect">
            <a:avLst/>
          </a:prstGeom>
        </p:spPr>
      </p:pic>
      <p:pic>
        <p:nvPicPr>
          <p:cNvPr id="14" name="Picture 13" descr="Screen Shot 2015-01-06 at 8.49.32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658" y="843354"/>
            <a:ext cx="1848358" cy="390906"/>
          </a:xfrm>
          <a:prstGeom prst="rect">
            <a:avLst/>
          </a:prstGeom>
        </p:spPr>
      </p:pic>
      <p:pic>
        <p:nvPicPr>
          <p:cNvPr id="15" name="Picture 14" descr="Screen Shot 2015-01-08 at 2.33.43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16" y="1229482"/>
            <a:ext cx="2283460" cy="298323"/>
          </a:xfrm>
          <a:prstGeom prst="rect">
            <a:avLst/>
          </a:prstGeom>
        </p:spPr>
      </p:pic>
      <p:pic>
        <p:nvPicPr>
          <p:cNvPr id="17" name="Picture 16" descr="Screen Shot 2015-01-06 at 8.50.33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38" y="1529653"/>
            <a:ext cx="1902460" cy="408940"/>
          </a:xfrm>
          <a:prstGeom prst="rect">
            <a:avLst/>
          </a:prstGeom>
        </p:spPr>
      </p:pic>
      <p:pic>
        <p:nvPicPr>
          <p:cNvPr id="3" name="Picture 2" descr="Screen Shot 2015-01-08 at 2.49.07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37" y="2417404"/>
            <a:ext cx="1954530" cy="552577"/>
          </a:xfrm>
          <a:prstGeom prst="rect">
            <a:avLst/>
          </a:prstGeom>
        </p:spPr>
      </p:pic>
      <p:pic>
        <p:nvPicPr>
          <p:cNvPr id="4" name="Picture 3" descr="Screen Shot 2015-01-08 at 2.51.43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37" y="3004103"/>
            <a:ext cx="1940052" cy="818007"/>
          </a:xfrm>
          <a:prstGeom prst="rect">
            <a:avLst/>
          </a:prstGeom>
        </p:spPr>
      </p:pic>
      <p:pic>
        <p:nvPicPr>
          <p:cNvPr id="20" name="Picture 19" descr="Screen Shot 2015-01-06 at 8.55.37 P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58" y="5124475"/>
            <a:ext cx="2075180" cy="390906"/>
          </a:xfrm>
          <a:prstGeom prst="rect">
            <a:avLst/>
          </a:prstGeom>
        </p:spPr>
      </p:pic>
      <p:pic>
        <p:nvPicPr>
          <p:cNvPr id="22" name="Picture 21" descr="Screen Shot 2015-01-08 at 2.39.14 PM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61" y="5969474"/>
            <a:ext cx="1870075" cy="46088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7224" y="1275915"/>
            <a:ext cx="5027035" cy="3314629"/>
            <a:chOff x="247224" y="1275915"/>
            <a:chExt cx="5027035" cy="3314629"/>
          </a:xfrm>
        </p:grpSpPr>
        <p:sp>
          <p:nvSpPr>
            <p:cNvPr id="7" name="Rectangle 6"/>
            <p:cNvSpPr>
              <a:spLocks noChangeAspect="1"/>
            </p:cNvSpPr>
            <p:nvPr/>
          </p:nvSpPr>
          <p:spPr>
            <a:xfrm>
              <a:off x="247224" y="1275915"/>
              <a:ext cx="5027035" cy="3314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transcription_sm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67" y="1379349"/>
              <a:ext cx="4658360" cy="3120390"/>
            </a:xfrm>
            <a:prstGeom prst="rect">
              <a:avLst/>
            </a:prstGeom>
          </p:spPr>
        </p:pic>
      </p:grpSp>
      <p:pic>
        <p:nvPicPr>
          <p:cNvPr id="24" name="Picture 23" descr="Screen Shot 2015-01-09 at 2.43.11 P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86" y="5096690"/>
            <a:ext cx="816546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0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Screen Shot 2015-01-06 at 8.50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640" y="1756250"/>
            <a:ext cx="1432560" cy="424180"/>
          </a:xfrm>
          <a:prstGeom prst="rect">
            <a:avLst/>
          </a:prstGeom>
        </p:spPr>
      </p:pic>
      <p:pic>
        <p:nvPicPr>
          <p:cNvPr id="14" name="Picture 13" descr="Screen Shot 2015-01-06 at 8.51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70" y="2179623"/>
            <a:ext cx="1756664" cy="388493"/>
          </a:xfrm>
          <a:prstGeom prst="rect">
            <a:avLst/>
          </a:prstGeom>
        </p:spPr>
      </p:pic>
      <p:pic>
        <p:nvPicPr>
          <p:cNvPr id="17" name="Picture 16" descr="Screen Shot 2015-01-06 at 8.52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68" y="2569923"/>
            <a:ext cx="1872488" cy="383667"/>
          </a:xfrm>
          <a:prstGeom prst="rect">
            <a:avLst/>
          </a:prstGeom>
          <a:ln w="19050" cmpd="sng">
            <a:noFill/>
          </a:ln>
        </p:spPr>
      </p:pic>
      <p:sp>
        <p:nvSpPr>
          <p:cNvPr id="37" name="Rectangle 36"/>
          <p:cNvSpPr/>
          <p:nvPr/>
        </p:nvSpPr>
        <p:spPr>
          <a:xfrm>
            <a:off x="151105" y="330466"/>
            <a:ext cx="3600448" cy="56218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u="sng" dirty="0" smtClean="0">
                <a:solidFill>
                  <a:schemeClr val="bg1"/>
                </a:solidFill>
              </a:rPr>
              <a:t>Genomes and Maps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12" name="Picture 11" descr="Screen Shot 2015-01-06 at 8.49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4" y="979011"/>
            <a:ext cx="1983740" cy="411480"/>
          </a:xfrm>
          <a:prstGeom prst="rect">
            <a:avLst/>
          </a:prstGeom>
        </p:spPr>
      </p:pic>
      <p:pic>
        <p:nvPicPr>
          <p:cNvPr id="3" name="Picture 2" descr="Screen Shot 2015-01-08 at 3.08.4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61" y="2963527"/>
            <a:ext cx="2355850" cy="339725"/>
          </a:xfrm>
          <a:prstGeom prst="rect">
            <a:avLst/>
          </a:prstGeom>
        </p:spPr>
      </p:pic>
      <p:pic>
        <p:nvPicPr>
          <p:cNvPr id="22" name="Picture 21" descr="Screen Shot 2015-01-06 at 8.56.0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5" y="4016148"/>
            <a:ext cx="1971421" cy="386080"/>
          </a:xfrm>
          <a:prstGeom prst="rect">
            <a:avLst/>
          </a:prstGeom>
        </p:spPr>
      </p:pic>
      <p:pic>
        <p:nvPicPr>
          <p:cNvPr id="5" name="Picture 4" descr="Screen Shot 2015-01-08 at 4.05.19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9561" r="4029" b="13917"/>
          <a:stretch/>
        </p:blipFill>
        <p:spPr>
          <a:xfrm>
            <a:off x="6436535" y="4771055"/>
            <a:ext cx="1844687" cy="310102"/>
          </a:xfrm>
          <a:prstGeom prst="rect">
            <a:avLst/>
          </a:prstGeom>
        </p:spPr>
      </p:pic>
      <p:pic>
        <p:nvPicPr>
          <p:cNvPr id="6" name="Picture 5" descr="Screen Shot 2015-01-08 at 4.07.09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32" y="5090048"/>
            <a:ext cx="2030095" cy="306705"/>
          </a:xfrm>
          <a:prstGeom prst="rect">
            <a:avLst/>
          </a:prstGeom>
        </p:spPr>
      </p:pic>
      <p:pic>
        <p:nvPicPr>
          <p:cNvPr id="7" name="Picture 6" descr="Screen Shot 2015-01-08 at 4.09.26 PM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-652" r="4594" b="21528"/>
          <a:stretch/>
        </p:blipFill>
        <p:spPr>
          <a:xfrm>
            <a:off x="6438640" y="6115590"/>
            <a:ext cx="1901952" cy="356616"/>
          </a:xfrm>
          <a:prstGeom prst="rect">
            <a:avLst/>
          </a:prstGeom>
        </p:spPr>
      </p:pic>
      <p:pic>
        <p:nvPicPr>
          <p:cNvPr id="8" name="Picture 7" descr="Screen Shot 2015-01-08 at 4.10.55 PM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29592" r="773" b="2826"/>
          <a:stretch/>
        </p:blipFill>
        <p:spPr>
          <a:xfrm>
            <a:off x="6438641" y="6386486"/>
            <a:ext cx="1759141" cy="357049"/>
          </a:xfrm>
          <a:prstGeom prst="rect">
            <a:avLst/>
          </a:prstGeom>
        </p:spPr>
      </p:pic>
      <p:pic>
        <p:nvPicPr>
          <p:cNvPr id="9" name="Picture 8" descr="Screen Shot 2015-01-08 at 7.18.40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9" y="1749080"/>
            <a:ext cx="5675376" cy="2103374"/>
          </a:xfrm>
          <a:prstGeom prst="rect">
            <a:avLst/>
          </a:prstGeom>
        </p:spPr>
      </p:pic>
      <p:pic>
        <p:nvPicPr>
          <p:cNvPr id="27" name="Picture 26" descr="Screen Shot 2015-01-08 at 2.42.47 PM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" b="53595"/>
          <a:stretch/>
        </p:blipFill>
        <p:spPr>
          <a:xfrm>
            <a:off x="6432025" y="5750458"/>
            <a:ext cx="2481072" cy="374904"/>
          </a:xfrm>
          <a:prstGeom prst="rect">
            <a:avLst/>
          </a:prstGeom>
        </p:spPr>
      </p:pic>
      <p:pic>
        <p:nvPicPr>
          <p:cNvPr id="28" name="Picture 27" descr="Screen Shot 2015-01-06 at 8.58.45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32" y="5321314"/>
            <a:ext cx="2012188" cy="345440"/>
          </a:xfrm>
          <a:prstGeom prst="rect">
            <a:avLst/>
          </a:prstGeom>
        </p:spPr>
      </p:pic>
      <p:pic>
        <p:nvPicPr>
          <p:cNvPr id="29" name="Picture 28" descr="Screen Shot 2015-01-06 at 8.56.17 P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3" y="4394983"/>
            <a:ext cx="1853946" cy="368046"/>
          </a:xfrm>
          <a:prstGeom prst="rect">
            <a:avLst/>
          </a:prstGeom>
        </p:spPr>
      </p:pic>
      <p:pic>
        <p:nvPicPr>
          <p:cNvPr id="31" name="Picture 30" descr="Screen Shot 2015-01-08 at 2.36.46 PM.pn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"/>
          <a:stretch/>
        </p:blipFill>
        <p:spPr>
          <a:xfrm>
            <a:off x="6432101" y="3285391"/>
            <a:ext cx="2056257" cy="322601"/>
          </a:xfrm>
          <a:prstGeom prst="rect">
            <a:avLst/>
          </a:prstGeom>
        </p:spPr>
      </p:pic>
      <p:pic>
        <p:nvPicPr>
          <p:cNvPr id="32" name="Picture 31" descr="Screen Shot 2015-01-06 at 8.53.30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06" y="1364511"/>
            <a:ext cx="2082800" cy="401320"/>
          </a:xfrm>
          <a:prstGeom prst="rect">
            <a:avLst/>
          </a:prstGeom>
        </p:spPr>
      </p:pic>
      <p:pic>
        <p:nvPicPr>
          <p:cNvPr id="33" name="Picture 32" descr="Screen Shot 2015-01-06 at 8.47.55 P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04" y="149429"/>
            <a:ext cx="1986280" cy="411480"/>
          </a:xfrm>
          <a:prstGeom prst="rect">
            <a:avLst/>
          </a:prstGeom>
        </p:spPr>
      </p:pic>
      <p:pic>
        <p:nvPicPr>
          <p:cNvPr id="34" name="Picture 33" descr="Screen Shot 2015-01-06 at 8.48.37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3" y="569364"/>
            <a:ext cx="1935480" cy="421640"/>
          </a:xfrm>
          <a:prstGeom prst="rect">
            <a:avLst/>
          </a:prstGeom>
        </p:spPr>
      </p:pic>
      <p:pic>
        <p:nvPicPr>
          <p:cNvPr id="36" name="Picture 35" descr="Screen Shot 2015-01-06 at 8.54.58 P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34" y="3607992"/>
            <a:ext cx="1976120" cy="401320"/>
          </a:xfrm>
          <a:prstGeom prst="rect">
            <a:avLst/>
          </a:prstGeom>
          <a:ln>
            <a:noFill/>
          </a:ln>
        </p:spPr>
      </p:pic>
      <p:pic>
        <p:nvPicPr>
          <p:cNvPr id="25" name="Picture 24" descr="Screen Shot 2015-01-09 at 2.43.47 PM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2" y="5012342"/>
            <a:ext cx="7717536" cy="13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2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51105" y="330470"/>
            <a:ext cx="2110195" cy="63346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u="sng" dirty="0" smtClean="0">
                <a:solidFill>
                  <a:schemeClr val="bg1"/>
                </a:solidFill>
              </a:rPr>
              <a:t>Homology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4" name="Picture 3" descr="Screen Shot 2015-01-06 at 8.50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32" y="1881791"/>
            <a:ext cx="2145792" cy="458216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Screen Shot 2015-01-06 at 8.54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3" y="2713381"/>
            <a:ext cx="2101088" cy="447040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Screen Shot 2015-01-08 at 4.13.2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3" y="3591231"/>
            <a:ext cx="2251964" cy="458216"/>
          </a:xfrm>
          <a:prstGeom prst="rect">
            <a:avLst/>
          </a:prstGeom>
        </p:spPr>
      </p:pic>
      <p:pic>
        <p:nvPicPr>
          <p:cNvPr id="6" name="Picture 5" descr="Screen Shot 2015-01-08 at 7.21.1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9" y="1510361"/>
            <a:ext cx="5715000" cy="3073400"/>
          </a:xfrm>
          <a:prstGeom prst="rect">
            <a:avLst/>
          </a:prstGeom>
        </p:spPr>
      </p:pic>
      <p:pic>
        <p:nvPicPr>
          <p:cNvPr id="7" name="Picture 6" descr="Screen Shot 2015-01-09 at 2.44.4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7" y="5251749"/>
            <a:ext cx="7696962" cy="95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5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57584" y="141080"/>
            <a:ext cx="1988065" cy="6360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u="sng" dirty="0" smtClean="0">
                <a:solidFill>
                  <a:schemeClr val="bg1"/>
                </a:solidFill>
              </a:rPr>
              <a:t>Literature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5-01-08 at 4.49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95" y="821782"/>
            <a:ext cx="3943350" cy="958088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historical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"/>
          <a:stretch/>
        </p:blipFill>
        <p:spPr>
          <a:xfrm>
            <a:off x="251188" y="996263"/>
            <a:ext cx="3626117" cy="2321179"/>
          </a:xfrm>
          <a:prstGeom prst="rect">
            <a:avLst/>
          </a:prstGeom>
        </p:spPr>
      </p:pic>
      <p:pic>
        <p:nvPicPr>
          <p:cNvPr id="7" name="Picture 6" descr="db-computerro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9" y="3410636"/>
            <a:ext cx="3648456" cy="2736342"/>
          </a:xfrm>
          <a:prstGeom prst="rect">
            <a:avLst/>
          </a:prstGeom>
        </p:spPr>
      </p:pic>
      <p:pic>
        <p:nvPicPr>
          <p:cNvPr id="9" name="Picture 8" descr="Screen Shot 2015-01-08 at 4.53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95" y="2072144"/>
            <a:ext cx="3957320" cy="812800"/>
          </a:xfrm>
          <a:prstGeom prst="rect">
            <a:avLst/>
          </a:prstGeom>
        </p:spPr>
      </p:pic>
      <p:pic>
        <p:nvPicPr>
          <p:cNvPr id="10" name="Picture 9" descr="Screen Shot 2015-01-08 at 4.42.5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67" y="4787874"/>
            <a:ext cx="3539744" cy="1532128"/>
          </a:xfrm>
          <a:prstGeom prst="rect">
            <a:avLst/>
          </a:prstGeom>
        </p:spPr>
      </p:pic>
      <p:pic>
        <p:nvPicPr>
          <p:cNvPr id="11" name="Picture 10" descr="Screen Shot 2015-01-09 at 2.18.3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67" y="3167984"/>
            <a:ext cx="3517900" cy="14033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5219" y="6508749"/>
            <a:ext cx="3070581" cy="2647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Retrieved January 5, 2015 from </a:t>
            </a:r>
            <a:r>
              <a:rPr lang="en-US" sz="800" dirty="0" err="1" smtClean="0">
                <a:solidFill>
                  <a:schemeClr val="bg1">
                    <a:lumMod val="85000"/>
                  </a:schemeClr>
                </a:solidFill>
              </a:rPr>
              <a:t>www.nih.gov</a:t>
            </a:r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sz="800" dirty="0" err="1" smtClean="0">
                <a:solidFill>
                  <a:schemeClr val="bg1">
                    <a:lumMod val="85000"/>
                  </a:schemeClr>
                </a:solidFill>
              </a:rPr>
              <a:t>www.nlm.nih.gov</a:t>
            </a:r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Screen Shot 2015-01-06 at 8.56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3" y="3198634"/>
            <a:ext cx="2288286" cy="438658"/>
          </a:xfrm>
          <a:prstGeom prst="rect">
            <a:avLst/>
          </a:prstGeom>
          <a:ln>
            <a:noFill/>
          </a:ln>
        </p:spPr>
      </p:pic>
      <p:sp>
        <p:nvSpPr>
          <p:cNvPr id="37" name="Rectangle 36"/>
          <p:cNvSpPr/>
          <p:nvPr/>
        </p:nvSpPr>
        <p:spPr>
          <a:xfrm>
            <a:off x="151105" y="317512"/>
            <a:ext cx="1650160" cy="6788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u="sng" dirty="0" smtClean="0">
                <a:solidFill>
                  <a:schemeClr val="bg1"/>
                </a:solidFill>
              </a:rPr>
              <a:t>Proteins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Shot 2015-01-06 at 8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3" y="1013179"/>
            <a:ext cx="2129028" cy="463804"/>
          </a:xfrm>
          <a:prstGeom prst="rect">
            <a:avLst/>
          </a:prstGeom>
        </p:spPr>
      </p:pic>
      <p:pic>
        <p:nvPicPr>
          <p:cNvPr id="6" name="Picture 5" descr="Screen Shot 2015-01-06 at 8.49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32" y="1720726"/>
            <a:ext cx="2184908" cy="466598"/>
          </a:xfrm>
          <a:prstGeom prst="rect">
            <a:avLst/>
          </a:prstGeom>
        </p:spPr>
      </p:pic>
      <p:pic>
        <p:nvPicPr>
          <p:cNvPr id="7" name="Picture 6" descr="Screen Shot 2015-01-06 at 8.50.1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32" y="2465388"/>
            <a:ext cx="2145792" cy="458216"/>
          </a:xfrm>
          <a:prstGeom prst="rect">
            <a:avLst/>
          </a:prstGeom>
        </p:spPr>
      </p:pic>
      <p:pic>
        <p:nvPicPr>
          <p:cNvPr id="9" name="Picture 8" descr="Screen Shot 2015-01-06 at 8.56.5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3" y="3877557"/>
            <a:ext cx="2271522" cy="449834"/>
          </a:xfrm>
          <a:prstGeom prst="rect">
            <a:avLst/>
          </a:prstGeom>
        </p:spPr>
      </p:pic>
      <p:pic>
        <p:nvPicPr>
          <p:cNvPr id="10" name="Picture 9" descr="Screen Shot 2015-01-08 at 2.40.5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4" y="4597696"/>
            <a:ext cx="2282952" cy="499872"/>
          </a:xfrm>
          <a:prstGeom prst="rect">
            <a:avLst/>
          </a:prstGeom>
        </p:spPr>
      </p:pic>
      <p:pic>
        <p:nvPicPr>
          <p:cNvPr id="3" name="Picture 2" descr="Screen Shot 2015-01-08 at 7.22.03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4" y="1489361"/>
            <a:ext cx="5522976" cy="2950464"/>
          </a:xfrm>
          <a:prstGeom prst="rect">
            <a:avLst/>
          </a:prstGeom>
        </p:spPr>
      </p:pic>
      <p:pic>
        <p:nvPicPr>
          <p:cNvPr id="13" name="Picture 12" descr="Screen Shot 2015-01-08 at 4.05.19 P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17027" r="636" b="1490"/>
          <a:stretch/>
        </p:blipFill>
        <p:spPr>
          <a:xfrm>
            <a:off x="6426974" y="5370215"/>
            <a:ext cx="2472332" cy="558811"/>
          </a:xfrm>
          <a:prstGeom prst="rect">
            <a:avLst/>
          </a:prstGeom>
        </p:spPr>
      </p:pic>
      <p:pic>
        <p:nvPicPr>
          <p:cNvPr id="14" name="Picture 13" descr="Screen Shot 2015-01-09 at 2.45.57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0" y="5155313"/>
            <a:ext cx="8026400" cy="11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4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12231" y="278629"/>
            <a:ext cx="3263521" cy="61402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u="sng" dirty="0" smtClean="0">
                <a:solidFill>
                  <a:schemeClr val="bg1"/>
                </a:solidFill>
              </a:rPr>
              <a:t>Sequence Analysis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5-01-08 at 4.1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35" y="1215512"/>
            <a:ext cx="3815080" cy="5308600"/>
          </a:xfrm>
          <a:prstGeom prst="rect">
            <a:avLst/>
          </a:prstGeom>
          <a:ln>
            <a:solidFill>
              <a:srgbClr val="66FFFF"/>
            </a:solidFill>
          </a:ln>
        </p:spPr>
      </p:pic>
    </p:spTree>
    <p:extLst>
      <p:ext uri="{BB962C8B-B14F-4D97-AF65-F5344CB8AC3E}">
        <p14:creationId xmlns:p14="http://schemas.microsoft.com/office/powerpoint/2010/main" val="62844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Screen Shot 2015-01-06 at 8.55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74" y="2298845"/>
            <a:ext cx="2402840" cy="452628"/>
          </a:xfrm>
          <a:prstGeom prst="rect">
            <a:avLst/>
          </a:prstGeom>
        </p:spPr>
      </p:pic>
      <p:pic>
        <p:nvPicPr>
          <p:cNvPr id="35" name="Picture 34" descr="Screen Shot 2015-01-06 at 8.59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37" y="3370549"/>
            <a:ext cx="2400300" cy="365760"/>
          </a:xfrm>
          <a:prstGeom prst="rect">
            <a:avLst/>
          </a:prstGeom>
          <a:ln>
            <a:noFill/>
          </a:ln>
        </p:spPr>
      </p:pic>
      <p:sp>
        <p:nvSpPr>
          <p:cNvPr id="37" name="Rectangle 36"/>
          <p:cNvSpPr/>
          <p:nvPr/>
        </p:nvSpPr>
        <p:spPr>
          <a:xfrm>
            <a:off x="157584" y="356390"/>
            <a:ext cx="2051880" cy="63346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u="sng" dirty="0" smtClean="0">
                <a:solidFill>
                  <a:schemeClr val="bg1"/>
                </a:solidFill>
              </a:rPr>
              <a:t>Taxonomy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10" name="Picture 9" descr="Screen Shot 2015-01-08 at 7.22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2" y="1944761"/>
            <a:ext cx="5475224" cy="2089912"/>
          </a:xfrm>
          <a:prstGeom prst="rect">
            <a:avLst/>
          </a:prstGeom>
        </p:spPr>
      </p:pic>
      <p:pic>
        <p:nvPicPr>
          <p:cNvPr id="3" name="Picture 2" descr="Screen Shot 2015-01-09 at 3.08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1" y="4956058"/>
            <a:ext cx="7581392" cy="12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3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57584" y="349906"/>
            <a:ext cx="1740871" cy="56218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u="sng" dirty="0" smtClean="0">
                <a:solidFill>
                  <a:schemeClr val="bg1"/>
                </a:solidFill>
              </a:rPr>
              <a:t>Variation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4" name="Picture 3" descr="Screen Shot 2015-01-06 at 8.48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99" y="1115987"/>
            <a:ext cx="2419350" cy="527050"/>
          </a:xfrm>
          <a:prstGeom prst="rect">
            <a:avLst/>
          </a:prstGeom>
        </p:spPr>
      </p:pic>
      <p:pic>
        <p:nvPicPr>
          <p:cNvPr id="5" name="Picture 4" descr="Screen Shot 2015-01-06 at 8.49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99" y="1851261"/>
            <a:ext cx="2334768" cy="493776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Screen Shot 2015-01-08 at 4.24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89" y="2563199"/>
            <a:ext cx="2366010" cy="381000"/>
          </a:xfrm>
          <a:prstGeom prst="rect">
            <a:avLst/>
          </a:prstGeom>
        </p:spPr>
      </p:pic>
      <p:pic>
        <p:nvPicPr>
          <p:cNvPr id="9" name="Picture 8" descr="Screen Shot 2015-01-06 at 8.58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04" y="3170999"/>
            <a:ext cx="2422525" cy="511175"/>
          </a:xfrm>
          <a:prstGeom prst="rect">
            <a:avLst/>
          </a:prstGeom>
        </p:spPr>
      </p:pic>
      <p:pic>
        <p:nvPicPr>
          <p:cNvPr id="10" name="Picture 9" descr="Screen Shot 2015-01-08 at 2.51.4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74" y="3920804"/>
            <a:ext cx="2450592" cy="1033272"/>
          </a:xfrm>
          <a:prstGeom prst="rect">
            <a:avLst/>
          </a:prstGeom>
        </p:spPr>
      </p:pic>
      <p:pic>
        <p:nvPicPr>
          <p:cNvPr id="6" name="Picture 5" descr="Screen Shot 2015-01-08 at 7.23.4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0" y="1574731"/>
            <a:ext cx="5129022" cy="2820289"/>
          </a:xfrm>
          <a:prstGeom prst="rect">
            <a:avLst/>
          </a:prstGeom>
        </p:spPr>
      </p:pic>
      <p:pic>
        <p:nvPicPr>
          <p:cNvPr id="7" name="Picture 6" descr="Screen Shot 2015-01-09 at 2.46.5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8" y="5353040"/>
            <a:ext cx="7060311" cy="1068070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8771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138"/>
            <a:ext cx="8229600" cy="1143000"/>
          </a:xfrm>
        </p:spPr>
        <p:txBody>
          <a:bodyPr/>
          <a:lstStyle/>
          <a:p>
            <a:r>
              <a:rPr lang="en-US" sz="4000" dirty="0" smtClean="0"/>
              <a:t>Check out podiums from circulation</a:t>
            </a:r>
            <a:endParaRPr lang="en-US" sz="4000" dirty="0"/>
          </a:p>
        </p:txBody>
      </p:sp>
      <p:pic>
        <p:nvPicPr>
          <p:cNvPr id="3" name="Picture 2" descr="podium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76" y="1675459"/>
            <a:ext cx="2545175" cy="506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4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62515" y="988922"/>
            <a:ext cx="6670179" cy="5606854"/>
            <a:chOff x="362515" y="988922"/>
            <a:chExt cx="6670179" cy="5606854"/>
          </a:xfrm>
        </p:grpSpPr>
        <p:pic>
          <p:nvPicPr>
            <p:cNvPr id="10" name="Picture 9" descr="Screen Shot 2015-01-07 at 6.16.00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9" t="1655" r="2190" b="1771"/>
            <a:stretch/>
          </p:blipFill>
          <p:spPr>
            <a:xfrm>
              <a:off x="362515" y="1928737"/>
              <a:ext cx="3506583" cy="466703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62515" y="988922"/>
              <a:ext cx="6670179" cy="15644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600" b="1" dirty="0" smtClean="0">
                  <a:solidFill>
                    <a:schemeClr val="tx1"/>
                  </a:solidFill>
                </a:rPr>
                <a:t>Database resources of the National Center for Biotechnology Information</a:t>
              </a:r>
            </a:p>
            <a:p>
              <a:pPr>
                <a:lnSpc>
                  <a:spcPct val="120000"/>
                </a:lnSpc>
              </a:pP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</a:rPr>
                <a:t>Nucleic Acids Research.  2010 Jan;38(Database issue):D13-D25</a:t>
              </a:r>
            </a:p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</a:rPr>
                <a:t>PMID: </a:t>
              </a:r>
              <a:r>
                <a:rPr lang="en-US" dirty="0" smtClean="0">
                  <a:solidFill>
                    <a:srgbClr val="000000"/>
                  </a:solidFill>
                </a:rPr>
                <a:t>19910364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16237" y="166415"/>
            <a:ext cx="3616175" cy="63815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0000"/>
              </a:lnSpc>
            </a:pPr>
            <a:r>
              <a:rPr lang="en-US" sz="3600" u="sng" dirty="0" smtClean="0">
                <a:solidFill>
                  <a:schemeClr val="bg1"/>
                </a:solidFill>
              </a:rPr>
              <a:t>More Information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67171" y="3257591"/>
            <a:ext cx="4076700" cy="2810895"/>
            <a:chOff x="4786853" y="3330730"/>
            <a:chExt cx="4076700" cy="2810895"/>
          </a:xfrm>
        </p:grpSpPr>
        <p:pic>
          <p:nvPicPr>
            <p:cNvPr id="8" name="Picture 7" descr="Screen Shot 2015-01-06 at 8.27.0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853" y="4686205"/>
              <a:ext cx="4076700" cy="145542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256558" y="3330730"/>
              <a:ext cx="2824746" cy="81598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CC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smtClean="0">
                  <a:solidFill>
                    <a:schemeClr val="tx1"/>
                  </a:solidFill>
                </a:rPr>
                <a:t> PMID</a:t>
              </a:r>
              <a:r>
                <a:rPr lang="en-US" sz="2800" dirty="0" smtClean="0">
                  <a:solidFill>
                    <a:srgbClr val="000000"/>
                  </a:solidFill>
                </a:rPr>
                <a:t>: </a:t>
              </a:r>
              <a:r>
                <a:rPr lang="en-US" sz="2800" dirty="0">
                  <a:solidFill>
                    <a:srgbClr val="000000"/>
                  </a:solidFill>
                </a:rPr>
                <a:t>19910364</a:t>
              </a:r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6550670" y="3998010"/>
              <a:ext cx="238223" cy="1075765"/>
            </a:xfrm>
            <a:prstGeom prst="downArrow">
              <a:avLst>
                <a:gd name="adj1" fmla="val 50000"/>
                <a:gd name="adj2" fmla="val 89309"/>
              </a:avLst>
            </a:prstGeom>
            <a:solidFill>
              <a:srgbClr val="FFCC66"/>
            </a:solidFill>
            <a:ln>
              <a:solidFill>
                <a:srgbClr val="FF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519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9633" y="2116665"/>
            <a:ext cx="6519333" cy="259926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NCBI Databases: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79883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Screen Shot 2015-01-06 at 8.34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8" y="1016000"/>
            <a:ext cx="5443347" cy="51412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13963" y="166415"/>
            <a:ext cx="5214271" cy="6852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0000"/>
              </a:lnSpc>
            </a:pPr>
            <a:r>
              <a:rPr lang="en-US" sz="2800" u="sng" dirty="0" smtClean="0">
                <a:solidFill>
                  <a:schemeClr val="bg1"/>
                </a:solidFill>
              </a:rPr>
              <a:t>NIH Director:  Francis Collins, M.D.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053" y="3724853"/>
            <a:ext cx="2883107" cy="649858"/>
          </a:xfrm>
          <a:prstGeom prst="rect">
            <a:avLst/>
          </a:prstGeom>
          <a:noFill/>
          <a:ln w="762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06841" y="2366659"/>
            <a:ext cx="3630706" cy="1792353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“We know the molecular cause of 4,000 diseases, but treatments are available for only 250.”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219" y="6360083"/>
            <a:ext cx="2936822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1000" dirty="0" smtClean="0">
                <a:solidFill>
                  <a:srgbClr val="BFBFBF"/>
                </a:solidFill>
              </a:rPr>
              <a:t>Retrieved January 5, 2015 from http://</a:t>
            </a:r>
            <a:r>
              <a:rPr lang="en-US" sz="1000" dirty="0" err="1" smtClean="0">
                <a:solidFill>
                  <a:srgbClr val="BFBFBF"/>
                </a:solidFill>
              </a:rPr>
              <a:t>www.ted.com</a:t>
            </a:r>
            <a:endParaRPr lang="en-US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6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creen Shot 2015-01-05 at 9.5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8" y="307975"/>
            <a:ext cx="8328660" cy="6248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258" y="790745"/>
            <a:ext cx="1241742" cy="539020"/>
          </a:xfrm>
          <a:prstGeom prst="rect">
            <a:avLst/>
          </a:prstGeom>
          <a:noFill/>
          <a:ln w="76200" cmpd="sng">
            <a:solidFill>
              <a:srgbClr val="2DBC0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40763" y="3037200"/>
            <a:ext cx="1572781" cy="1482505"/>
            <a:chOff x="440763" y="3037200"/>
            <a:chExt cx="1572781" cy="1482505"/>
          </a:xfrm>
        </p:grpSpPr>
        <p:sp>
          <p:nvSpPr>
            <p:cNvPr id="6" name="Rectangle 5"/>
            <p:cNvSpPr/>
            <p:nvPr/>
          </p:nvSpPr>
          <p:spPr>
            <a:xfrm>
              <a:off x="440763" y="4269322"/>
              <a:ext cx="1143002" cy="250383"/>
            </a:xfrm>
            <a:prstGeom prst="rect">
              <a:avLst/>
            </a:prstGeom>
            <a:noFill/>
            <a:ln w="76200" cmpd="sng">
              <a:solidFill>
                <a:srgbClr val="2DBC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Down Arrow 6"/>
            <p:cNvSpPr/>
            <p:nvPr/>
          </p:nvSpPr>
          <p:spPr>
            <a:xfrm rot="2154352">
              <a:off x="1703228" y="3037200"/>
              <a:ext cx="310316" cy="1260929"/>
            </a:xfrm>
            <a:prstGeom prst="downArrow">
              <a:avLst>
                <a:gd name="adj1" fmla="val 50000"/>
                <a:gd name="adj2" fmla="val 66050"/>
              </a:avLst>
            </a:prstGeom>
            <a:solidFill>
              <a:srgbClr val="2DBC03"/>
            </a:solidFill>
            <a:ln>
              <a:solidFill>
                <a:srgbClr val="2DBC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Process 8"/>
          <p:cNvSpPr/>
          <p:nvPr/>
        </p:nvSpPr>
        <p:spPr>
          <a:xfrm>
            <a:off x="2353801" y="5200642"/>
            <a:ext cx="4086163" cy="816448"/>
          </a:xfrm>
          <a:prstGeom prst="flowChartProcess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dirty="0" err="1" smtClean="0">
                <a:solidFill>
                  <a:schemeClr val="bg1"/>
                </a:solidFill>
              </a:rPr>
              <a:t>www.ncbi.nlm.nih.gov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7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creen Shot 2015-01-06 at 8.02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0" y="853455"/>
            <a:ext cx="7296912" cy="57180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2786" y="3480672"/>
            <a:ext cx="1455836" cy="443320"/>
          </a:xfrm>
          <a:prstGeom prst="rect">
            <a:avLst/>
          </a:prstGeom>
          <a:noFill/>
          <a:ln w="762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04443" y="4178555"/>
            <a:ext cx="3783934" cy="2109759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 i="1" dirty="0" smtClean="0">
                <a:solidFill>
                  <a:srgbClr val="33CC00"/>
                </a:solidFill>
              </a:rPr>
              <a:t>NHGRI GOAL:</a:t>
            </a:r>
          </a:p>
          <a:p>
            <a:pPr algn="ctr"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Sequencing a genome for only $1,000.00!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3950" y="166415"/>
            <a:ext cx="8554850" cy="5806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600" u="sng" dirty="0" smtClean="0">
                <a:solidFill>
                  <a:schemeClr val="bg1"/>
                </a:solidFill>
              </a:rPr>
              <a:t>National Human Genome Research Institute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96072" y="958664"/>
            <a:ext cx="2993367" cy="1816797"/>
            <a:chOff x="5296072" y="958664"/>
            <a:chExt cx="2993367" cy="1816797"/>
          </a:xfrm>
        </p:grpSpPr>
        <p:sp>
          <p:nvSpPr>
            <p:cNvPr id="8" name="Rectangle 7"/>
            <p:cNvSpPr/>
            <p:nvPr/>
          </p:nvSpPr>
          <p:spPr>
            <a:xfrm>
              <a:off x="5296072" y="958664"/>
              <a:ext cx="2993367" cy="1367118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rgbClr val="FFCC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3600" dirty="0" smtClean="0">
                  <a:solidFill>
                    <a:schemeClr val="tx1"/>
                  </a:solidFill>
                </a:rPr>
                <a:t>        Grants!</a:t>
              </a:r>
            </a:p>
            <a:p>
              <a:pPr algn="ctr">
                <a:lnSpc>
                  <a:spcPct val="80000"/>
                </a:lnSpc>
              </a:pP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 descr="light_bul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9271" y="1179328"/>
              <a:ext cx="952500" cy="952500"/>
            </a:xfrm>
            <a:prstGeom prst="rect">
              <a:avLst/>
            </a:prstGeom>
          </p:spPr>
        </p:pic>
        <p:sp>
          <p:nvSpPr>
            <p:cNvPr id="10" name="Down Arrow 9"/>
            <p:cNvSpPr/>
            <p:nvPr/>
          </p:nvSpPr>
          <p:spPr>
            <a:xfrm>
              <a:off x="6983400" y="1730822"/>
              <a:ext cx="309266" cy="1044639"/>
            </a:xfrm>
            <a:prstGeom prst="downArrow">
              <a:avLst>
                <a:gd name="adj1" fmla="val 50000"/>
                <a:gd name="adj2" fmla="val 85794"/>
              </a:avLst>
            </a:prstGeom>
            <a:solidFill>
              <a:srgbClr val="FFCC66"/>
            </a:solidFill>
            <a:ln w="19050" cmpd="sng">
              <a:solidFill>
                <a:srgbClr val="FF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261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53778" y="2780977"/>
            <a:ext cx="7034191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Clinical </a:t>
            </a:r>
            <a:r>
              <a:rPr lang="en-US" sz="6600" i="1" dirty="0" err="1" smtClean="0">
                <a:latin typeface="Times New Roman"/>
                <a:cs typeface="Times New Roman"/>
              </a:rPr>
              <a:t>Trials.gov</a:t>
            </a:r>
            <a:endParaRPr lang="en-US" sz="66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1353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8-14 at 3.0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605028"/>
            <a:ext cx="8592820" cy="5647944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2208630" y="2673073"/>
            <a:ext cx="1760101" cy="1290584"/>
            <a:chOff x="2208630" y="2673073"/>
            <a:chExt cx="1760101" cy="1290584"/>
          </a:xfrm>
        </p:grpSpPr>
        <p:sp>
          <p:nvSpPr>
            <p:cNvPr id="4" name="Rectangle 3"/>
            <p:cNvSpPr/>
            <p:nvPr/>
          </p:nvSpPr>
          <p:spPr>
            <a:xfrm>
              <a:off x="2208630" y="3706352"/>
              <a:ext cx="1760101" cy="257305"/>
            </a:xfrm>
            <a:prstGeom prst="rect">
              <a:avLst/>
            </a:prstGeom>
            <a:noFill/>
            <a:ln w="5715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utoShape 14"/>
            <p:cNvSpPr>
              <a:spLocks noChangeArrowheads="1"/>
            </p:cNvSpPr>
            <p:nvPr/>
          </p:nvSpPr>
          <p:spPr bwMode="auto">
            <a:xfrm rot="18039174">
              <a:off x="2946467" y="3015136"/>
              <a:ext cx="1019089" cy="334963"/>
            </a:xfrm>
            <a:prstGeom prst="leftArrow">
              <a:avLst>
                <a:gd name="adj1" fmla="val 43313"/>
                <a:gd name="adj2" fmla="val 80516"/>
              </a:avLst>
            </a:prstGeom>
            <a:gradFill flip="none" rotWithShape="1">
              <a:gsLst>
                <a:gs pos="0">
                  <a:srgbClr val="CC0000"/>
                </a:gs>
                <a:gs pos="100000">
                  <a:srgbClr val="CC0000"/>
                </a:gs>
                <a:gs pos="50000">
                  <a:srgbClr val="FEE6E7"/>
                </a:gs>
                <a:gs pos="72000">
                  <a:srgbClr val="FEB0B2"/>
                </a:gs>
                <a:gs pos="27000">
                  <a:srgbClr val="FEB0B2"/>
                </a:gs>
                <a:gs pos="7000">
                  <a:srgbClr val="CC0000"/>
                </a:gs>
                <a:gs pos="93000">
                  <a:srgbClr val="CC0000"/>
                </a:gs>
              </a:gsLst>
              <a:lin ang="0" scaled="1"/>
              <a:tileRect/>
            </a:gradFill>
            <a:ln w="12700" cap="flat" cmpd="sng" algn="ctr">
              <a:solidFill>
                <a:srgbClr val="CC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/>
              <a:endParaRPr lang="en-US">
                <a:solidFill>
                  <a:srgbClr val="000000"/>
                </a:solidFill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26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1588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51906" name="Rectangle 4"/>
          <p:cNvSpPr>
            <a:spLocks noChangeArrowheads="1"/>
          </p:cNvSpPr>
          <p:nvPr/>
        </p:nvSpPr>
        <p:spPr bwMode="auto">
          <a:xfrm>
            <a:off x="937155" y="2771676"/>
            <a:ext cx="72728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72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Web of Science</a:t>
            </a:r>
            <a:endParaRPr lang="en-US" sz="7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120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4818" name="Picture 1" descr="Screen Shot 2015-04-09 at 10.49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6950"/>
            <a:ext cx="43529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828675" y="241300"/>
            <a:ext cx="3635375" cy="595313"/>
          </a:xfrm>
          <a:prstGeom prst="wedgeRoundRectCallout">
            <a:avLst>
              <a:gd name="adj1" fmla="val 567"/>
              <a:gd name="adj2" fmla="val 101614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kern="0" dirty="0" err="1">
                <a:solidFill>
                  <a:prstClr val="black"/>
                </a:solidFill>
                <a:latin typeface="Verdana"/>
                <a:ea typeface="ＭＳ Ｐゴシック"/>
                <a:cs typeface="Verdana"/>
              </a:rPr>
              <a:t>www.ttuhsc.edu</a:t>
            </a:r>
            <a:r>
              <a:rPr lang="en-US" sz="1900" kern="0" dirty="0">
                <a:solidFill>
                  <a:prstClr val="black"/>
                </a:solidFill>
                <a:latin typeface="Verdana"/>
                <a:ea typeface="ＭＳ Ｐゴシック"/>
                <a:cs typeface="Verdana"/>
              </a:rPr>
              <a:t>/libraries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034088" y="836613"/>
            <a:ext cx="2751137" cy="1317625"/>
          </a:xfrm>
          <a:prstGeom prst="wedgeRoundRectCallout">
            <a:avLst>
              <a:gd name="adj1" fmla="val -102588"/>
              <a:gd name="adj2" fmla="val 74096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</p:spTree>
    <p:extLst>
      <p:ext uri="{BB962C8B-B14F-4D97-AF65-F5344CB8AC3E}">
        <p14:creationId xmlns:p14="http://schemas.microsoft.com/office/powerpoint/2010/main" val="219572342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6866" name="Picture 1" descr="Screen Shot 2015-04-09 at 10.49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6950"/>
            <a:ext cx="43529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828675" y="241300"/>
            <a:ext cx="3635375" cy="595313"/>
          </a:xfrm>
          <a:prstGeom prst="wedgeRoundRectCallout">
            <a:avLst>
              <a:gd name="adj1" fmla="val 567"/>
              <a:gd name="adj2" fmla="val 101614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kern="0" dirty="0" err="1">
                <a:solidFill>
                  <a:prstClr val="black"/>
                </a:solidFill>
                <a:latin typeface="Verdana"/>
                <a:ea typeface="ＭＳ Ｐゴシック"/>
                <a:cs typeface="Verdana"/>
              </a:rPr>
              <a:t>www.ttuhsc.edu</a:t>
            </a:r>
            <a:r>
              <a:rPr lang="en-US" sz="1900" kern="0" dirty="0">
                <a:solidFill>
                  <a:prstClr val="black"/>
                </a:solidFill>
                <a:latin typeface="Verdana"/>
                <a:ea typeface="ＭＳ Ｐゴシック"/>
                <a:cs typeface="Verdana"/>
              </a:rPr>
              <a:t>/libraries</a:t>
            </a:r>
          </a:p>
        </p:txBody>
      </p:sp>
      <p:pic>
        <p:nvPicPr>
          <p:cNvPr id="36868" name="Picture 6" descr="Screen Shot 2015-04-09 at 10.53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1852613"/>
            <a:ext cx="1484312" cy="2871787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AutoShape 11"/>
          <p:cNvSpPr>
            <a:spLocks noChangeArrowheads="1"/>
          </p:cNvSpPr>
          <p:nvPr/>
        </p:nvSpPr>
        <p:spPr bwMode="auto">
          <a:xfrm>
            <a:off x="1905000" y="4191000"/>
            <a:ext cx="990600" cy="3810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5410200" y="4038600"/>
            <a:ext cx="3429000" cy="1676400"/>
          </a:xfrm>
          <a:prstGeom prst="wedgeRoundRectCallout">
            <a:avLst>
              <a:gd name="adj1" fmla="val -118781"/>
              <a:gd name="adj2" fmla="val -28097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           </a:t>
            </a: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Web of Science</a:t>
            </a:r>
          </a:p>
        </p:txBody>
      </p:sp>
    </p:spTree>
    <p:extLst>
      <p:ext uri="{BB962C8B-B14F-4D97-AF65-F5344CB8AC3E}">
        <p14:creationId xmlns:p14="http://schemas.microsoft.com/office/powerpoint/2010/main" val="182656392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138" y="863600"/>
            <a:ext cx="8229600" cy="4572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Learning Resource Center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1799698"/>
            <a:ext cx="39443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Located on the 2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</a:rPr>
              <a:t>nd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floor of the library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Requires a library card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Check out computer stations, anatomical models, and more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!</a:t>
            </a:r>
          </a:p>
          <a:p>
            <a:pPr marL="285750" indent="-285750" defTabSz="914400">
              <a:buFont typeface="Wingdings" charset="2"/>
              <a:buChar char="§"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3-D printer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Placeholder 4" descr="CRW_2730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0" b="-6250"/>
          <a:stretch>
            <a:fillRect/>
          </a:stretch>
        </p:blipFill>
        <p:spPr>
          <a:xfrm>
            <a:off x="152400" y="1676400"/>
            <a:ext cx="4291163" cy="366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" name="Picture 1" descr="Screen Shot 2015-05-04 at 3.39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077200" cy="6049963"/>
          </a:xfrm>
          <a:prstGeom prst="rect">
            <a:avLst/>
          </a:prstGeom>
          <a:ln w="127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324100" y="5715000"/>
            <a:ext cx="44958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FF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33CC00"/>
                </a:solidFill>
                <a:latin typeface="Verdana" charset="0"/>
              </a:rPr>
              <a:t>Main Search Page</a:t>
            </a:r>
            <a:endParaRPr lang="en-US" sz="3200">
              <a:solidFill>
                <a:srgbClr val="33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8" name="Rounded Rectangular Callout 5"/>
          <p:cNvSpPr>
            <a:spLocks noChangeArrowheads="1"/>
          </p:cNvSpPr>
          <p:nvPr/>
        </p:nvSpPr>
        <p:spPr bwMode="auto">
          <a:xfrm>
            <a:off x="304800" y="228600"/>
            <a:ext cx="8534400" cy="762000"/>
          </a:xfrm>
          <a:prstGeom prst="wedgeRoundRectCallout">
            <a:avLst>
              <a:gd name="adj1" fmla="val -37278"/>
              <a:gd name="adj2" fmla="val -46370"/>
              <a:gd name="adj3" fmla="val 16667"/>
            </a:avLst>
          </a:prstGeom>
          <a:solidFill>
            <a:schemeClr val="bg1"/>
          </a:solidFill>
          <a:ln w="571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sz="3200">
                <a:latin typeface="Calibri" charset="0"/>
                <a:cs typeface="Calibri" charset="0"/>
              </a:rPr>
              <a:t>Truncation and Wild Cards Find Term Variations</a:t>
            </a:r>
          </a:p>
        </p:txBody>
      </p:sp>
      <p:grpSp>
        <p:nvGrpSpPr>
          <p:cNvPr id="43011" name="Group 16"/>
          <p:cNvGrpSpPr>
            <a:grpSpLocks/>
          </p:cNvGrpSpPr>
          <p:nvPr/>
        </p:nvGrpSpPr>
        <p:grpSpPr bwMode="auto">
          <a:xfrm>
            <a:off x="228600" y="1219200"/>
            <a:ext cx="8686800" cy="5105400"/>
            <a:chOff x="228600" y="1371600"/>
            <a:chExt cx="8686800" cy="5105400"/>
          </a:xfrm>
        </p:grpSpPr>
        <p:sp>
          <p:nvSpPr>
            <p:cNvPr id="43013" name="Rectangle 2"/>
            <p:cNvSpPr>
              <a:spLocks noChangeArrowheads="1"/>
            </p:cNvSpPr>
            <p:nvPr/>
          </p:nvSpPr>
          <p:spPr bwMode="auto">
            <a:xfrm>
              <a:off x="228600" y="1371600"/>
              <a:ext cx="8686800" cy="5105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28600" y="2057400"/>
              <a:ext cx="8686800" cy="152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lnSpc>
                  <a:spcPct val="140000"/>
                </a:lnSpc>
                <a:defRPr/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					Zero or more characters</a:t>
              </a:r>
            </a:p>
            <a:p>
              <a:pPr>
                <a:lnSpc>
                  <a:spcPct val="140000"/>
                </a:lnSpc>
                <a:defRPr/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					</a:t>
              </a:r>
              <a:r>
                <a:rPr lang="en-US" sz="2000" dirty="0">
                  <a:solidFill>
                    <a:srgbClr val="3366FF"/>
                  </a:solidFill>
                  <a:latin typeface="Calibri"/>
                  <a:cs typeface="Calibri"/>
                </a:rPr>
                <a:t>*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carbon</a:t>
              </a:r>
              <a:r>
                <a:rPr lang="en-US" sz="2000" dirty="0">
                  <a:solidFill>
                    <a:srgbClr val="3366FF"/>
                  </a:solidFill>
                  <a:latin typeface="Calibri"/>
                  <a:cs typeface="Calibri"/>
                </a:rPr>
                <a:t>*</a:t>
              </a:r>
            </a:p>
            <a:p>
              <a:pPr>
                <a:lnSpc>
                  <a:spcPct val="140000"/>
                </a:lnSpc>
                <a:defRPr/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				     	</a:t>
              </a:r>
              <a:r>
                <a:rPr lang="en-US" sz="2000" i="1" dirty="0">
                  <a:solidFill>
                    <a:srgbClr val="000000"/>
                  </a:solidFill>
                  <a:latin typeface="Calibri"/>
                  <a:cs typeface="Calibri"/>
                </a:rPr>
                <a:t>carbon, </a:t>
              </a:r>
              <a:r>
                <a:rPr lang="en-US" sz="2000" i="1" dirty="0">
                  <a:solidFill>
                    <a:srgbClr val="3366FF"/>
                  </a:solidFill>
                  <a:latin typeface="Calibri"/>
                  <a:cs typeface="Calibri"/>
                </a:rPr>
                <a:t>hydro</a:t>
              </a:r>
              <a:r>
                <a:rPr lang="en-US" sz="2000" i="1" dirty="0">
                  <a:solidFill>
                    <a:srgbClr val="000000"/>
                  </a:solidFill>
                  <a:latin typeface="Calibri"/>
                  <a:cs typeface="Calibri"/>
                </a:rPr>
                <a:t>carbon, </a:t>
              </a:r>
              <a:r>
                <a:rPr lang="en-US" sz="2000" i="1" dirty="0">
                  <a:solidFill>
                    <a:srgbClr val="3366FF"/>
                  </a:solidFill>
                  <a:latin typeface="Calibri"/>
                  <a:cs typeface="Calibri"/>
                </a:rPr>
                <a:t>poly</a:t>
              </a:r>
              <a:r>
                <a:rPr lang="en-US" sz="2000" i="1" dirty="0">
                  <a:solidFill>
                    <a:srgbClr val="000000"/>
                  </a:solidFill>
                  <a:latin typeface="Calibri"/>
                  <a:cs typeface="Calibri"/>
                </a:rPr>
                <a:t>carbon</a:t>
              </a:r>
              <a:r>
                <a:rPr lang="en-US" sz="2000" i="1" dirty="0">
                  <a:solidFill>
                    <a:srgbClr val="3366FF"/>
                  </a:solidFill>
                  <a:latin typeface="Calibri"/>
                  <a:cs typeface="Calibri"/>
                </a:rPr>
                <a:t>ate</a:t>
              </a:r>
            </a:p>
          </p:txBody>
        </p:sp>
        <p:sp>
          <p:nvSpPr>
            <p:cNvPr id="43015" name="Rectangle 14"/>
            <p:cNvSpPr>
              <a:spLocks noChangeArrowheads="1"/>
            </p:cNvSpPr>
            <p:nvPr/>
          </p:nvSpPr>
          <p:spPr bwMode="auto">
            <a:xfrm>
              <a:off x="228600" y="5029200"/>
              <a:ext cx="8686800" cy="1447800"/>
            </a:xfrm>
            <a:prstGeom prst="rect">
              <a:avLst/>
            </a:prstGeom>
            <a:solidFill>
              <a:srgbClr val="F2F2F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40000"/>
                </a:lnSpc>
              </a:pPr>
              <a:r>
                <a:rPr lang="en-US" sz="2000">
                  <a:solidFill>
                    <a:srgbClr val="000000"/>
                  </a:solidFill>
                  <a:latin typeface="Calibri" charset="0"/>
                  <a:cs typeface="Calibri" charset="0"/>
                </a:rPr>
                <a:t>					One character only</a:t>
              </a:r>
            </a:p>
            <a:p>
              <a:pPr>
                <a:lnSpc>
                  <a:spcPct val="140000"/>
                </a:lnSpc>
              </a:pPr>
              <a:r>
                <a:rPr lang="en-US" sz="2000">
                  <a:solidFill>
                    <a:srgbClr val="000000"/>
                  </a:solidFill>
                  <a:latin typeface="Calibri" charset="0"/>
                  <a:cs typeface="Calibri" charset="0"/>
                </a:rPr>
                <a:t>					en</a:t>
              </a:r>
              <a:r>
                <a:rPr lang="en-US" sz="2000">
                  <a:solidFill>
                    <a:srgbClr val="3366FF"/>
                  </a:solidFill>
                  <a:latin typeface="Calibri" charset="0"/>
                  <a:cs typeface="Calibri" charset="0"/>
                </a:rPr>
                <a:t>?</a:t>
              </a:r>
              <a:r>
                <a:rPr lang="en-US" sz="2000">
                  <a:solidFill>
                    <a:srgbClr val="000000"/>
                  </a:solidFill>
                  <a:latin typeface="Calibri" charset="0"/>
                  <a:cs typeface="Calibri" charset="0"/>
                </a:rPr>
                <a:t>oblast</a:t>
              </a:r>
            </a:p>
            <a:p>
              <a:pPr>
                <a:lnSpc>
                  <a:spcPct val="140000"/>
                </a:lnSpc>
              </a:pPr>
              <a:r>
                <a:rPr lang="en-US" sz="2000">
                  <a:solidFill>
                    <a:srgbClr val="000000"/>
                  </a:solidFill>
                  <a:latin typeface="Calibri" charset="0"/>
                  <a:cs typeface="Calibri" charset="0"/>
                </a:rPr>
                <a:t>				     	</a:t>
              </a:r>
              <a:r>
                <a:rPr lang="en-US" sz="2000" i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en</a:t>
              </a:r>
              <a:r>
                <a:rPr lang="en-US" sz="2000" i="1">
                  <a:solidFill>
                    <a:srgbClr val="3366FF"/>
                  </a:solidFill>
                  <a:latin typeface="Calibri" charset="0"/>
                  <a:cs typeface="Calibri" charset="0"/>
                </a:rPr>
                <a:t>t</a:t>
              </a:r>
              <a:r>
                <a:rPr lang="en-US" sz="2000" i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oblast, en</a:t>
              </a:r>
              <a:r>
                <a:rPr lang="en-US" sz="2000" i="1">
                  <a:solidFill>
                    <a:srgbClr val="3366FF"/>
                  </a:solidFill>
                  <a:latin typeface="Calibri" charset="0"/>
                  <a:cs typeface="Calibri" charset="0"/>
                </a:rPr>
                <a:t>d</a:t>
              </a:r>
              <a:r>
                <a:rPr lang="en-US" sz="2000" i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oblast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28600" y="1371600"/>
              <a:ext cx="86868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lnSpc>
                  <a:spcPct val="110000"/>
                </a:lnSpc>
                <a:defRPr/>
              </a:pPr>
              <a:r>
                <a:rPr lang="en-US" dirty="0">
                  <a:solidFill>
                    <a:srgbClr val="000000"/>
                  </a:solidFill>
                </a:rPr>
                <a:t>	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cs typeface="Calibri"/>
                </a:rPr>
                <a:t>Symbol			Retrieves</a:t>
              </a:r>
            </a:p>
          </p:txBody>
        </p:sp>
        <p:sp>
          <p:nvSpPr>
            <p:cNvPr id="43017" name="Rectangle 23"/>
            <p:cNvSpPr>
              <a:spLocks noChangeArrowheads="1"/>
            </p:cNvSpPr>
            <p:nvPr/>
          </p:nvSpPr>
          <p:spPr bwMode="auto">
            <a:xfrm>
              <a:off x="1447800" y="2286000"/>
              <a:ext cx="4572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90000"/>
                </a:lnSpc>
              </a:pPr>
              <a:r>
                <a:rPr lang="en-US" sz="3200">
                  <a:solidFill>
                    <a:srgbClr val="3366FF"/>
                  </a:solidFill>
                  <a:latin typeface="Calibri" charset="0"/>
                  <a:cs typeface="Calibri" charset="0"/>
                </a:rPr>
                <a:t>*</a:t>
              </a:r>
            </a:p>
          </p:txBody>
        </p:sp>
        <p:sp>
          <p:nvSpPr>
            <p:cNvPr id="43018" name="Rectangle 13"/>
            <p:cNvSpPr>
              <a:spLocks noChangeArrowheads="1"/>
            </p:cNvSpPr>
            <p:nvPr/>
          </p:nvSpPr>
          <p:spPr bwMode="auto">
            <a:xfrm>
              <a:off x="228600" y="3581400"/>
              <a:ext cx="8686800" cy="1447800"/>
            </a:xfrm>
            <a:prstGeom prst="rect">
              <a:avLst/>
            </a:prstGeom>
            <a:solidFill>
              <a:srgbClr val="F2F2F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40000"/>
                </a:lnSpc>
              </a:pPr>
              <a:r>
                <a:rPr lang="en-US" sz="2000">
                  <a:solidFill>
                    <a:srgbClr val="000000"/>
                  </a:solidFill>
                  <a:latin typeface="Calibri" charset="0"/>
                  <a:cs typeface="Calibri" charset="0"/>
                </a:rPr>
                <a:t>					Zero or one character</a:t>
              </a:r>
            </a:p>
            <a:p>
              <a:pPr>
                <a:lnSpc>
                  <a:spcPct val="140000"/>
                </a:lnSpc>
              </a:pPr>
              <a:r>
                <a:rPr lang="en-US" sz="2000">
                  <a:solidFill>
                    <a:srgbClr val="000000"/>
                  </a:solidFill>
                  <a:latin typeface="Calibri" charset="0"/>
                  <a:cs typeface="Calibri" charset="0"/>
                </a:rPr>
                <a:t>					colo</a:t>
              </a:r>
              <a:r>
                <a:rPr lang="en-US" sz="2000">
                  <a:solidFill>
                    <a:srgbClr val="3366FF"/>
                  </a:solidFill>
                  <a:latin typeface="Calibri" charset="0"/>
                  <a:cs typeface="Calibri" charset="0"/>
                </a:rPr>
                <a:t>$</a:t>
              </a:r>
              <a:r>
                <a:rPr lang="en-US" sz="2000">
                  <a:solidFill>
                    <a:srgbClr val="000000"/>
                  </a:solidFill>
                  <a:latin typeface="Calibri" charset="0"/>
                  <a:cs typeface="Calibri" charset="0"/>
                </a:rPr>
                <a:t>r</a:t>
              </a:r>
            </a:p>
            <a:p>
              <a:pPr>
                <a:lnSpc>
                  <a:spcPct val="140000"/>
                </a:lnSpc>
              </a:pPr>
              <a:r>
                <a:rPr lang="en-US" sz="2000">
                  <a:solidFill>
                    <a:srgbClr val="000000"/>
                  </a:solidFill>
                  <a:latin typeface="Calibri" charset="0"/>
                  <a:cs typeface="Calibri" charset="0"/>
                </a:rPr>
                <a:t>				     	</a:t>
              </a:r>
              <a:r>
                <a:rPr lang="en-US" sz="2000" i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col</a:t>
              </a:r>
              <a:r>
                <a:rPr lang="en-US" sz="2000" i="1">
                  <a:solidFill>
                    <a:srgbClr val="3366FF"/>
                  </a:solidFill>
                  <a:latin typeface="Calibri" charset="0"/>
                  <a:cs typeface="Calibri" charset="0"/>
                </a:rPr>
                <a:t>o</a:t>
              </a:r>
              <a:r>
                <a:rPr lang="en-US" sz="2000" i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r, col</a:t>
              </a:r>
              <a:r>
                <a:rPr lang="en-US" sz="2000" i="1">
                  <a:solidFill>
                    <a:srgbClr val="3366FF"/>
                  </a:solidFill>
                  <a:latin typeface="Calibri" charset="0"/>
                  <a:cs typeface="Calibri" charset="0"/>
                </a:rPr>
                <a:t>ou</a:t>
              </a:r>
              <a:r>
                <a:rPr lang="en-US" sz="2000" i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r</a:t>
              </a: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>
              <a:off x="2226704" y="1371600"/>
              <a:ext cx="0" cy="5105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3020" name="Rectangle 26"/>
            <p:cNvSpPr>
              <a:spLocks noChangeArrowheads="1"/>
            </p:cNvSpPr>
            <p:nvPr/>
          </p:nvSpPr>
          <p:spPr bwMode="auto">
            <a:xfrm>
              <a:off x="1447800" y="3810000"/>
              <a:ext cx="4572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90000"/>
                </a:lnSpc>
              </a:pPr>
              <a:r>
                <a:rPr lang="en-US" sz="3200">
                  <a:solidFill>
                    <a:srgbClr val="3366FF"/>
                  </a:solidFill>
                  <a:latin typeface="Calibri" charset="0"/>
                  <a:cs typeface="Calibri" charset="0"/>
                </a:rPr>
                <a:t>$</a:t>
              </a:r>
            </a:p>
          </p:txBody>
        </p:sp>
        <p:sp>
          <p:nvSpPr>
            <p:cNvPr id="43021" name="Rectangle 27"/>
            <p:cNvSpPr>
              <a:spLocks noChangeArrowheads="1"/>
            </p:cNvSpPr>
            <p:nvPr/>
          </p:nvSpPr>
          <p:spPr bwMode="auto">
            <a:xfrm>
              <a:off x="1447800" y="5334000"/>
              <a:ext cx="4572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90000"/>
                </a:lnSpc>
              </a:pPr>
              <a:r>
                <a:rPr lang="en-US" sz="3200">
                  <a:solidFill>
                    <a:srgbClr val="3366FF"/>
                  </a:solidFill>
                  <a:latin typeface="Calibri" charset="0"/>
                  <a:cs typeface="Calibri" charset="0"/>
                </a:rPr>
                <a:t>?</a:t>
              </a: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990600" y="6477000"/>
            <a:ext cx="71628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Thomson Reuters. (2013). </a:t>
            </a:r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Web of Science: search tips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[Video file]. Retrieved from https://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www.youtube.com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watch?v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=vq4tCtUgXLI&amp;feature=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youtu.be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41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5058" name="Picture 2" descr="Screen Shot 2015-07-10 at 11.47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303213"/>
            <a:ext cx="7756525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9" name="Group 3"/>
          <p:cNvGrpSpPr>
            <a:grpSpLocks/>
          </p:cNvGrpSpPr>
          <p:nvPr/>
        </p:nvGrpSpPr>
        <p:grpSpPr bwMode="auto">
          <a:xfrm>
            <a:off x="304800" y="685800"/>
            <a:ext cx="6629400" cy="2133600"/>
            <a:chOff x="304800" y="685800"/>
            <a:chExt cx="6629400" cy="2133600"/>
          </a:xfrm>
        </p:grpSpPr>
        <p:sp>
          <p:nvSpPr>
            <p:cNvPr id="8" name="AutoShape 13"/>
            <p:cNvSpPr>
              <a:spLocks noChangeArrowheads="1"/>
            </p:cNvSpPr>
            <p:nvPr/>
          </p:nvSpPr>
          <p:spPr bwMode="auto">
            <a:xfrm>
              <a:off x="914400" y="2438400"/>
              <a:ext cx="1524000" cy="381000"/>
            </a:xfrm>
            <a:prstGeom prst="roundRect">
              <a:avLst>
                <a:gd name="adj" fmla="val 16667"/>
              </a:avLst>
            </a:prstGeom>
            <a:noFill/>
            <a:ln w="76200" cmpd="sng">
              <a:solidFill>
                <a:srgbClr val="008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62" name="Rounded Rectangular Callout 10"/>
            <p:cNvSpPr>
              <a:spLocks noChangeArrowheads="1"/>
            </p:cNvSpPr>
            <p:nvPr/>
          </p:nvSpPr>
          <p:spPr bwMode="auto">
            <a:xfrm>
              <a:off x="304800" y="685800"/>
              <a:ext cx="6629400" cy="1143000"/>
            </a:xfrm>
            <a:prstGeom prst="wedgeRoundRectCallout">
              <a:avLst>
                <a:gd name="adj1" fmla="val -23394"/>
                <a:gd name="adj2" fmla="val 95412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solidFill>
                    <a:srgbClr val="0080FF"/>
                  </a:solidFill>
                  <a:latin typeface="Verdana" charset="0"/>
                </a:rPr>
                <a:t>Enter</a:t>
              </a:r>
              <a:r>
                <a:rPr lang="en-US" sz="3200">
                  <a:solidFill>
                    <a:srgbClr val="FF850B"/>
                  </a:solidFill>
                  <a:latin typeface="Verdana" charset="0"/>
                </a:rPr>
                <a:t> </a:t>
              </a:r>
              <a:r>
                <a:rPr lang="en-US" sz="3200">
                  <a:solidFill>
                    <a:srgbClr val="000000"/>
                  </a:solidFill>
                  <a:latin typeface="Verdana" charset="0"/>
                </a:rPr>
                <a:t>metastatic pathway*</a:t>
              </a:r>
              <a:endParaRPr 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2362200" y="3436938"/>
            <a:ext cx="4419600" cy="1981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400" i="1" dirty="0">
                <a:solidFill>
                  <a:srgbClr val="33CC00"/>
                </a:solidFill>
                <a:latin typeface="Verdana" charset="0"/>
              </a:rPr>
              <a:t>pathway* </a:t>
            </a:r>
            <a:r>
              <a:rPr lang="en-US" sz="2400" dirty="0">
                <a:solidFill>
                  <a:srgbClr val="33CC00"/>
                </a:solidFill>
                <a:latin typeface="Verdana" charset="0"/>
              </a:rPr>
              <a:t>truncated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2400" i="1" dirty="0">
                <a:solidFill>
                  <a:srgbClr val="33CC00"/>
                </a:solidFill>
                <a:latin typeface="Verdana" charset="0"/>
              </a:rPr>
              <a:t>retrieves: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2400" dirty="0">
                <a:solidFill>
                  <a:srgbClr val="33CC00"/>
                </a:solidFill>
                <a:latin typeface="Verdana" charset="0"/>
              </a:rPr>
              <a:t>pathway and pathways</a:t>
            </a:r>
          </a:p>
        </p:txBody>
      </p:sp>
    </p:spTree>
    <p:extLst>
      <p:ext uri="{BB962C8B-B14F-4D97-AF65-F5344CB8AC3E}">
        <p14:creationId xmlns:p14="http://schemas.microsoft.com/office/powerpoint/2010/main" val="383846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7106" name="Picture 2" descr="Screen Shot 2015-07-10 at 11.47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303213"/>
            <a:ext cx="7756525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03738" y="2438400"/>
            <a:ext cx="3886200" cy="2789238"/>
            <a:chOff x="4114800" y="2438400"/>
            <a:chExt cx="3886200" cy="2789238"/>
          </a:xfrm>
        </p:grpSpPr>
        <p:pic>
          <p:nvPicPr>
            <p:cNvPr id="47112" name="Picture 3" descr="Screen Shot 2015-06-26 at 9.56.21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2438400"/>
              <a:ext cx="2103438" cy="278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13" name="Group 8"/>
            <p:cNvGrpSpPr>
              <a:grpSpLocks/>
            </p:cNvGrpSpPr>
            <p:nvPr/>
          </p:nvGrpSpPr>
          <p:grpSpPr bwMode="auto">
            <a:xfrm>
              <a:off x="4114800" y="3048000"/>
              <a:ext cx="3886200" cy="1981200"/>
              <a:chOff x="4800600" y="2438400"/>
              <a:chExt cx="3886200" cy="1981200"/>
            </a:xfrm>
          </p:grpSpPr>
          <p:grpSp>
            <p:nvGrpSpPr>
              <p:cNvPr id="47114" name="Group 2"/>
              <p:cNvGrpSpPr>
                <a:grpSpLocks/>
              </p:cNvGrpSpPr>
              <p:nvPr/>
            </p:nvGrpSpPr>
            <p:grpSpPr bwMode="auto">
              <a:xfrm>
                <a:off x="4800600" y="2438400"/>
                <a:ext cx="609600" cy="381000"/>
                <a:chOff x="4419600" y="2362200"/>
                <a:chExt cx="1600729" cy="533400"/>
              </a:xfrm>
            </p:grpSpPr>
            <p:sp>
              <p:nvSpPr>
                <p:cNvPr id="12" name="AutoShape 8"/>
                <p:cNvSpPr>
                  <a:spLocks noChangeArrowheads="1"/>
                </p:cNvSpPr>
                <p:nvPr/>
              </p:nvSpPr>
              <p:spPr bwMode="auto">
                <a:xfrm>
                  <a:off x="4419600" y="2362200"/>
                  <a:ext cx="1600729" cy="533400"/>
                </a:xfrm>
                <a:prstGeom prst="roundRect">
                  <a:avLst>
                    <a:gd name="adj" fmla="val 16667"/>
                  </a:avLst>
                </a:prstGeom>
                <a:noFill/>
                <a:ln w="88900">
                  <a:solidFill>
                    <a:srgbClr val="FF850B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" name="AutoShape 10"/>
                <p:cNvSpPr>
                  <a:spLocks noChangeArrowheads="1"/>
                </p:cNvSpPr>
                <p:nvPr/>
              </p:nvSpPr>
              <p:spPr bwMode="auto">
                <a:xfrm>
                  <a:off x="4419600" y="2362200"/>
                  <a:ext cx="1600729" cy="533400"/>
                </a:xfrm>
                <a:prstGeom prst="roundRect">
                  <a:avLst>
                    <a:gd name="adj" fmla="val 16667"/>
                  </a:avLst>
                </a:prstGeom>
                <a:noFill/>
                <a:ln w="12700">
                  <a:solidFill>
                    <a:srgbClr val="FFF8C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47115" name="Rounded Rectangular Callout 7"/>
              <p:cNvSpPr>
                <a:spLocks noChangeArrowheads="1"/>
              </p:cNvSpPr>
              <p:nvPr/>
            </p:nvSpPr>
            <p:spPr bwMode="auto">
              <a:xfrm>
                <a:off x="5410200" y="3505200"/>
                <a:ext cx="3276600" cy="914400"/>
              </a:xfrm>
              <a:prstGeom prst="wedgeRoundRectCallout">
                <a:avLst>
                  <a:gd name="adj1" fmla="val -46394"/>
                  <a:gd name="adj2" fmla="val -140338"/>
                  <a:gd name="adj3" fmla="val 16667"/>
                </a:avLst>
              </a:prstGeom>
              <a:solidFill>
                <a:schemeClr val="bg1"/>
              </a:solidFill>
              <a:ln w="57150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30000"/>
                  </a:lnSpc>
                </a:pPr>
                <a:r>
                  <a:rPr lang="en-US" sz="320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Select Title field</a:t>
                </a:r>
                <a:endParaRPr lang="en-US" sz="3200">
                  <a:solidFill>
                    <a:srgbClr val="336699"/>
                  </a:solidFill>
                  <a:latin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52400" y="2743200"/>
            <a:ext cx="4038600" cy="1828800"/>
            <a:chOff x="152400" y="2743200"/>
            <a:chExt cx="4038600" cy="1828800"/>
          </a:xfrm>
        </p:grpSpPr>
        <p:sp>
          <p:nvSpPr>
            <p:cNvPr id="47110" name="Rounded Rectangular Callout 7"/>
            <p:cNvSpPr>
              <a:spLocks noChangeArrowheads="1"/>
            </p:cNvSpPr>
            <p:nvPr/>
          </p:nvSpPr>
          <p:spPr bwMode="auto">
            <a:xfrm>
              <a:off x="152400" y="3657600"/>
              <a:ext cx="4038600" cy="914400"/>
            </a:xfrm>
            <a:prstGeom prst="wedgeRoundRectCallout">
              <a:avLst>
                <a:gd name="adj1" fmla="val 23301"/>
                <a:gd name="adj2" fmla="val -108065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40000"/>
                </a:lnSpc>
              </a:pPr>
              <a:r>
                <a:rPr lang="en-US" sz="2800">
                  <a:solidFill>
                    <a:srgbClr val="000000"/>
                  </a:solidFill>
                  <a:latin typeface="Calibri" charset="0"/>
                  <a:cs typeface="Calibri" charset="0"/>
                </a:rPr>
                <a:t>Click </a:t>
              </a:r>
              <a:r>
                <a:rPr lang="en-US" sz="2800">
                  <a:solidFill>
                    <a:srgbClr val="336699"/>
                  </a:solidFill>
                  <a:latin typeface="Calibri" charset="0"/>
                  <a:cs typeface="Calibri" charset="0"/>
                </a:rPr>
                <a:t>+Add Another Field</a:t>
              </a:r>
            </a:p>
          </p:txBody>
        </p:sp>
        <p:sp>
          <p:nvSpPr>
            <p:cNvPr id="47111" name="Rounded Rectangle 4"/>
            <p:cNvSpPr>
              <a:spLocks noChangeArrowheads="1"/>
            </p:cNvSpPr>
            <p:nvPr/>
          </p:nvSpPr>
          <p:spPr bwMode="auto">
            <a:xfrm>
              <a:off x="2819400" y="2743200"/>
              <a:ext cx="1066800" cy="304800"/>
            </a:xfrm>
            <a:prstGeom prst="roundRect">
              <a:avLst>
                <a:gd name="adj" fmla="val 16667"/>
              </a:avLst>
            </a:prstGeom>
            <a:noFill/>
            <a:ln w="66675">
              <a:solidFill>
                <a:srgbClr val="33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89600" y="1405465"/>
            <a:ext cx="2023534" cy="838200"/>
            <a:chOff x="5689600" y="1405465"/>
            <a:chExt cx="2023534" cy="838200"/>
          </a:xfrm>
        </p:grpSpPr>
        <p:sp>
          <p:nvSpPr>
            <p:cNvPr id="22" name="Rounded Rectangular Callout 8"/>
            <p:cNvSpPr>
              <a:spLocks noChangeArrowheads="1"/>
            </p:cNvSpPr>
            <p:nvPr/>
          </p:nvSpPr>
          <p:spPr bwMode="auto">
            <a:xfrm>
              <a:off x="5689600" y="1405465"/>
              <a:ext cx="2023534" cy="838200"/>
            </a:xfrm>
            <a:prstGeom prst="wedgeRoundRectCallout">
              <a:avLst>
                <a:gd name="adj1" fmla="val -13165"/>
                <a:gd name="adj2" fmla="val 88898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30000"/>
                </a:lnSpc>
              </a:pPr>
              <a:r>
                <a:rPr lang="en-US" sz="3200">
                  <a:solidFill>
                    <a:srgbClr val="0080FF"/>
                  </a:solidFill>
                  <a:latin typeface="Verdana" charset="0"/>
                </a:rPr>
                <a:t>  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5921376" y="1591730"/>
              <a:ext cx="1032933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2800" dirty="0">
                  <a:latin typeface="Verdana" charset="0"/>
                </a:rPr>
                <a:t>Click</a:t>
              </a:r>
            </a:p>
          </p:txBody>
        </p: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 rot="5400000">
              <a:off x="6997170" y="1621363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400" dirty="0">
                  <a:solidFill>
                    <a:srgbClr val="0B5D96"/>
                  </a:solidFill>
                  <a:latin typeface="Euphemia UCAS" charset="0"/>
                  <a:cs typeface="Euphemia UCAS" charset="0"/>
                </a:rPr>
                <a:t>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06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9154" name="Picture 1" descr="Screen Shot 2015-06-29 at 8.56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6388"/>
            <a:ext cx="7519988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04800" y="1295400"/>
            <a:ext cx="4191000" cy="1752600"/>
            <a:chOff x="304800" y="1295400"/>
            <a:chExt cx="4191000" cy="1752600"/>
          </a:xfrm>
        </p:grpSpPr>
        <p:sp>
          <p:nvSpPr>
            <p:cNvPr id="5" name="AutoShape 13"/>
            <p:cNvSpPr>
              <a:spLocks noChangeArrowheads="1"/>
            </p:cNvSpPr>
            <p:nvPr/>
          </p:nvSpPr>
          <p:spPr bwMode="auto">
            <a:xfrm>
              <a:off x="1752600" y="2667000"/>
              <a:ext cx="762000" cy="381000"/>
            </a:xfrm>
            <a:prstGeom prst="roundRect">
              <a:avLst>
                <a:gd name="adj" fmla="val 16667"/>
              </a:avLst>
            </a:prstGeom>
            <a:noFill/>
            <a:ln w="76200" cmpd="sng">
              <a:solidFill>
                <a:srgbClr val="008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ounded Rectangular Callout 5"/>
            <p:cNvSpPr/>
            <p:nvPr/>
          </p:nvSpPr>
          <p:spPr bwMode="auto">
            <a:xfrm>
              <a:off x="304800" y="1295400"/>
              <a:ext cx="4191000" cy="914400"/>
            </a:xfrm>
            <a:prstGeom prst="wedgeRoundRectCallout">
              <a:avLst>
                <a:gd name="adj1" fmla="val -10101"/>
                <a:gd name="adj2" fmla="val 85818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sz="3200" dirty="0">
                  <a:solidFill>
                    <a:srgbClr val="0080FF"/>
                  </a:solidFill>
                  <a:latin typeface="Verdana" charset="0"/>
                </a:rPr>
                <a:t>Enter</a:t>
              </a:r>
              <a:r>
                <a:rPr lang="en-US" sz="3200" dirty="0">
                  <a:solidFill>
                    <a:srgbClr val="FF850B"/>
                  </a:solidFill>
                  <a:latin typeface="Verdana" charset="0"/>
                </a:rPr>
                <a:t>  </a:t>
              </a:r>
              <a:r>
                <a:rPr lang="en-US" sz="3200" dirty="0">
                  <a:solidFill>
                    <a:srgbClr val="000000"/>
                  </a:solidFill>
                  <a:latin typeface="Verdana" charset="0"/>
                </a:rPr>
                <a:t>suppress*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9940" name="Group 22"/>
          <p:cNvGrpSpPr>
            <a:grpSpLocks/>
          </p:cNvGrpSpPr>
          <p:nvPr/>
        </p:nvGrpSpPr>
        <p:grpSpPr bwMode="auto">
          <a:xfrm>
            <a:off x="4953000" y="762000"/>
            <a:ext cx="3962400" cy="1066800"/>
            <a:chOff x="4953000" y="838200"/>
            <a:chExt cx="3962400" cy="106680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4953000" y="838200"/>
              <a:ext cx="3962400" cy="1066800"/>
            </a:xfrm>
            <a:prstGeom prst="wedgeRoundRectCallout">
              <a:avLst>
                <a:gd name="adj1" fmla="val -20461"/>
                <a:gd name="adj2" fmla="val 126825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lnSpc>
                  <a:spcPct val="130000"/>
                </a:lnSpc>
                <a:defRPr/>
              </a:pPr>
              <a:r>
                <a:rPr lang="en-US" sz="3200" dirty="0">
                  <a:solidFill>
                    <a:srgbClr val="0080FF"/>
                  </a:solidFill>
                  <a:latin typeface="Verdana" charset="0"/>
                </a:rPr>
                <a:t>  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49173" name="Rectangle 14"/>
            <p:cNvSpPr>
              <a:spLocks noChangeArrowheads="1"/>
            </p:cNvSpPr>
            <p:nvPr/>
          </p:nvSpPr>
          <p:spPr bwMode="auto">
            <a:xfrm>
              <a:off x="6858000" y="1066800"/>
              <a:ext cx="1828800" cy="685800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Calibri" charset="0"/>
                  <a:cs typeface="Calibri" charset="0"/>
                </a:rPr>
                <a:t>Search</a:t>
              </a:r>
            </a:p>
          </p:txBody>
        </p:sp>
        <p:sp>
          <p:nvSpPr>
            <p:cNvPr id="49174" name="Rectangle 15"/>
            <p:cNvSpPr>
              <a:spLocks noChangeArrowheads="1"/>
            </p:cNvSpPr>
            <p:nvPr/>
          </p:nvSpPr>
          <p:spPr bwMode="auto">
            <a:xfrm>
              <a:off x="5257800" y="1066800"/>
              <a:ext cx="14478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90000"/>
                </a:lnSpc>
              </a:pPr>
              <a:r>
                <a:rPr lang="en-US" sz="4000">
                  <a:solidFill>
                    <a:srgbClr val="0080FF"/>
                  </a:solidFill>
                  <a:latin typeface="Verdana" charset="0"/>
                </a:rPr>
                <a:t>Click</a:t>
              </a:r>
              <a:endParaRPr lang="en-US" sz="400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04800" y="4114800"/>
            <a:ext cx="4114800" cy="2514600"/>
            <a:chOff x="304800" y="4114800"/>
            <a:chExt cx="4114800" cy="2514600"/>
          </a:xfrm>
        </p:grpSpPr>
        <p:pic>
          <p:nvPicPr>
            <p:cNvPr id="12" name="Picture 17" descr="Screen Shot 2015-05-08 at 5.30.26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563" y="4114800"/>
              <a:ext cx="1436687" cy="1822450"/>
            </a:xfrm>
            <a:prstGeom prst="rect">
              <a:avLst/>
            </a:prstGeom>
            <a:noFill/>
            <a:ln w="317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ular Callout 12"/>
            <p:cNvSpPr/>
            <p:nvPr/>
          </p:nvSpPr>
          <p:spPr bwMode="auto">
            <a:xfrm>
              <a:off x="304800" y="5791200"/>
              <a:ext cx="4114800" cy="838200"/>
            </a:xfrm>
            <a:prstGeom prst="wedgeRoundRectCallout">
              <a:avLst>
                <a:gd name="adj1" fmla="val -19030"/>
                <a:gd name="adj2" fmla="val -15454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80FF"/>
                  </a:solidFill>
                  <a:latin typeface="Verdana" charset="0"/>
                </a:rPr>
                <a:t>Select</a:t>
              </a:r>
              <a:r>
                <a:rPr lang="en-US" sz="2800" dirty="0">
                  <a:solidFill>
                    <a:srgbClr val="FF850B"/>
                  </a:solidFill>
                  <a:latin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Verdana" charset="0"/>
                </a:rPr>
                <a:t>Last 5 years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267200" y="2590800"/>
            <a:ext cx="3886200" cy="2789238"/>
            <a:chOff x="4800600" y="2209800"/>
            <a:chExt cx="3886200" cy="2788920"/>
          </a:xfrm>
        </p:grpSpPr>
        <p:pic>
          <p:nvPicPr>
            <p:cNvPr id="49164" name="Picture 20" descr="Screen Shot 2015-06-26 at 9.56.21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209800"/>
              <a:ext cx="2103120" cy="2788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165" name="Group 21"/>
            <p:cNvGrpSpPr>
              <a:grpSpLocks/>
            </p:cNvGrpSpPr>
            <p:nvPr/>
          </p:nvGrpSpPr>
          <p:grpSpPr bwMode="auto">
            <a:xfrm>
              <a:off x="4800600" y="2819400"/>
              <a:ext cx="3886200" cy="1981200"/>
              <a:chOff x="4800600" y="2438400"/>
              <a:chExt cx="3886200" cy="1981200"/>
            </a:xfrm>
          </p:grpSpPr>
          <p:grpSp>
            <p:nvGrpSpPr>
              <p:cNvPr id="49166" name="Group 2"/>
              <p:cNvGrpSpPr>
                <a:grpSpLocks/>
              </p:cNvGrpSpPr>
              <p:nvPr/>
            </p:nvGrpSpPr>
            <p:grpSpPr bwMode="auto">
              <a:xfrm>
                <a:off x="4800600" y="2438400"/>
                <a:ext cx="609600" cy="381000"/>
                <a:chOff x="4419600" y="2362200"/>
                <a:chExt cx="1600729" cy="533400"/>
              </a:xfrm>
            </p:grpSpPr>
            <p:sp>
              <p:nvSpPr>
                <p:cNvPr id="19" name="AutoShape 8"/>
                <p:cNvSpPr>
                  <a:spLocks noChangeArrowheads="1"/>
                </p:cNvSpPr>
                <p:nvPr/>
              </p:nvSpPr>
              <p:spPr bwMode="auto">
                <a:xfrm>
                  <a:off x="4419600" y="2362102"/>
                  <a:ext cx="1600729" cy="533340"/>
                </a:xfrm>
                <a:prstGeom prst="roundRect">
                  <a:avLst>
                    <a:gd name="adj" fmla="val 16667"/>
                  </a:avLst>
                </a:prstGeom>
                <a:noFill/>
                <a:ln w="88900">
                  <a:solidFill>
                    <a:srgbClr val="FF850B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" name="AutoShape 10"/>
                <p:cNvSpPr>
                  <a:spLocks noChangeArrowheads="1"/>
                </p:cNvSpPr>
                <p:nvPr/>
              </p:nvSpPr>
              <p:spPr bwMode="auto">
                <a:xfrm>
                  <a:off x="4419600" y="2362102"/>
                  <a:ext cx="1600729" cy="533340"/>
                </a:xfrm>
                <a:prstGeom prst="roundRect">
                  <a:avLst>
                    <a:gd name="adj" fmla="val 16667"/>
                  </a:avLst>
                </a:prstGeom>
                <a:noFill/>
                <a:ln w="12700">
                  <a:solidFill>
                    <a:srgbClr val="FFF8C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49167" name="Rounded Rectangular Callout 7"/>
              <p:cNvSpPr>
                <a:spLocks noChangeArrowheads="1"/>
              </p:cNvSpPr>
              <p:nvPr/>
            </p:nvSpPr>
            <p:spPr bwMode="auto">
              <a:xfrm>
                <a:off x="5410200" y="3505200"/>
                <a:ext cx="3276600" cy="914400"/>
              </a:xfrm>
              <a:prstGeom prst="wedgeRoundRectCallout">
                <a:avLst>
                  <a:gd name="adj1" fmla="val -46394"/>
                  <a:gd name="adj2" fmla="val -140338"/>
                  <a:gd name="adj3" fmla="val 16667"/>
                </a:avLst>
              </a:prstGeom>
              <a:solidFill>
                <a:schemeClr val="bg1"/>
              </a:solidFill>
              <a:ln w="57150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30000"/>
                  </a:lnSpc>
                </a:pPr>
                <a:r>
                  <a:rPr lang="en-US" sz="320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Select Title field</a:t>
                </a:r>
                <a:endParaRPr lang="en-US" sz="3200">
                  <a:solidFill>
                    <a:srgbClr val="336699"/>
                  </a:solidFill>
                  <a:latin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39943" name="Group 1"/>
          <p:cNvGrpSpPr>
            <a:grpSpLocks/>
          </p:cNvGrpSpPr>
          <p:nvPr/>
        </p:nvGrpSpPr>
        <p:grpSpPr bwMode="auto">
          <a:xfrm>
            <a:off x="4267200" y="2743200"/>
            <a:ext cx="1371600" cy="304800"/>
            <a:chOff x="4267200" y="2971800"/>
            <a:chExt cx="1371600" cy="304800"/>
          </a:xfrm>
        </p:grpSpPr>
        <p:grpSp>
          <p:nvGrpSpPr>
            <p:cNvPr id="49160" name="Group 27"/>
            <p:cNvGrpSpPr>
              <a:grpSpLocks/>
            </p:cNvGrpSpPr>
            <p:nvPr/>
          </p:nvGrpSpPr>
          <p:grpSpPr bwMode="auto">
            <a:xfrm>
              <a:off x="4267200" y="2971800"/>
              <a:ext cx="1371600" cy="304800"/>
              <a:chOff x="4267200" y="2971800"/>
              <a:chExt cx="1371600" cy="304800"/>
            </a:xfrm>
          </p:grpSpPr>
          <p:sp>
            <p:nvSpPr>
              <p:cNvPr id="49162" name="Rectangle 24"/>
              <p:cNvSpPr>
                <a:spLocks noChangeArrowheads="1"/>
              </p:cNvSpPr>
              <p:nvPr/>
            </p:nvSpPr>
            <p:spPr bwMode="auto">
              <a:xfrm>
                <a:off x="4267200" y="2971800"/>
                <a:ext cx="1371600" cy="304800"/>
              </a:xfrm>
              <a:prstGeom prst="rect">
                <a:avLst/>
              </a:prstGeom>
              <a:solidFill>
                <a:srgbClr val="F6F6F6"/>
              </a:solidFill>
              <a:ln w="12700">
                <a:solidFill>
                  <a:srgbClr val="B4B4B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en-US" sz="180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Title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 bwMode="auto">
              <a:xfrm>
                <a:off x="5334000" y="29718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9161" name="Rectangle 32"/>
            <p:cNvSpPr>
              <a:spLocks noChangeArrowheads="1"/>
            </p:cNvSpPr>
            <p:nvPr/>
          </p:nvSpPr>
          <p:spPr bwMode="auto">
            <a:xfrm rot="-5400000">
              <a:off x="5325894" y="2958976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B5D96"/>
                  </a:solidFill>
                  <a:latin typeface="STIXVariants-Regular" charset="0"/>
                  <a:cs typeface="STIXVariants-Regular" charset="0"/>
                </a:rPr>
                <a:t>&lt;</a:t>
              </a:r>
              <a:endParaRPr lang="en-US" sz="1600">
                <a:latin typeface="STIXVariants-Regular" charset="0"/>
                <a:cs typeface="STIXVariants-Regula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6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02" name="Picture 1" descr="Screen Shot 2015-05-08 at 7.01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381000"/>
            <a:ext cx="5784850" cy="6089650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3054350" y="1216025"/>
            <a:ext cx="1295400" cy="685800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2FC7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28600" y="1905000"/>
            <a:ext cx="4197350" cy="4572000"/>
            <a:chOff x="228600" y="1905000"/>
            <a:chExt cx="4197350" cy="4572000"/>
          </a:xfrm>
        </p:grpSpPr>
        <p:sp>
          <p:nvSpPr>
            <p:cNvPr id="51207" name="Rectangle 1"/>
            <p:cNvSpPr>
              <a:spLocks noChangeArrowheads="1"/>
            </p:cNvSpPr>
            <p:nvPr/>
          </p:nvSpPr>
          <p:spPr bwMode="auto">
            <a:xfrm>
              <a:off x="3054350" y="1905000"/>
              <a:ext cx="1371600" cy="4572000"/>
            </a:xfrm>
            <a:prstGeom prst="rect">
              <a:avLst/>
            </a:prstGeom>
            <a:noFill/>
            <a:ln w="38100">
              <a:solidFill>
                <a:srgbClr val="33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08" name="Rounded Rectangular Callout 5"/>
            <p:cNvSpPr>
              <a:spLocks noChangeArrowheads="1"/>
            </p:cNvSpPr>
            <p:nvPr/>
          </p:nvSpPr>
          <p:spPr bwMode="auto">
            <a:xfrm>
              <a:off x="228600" y="2438400"/>
              <a:ext cx="2590800" cy="1219200"/>
            </a:xfrm>
            <a:prstGeom prst="wedgeRoundRectCallout">
              <a:avLst>
                <a:gd name="adj1" fmla="val 61921"/>
                <a:gd name="adj2" fmla="val -8513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latin typeface="Verdana" charset="0"/>
                </a:rPr>
                <a:t>Filters that Refine Results</a:t>
              </a:r>
              <a:endParaRPr lang="en-US" sz="2400" dirty="0"/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24200" y="3352800"/>
            <a:ext cx="1219200" cy="914400"/>
          </a:xfrm>
          <a:prstGeom prst="rect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24200" y="5562600"/>
            <a:ext cx="1219200" cy="228600"/>
          </a:xfrm>
          <a:prstGeom prst="rect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47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3250" name="Picture 1" descr="Screen Shot 2015-05-08 at 7.01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384175"/>
            <a:ext cx="5784850" cy="6089650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715000" y="381000"/>
            <a:ext cx="3124200" cy="6019800"/>
            <a:chOff x="4343400" y="381000"/>
            <a:chExt cx="3124200" cy="6019800"/>
          </a:xfrm>
        </p:grpSpPr>
        <p:sp>
          <p:nvSpPr>
            <p:cNvPr id="5" name="AutoShape 13"/>
            <p:cNvSpPr>
              <a:spLocks noChangeArrowheads="1"/>
            </p:cNvSpPr>
            <p:nvPr/>
          </p:nvSpPr>
          <p:spPr bwMode="auto">
            <a:xfrm>
              <a:off x="5029200" y="1752600"/>
              <a:ext cx="1066800" cy="4648200"/>
            </a:xfrm>
            <a:prstGeom prst="roundRect">
              <a:avLst>
                <a:gd name="adj" fmla="val 16667"/>
              </a:avLst>
            </a:prstGeom>
            <a:noFill/>
            <a:ln w="76200" cmpd="sng">
              <a:solidFill>
                <a:srgbClr val="008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253" name="Rounded Rectangular Callout 5"/>
            <p:cNvSpPr>
              <a:spLocks noChangeArrowheads="1"/>
            </p:cNvSpPr>
            <p:nvPr/>
          </p:nvSpPr>
          <p:spPr bwMode="auto">
            <a:xfrm>
              <a:off x="4343400" y="381000"/>
              <a:ext cx="3124200" cy="914400"/>
            </a:xfrm>
            <a:prstGeom prst="wedgeRoundRectCallout">
              <a:avLst>
                <a:gd name="adj1" fmla="val -16394"/>
                <a:gd name="adj2" fmla="val 84662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80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</a:pPr>
              <a:r>
                <a:rPr lang="en-US" sz="3200">
                  <a:latin typeface="Verdana" charset="0"/>
                </a:rPr>
                <a:t>Times Cited</a:t>
              </a:r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10069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5298" name="Picture 1" descr="Screen Shot 2015-05-08 at 7.01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384175"/>
            <a:ext cx="5784850" cy="6089650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04800" y="1295400"/>
            <a:ext cx="6532563" cy="2322513"/>
            <a:chOff x="304800" y="1295400"/>
            <a:chExt cx="6531991" cy="2322576"/>
          </a:xfrm>
        </p:grpSpPr>
        <p:pic>
          <p:nvPicPr>
            <p:cNvPr id="55300" name="Picture 1" descr="Screen Shot 2015-06-25 at 4.46.51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4" t="3915" r="2597" b="-169"/>
            <a:stretch>
              <a:fillRect/>
            </a:stretch>
          </p:blipFill>
          <p:spPr bwMode="auto">
            <a:xfrm>
              <a:off x="4194175" y="1295400"/>
              <a:ext cx="2642616" cy="2322576"/>
            </a:xfrm>
            <a:prstGeom prst="rect">
              <a:avLst/>
            </a:prstGeom>
            <a:noFill/>
            <a:ln w="53975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01" name="Rounded Rectangular Callout 5"/>
            <p:cNvSpPr>
              <a:spLocks noChangeArrowheads="1"/>
            </p:cNvSpPr>
            <p:nvPr/>
          </p:nvSpPr>
          <p:spPr bwMode="auto">
            <a:xfrm>
              <a:off x="304800" y="2362200"/>
              <a:ext cx="2743200" cy="838200"/>
            </a:xfrm>
            <a:prstGeom prst="wedgeRoundRectCallout">
              <a:avLst>
                <a:gd name="adj1" fmla="val 88301"/>
                <a:gd name="adj2" fmla="val -162713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latin typeface="Verdana" charset="0"/>
                </a:rPr>
                <a:t>Sort Options</a:t>
              </a:r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279168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7346" name="Picture 1" descr="Screen Shot 2015-05-08 at 7.01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762000"/>
            <a:ext cx="5483225" cy="5770563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Rounded Rectangular Callout 5"/>
          <p:cNvSpPr>
            <a:spLocks noChangeArrowheads="1"/>
          </p:cNvSpPr>
          <p:nvPr/>
        </p:nvSpPr>
        <p:spPr bwMode="auto">
          <a:xfrm>
            <a:off x="3086100" y="228600"/>
            <a:ext cx="2971800" cy="838200"/>
          </a:xfrm>
          <a:prstGeom prst="wedgeRoundRectCallout">
            <a:avLst>
              <a:gd name="adj1" fmla="val -8037"/>
              <a:gd name="adj2" fmla="val 49940"/>
              <a:gd name="adj3" fmla="val 16667"/>
            </a:avLst>
          </a:prstGeom>
          <a:solidFill>
            <a:schemeClr val="bg1"/>
          </a:solidFill>
          <a:ln w="57150">
            <a:solidFill>
              <a:srgbClr val="0080FF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>
                <a:latin typeface="Verdana" charset="0"/>
              </a:rPr>
              <a:t>Marked List</a:t>
            </a:r>
            <a:endParaRPr lang="en-US" sz="320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181600" y="1295400"/>
            <a:ext cx="2057400" cy="838200"/>
            <a:chOff x="5181600" y="1295400"/>
            <a:chExt cx="2057400" cy="838200"/>
          </a:xfrm>
        </p:grpSpPr>
        <p:sp>
          <p:nvSpPr>
            <p:cNvPr id="57349" name="Rectangle 1"/>
            <p:cNvSpPr>
              <a:spLocks noChangeArrowheads="1"/>
            </p:cNvSpPr>
            <p:nvPr/>
          </p:nvSpPr>
          <p:spPr bwMode="auto">
            <a:xfrm>
              <a:off x="5181600" y="1905000"/>
              <a:ext cx="762000" cy="228600"/>
            </a:xfrm>
            <a:prstGeom prst="rect">
              <a:avLst/>
            </a:prstGeom>
            <a:noFill/>
            <a:ln w="57150">
              <a:solidFill>
                <a:srgbClr val="0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50" name="Rectangle 8"/>
            <p:cNvSpPr>
              <a:spLocks noChangeArrowheads="1"/>
            </p:cNvSpPr>
            <p:nvPr/>
          </p:nvSpPr>
          <p:spPr bwMode="auto">
            <a:xfrm>
              <a:off x="6629400" y="1295400"/>
              <a:ext cx="609600" cy="304800"/>
            </a:xfrm>
            <a:prstGeom prst="rect">
              <a:avLst/>
            </a:prstGeom>
            <a:noFill/>
            <a:ln w="76200">
              <a:solidFill>
                <a:srgbClr val="0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031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9394" name="Picture 1" descr="Screen Shot 2015-05-08 at 7.01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4175"/>
            <a:ext cx="5786438" cy="6089650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4724400" y="5105400"/>
            <a:ext cx="3048000" cy="381000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008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9396" name="Group 1"/>
          <p:cNvGrpSpPr>
            <a:grpSpLocks/>
          </p:cNvGrpSpPr>
          <p:nvPr/>
        </p:nvGrpSpPr>
        <p:grpSpPr bwMode="auto">
          <a:xfrm>
            <a:off x="304800" y="3581400"/>
            <a:ext cx="8229600" cy="914400"/>
            <a:chOff x="304800" y="2971800"/>
            <a:chExt cx="8229600" cy="914400"/>
          </a:xfrm>
        </p:grpSpPr>
        <p:sp>
          <p:nvSpPr>
            <p:cNvPr id="59397" name="Rounded Rectangular Callout 5"/>
            <p:cNvSpPr>
              <a:spLocks noChangeArrowheads="1"/>
            </p:cNvSpPr>
            <p:nvPr/>
          </p:nvSpPr>
          <p:spPr bwMode="auto">
            <a:xfrm>
              <a:off x="304800" y="2971800"/>
              <a:ext cx="8229600" cy="914400"/>
            </a:xfrm>
            <a:prstGeom prst="wedgeRoundRectCallout">
              <a:avLst>
                <a:gd name="adj1" fmla="val 21319"/>
                <a:gd name="adj2" fmla="val 107056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2FC704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>
                  <a:latin typeface="Verdana" charset="0"/>
                </a:rPr>
                <a:t> </a:t>
              </a:r>
              <a:endParaRPr lang="en-US" sz="3200"/>
            </a:p>
          </p:txBody>
        </p:sp>
        <p:sp>
          <p:nvSpPr>
            <p:cNvPr id="59398" name="Rectangle 7"/>
            <p:cNvSpPr>
              <a:spLocks noChangeArrowheads="1"/>
            </p:cNvSpPr>
            <p:nvPr/>
          </p:nvSpPr>
          <p:spPr bwMode="auto">
            <a:xfrm>
              <a:off x="533400" y="3162300"/>
              <a:ext cx="7772400" cy="53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en-US" sz="2800">
                  <a:solidFill>
                    <a:srgbClr val="000000"/>
                  </a:solidFill>
                  <a:latin typeface="Calibri" charset="0"/>
                  <a:cs typeface="Calibri" charset="0"/>
                </a:rPr>
                <a:t>To see abstract, click title: </a:t>
              </a:r>
              <a:r>
                <a:rPr lang="en-US" sz="2800">
                  <a:solidFill>
                    <a:srgbClr val="0B5D96"/>
                  </a:solidFill>
                  <a:latin typeface="Calibri" charset="0"/>
                  <a:cs typeface="Calibri" charset="0"/>
                </a:rPr>
                <a:t>Notch signaling pathway…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40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828148"/>
            <a:ext cx="7543800" cy="1203852"/>
          </a:xfrm>
        </p:spPr>
        <p:txBody>
          <a:bodyPr/>
          <a:lstStyle/>
          <a:p>
            <a:r>
              <a:rPr lang="en-US" sz="4800" dirty="0" smtClean="0"/>
              <a:t>Need Help?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2538" y="3314700"/>
            <a:ext cx="6858000" cy="28067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	</a:t>
            </a:r>
            <a:r>
              <a:rPr lang="en-US" sz="4000" dirty="0" smtClean="0"/>
              <a:t>		on </a:t>
            </a:r>
            <a:r>
              <a:rPr lang="en-US" sz="4000" dirty="0"/>
              <a:t>library </a:t>
            </a:r>
            <a:r>
              <a:rPr lang="en-US" sz="4000" dirty="0" smtClean="0"/>
              <a:t>homepage (Right side)</a:t>
            </a:r>
            <a:endParaRPr lang="en-US" sz="4000" dirty="0" smtClean="0">
              <a:hlinkClick r:id="rId2"/>
            </a:endParaRPr>
          </a:p>
          <a:p>
            <a:endParaRPr lang="en-US" sz="4000" dirty="0">
              <a:hlinkClick r:id="rId2"/>
            </a:endParaRPr>
          </a:p>
          <a:p>
            <a:r>
              <a:rPr lang="en-US" sz="4000" dirty="0" smtClean="0">
                <a:hlinkClick r:id="rId2"/>
              </a:rPr>
              <a:t>mylibrary@ttuhsc.edu</a:t>
            </a:r>
            <a:endParaRPr lang="en-US" sz="4000" dirty="0" smtClean="0"/>
          </a:p>
          <a:p>
            <a:r>
              <a:rPr lang="en-US" sz="4000" dirty="0" smtClean="0"/>
              <a:t>                  </a:t>
            </a:r>
            <a:endParaRPr lang="en-US" sz="4000" dirty="0"/>
          </a:p>
          <a:p>
            <a:r>
              <a:rPr lang="en-US" sz="4000" dirty="0" smtClean="0"/>
              <a:t>806-743-2200 </a:t>
            </a:r>
          </a:p>
          <a:p>
            <a:r>
              <a:rPr lang="en-US" sz="4000" dirty="0" smtClean="0"/>
              <a:t>(Ask to speak to a Reference Librarian)</a:t>
            </a:r>
            <a:endParaRPr lang="en-US" sz="4000" dirty="0"/>
          </a:p>
        </p:txBody>
      </p:sp>
      <p:pic>
        <p:nvPicPr>
          <p:cNvPr id="5" name="Picture 4" descr="Screen Shot 2012-06-18 at 9.54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54" y="2256217"/>
            <a:ext cx="2367167" cy="64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55212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 descr="Screen Shot 2015-06-25 at 4.58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" y="328613"/>
            <a:ext cx="4137025" cy="6200775"/>
          </a:xfrm>
          <a:prstGeom prst="rect">
            <a:avLst/>
          </a:prstGeom>
          <a:ln w="28575" cmpd="sng">
            <a:solidFill>
              <a:schemeClr val="bg1">
                <a:lumMod val="65000"/>
              </a:schemeClr>
            </a:solidFill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657600" y="304800"/>
            <a:ext cx="5181600" cy="4038600"/>
            <a:chOff x="3657600" y="304800"/>
            <a:chExt cx="5181600" cy="4038600"/>
          </a:xfrm>
        </p:grpSpPr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657600" y="990600"/>
              <a:ext cx="914400" cy="3352800"/>
            </a:xfrm>
            <a:prstGeom prst="roundRect">
              <a:avLst>
                <a:gd name="adj" fmla="val 16667"/>
              </a:avLst>
            </a:prstGeom>
            <a:noFill/>
            <a:ln w="76200" cmpd="sng">
              <a:solidFill>
                <a:srgbClr val="008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446" name="Rounded Rectangular Callout 5"/>
            <p:cNvSpPr>
              <a:spLocks noChangeArrowheads="1"/>
            </p:cNvSpPr>
            <p:nvPr/>
          </p:nvSpPr>
          <p:spPr bwMode="auto">
            <a:xfrm>
              <a:off x="4953000" y="304800"/>
              <a:ext cx="3886200" cy="685800"/>
            </a:xfrm>
            <a:prstGeom prst="wedgeRoundRectCallout">
              <a:avLst>
                <a:gd name="adj1" fmla="val -50940"/>
                <a:gd name="adj2" fmla="val 88231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80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0000"/>
                </a:lnSpc>
              </a:pPr>
              <a:r>
                <a:rPr lang="en-US" sz="2800">
                  <a:latin typeface="Verdana" charset="0"/>
                </a:rPr>
                <a:t>Citation Network</a:t>
              </a:r>
              <a:endParaRPr lang="en-US" sz="2800"/>
            </a:p>
          </p:txBody>
        </p:sp>
      </p:grpSp>
      <p:sp>
        <p:nvSpPr>
          <p:cNvPr id="52229" name="Rounded Rectangular Callout 5"/>
          <p:cNvSpPr>
            <a:spLocks noChangeArrowheads="1"/>
          </p:cNvSpPr>
          <p:nvPr/>
        </p:nvSpPr>
        <p:spPr bwMode="auto">
          <a:xfrm>
            <a:off x="4953000" y="1828800"/>
            <a:ext cx="3886200" cy="762000"/>
          </a:xfrm>
          <a:prstGeom prst="wedgeRoundRectCallout">
            <a:avLst>
              <a:gd name="adj1" fmla="val -71481"/>
              <a:gd name="adj2" fmla="val -114148"/>
              <a:gd name="adj3" fmla="val 16667"/>
            </a:avLst>
          </a:prstGeom>
          <a:solidFill>
            <a:schemeClr val="bg1"/>
          </a:solidFill>
          <a:ln w="57150">
            <a:solidFill>
              <a:srgbClr val="33CC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>
                <a:latin typeface="Verdana" charset="0"/>
              </a:rPr>
              <a:t>Click Times Cited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8392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490" name="Picture 1" descr="Screen Shot 2015-07-13 at 5.15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49275"/>
            <a:ext cx="5959475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2971800" y="1417638"/>
            <a:ext cx="1447800" cy="1828800"/>
          </a:xfrm>
          <a:prstGeom prst="roundRect">
            <a:avLst>
              <a:gd name="adj" fmla="val 16667"/>
            </a:avLst>
          </a:prstGeom>
          <a:noFill/>
          <a:ln w="57150" cmpd="sng">
            <a:solidFill>
              <a:srgbClr val="008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492" name="Rounded Rectangular Callout 5"/>
          <p:cNvSpPr>
            <a:spLocks noChangeArrowheads="1"/>
          </p:cNvSpPr>
          <p:nvPr/>
        </p:nvSpPr>
        <p:spPr bwMode="auto">
          <a:xfrm>
            <a:off x="4597400" y="731838"/>
            <a:ext cx="2565400" cy="533400"/>
          </a:xfrm>
          <a:prstGeom prst="wedgeRoundRectCallout">
            <a:avLst>
              <a:gd name="adj1" fmla="val -42880"/>
              <a:gd name="adj2" fmla="val 46255"/>
              <a:gd name="adj3" fmla="val 16667"/>
            </a:avLst>
          </a:prstGeom>
          <a:solidFill>
            <a:schemeClr val="bg1"/>
          </a:solidFill>
          <a:ln w="38100">
            <a:solidFill>
              <a:srgbClr val="0080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Verdana" charset="0"/>
              </a:rPr>
              <a:t>Citing Articles</a:t>
            </a:r>
            <a:endParaRPr lang="en-US" sz="2400" dirty="0"/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152400" y="228600"/>
            <a:ext cx="2628900" cy="1066800"/>
          </a:xfrm>
          <a:prstGeom prst="wedgeRoundRectCallout">
            <a:avLst>
              <a:gd name="adj1" fmla="val 80148"/>
              <a:gd name="adj2" fmla="val 49745"/>
              <a:gd name="adj3" fmla="val 16667"/>
            </a:avLst>
          </a:prstGeom>
          <a:solidFill>
            <a:schemeClr val="bg1"/>
          </a:solidFill>
          <a:ln w="38100">
            <a:solidFill>
              <a:srgbClr val="33CC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sz="2400" dirty="0">
                <a:latin typeface="Verdana" charset="0"/>
              </a:rPr>
              <a:t>Click Return to Search Results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194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5538" name="Picture 1" descr="Screen Shot 2015-07-13 at 5.27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" b="1334"/>
          <a:stretch>
            <a:fillRect/>
          </a:stretch>
        </p:blipFill>
        <p:spPr bwMode="auto">
          <a:xfrm>
            <a:off x="914400" y="320675"/>
            <a:ext cx="5386388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209800" y="5181600"/>
            <a:ext cx="6553200" cy="762000"/>
            <a:chOff x="2209800" y="5181600"/>
            <a:chExt cx="6553200" cy="762000"/>
          </a:xfrm>
        </p:grpSpPr>
        <p:sp>
          <p:nvSpPr>
            <p:cNvPr id="4" name="AutoShape 13"/>
            <p:cNvSpPr>
              <a:spLocks noChangeArrowheads="1"/>
            </p:cNvSpPr>
            <p:nvPr/>
          </p:nvSpPr>
          <p:spPr bwMode="auto">
            <a:xfrm>
              <a:off x="2209800" y="5410200"/>
              <a:ext cx="3124200" cy="533400"/>
            </a:xfrm>
            <a:prstGeom prst="roundRect">
              <a:avLst>
                <a:gd name="adj" fmla="val 16667"/>
              </a:avLst>
            </a:prstGeom>
            <a:noFill/>
            <a:ln w="57150" cmpd="sng">
              <a:solidFill>
                <a:srgbClr val="33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541" name="Rounded Rectangular Callout 4"/>
            <p:cNvSpPr>
              <a:spLocks noChangeArrowheads="1"/>
            </p:cNvSpPr>
            <p:nvPr/>
          </p:nvSpPr>
          <p:spPr bwMode="auto">
            <a:xfrm>
              <a:off x="5715000" y="5181600"/>
              <a:ext cx="3048000" cy="762000"/>
            </a:xfrm>
            <a:prstGeom prst="wedgeRoundRectCallout">
              <a:avLst>
                <a:gd name="adj1" fmla="val -59306"/>
                <a:gd name="adj2" fmla="val 16412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40000"/>
                </a:lnSpc>
              </a:pPr>
              <a:r>
                <a:rPr lang="en-US" sz="2400" dirty="0">
                  <a:latin typeface="Verdana" charset="0"/>
                </a:rPr>
                <a:t>Click article title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806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 descr="Screen Shot 2015-06-25 at 4.58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28613"/>
            <a:ext cx="4137025" cy="6200775"/>
          </a:xfrm>
          <a:prstGeom prst="rect">
            <a:avLst/>
          </a:prstGeom>
          <a:ln w="28575" cmpd="sng">
            <a:solidFill>
              <a:schemeClr val="bg1">
                <a:lumMod val="65000"/>
              </a:schemeClr>
            </a:solidFill>
          </a:ln>
        </p:spPr>
      </p:pic>
      <p:pic>
        <p:nvPicPr>
          <p:cNvPr id="2" name="Picture 1" descr="Screen Shot 2015-06-25 at 5.14.0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0"/>
            <a:ext cx="3870325" cy="2763838"/>
          </a:xfrm>
          <a:prstGeom prst="rect">
            <a:avLst/>
          </a:prstGeom>
          <a:ln w="28575" cmpd="sng">
            <a:solidFill>
              <a:schemeClr val="bg1">
                <a:lumMod val="75000"/>
              </a:schemeClr>
            </a:solidFill>
          </a:ln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228600" y="304800"/>
            <a:ext cx="5334000" cy="1752600"/>
            <a:chOff x="228600" y="304800"/>
            <a:chExt cx="5334000" cy="1752600"/>
          </a:xfrm>
        </p:grpSpPr>
        <p:sp>
          <p:nvSpPr>
            <p:cNvPr id="67596" name="Rounded Rectangular Callout 5"/>
            <p:cNvSpPr>
              <a:spLocks noChangeArrowheads="1"/>
            </p:cNvSpPr>
            <p:nvPr/>
          </p:nvSpPr>
          <p:spPr bwMode="auto">
            <a:xfrm>
              <a:off x="228600" y="304800"/>
              <a:ext cx="4343400" cy="685800"/>
            </a:xfrm>
            <a:prstGeom prst="wedgeRoundRectCallout">
              <a:avLst>
                <a:gd name="adj1" fmla="val 52722"/>
                <a:gd name="adj2" fmla="val 178796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latin typeface="Verdana" charset="0"/>
                </a:rPr>
                <a:t>View Journal Information</a:t>
              </a:r>
              <a:endParaRPr lang="en-US" sz="2400" dirty="0"/>
            </a:p>
          </p:txBody>
        </p:sp>
        <p:sp>
          <p:nvSpPr>
            <p:cNvPr id="67597" name="Rectangle 1"/>
            <p:cNvSpPr>
              <a:spLocks noChangeArrowheads="1"/>
            </p:cNvSpPr>
            <p:nvPr/>
          </p:nvSpPr>
          <p:spPr bwMode="auto">
            <a:xfrm>
              <a:off x="4800600" y="1905000"/>
              <a:ext cx="762000" cy="152400"/>
            </a:xfrm>
            <a:prstGeom prst="rect">
              <a:avLst/>
            </a:prstGeom>
            <a:noFill/>
            <a:ln w="5715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09600" y="5181600"/>
            <a:ext cx="3352800" cy="762000"/>
            <a:chOff x="609600" y="5181600"/>
            <a:chExt cx="3352800" cy="762000"/>
          </a:xfrm>
        </p:grpSpPr>
        <p:sp>
          <p:nvSpPr>
            <p:cNvPr id="67590" name="Rounded Rectangular Callout 5"/>
            <p:cNvSpPr>
              <a:spLocks noChangeArrowheads="1"/>
            </p:cNvSpPr>
            <p:nvPr/>
          </p:nvSpPr>
          <p:spPr bwMode="auto">
            <a:xfrm>
              <a:off x="609600" y="5181600"/>
              <a:ext cx="3352800" cy="762000"/>
            </a:xfrm>
            <a:prstGeom prst="wedgeRoundRectCallout">
              <a:avLst>
                <a:gd name="adj1" fmla="val 51208"/>
                <a:gd name="adj2" fmla="val -42651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80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latin typeface="Verdana" charset="0"/>
                </a:rPr>
                <a:t>Click      to close</a:t>
              </a:r>
              <a:endParaRPr lang="en-US" sz="2800"/>
            </a:p>
          </p:txBody>
        </p:sp>
        <p:grpSp>
          <p:nvGrpSpPr>
            <p:cNvPr id="67591" name="Group 13"/>
            <p:cNvGrpSpPr>
              <a:grpSpLocks/>
            </p:cNvGrpSpPr>
            <p:nvPr/>
          </p:nvGrpSpPr>
          <p:grpSpPr bwMode="auto">
            <a:xfrm>
              <a:off x="1752600" y="5334000"/>
              <a:ext cx="457200" cy="457200"/>
              <a:chOff x="3810000" y="2362200"/>
              <a:chExt cx="457200" cy="457200"/>
            </a:xfrm>
          </p:grpSpPr>
          <p:grpSp>
            <p:nvGrpSpPr>
              <p:cNvPr id="67592" name="Group 12"/>
              <p:cNvGrpSpPr>
                <a:grpSpLocks/>
              </p:cNvGrpSpPr>
              <p:nvPr/>
            </p:nvGrpSpPr>
            <p:grpSpPr bwMode="auto">
              <a:xfrm>
                <a:off x="3810000" y="2362200"/>
                <a:ext cx="457200" cy="457200"/>
                <a:chOff x="3810000" y="2362200"/>
                <a:chExt cx="457200" cy="457200"/>
              </a:xfrm>
            </p:grpSpPr>
            <p:sp>
              <p:nvSpPr>
                <p:cNvPr id="67594" name="Rectangle 4"/>
                <p:cNvSpPr>
                  <a:spLocks noChangeArrowheads="1"/>
                </p:cNvSpPr>
                <p:nvPr/>
              </p:nvSpPr>
              <p:spPr bwMode="auto">
                <a:xfrm>
                  <a:off x="3810000" y="2362200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B2D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595" name="Oval 6"/>
                <p:cNvSpPr>
                  <a:spLocks noChangeAspect="1"/>
                </p:cNvSpPr>
                <p:nvPr/>
              </p:nvSpPr>
              <p:spPr bwMode="auto">
                <a:xfrm>
                  <a:off x="3886200" y="2438400"/>
                  <a:ext cx="289560" cy="289560"/>
                </a:xfrm>
                <a:prstGeom prst="ellipse">
                  <a:avLst/>
                </a:prstGeom>
                <a:solidFill>
                  <a:srgbClr val="ACAC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70000"/>
                    </a:lnSpc>
                  </a:pPr>
                  <a:endParaRPr lang="en-US" sz="1200">
                    <a:solidFill>
                      <a:srgbClr val="F6F6F6"/>
                    </a:solidFill>
                    <a:latin typeface="Calibri" charset="0"/>
                    <a:cs typeface="Calibri" charset="0"/>
                  </a:endParaRPr>
                </a:p>
              </p:txBody>
            </p:sp>
          </p:grpSp>
          <p:sp>
            <p:nvSpPr>
              <p:cNvPr id="67593" name="Rectangle 10"/>
              <p:cNvSpPr>
                <a:spLocks noChangeArrowheads="1"/>
              </p:cNvSpPr>
              <p:nvPr/>
            </p:nvSpPr>
            <p:spPr bwMode="auto">
              <a:xfrm>
                <a:off x="3886200" y="2438400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70000"/>
                  </a:lnSpc>
                </a:pPr>
                <a:r>
                  <a:rPr lang="en-US" sz="1800">
                    <a:solidFill>
                      <a:srgbClr val="F6F6F6"/>
                    </a:solidFill>
                    <a:latin typeface="Calibri" charset="0"/>
                    <a:cs typeface="Calibri" charset="0"/>
                  </a:rPr>
                  <a:t>X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858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 descr="Screen Shot 2015-06-25 at 4.58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28613"/>
            <a:ext cx="4137025" cy="6200775"/>
          </a:xfrm>
          <a:prstGeom prst="rect">
            <a:avLst/>
          </a:prstGeom>
          <a:ln w="28575" cmpd="sng">
            <a:solidFill>
              <a:schemeClr val="bg1">
                <a:lumMod val="65000"/>
              </a:schemeClr>
            </a:solidFill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1000" y="685800"/>
            <a:ext cx="5486400" cy="2209800"/>
            <a:chOff x="381000" y="685800"/>
            <a:chExt cx="5486400" cy="2209800"/>
          </a:xfrm>
        </p:grpSpPr>
        <p:sp>
          <p:nvSpPr>
            <p:cNvPr id="69636" name="Rounded Rectangular Callout 5"/>
            <p:cNvSpPr>
              <a:spLocks noChangeArrowheads="1"/>
            </p:cNvSpPr>
            <p:nvPr/>
          </p:nvSpPr>
          <p:spPr bwMode="auto">
            <a:xfrm>
              <a:off x="381000" y="1524000"/>
              <a:ext cx="3886200" cy="1371600"/>
            </a:xfrm>
            <a:prstGeom prst="wedgeRoundRectCallout">
              <a:avLst>
                <a:gd name="adj1" fmla="val 65574"/>
                <a:gd name="adj2" fmla="val -10500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latin typeface="Verdana" charset="0"/>
                </a:rPr>
                <a:t>Click Return to Search Results</a:t>
              </a:r>
              <a:endParaRPr lang="en-US" sz="2800"/>
            </a:p>
          </p:txBody>
        </p:sp>
        <p:sp>
          <p:nvSpPr>
            <p:cNvPr id="69637" name="Rectangle 8"/>
            <p:cNvSpPr>
              <a:spLocks noChangeArrowheads="1"/>
            </p:cNvSpPr>
            <p:nvPr/>
          </p:nvSpPr>
          <p:spPr bwMode="auto">
            <a:xfrm>
              <a:off x="5029200" y="685800"/>
              <a:ext cx="838200" cy="228600"/>
            </a:xfrm>
            <a:prstGeom prst="rect">
              <a:avLst/>
            </a:prstGeom>
            <a:noFill/>
            <a:ln w="57150">
              <a:solidFill>
                <a:srgbClr val="33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9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682" name="Picture 1" descr="Screen Shot 2015-07-13 at 12.0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9238"/>
            <a:ext cx="4352925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733800" y="304800"/>
            <a:ext cx="5181600" cy="1828800"/>
            <a:chOff x="3733800" y="304800"/>
            <a:chExt cx="5181600" cy="1828800"/>
          </a:xfrm>
        </p:grpSpPr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3733800" y="1066800"/>
              <a:ext cx="914400" cy="228600"/>
            </a:xfrm>
            <a:prstGeom prst="roundRect">
              <a:avLst>
                <a:gd name="adj" fmla="val 16667"/>
              </a:avLst>
            </a:prstGeom>
            <a:noFill/>
            <a:ln w="76200" cmpd="sng">
              <a:solidFill>
                <a:srgbClr val="33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85" name="Rounded Rectangular Callout 5"/>
            <p:cNvSpPr>
              <a:spLocks noChangeArrowheads="1"/>
            </p:cNvSpPr>
            <p:nvPr/>
          </p:nvSpPr>
          <p:spPr bwMode="auto">
            <a:xfrm>
              <a:off x="5257800" y="304800"/>
              <a:ext cx="3657600" cy="1828800"/>
            </a:xfrm>
            <a:prstGeom prst="wedgeRoundRectCallout">
              <a:avLst>
                <a:gd name="adj1" fmla="val -63972"/>
                <a:gd name="adj2" fmla="val 119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10000"/>
                </a:lnSpc>
              </a:pPr>
              <a:r>
                <a:rPr lang="en-US" sz="2800">
                  <a:latin typeface="Verdana" charset="0"/>
                </a:rPr>
                <a:t>         </a:t>
              </a:r>
              <a:r>
                <a:rPr lang="en-US" sz="3200">
                  <a:latin typeface="Verdana" charset="0"/>
                </a:rPr>
                <a:t>Click</a:t>
              </a:r>
            </a:p>
            <a:p>
              <a:pPr algn="ctr">
                <a:lnSpc>
                  <a:spcPct val="110000"/>
                </a:lnSpc>
              </a:pPr>
              <a:r>
                <a:rPr lang="en-US" sz="2800">
                  <a:solidFill>
                    <a:srgbClr val="3399CC"/>
                  </a:solidFill>
                  <a:latin typeface="Verdana" charset="0"/>
                </a:rPr>
                <a:t>Create Citation Report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885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3730" name="Picture 1" descr="Screen Shot 2015-07-13 at 12.04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638"/>
            <a:ext cx="41370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038600" y="533400"/>
            <a:ext cx="4953000" cy="1752600"/>
            <a:chOff x="3429000" y="533400"/>
            <a:chExt cx="4953000" cy="1752600"/>
          </a:xfrm>
        </p:grpSpPr>
        <p:sp>
          <p:nvSpPr>
            <p:cNvPr id="73738" name="Rounded Rectangular Callout 5"/>
            <p:cNvSpPr>
              <a:spLocks noChangeArrowheads="1"/>
            </p:cNvSpPr>
            <p:nvPr/>
          </p:nvSpPr>
          <p:spPr bwMode="auto">
            <a:xfrm>
              <a:off x="5410200" y="533400"/>
              <a:ext cx="2971800" cy="914400"/>
            </a:xfrm>
            <a:prstGeom prst="wedgeRoundRectCallout">
              <a:avLst>
                <a:gd name="adj1" fmla="val -59523"/>
                <a:gd name="adj2" fmla="val 9894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80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latin typeface="Verdana" charset="0"/>
                </a:rPr>
                <a:t>Times Cited</a:t>
              </a:r>
              <a:endParaRPr lang="en-US" sz="2800"/>
            </a:p>
          </p:txBody>
        </p:sp>
        <p:sp>
          <p:nvSpPr>
            <p:cNvPr id="73739" name="Rectangle 8"/>
            <p:cNvSpPr>
              <a:spLocks noChangeArrowheads="1"/>
            </p:cNvSpPr>
            <p:nvPr/>
          </p:nvSpPr>
          <p:spPr bwMode="auto">
            <a:xfrm>
              <a:off x="3429000" y="1524000"/>
              <a:ext cx="1600200" cy="762000"/>
            </a:xfrm>
            <a:prstGeom prst="rect">
              <a:avLst/>
            </a:prstGeom>
            <a:noFill/>
            <a:ln w="57150">
              <a:solidFill>
                <a:srgbClr val="0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419600" y="2590800"/>
            <a:ext cx="4419600" cy="3657600"/>
            <a:chOff x="3810000" y="2590800"/>
            <a:chExt cx="4419600" cy="3657600"/>
          </a:xfrm>
        </p:grpSpPr>
        <p:sp>
          <p:nvSpPr>
            <p:cNvPr id="73736" name="Rectangle 8"/>
            <p:cNvSpPr>
              <a:spLocks noChangeArrowheads="1"/>
            </p:cNvSpPr>
            <p:nvPr/>
          </p:nvSpPr>
          <p:spPr bwMode="auto">
            <a:xfrm>
              <a:off x="3810000" y="2590800"/>
              <a:ext cx="1295400" cy="3657600"/>
            </a:xfrm>
            <a:prstGeom prst="rect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37" name="Rounded Rectangular Callout 5"/>
            <p:cNvSpPr>
              <a:spLocks noChangeArrowheads="1"/>
            </p:cNvSpPr>
            <p:nvPr/>
          </p:nvSpPr>
          <p:spPr bwMode="auto">
            <a:xfrm>
              <a:off x="5943600" y="3581400"/>
              <a:ext cx="2286000" cy="762000"/>
            </a:xfrm>
            <a:prstGeom prst="wedgeRoundRectCallout">
              <a:avLst>
                <a:gd name="adj1" fmla="val -79157"/>
                <a:gd name="adj2" fmla="val 28569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2800">
                  <a:latin typeface="Verdana" charset="0"/>
                </a:rPr>
                <a:t>By Year</a:t>
              </a:r>
              <a:endParaRPr lang="en-US" sz="2800"/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28600" y="609600"/>
            <a:ext cx="3048000" cy="2057400"/>
            <a:chOff x="228600" y="609600"/>
            <a:chExt cx="3048000" cy="2057400"/>
          </a:xfrm>
        </p:grpSpPr>
        <p:sp>
          <p:nvSpPr>
            <p:cNvPr id="73734" name="Rounded Rectangular Callout 5"/>
            <p:cNvSpPr>
              <a:spLocks noChangeArrowheads="1"/>
            </p:cNvSpPr>
            <p:nvPr/>
          </p:nvSpPr>
          <p:spPr bwMode="auto">
            <a:xfrm>
              <a:off x="228600" y="1447800"/>
              <a:ext cx="3048000" cy="1219200"/>
            </a:xfrm>
            <a:prstGeom prst="wedgeRoundRectCallout">
              <a:avLst>
                <a:gd name="adj1" fmla="val 13454"/>
                <a:gd name="adj2" fmla="val -88792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</a:pPr>
              <a:r>
                <a:rPr lang="en-US" sz="2400" dirty="0">
                  <a:latin typeface="Verdana" charset="0"/>
                </a:rPr>
                <a:t>Click Return to Search Results</a:t>
              </a:r>
              <a:endParaRPr lang="en-US" sz="2400" dirty="0"/>
            </a:p>
          </p:txBody>
        </p:sp>
        <p:sp>
          <p:nvSpPr>
            <p:cNvPr id="73735" name="Rectangle 8"/>
            <p:cNvSpPr>
              <a:spLocks noChangeArrowheads="1"/>
            </p:cNvSpPr>
            <p:nvPr/>
          </p:nvSpPr>
          <p:spPr bwMode="auto">
            <a:xfrm>
              <a:off x="1981200" y="609600"/>
              <a:ext cx="762000" cy="304800"/>
            </a:xfrm>
            <a:prstGeom prst="rect">
              <a:avLst/>
            </a:prstGeom>
            <a:noFill/>
            <a:ln w="57150">
              <a:solidFill>
                <a:srgbClr val="33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54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5778" name="Picture 1" descr="Screen Shot 2015-05-08 at 7.01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384175"/>
            <a:ext cx="5786437" cy="6089650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4117975" y="5029200"/>
            <a:ext cx="4343400" cy="762000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008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28600" y="2895600"/>
            <a:ext cx="5410200" cy="1219200"/>
            <a:chOff x="228600" y="2895600"/>
            <a:chExt cx="5410200" cy="1219200"/>
          </a:xfrm>
        </p:grpSpPr>
        <p:sp>
          <p:nvSpPr>
            <p:cNvPr id="75781" name="Rounded Rectangular Callout 5"/>
            <p:cNvSpPr>
              <a:spLocks noChangeArrowheads="1"/>
            </p:cNvSpPr>
            <p:nvPr/>
          </p:nvSpPr>
          <p:spPr bwMode="auto">
            <a:xfrm>
              <a:off x="228600" y="2895600"/>
              <a:ext cx="5410200" cy="1219200"/>
            </a:xfrm>
            <a:prstGeom prst="wedgeRoundRectCallout">
              <a:avLst>
                <a:gd name="adj1" fmla="val 28287"/>
                <a:gd name="adj2" fmla="val 167241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2FC704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>
                  <a:latin typeface="Verdana" charset="0"/>
                </a:rPr>
                <a:t> </a:t>
              </a:r>
              <a:endParaRPr lang="en-US" sz="3200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806575" y="3124200"/>
              <a:ext cx="3532188" cy="762000"/>
            </a:xfrm>
            <a:prstGeom prst="rect">
              <a:avLst/>
            </a:prstGeom>
            <a:solidFill>
              <a:srgbClr val="5B5B5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3600" dirty="0">
                  <a:solidFill>
                    <a:schemeClr val="bg1"/>
                  </a:solidFill>
                  <a:latin typeface="Calibri"/>
                  <a:cs typeface="Calibri"/>
                </a:rPr>
                <a:t>Check Availability</a:t>
              </a:r>
            </a:p>
          </p:txBody>
        </p:sp>
        <p:sp>
          <p:nvSpPr>
            <p:cNvPr id="75783" name="Rectangle 7"/>
            <p:cNvSpPr>
              <a:spLocks noChangeArrowheads="1"/>
            </p:cNvSpPr>
            <p:nvPr/>
          </p:nvSpPr>
          <p:spPr bwMode="auto">
            <a:xfrm>
              <a:off x="529167" y="3238500"/>
              <a:ext cx="1202267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80000"/>
                </a:lnSpc>
              </a:pPr>
              <a:r>
                <a:rPr lang="en-US" sz="4000">
                  <a:solidFill>
                    <a:srgbClr val="000000"/>
                  </a:solidFill>
                  <a:latin typeface="Calibri" charset="0"/>
                  <a:cs typeface="Calibri" charset="0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25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7826" name="Picture 1" descr="Screen Shot 2015-05-08 at 7.02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070850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1" name="Group 2"/>
          <p:cNvGrpSpPr>
            <a:grpSpLocks/>
          </p:cNvGrpSpPr>
          <p:nvPr/>
        </p:nvGrpSpPr>
        <p:grpSpPr bwMode="auto">
          <a:xfrm>
            <a:off x="2209800" y="5410200"/>
            <a:ext cx="6629400" cy="1219200"/>
            <a:chOff x="228600" y="5334000"/>
            <a:chExt cx="6629400" cy="1219200"/>
          </a:xfrm>
        </p:grpSpPr>
        <p:sp>
          <p:nvSpPr>
            <p:cNvPr id="77828" name="Rounded Rectangular Callout 4"/>
            <p:cNvSpPr>
              <a:spLocks noChangeArrowheads="1"/>
            </p:cNvSpPr>
            <p:nvPr/>
          </p:nvSpPr>
          <p:spPr bwMode="auto">
            <a:xfrm>
              <a:off x="228600" y="5334000"/>
              <a:ext cx="6629400" cy="1219200"/>
            </a:xfrm>
            <a:prstGeom prst="wedgeRoundRectCallout">
              <a:avLst>
                <a:gd name="adj1" fmla="val 11245"/>
                <a:gd name="adj2" fmla="val -147514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>
                  <a:latin typeface="Verdana" charset="0"/>
                </a:rPr>
                <a:t> </a:t>
              </a:r>
              <a:endParaRPr lang="en-US" sz="3200"/>
            </a:p>
          </p:txBody>
        </p:sp>
        <p:sp>
          <p:nvSpPr>
            <p:cNvPr id="77829" name="Rectangle 6"/>
            <p:cNvSpPr>
              <a:spLocks noChangeArrowheads="1"/>
            </p:cNvSpPr>
            <p:nvPr/>
          </p:nvSpPr>
          <p:spPr bwMode="auto">
            <a:xfrm>
              <a:off x="533400" y="5676900"/>
              <a:ext cx="6019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80000"/>
                </a:lnSpc>
              </a:pPr>
              <a:r>
                <a:rPr lang="en-US" sz="3600">
                  <a:solidFill>
                    <a:srgbClr val="000000"/>
                  </a:solidFill>
                  <a:latin typeface="Calibri" charset="0"/>
                  <a:cs typeface="Calibri" charset="0"/>
                </a:rPr>
                <a:t>Gold Rush indicates availability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84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874" name="Picture 1" descr="Screen Shot 2015-05-08 at 7.02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81000"/>
            <a:ext cx="8070850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04800" y="5257800"/>
            <a:ext cx="5867400" cy="1219200"/>
            <a:chOff x="304800" y="5257800"/>
            <a:chExt cx="5867400" cy="1219200"/>
          </a:xfrm>
        </p:grpSpPr>
        <p:sp>
          <p:nvSpPr>
            <p:cNvPr id="79876" name="Rounded Rectangular Callout 4"/>
            <p:cNvSpPr>
              <a:spLocks noChangeArrowheads="1"/>
            </p:cNvSpPr>
            <p:nvPr/>
          </p:nvSpPr>
          <p:spPr bwMode="auto">
            <a:xfrm>
              <a:off x="304800" y="5257800"/>
              <a:ext cx="5867400" cy="1219200"/>
            </a:xfrm>
            <a:prstGeom prst="wedgeRoundRectCallout">
              <a:avLst>
                <a:gd name="adj1" fmla="val -29384"/>
                <a:gd name="adj2" fmla="val -158625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>
                  <a:latin typeface="Verdana" charset="0"/>
                </a:rPr>
                <a:t> </a:t>
              </a:r>
              <a:endParaRPr lang="en-US" sz="3200"/>
            </a:p>
          </p:txBody>
        </p:sp>
        <p:grpSp>
          <p:nvGrpSpPr>
            <p:cNvPr id="79877" name="Group 1"/>
            <p:cNvGrpSpPr>
              <a:grpSpLocks/>
            </p:cNvGrpSpPr>
            <p:nvPr/>
          </p:nvGrpSpPr>
          <p:grpSpPr bwMode="auto">
            <a:xfrm>
              <a:off x="534445" y="5562600"/>
              <a:ext cx="5409154" cy="533400"/>
              <a:chOff x="534445" y="5562600"/>
              <a:chExt cx="5409154" cy="533400"/>
            </a:xfrm>
          </p:grpSpPr>
          <p:sp>
            <p:nvSpPr>
              <p:cNvPr id="79878" name="Rectangle 6"/>
              <p:cNvSpPr>
                <a:spLocks noChangeArrowheads="1"/>
              </p:cNvSpPr>
              <p:nvPr/>
            </p:nvSpPr>
            <p:spPr bwMode="auto">
              <a:xfrm>
                <a:off x="3581399" y="5562600"/>
                <a:ext cx="23622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is selected</a:t>
                </a:r>
              </a:p>
            </p:txBody>
          </p:sp>
          <p:sp>
            <p:nvSpPr>
              <p:cNvPr id="79879" name="Rectangle 6"/>
              <p:cNvSpPr>
                <a:spLocks noChangeArrowheads="1"/>
              </p:cNvSpPr>
              <p:nvPr/>
            </p:nvSpPr>
            <p:spPr bwMode="auto">
              <a:xfrm>
                <a:off x="534445" y="5562600"/>
                <a:ext cx="3046956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4000" u="sng">
                    <a:solidFill>
                      <a:srgbClr val="6666FF"/>
                    </a:solidFill>
                    <a:latin typeface="Calibri" charset="0"/>
                    <a:cs typeface="Calibri" charset="0"/>
                  </a:rPr>
                  <a:t>ScienceDirect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624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508191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Reference Librarians</a:t>
            </a:r>
            <a:endParaRPr lang="en-US" dirty="0"/>
          </a:p>
        </p:txBody>
      </p:sp>
      <p:sp>
        <p:nvSpPr>
          <p:cNvPr id="2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52400" y="1846453"/>
            <a:ext cx="4114800" cy="3746499"/>
          </a:xfrm>
        </p:spPr>
        <p:txBody>
          <a:bodyPr rtlCol="0">
            <a:normAutofit/>
          </a:bodyPr>
          <a:lstStyle/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Available </a:t>
            </a:r>
            <a:r>
              <a:rPr lang="en-US" sz="2800" dirty="0" smtClean="0"/>
              <a:t>on</a:t>
            </a:r>
            <a:r>
              <a:rPr lang="en-US" sz="2800" dirty="0"/>
              <a:t> </a:t>
            </a:r>
            <a:r>
              <a:rPr lang="en-US" sz="2800" dirty="0" smtClean="0">
                <a:ea typeface="+mn-ea"/>
                <a:cs typeface="+mn-cs"/>
              </a:rPr>
              <a:t>2</a:t>
            </a:r>
            <a:r>
              <a:rPr lang="en-US" sz="2800" baseline="30000" dirty="0" smtClean="0">
                <a:ea typeface="+mn-ea"/>
                <a:cs typeface="+mn-cs"/>
              </a:rPr>
              <a:t>nd</a:t>
            </a:r>
            <a:r>
              <a:rPr lang="en-US" sz="2800" dirty="0" smtClean="0">
                <a:ea typeface="+mn-ea"/>
                <a:cs typeface="+mn-cs"/>
              </a:rPr>
              <a:t> floor of library, across from circulation and reading room area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800" dirty="0">
              <a:ea typeface="+mn-ea"/>
              <a:cs typeface="+mn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8am–5pm </a:t>
            </a:r>
            <a:endParaRPr lang="en-US" sz="2800" dirty="0">
              <a:ea typeface="+mn-ea"/>
              <a:cs typeface="+mn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ea typeface="+mn-ea"/>
                <a:cs typeface="+mn-cs"/>
              </a:rPr>
              <a:t>Monday–Friday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6969125" y="6282552"/>
            <a:ext cx="2019300" cy="369332"/>
          </a:xfrm>
          <a:prstGeom prst="rect">
            <a:avLst/>
          </a:prstGeom>
          <a:solidFill>
            <a:schemeClr val="tx2">
              <a:alpha val="8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Margaret Vugrin</a:t>
            </a:r>
          </a:p>
        </p:txBody>
      </p:sp>
      <p:pic>
        <p:nvPicPr>
          <p:cNvPr id="12" name="Picture 1" descr="peggy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b="5321"/>
          <a:stretch>
            <a:fillRect/>
          </a:stretch>
        </p:blipFill>
        <p:spPr bwMode="auto">
          <a:xfrm>
            <a:off x="7223123" y="1751160"/>
            <a:ext cx="15255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942138" y="3727598"/>
            <a:ext cx="2046287" cy="369332"/>
          </a:xfrm>
          <a:prstGeom prst="rect">
            <a:avLst/>
          </a:prstGeom>
          <a:solidFill>
            <a:schemeClr val="tx2">
              <a:alpha val="7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Peggy Edwards</a:t>
            </a:r>
          </a:p>
        </p:txBody>
      </p:sp>
      <p:pic>
        <p:nvPicPr>
          <p:cNvPr id="16" name="Picture 2" descr="margaret 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3" y="4270522"/>
            <a:ext cx="148272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jennif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3" y="1741636"/>
            <a:ext cx="154463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4433886" y="3719659"/>
            <a:ext cx="2224712" cy="369332"/>
          </a:xfrm>
          <a:prstGeom prst="rect">
            <a:avLst/>
          </a:prstGeom>
          <a:solidFill>
            <a:schemeClr val="tx2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FFFF"/>
                </a:solidFill>
                <a:latin typeface="Franklin Gothic Medium" charset="0"/>
              </a:rPr>
              <a:t>Jennifer  </a:t>
            </a:r>
            <a:r>
              <a:rPr lang="en-US" sz="1800" b="1" dirty="0" err="1">
                <a:solidFill>
                  <a:srgbClr val="FFFFFF"/>
                </a:solidFill>
                <a:latin typeface="Franklin Gothic Medium" charset="0"/>
              </a:rPr>
              <a:t>Teichelman</a:t>
            </a:r>
            <a:endParaRPr lang="en-US" sz="1800" b="1" dirty="0">
              <a:solidFill>
                <a:srgbClr val="FFFFFF"/>
              </a:solidFill>
              <a:latin typeface="Franklin Gothic Medium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42" y="4270520"/>
            <a:ext cx="1572419" cy="2355263"/>
          </a:xfrm>
          <a:prstGeom prst="rect">
            <a:avLst/>
          </a:prstGeom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495798" y="6270773"/>
            <a:ext cx="2160588" cy="369332"/>
          </a:xfrm>
          <a:prstGeom prst="rect">
            <a:avLst/>
          </a:prstGeom>
          <a:solidFill>
            <a:schemeClr val="tx2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Micah </a:t>
            </a:r>
            <a:r>
              <a:rPr lang="en-US" sz="1800" dirty="0" smtClean="0">
                <a:solidFill>
                  <a:srgbClr val="F2F2F2"/>
                </a:solidFill>
                <a:latin typeface="Franklin Gothic Medium" charset="0"/>
              </a:rPr>
              <a:t>Walsleben</a:t>
            </a:r>
            <a:endParaRPr lang="en-US" sz="1800" dirty="0">
              <a:solidFill>
                <a:srgbClr val="F2F2F2"/>
              </a:solidFill>
              <a:latin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22" name="Picture 1" descr="Screen Shot 2015-05-08 at 7.01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503988" cy="644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209800" y="4495800"/>
            <a:ext cx="6629400" cy="1219200"/>
            <a:chOff x="2286000" y="4495800"/>
            <a:chExt cx="6629400" cy="1219200"/>
          </a:xfrm>
        </p:grpSpPr>
        <p:sp>
          <p:nvSpPr>
            <p:cNvPr id="81927" name="Rounded Rectangular Callout 4"/>
            <p:cNvSpPr>
              <a:spLocks noChangeArrowheads="1"/>
            </p:cNvSpPr>
            <p:nvPr/>
          </p:nvSpPr>
          <p:spPr bwMode="auto">
            <a:xfrm>
              <a:off x="2286000" y="4495800"/>
              <a:ext cx="6629400" cy="1219200"/>
            </a:xfrm>
            <a:prstGeom prst="wedgeRoundRectCallout">
              <a:avLst>
                <a:gd name="adj1" fmla="val -24259"/>
                <a:gd name="adj2" fmla="val -94736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2FC704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>
                  <a:latin typeface="Verdana" charset="0"/>
                </a:rPr>
                <a:t> </a:t>
              </a:r>
              <a:endParaRPr lang="en-US" sz="3200"/>
            </a:p>
          </p:txBody>
        </p:sp>
        <p:sp>
          <p:nvSpPr>
            <p:cNvPr id="81928" name="Rectangle 5"/>
            <p:cNvSpPr>
              <a:spLocks noChangeArrowheads="1"/>
            </p:cNvSpPr>
            <p:nvPr/>
          </p:nvSpPr>
          <p:spPr bwMode="auto">
            <a:xfrm>
              <a:off x="2590800" y="4838700"/>
              <a:ext cx="6019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80000"/>
                </a:lnSpc>
              </a:pPr>
              <a:r>
                <a:rPr lang="en-US" sz="3600">
                  <a:solidFill>
                    <a:srgbClr val="000000"/>
                  </a:solidFill>
                  <a:latin typeface="Calibri" charset="0"/>
                  <a:cs typeface="Calibri" charset="0"/>
                </a:rPr>
                <a:t>…and opens the full-text article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04800" y="457200"/>
            <a:ext cx="5486400" cy="2057400"/>
            <a:chOff x="304800" y="457200"/>
            <a:chExt cx="5486400" cy="2057400"/>
          </a:xfrm>
        </p:grpSpPr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1828800" y="457200"/>
              <a:ext cx="990600" cy="381000"/>
            </a:xfrm>
            <a:prstGeom prst="roundRect">
              <a:avLst>
                <a:gd name="adj" fmla="val 16667"/>
              </a:avLst>
            </a:prstGeom>
            <a:noFill/>
            <a:ln w="76200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ounded Rectangular Callout 10"/>
            <p:cNvSpPr/>
            <p:nvPr/>
          </p:nvSpPr>
          <p:spPr bwMode="auto">
            <a:xfrm>
              <a:off x="304800" y="1600200"/>
              <a:ext cx="5486400" cy="914400"/>
            </a:xfrm>
            <a:prstGeom prst="wedgeRoundRectCallout">
              <a:avLst>
                <a:gd name="adj1" fmla="val -20993"/>
                <a:gd name="adj2" fmla="val -121358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sz="3200" dirty="0">
                  <a:solidFill>
                    <a:srgbClr val="CC0000"/>
                  </a:solidFill>
                  <a:latin typeface="Verdana" charset="0"/>
                </a:rPr>
                <a:t>Click to </a:t>
              </a:r>
              <a:r>
                <a:rPr lang="en-US" sz="3200" dirty="0">
                  <a:solidFill>
                    <a:srgbClr val="336699"/>
                  </a:solidFill>
                  <a:latin typeface="Verdana" charset="0"/>
                </a:rPr>
                <a:t>Download PDF</a:t>
              </a:r>
              <a:endParaRPr lang="en-US" sz="3200" dirty="0">
                <a:solidFill>
                  <a:srgbClr val="3366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72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3970" name="Picture 1" descr="Screen Shot 2015-05-08 at 7.03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592638" cy="6134100"/>
          </a:xfrm>
          <a:prstGeom prst="rect">
            <a:avLst/>
          </a:prstGeom>
          <a:noFill/>
          <a:ln w="571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611" name="Group 8"/>
          <p:cNvGrpSpPr>
            <a:grpSpLocks/>
          </p:cNvGrpSpPr>
          <p:nvPr/>
        </p:nvGrpSpPr>
        <p:grpSpPr bwMode="auto">
          <a:xfrm>
            <a:off x="3810000" y="4191000"/>
            <a:ext cx="4953000" cy="1219200"/>
            <a:chOff x="3581400" y="4267200"/>
            <a:chExt cx="4953000" cy="1219200"/>
          </a:xfrm>
        </p:grpSpPr>
        <p:sp>
          <p:nvSpPr>
            <p:cNvPr id="83975" name="Rounded Rectangular Callout 4"/>
            <p:cNvSpPr>
              <a:spLocks noChangeArrowheads="1"/>
            </p:cNvSpPr>
            <p:nvPr/>
          </p:nvSpPr>
          <p:spPr bwMode="auto">
            <a:xfrm>
              <a:off x="3581400" y="4267200"/>
              <a:ext cx="4953000" cy="1219200"/>
            </a:xfrm>
            <a:prstGeom prst="wedgeRoundRectCallout">
              <a:avLst>
                <a:gd name="adj1" fmla="val -57759"/>
                <a:gd name="adj2" fmla="val 110125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2FC704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>
                  <a:latin typeface="Verdana" charset="0"/>
                </a:rPr>
                <a:t> </a:t>
              </a:r>
              <a:endParaRPr lang="en-US" sz="3200"/>
            </a:p>
          </p:txBody>
        </p:sp>
        <p:sp>
          <p:nvSpPr>
            <p:cNvPr id="83976" name="Rectangle 5"/>
            <p:cNvSpPr>
              <a:spLocks noChangeArrowheads="1"/>
            </p:cNvSpPr>
            <p:nvPr/>
          </p:nvSpPr>
          <p:spPr bwMode="auto">
            <a:xfrm>
              <a:off x="3733800" y="4648200"/>
              <a:ext cx="4572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80000"/>
                </a:lnSpc>
              </a:pPr>
              <a:r>
                <a:rPr lang="en-US" sz="3200">
                  <a:solidFill>
                    <a:srgbClr val="000000"/>
                  </a:solidFill>
                  <a:latin typeface="Calibri" charset="0"/>
                  <a:cs typeface="Calibri" charset="0"/>
                </a:rPr>
                <a:t>Click to download full-text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715000" y="990600"/>
            <a:ext cx="2971800" cy="838200"/>
            <a:chOff x="4000500" y="838200"/>
            <a:chExt cx="2971800" cy="838200"/>
          </a:xfrm>
        </p:grpSpPr>
        <p:sp>
          <p:nvSpPr>
            <p:cNvPr id="83973" name="Rounded Rectangular Callout 4"/>
            <p:cNvSpPr>
              <a:spLocks noChangeArrowheads="1"/>
            </p:cNvSpPr>
            <p:nvPr/>
          </p:nvSpPr>
          <p:spPr bwMode="auto">
            <a:xfrm>
              <a:off x="4000500" y="838200"/>
              <a:ext cx="2971800" cy="838200"/>
            </a:xfrm>
            <a:prstGeom prst="wedgeRoundRectCallout">
              <a:avLst>
                <a:gd name="adj1" fmla="val -39523"/>
                <a:gd name="adj2" fmla="val 4901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2FC704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>
                  <a:latin typeface="Verdana" charset="0"/>
                </a:rPr>
                <a:t> </a:t>
              </a:r>
              <a:endParaRPr lang="en-US" sz="3200"/>
            </a:p>
          </p:txBody>
        </p:sp>
        <p:sp>
          <p:nvSpPr>
            <p:cNvPr id="83974" name="Rectangle 5"/>
            <p:cNvSpPr>
              <a:spLocks noChangeArrowheads="1"/>
            </p:cNvSpPr>
            <p:nvPr/>
          </p:nvSpPr>
          <p:spPr bwMode="auto">
            <a:xfrm>
              <a:off x="4191000" y="990600"/>
              <a:ext cx="2590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80000"/>
                </a:lnSpc>
              </a:pPr>
              <a:r>
                <a:rPr lang="en-US" sz="3200">
                  <a:solidFill>
                    <a:srgbClr val="000000"/>
                  </a:solidFill>
                  <a:latin typeface="Calibri" charset="0"/>
                  <a:cs typeface="Calibri" charset="0"/>
                </a:rPr>
                <a:t>Close screens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006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6018" name="Picture 1" descr="Screen Shot 2015-05-08 at 7.01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384175"/>
            <a:ext cx="5786437" cy="6089650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04800" y="1524000"/>
            <a:ext cx="6172200" cy="2514600"/>
            <a:chOff x="304800" y="1524000"/>
            <a:chExt cx="6172200" cy="2514600"/>
          </a:xfrm>
        </p:grpSpPr>
        <p:sp>
          <p:nvSpPr>
            <p:cNvPr id="5" name="AutoShape 13"/>
            <p:cNvSpPr>
              <a:spLocks noChangeArrowheads="1"/>
            </p:cNvSpPr>
            <p:nvPr/>
          </p:nvSpPr>
          <p:spPr bwMode="auto">
            <a:xfrm>
              <a:off x="5257800" y="1524000"/>
              <a:ext cx="1143000" cy="381000"/>
            </a:xfrm>
            <a:prstGeom prst="roundRect">
              <a:avLst>
                <a:gd name="adj" fmla="val 16667"/>
              </a:avLst>
            </a:prstGeom>
            <a:noFill/>
            <a:ln w="76200" cmpd="sng">
              <a:solidFill>
                <a:srgbClr val="2FC70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6021" name="Group 2"/>
            <p:cNvGrpSpPr>
              <a:grpSpLocks/>
            </p:cNvGrpSpPr>
            <p:nvPr/>
          </p:nvGrpSpPr>
          <p:grpSpPr bwMode="auto">
            <a:xfrm>
              <a:off x="304800" y="3048000"/>
              <a:ext cx="6172200" cy="990600"/>
              <a:chOff x="304800" y="3048000"/>
              <a:chExt cx="6172200" cy="990600"/>
            </a:xfrm>
          </p:grpSpPr>
          <p:sp>
            <p:nvSpPr>
              <p:cNvPr id="86022" name="Rounded Rectangular Callout 5"/>
              <p:cNvSpPr>
                <a:spLocks noChangeArrowheads="1"/>
              </p:cNvSpPr>
              <p:nvPr/>
            </p:nvSpPr>
            <p:spPr bwMode="auto">
              <a:xfrm>
                <a:off x="304800" y="3048000"/>
                <a:ext cx="6172200" cy="990600"/>
              </a:xfrm>
              <a:prstGeom prst="wedgeRoundRectCallout">
                <a:avLst>
                  <a:gd name="adj1" fmla="val 29958"/>
                  <a:gd name="adj2" fmla="val -153588"/>
                  <a:gd name="adj3" fmla="val 16667"/>
                </a:avLst>
              </a:prstGeom>
              <a:solidFill>
                <a:schemeClr val="bg1"/>
              </a:solidFill>
              <a:ln w="57150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3200">
                    <a:latin typeface="Verdana" charset="0"/>
                  </a:rPr>
                  <a:t> </a:t>
                </a:r>
                <a:endParaRPr lang="en-US" sz="3200"/>
              </a:p>
            </p:txBody>
          </p:sp>
          <p:sp>
            <p:nvSpPr>
              <p:cNvPr id="86023" name="Rectangle 7"/>
              <p:cNvSpPr>
                <a:spLocks noChangeArrowheads="1"/>
              </p:cNvSpPr>
              <p:nvPr/>
            </p:nvSpPr>
            <p:spPr bwMode="auto">
              <a:xfrm>
                <a:off x="1638300" y="3276600"/>
                <a:ext cx="46863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360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Save to EndNote online</a:t>
                </a:r>
              </a:p>
            </p:txBody>
          </p:sp>
          <p:sp>
            <p:nvSpPr>
              <p:cNvPr id="86024" name="Rectangle 7"/>
              <p:cNvSpPr>
                <a:spLocks noChangeArrowheads="1"/>
              </p:cNvSpPr>
              <p:nvPr/>
            </p:nvSpPr>
            <p:spPr bwMode="auto">
              <a:xfrm>
                <a:off x="457200" y="3276600"/>
                <a:ext cx="12573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3600" i="1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Note: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118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409700" y="2514600"/>
            <a:ext cx="6324600" cy="1828800"/>
          </a:xfrm>
          <a:prstGeom prst="wedgeRoundRectCallout">
            <a:avLst>
              <a:gd name="adj1" fmla="val -49733"/>
              <a:gd name="adj2" fmla="val 583"/>
              <a:gd name="adj3" fmla="val 16667"/>
            </a:avLst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5400" i="1" dirty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Saved Searches and Citation Alerts</a:t>
            </a:r>
            <a:endParaRPr lang="en-US" sz="5400" i="1" baseline="30000" dirty="0">
              <a:solidFill>
                <a:schemeClr val="bg1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6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642" name="Picture 1" descr="Screen Shot 2015-07-13 at 1.47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165225"/>
            <a:ext cx="856615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4800" y="1600200"/>
            <a:ext cx="2362200" cy="2057400"/>
            <a:chOff x="304800" y="1600200"/>
            <a:chExt cx="2362200" cy="2057400"/>
          </a:xfrm>
        </p:grpSpPr>
        <p:sp>
          <p:nvSpPr>
            <p:cNvPr id="112648" name="Rounded Rectangular Callout 5"/>
            <p:cNvSpPr>
              <a:spLocks noChangeArrowheads="1"/>
            </p:cNvSpPr>
            <p:nvPr/>
          </p:nvSpPr>
          <p:spPr bwMode="auto">
            <a:xfrm>
              <a:off x="304800" y="1600200"/>
              <a:ext cx="2362200" cy="762000"/>
            </a:xfrm>
            <a:prstGeom prst="wedgeRoundRectCallout">
              <a:avLst>
                <a:gd name="adj1" fmla="val -18606"/>
                <a:gd name="adj2" fmla="val 100611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99CC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40000"/>
                </a:lnSpc>
              </a:pPr>
              <a:r>
                <a:rPr lang="en-US" sz="2400" dirty="0">
                  <a:latin typeface="Verdana" charset="0"/>
                </a:rPr>
                <a:t>Click Results</a:t>
              </a:r>
              <a:endParaRPr lang="en-US" sz="2400" dirty="0"/>
            </a:p>
          </p:txBody>
        </p:sp>
        <p:sp>
          <p:nvSpPr>
            <p:cNvPr id="112649" name="Rectangle 8"/>
            <p:cNvSpPr>
              <a:spLocks noChangeArrowheads="1"/>
            </p:cNvSpPr>
            <p:nvPr/>
          </p:nvSpPr>
          <p:spPr bwMode="auto">
            <a:xfrm>
              <a:off x="685800" y="2819400"/>
              <a:ext cx="762000" cy="838200"/>
            </a:xfrm>
            <a:prstGeom prst="rect">
              <a:avLst/>
            </a:prstGeom>
            <a:noFill/>
            <a:ln w="57150">
              <a:solidFill>
                <a:srgbClr val="33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8" name="Picture 7" descr="Screen Shot 2015-07-13 at 1.48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600"/>
            <a:ext cx="5511800" cy="6350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648200" y="762000"/>
            <a:ext cx="4114800" cy="1752600"/>
            <a:chOff x="4648200" y="762000"/>
            <a:chExt cx="4114800" cy="1752600"/>
          </a:xfrm>
        </p:grpSpPr>
        <p:sp>
          <p:nvSpPr>
            <p:cNvPr id="11" name="AutoShape 13"/>
            <p:cNvSpPr>
              <a:spLocks noChangeArrowheads="1"/>
            </p:cNvSpPr>
            <p:nvPr/>
          </p:nvSpPr>
          <p:spPr bwMode="auto">
            <a:xfrm>
              <a:off x="7848600" y="762000"/>
              <a:ext cx="609600" cy="228600"/>
            </a:xfrm>
            <a:prstGeom prst="roundRect">
              <a:avLst>
                <a:gd name="adj" fmla="val 16667"/>
              </a:avLst>
            </a:prstGeom>
            <a:noFill/>
            <a:ln w="76200" cmpd="sng">
              <a:solidFill>
                <a:srgbClr val="33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647" name="Rounded Rectangular Callout 5"/>
            <p:cNvSpPr>
              <a:spLocks noChangeArrowheads="1"/>
            </p:cNvSpPr>
            <p:nvPr/>
          </p:nvSpPr>
          <p:spPr bwMode="auto">
            <a:xfrm>
              <a:off x="4648200" y="1524000"/>
              <a:ext cx="4114800" cy="990600"/>
            </a:xfrm>
            <a:prstGeom prst="wedgeRoundRectCallout">
              <a:avLst>
                <a:gd name="adj1" fmla="val 29856"/>
                <a:gd name="adj2" fmla="val -93949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en-US" sz="2800">
                  <a:latin typeface="Verdana" charset="0"/>
                </a:rPr>
                <a:t>Click Search History</a:t>
              </a:r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242086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Screen Shot 2015-07-13 at 2.37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828800"/>
            <a:ext cx="8267700" cy="4373563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895600" y="457200"/>
            <a:ext cx="4419600" cy="3306763"/>
            <a:chOff x="2895600" y="457200"/>
            <a:chExt cx="4419600" cy="3307080"/>
          </a:xfrm>
        </p:grpSpPr>
        <p:sp>
          <p:nvSpPr>
            <p:cNvPr id="114692" name="Rounded Rectangular Callout 5"/>
            <p:cNvSpPr>
              <a:spLocks noChangeArrowheads="1"/>
            </p:cNvSpPr>
            <p:nvPr/>
          </p:nvSpPr>
          <p:spPr bwMode="auto">
            <a:xfrm>
              <a:off x="2895600" y="457200"/>
              <a:ext cx="4419600" cy="914587"/>
            </a:xfrm>
            <a:prstGeom prst="wedgeRoundRectCallout">
              <a:avLst>
                <a:gd name="adj1" fmla="val -25889"/>
                <a:gd name="adj2" fmla="val 264796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40000"/>
                </a:lnSpc>
              </a:pPr>
              <a:r>
                <a:rPr lang="en-US" sz="2800">
                  <a:latin typeface="Verdana" charset="0"/>
                </a:rPr>
                <a:t>Click to Save History</a:t>
              </a:r>
              <a:endParaRPr lang="en-US" sz="2800"/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505200" y="3459451"/>
              <a:ext cx="838200" cy="304829"/>
            </a:xfrm>
            <a:prstGeom prst="roundRect">
              <a:avLst>
                <a:gd name="adj" fmla="val 16667"/>
              </a:avLst>
            </a:prstGeom>
            <a:noFill/>
            <a:ln w="76200" cmpd="sng">
              <a:solidFill>
                <a:srgbClr val="33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745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6738" name="Picture 2" descr="Screen Shot 2015-07-13 at 2.41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23863"/>
            <a:ext cx="7715250" cy="6010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143000" y="1371600"/>
            <a:ext cx="7086600" cy="4038600"/>
            <a:chOff x="1143000" y="1371600"/>
            <a:chExt cx="7086600" cy="4038600"/>
          </a:xfrm>
        </p:grpSpPr>
        <p:sp>
          <p:nvSpPr>
            <p:cNvPr id="116740" name="Rounded Rectangular Callout 9"/>
            <p:cNvSpPr>
              <a:spLocks noChangeArrowheads="1"/>
            </p:cNvSpPr>
            <p:nvPr/>
          </p:nvSpPr>
          <p:spPr bwMode="auto">
            <a:xfrm>
              <a:off x="1143000" y="1371600"/>
              <a:ext cx="7086600" cy="1447800"/>
            </a:xfrm>
            <a:prstGeom prst="wedgeRoundRectCallout">
              <a:avLst>
                <a:gd name="adj1" fmla="val 7176"/>
                <a:gd name="adj2" fmla="val 117917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2800">
                  <a:latin typeface="Verdana" charset="0"/>
                </a:rPr>
                <a:t>Saving your search history creates</a:t>
              </a:r>
            </a:p>
            <a:p>
              <a:pPr algn="ctr">
                <a:lnSpc>
                  <a:spcPct val="120000"/>
                </a:lnSpc>
              </a:pPr>
              <a:r>
                <a:rPr lang="en-US" sz="2800">
                  <a:latin typeface="Verdana" charset="0"/>
                </a:rPr>
                <a:t>e-mail alerts of new articles</a:t>
              </a:r>
              <a:endParaRPr lang="en-US" sz="2800"/>
            </a:p>
          </p:txBody>
        </p:sp>
        <p:sp>
          <p:nvSpPr>
            <p:cNvPr id="116741" name="Rectangle 4"/>
            <p:cNvSpPr>
              <a:spLocks noChangeArrowheads="1"/>
            </p:cNvSpPr>
            <p:nvPr/>
          </p:nvSpPr>
          <p:spPr bwMode="auto">
            <a:xfrm>
              <a:off x="2362200" y="3886200"/>
              <a:ext cx="4419600" cy="1524000"/>
            </a:xfrm>
            <a:prstGeom prst="rect">
              <a:avLst/>
            </a:prstGeom>
            <a:noFill/>
            <a:ln w="57150">
              <a:solidFill>
                <a:srgbClr val="33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52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8786" name="Picture 2" descr="Screen Shot 2015-07-10 at 5.24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"/>
          <a:stretch>
            <a:fillRect/>
          </a:stretch>
        </p:blipFill>
        <p:spPr bwMode="auto">
          <a:xfrm>
            <a:off x="536575" y="685800"/>
            <a:ext cx="8070850" cy="58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85800" y="609600"/>
            <a:ext cx="6858000" cy="1371600"/>
            <a:chOff x="685800" y="609600"/>
            <a:chExt cx="6858000" cy="1371600"/>
          </a:xfrm>
        </p:grpSpPr>
        <p:sp>
          <p:nvSpPr>
            <p:cNvPr id="118792" name="Rounded Rectangular Callout 5"/>
            <p:cNvSpPr>
              <a:spLocks noChangeArrowheads="1"/>
            </p:cNvSpPr>
            <p:nvPr/>
          </p:nvSpPr>
          <p:spPr bwMode="auto">
            <a:xfrm>
              <a:off x="685800" y="762000"/>
              <a:ext cx="4876800" cy="838200"/>
            </a:xfrm>
            <a:prstGeom prst="wedgeRoundRectCallout">
              <a:avLst>
                <a:gd name="adj1" fmla="val 62986"/>
                <a:gd name="adj2" fmla="val -26847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80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latin typeface="Verdana" charset="0"/>
                </a:rPr>
                <a:t>Create a Personal Profile</a:t>
              </a:r>
              <a:endParaRPr lang="en-US" sz="2800"/>
            </a:p>
          </p:txBody>
        </p:sp>
        <p:sp>
          <p:nvSpPr>
            <p:cNvPr id="118793" name="Rectangle 3"/>
            <p:cNvSpPr>
              <a:spLocks noChangeArrowheads="1"/>
            </p:cNvSpPr>
            <p:nvPr/>
          </p:nvSpPr>
          <p:spPr bwMode="auto">
            <a:xfrm>
              <a:off x="6324600" y="609600"/>
              <a:ext cx="1219200" cy="1371600"/>
            </a:xfrm>
            <a:prstGeom prst="rect">
              <a:avLst/>
            </a:prstGeom>
            <a:noFill/>
            <a:ln w="76200">
              <a:solidFill>
                <a:srgbClr val="0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24400" y="4800600"/>
            <a:ext cx="2971800" cy="1219200"/>
          </a:xfrm>
          <a:prstGeom prst="rect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562600" y="3048000"/>
            <a:ext cx="3352800" cy="1752600"/>
            <a:chOff x="5562600" y="3048000"/>
            <a:chExt cx="3352800" cy="1752600"/>
          </a:xfrm>
        </p:grpSpPr>
        <p:sp>
          <p:nvSpPr>
            <p:cNvPr id="118790" name="Rounded Rectangular Callout 5"/>
            <p:cNvSpPr>
              <a:spLocks noChangeArrowheads="1"/>
            </p:cNvSpPr>
            <p:nvPr/>
          </p:nvSpPr>
          <p:spPr bwMode="auto">
            <a:xfrm>
              <a:off x="5562600" y="3048000"/>
              <a:ext cx="3352800" cy="838200"/>
            </a:xfrm>
            <a:prstGeom prst="wedgeRoundRectCallout">
              <a:avLst>
                <a:gd name="adj1" fmla="val 8736"/>
                <a:gd name="adj2" fmla="val 104468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3200">
                  <a:latin typeface="Verdana" charset="0"/>
                </a:rPr>
                <a:t>Close Screen</a:t>
              </a:r>
              <a:endParaRPr lang="en-US" sz="3200"/>
            </a:p>
          </p:txBody>
        </p:sp>
        <p:sp>
          <p:nvSpPr>
            <p:cNvPr id="118791" name="Rectangle 12"/>
            <p:cNvSpPr>
              <a:spLocks noChangeArrowheads="1"/>
            </p:cNvSpPr>
            <p:nvPr/>
          </p:nvSpPr>
          <p:spPr bwMode="auto">
            <a:xfrm>
              <a:off x="7315200" y="4419600"/>
              <a:ext cx="457200" cy="381000"/>
            </a:xfrm>
            <a:prstGeom prst="rect">
              <a:avLst/>
            </a:prstGeom>
            <a:noFill/>
            <a:ln w="76200">
              <a:solidFill>
                <a:srgbClr val="33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697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Screen Shot 2015-06-25 at 5.31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36738"/>
            <a:ext cx="7645400" cy="4259262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 cmpd="sng">
            <a:solidFill>
              <a:srgbClr val="FF8000"/>
            </a:solidFill>
          </a:ln>
        </p:spPr>
      </p:pic>
      <p:sp>
        <p:nvSpPr>
          <p:cNvPr id="120835" name="Rounded Rectangular Callout 5"/>
          <p:cNvSpPr>
            <a:spLocks noChangeArrowheads="1"/>
          </p:cNvSpPr>
          <p:nvPr/>
        </p:nvSpPr>
        <p:spPr bwMode="auto">
          <a:xfrm>
            <a:off x="1219200" y="457200"/>
            <a:ext cx="3657600" cy="838200"/>
          </a:xfrm>
          <a:prstGeom prst="wedgeRoundRectCallout">
            <a:avLst>
              <a:gd name="adj1" fmla="val 71032"/>
              <a:gd name="adj2" fmla="val 202769"/>
              <a:gd name="adj3" fmla="val 16667"/>
            </a:avLst>
          </a:prstGeom>
          <a:solidFill>
            <a:schemeClr val="bg1"/>
          </a:solidFill>
          <a:ln w="57150">
            <a:solidFill>
              <a:srgbClr val="33CC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>
                <a:latin typeface="Verdana" charset="0"/>
              </a:rPr>
              <a:t>Click My Tools</a:t>
            </a:r>
            <a:endParaRPr lang="en-US" sz="320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410200" y="2747963"/>
            <a:ext cx="3317875" cy="2738437"/>
            <a:chOff x="5486400" y="2366169"/>
            <a:chExt cx="3317875" cy="2739231"/>
          </a:xfrm>
        </p:grpSpPr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5499100" y="2366169"/>
              <a:ext cx="762000" cy="457333"/>
            </a:xfrm>
            <a:prstGeom prst="roundRect">
              <a:avLst>
                <a:gd name="adj" fmla="val 16667"/>
              </a:avLst>
            </a:prstGeom>
            <a:noFill/>
            <a:ln w="85725" cmpd="sng">
              <a:solidFill>
                <a:srgbClr val="33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20838" name="Picture 10" descr="Screen Shot 2015-06-25 at 5.34.43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9" b="3564"/>
            <a:stretch>
              <a:fillRect/>
            </a:stretch>
          </p:blipFill>
          <p:spPr bwMode="auto">
            <a:xfrm>
              <a:off x="5486400" y="2892425"/>
              <a:ext cx="3317875" cy="2212975"/>
            </a:xfrm>
            <a:prstGeom prst="rect">
              <a:avLst/>
            </a:prstGeom>
            <a:noFill/>
            <a:ln w="38100">
              <a:solidFill>
                <a:srgbClr val="33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005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Screen Shot 2015-06-25 at 5.31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36738"/>
            <a:ext cx="7645400" cy="4259262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 cmpd="sng">
            <a:noFill/>
          </a:ln>
        </p:spPr>
      </p:pic>
      <p:grpSp>
        <p:nvGrpSpPr>
          <p:cNvPr id="122883" name="Group 3"/>
          <p:cNvGrpSpPr>
            <a:grpSpLocks/>
          </p:cNvGrpSpPr>
          <p:nvPr/>
        </p:nvGrpSpPr>
        <p:grpSpPr bwMode="auto">
          <a:xfrm>
            <a:off x="228600" y="381000"/>
            <a:ext cx="3352800" cy="4343400"/>
            <a:chOff x="228600" y="381000"/>
            <a:chExt cx="3352800" cy="4343400"/>
          </a:xfrm>
        </p:grpSpPr>
        <p:sp>
          <p:nvSpPr>
            <p:cNvPr id="122887" name="Rounded Rectangular Callout 5"/>
            <p:cNvSpPr>
              <a:spLocks noChangeArrowheads="1"/>
            </p:cNvSpPr>
            <p:nvPr/>
          </p:nvSpPr>
          <p:spPr bwMode="auto">
            <a:xfrm>
              <a:off x="228600" y="381000"/>
              <a:ext cx="3352800" cy="914400"/>
            </a:xfrm>
            <a:prstGeom prst="wedgeRoundRectCallout">
              <a:avLst>
                <a:gd name="adj1" fmla="val -22338"/>
                <a:gd name="adj2" fmla="val 366176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40000"/>
                </a:lnSpc>
              </a:pPr>
              <a:r>
                <a:rPr lang="en-US" sz="2800">
                  <a:latin typeface="Verdana" charset="0"/>
                </a:rPr>
                <a:t>Clicking Results</a:t>
              </a:r>
              <a:endParaRPr lang="en-US" sz="2800"/>
            </a:p>
          </p:txBody>
        </p:sp>
        <p:sp>
          <p:nvSpPr>
            <p:cNvPr id="11" name="AutoShape 13"/>
            <p:cNvSpPr>
              <a:spLocks noChangeArrowheads="1"/>
            </p:cNvSpPr>
            <p:nvPr/>
          </p:nvSpPr>
          <p:spPr bwMode="auto">
            <a:xfrm>
              <a:off x="914400" y="4343400"/>
              <a:ext cx="457200" cy="381000"/>
            </a:xfrm>
            <a:prstGeom prst="roundRect">
              <a:avLst>
                <a:gd name="adj" fmla="val 16667"/>
              </a:avLst>
            </a:prstGeom>
            <a:noFill/>
            <a:ln w="76200" cmpd="sng">
              <a:solidFill>
                <a:srgbClr val="33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962400" y="381000"/>
            <a:ext cx="4872038" cy="6196013"/>
            <a:chOff x="3962400" y="381000"/>
            <a:chExt cx="4872736" cy="6195568"/>
          </a:xfrm>
        </p:grpSpPr>
        <p:pic>
          <p:nvPicPr>
            <p:cNvPr id="122885" name="Picture 1" descr="Screen Shot 2015-05-08 at 7.01.0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447800"/>
              <a:ext cx="4872736" cy="512876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886" name="Rectangular Callout 4"/>
            <p:cNvSpPr>
              <a:spLocks noChangeArrowheads="1"/>
            </p:cNvSpPr>
            <p:nvPr/>
          </p:nvSpPr>
          <p:spPr bwMode="auto">
            <a:xfrm>
              <a:off x="5181600" y="381000"/>
              <a:ext cx="2971800" cy="685800"/>
            </a:xfrm>
            <a:prstGeom prst="wedgeRectCallout">
              <a:avLst>
                <a:gd name="adj1" fmla="val -23111"/>
                <a:gd name="adj2" fmla="val 9706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0000"/>
                </a:lnSpc>
              </a:pPr>
              <a:r>
                <a:rPr lang="en-US" sz="2800">
                  <a:solidFill>
                    <a:srgbClr val="000000"/>
                  </a:solidFill>
                  <a:latin typeface="Calibri" charset="0"/>
                  <a:cs typeface="Calibri" charset="0"/>
                </a:rPr>
                <a:t>Displays article list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541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Raid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663575"/>
            <a:ext cx="8234362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0" y="2171700"/>
            <a:ext cx="22494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latin typeface="Calibri" charset="0"/>
              </a:rPr>
              <a:t>eRaider</a:t>
            </a:r>
            <a:r>
              <a:rPr lang="en-US" sz="1800" dirty="0">
                <a:latin typeface="Calibri" charset="0"/>
              </a:rPr>
              <a:t> Username  </a:t>
            </a:r>
            <a:r>
              <a:rPr lang="en-US" sz="1800" dirty="0" err="1">
                <a:latin typeface="Calibri" charset="0"/>
              </a:rPr>
              <a:t>eRaiderPassword</a:t>
            </a:r>
            <a:endParaRPr lang="en-US" sz="1800" dirty="0"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Proxy server </a:t>
            </a:r>
            <a:br>
              <a:rPr lang="en-US" dirty="0" smtClean="0"/>
            </a:br>
            <a:r>
              <a:rPr lang="en-US" dirty="0" smtClean="0"/>
              <a:t>(off campus)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7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" name="Picture 1" descr="Screen Shot 2015-05-04 at 3.39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077200" cy="6049963"/>
          </a:xfrm>
          <a:prstGeom prst="rect">
            <a:avLst/>
          </a:prstGeom>
          <a:ln w="127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5257799" y="2971800"/>
            <a:ext cx="3064933" cy="1317625"/>
          </a:xfrm>
          <a:prstGeom prst="wedgeRoundRectCallout">
            <a:avLst>
              <a:gd name="adj1" fmla="val -76531"/>
              <a:gd name="adj2" fmla="val -60202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33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Reset Form to begin again</a:t>
            </a:r>
          </a:p>
        </p:txBody>
      </p:sp>
    </p:spTree>
    <p:extLst>
      <p:ext uri="{BB962C8B-B14F-4D97-AF65-F5344CB8AC3E}">
        <p14:creationId xmlns:p14="http://schemas.microsoft.com/office/powerpoint/2010/main" val="228724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361950" y="1905000"/>
            <a:ext cx="8420100" cy="3048000"/>
          </a:xfrm>
          <a:prstGeom prst="wedgeRoundRectCallout">
            <a:avLst>
              <a:gd name="adj1" fmla="val -49733"/>
              <a:gd name="adj2" fmla="val 583"/>
              <a:gd name="adj3" fmla="val 16667"/>
            </a:avLst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3000"/>
              </a:spcAft>
              <a:defRPr/>
            </a:pPr>
            <a:r>
              <a:rPr lang="en-US" sz="5400" i="1" dirty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Cited Reference Search:</a:t>
            </a:r>
          </a:p>
          <a:p>
            <a:pPr algn="ctr">
              <a:lnSpc>
                <a:spcPct val="90000"/>
              </a:lnSpc>
              <a:spcAft>
                <a:spcPts val="3000"/>
              </a:spcAft>
              <a:defRPr/>
            </a:pPr>
            <a:r>
              <a:rPr lang="en-US" sz="6000" i="1" dirty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or</a:t>
            </a:r>
          </a:p>
          <a:p>
            <a:pPr algn="ctr">
              <a:lnSpc>
                <a:spcPct val="90000"/>
              </a:lnSpc>
              <a:spcAft>
                <a:spcPts val="3000"/>
              </a:spcAft>
              <a:defRPr/>
            </a:pPr>
            <a:r>
              <a:rPr lang="en-US" sz="5400" i="1" dirty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Who has cited this paper?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7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0402" name="Picture 1" descr="03_watCrk_p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54288"/>
            <a:ext cx="3759200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3" name="Picture 2" descr="SCBBYW~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793875"/>
            <a:ext cx="25908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Picture 3" descr="spiral_f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r="18523"/>
          <a:stretch>
            <a:fillRect/>
          </a:stretch>
        </p:blipFill>
        <p:spPr bwMode="auto">
          <a:xfrm>
            <a:off x="6056313" y="3927475"/>
            <a:ext cx="263048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304800"/>
            <a:ext cx="8686800" cy="1219200"/>
          </a:xfrm>
          <a:prstGeom prst="rect">
            <a:avLst/>
          </a:prstGeom>
          <a:solidFill>
            <a:srgbClr val="FFFFFF"/>
          </a:solidFill>
          <a:ln w="57150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>
                <a:solidFill>
                  <a:srgbClr val="343434"/>
                </a:solidFill>
                <a:latin typeface="Calibri" charset="0"/>
                <a:cs typeface="Calibri" charset="0"/>
              </a:rPr>
              <a:t>   WATSON, J. D., &amp; CRICK, F. H. (1953). 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343434"/>
                </a:solidFill>
                <a:latin typeface="Calibri" charset="0"/>
                <a:cs typeface="Calibri" charset="0"/>
              </a:rPr>
              <a:t>   Molecular Structure of Nucleic Acids: A Structure for Deoxyribose Nucleic Acid.   </a:t>
            </a:r>
          </a:p>
          <a:p>
            <a:pPr>
              <a:lnSpc>
                <a:spcPct val="120000"/>
              </a:lnSpc>
            </a:pPr>
            <a:r>
              <a:rPr lang="en-US" sz="2000" i="1">
                <a:solidFill>
                  <a:srgbClr val="343434"/>
                </a:solidFill>
                <a:latin typeface="Calibri" charset="0"/>
                <a:cs typeface="Calibri" charset="0"/>
              </a:rPr>
              <a:t>   Nature</a:t>
            </a:r>
            <a:r>
              <a:rPr lang="en-US" sz="2000">
                <a:solidFill>
                  <a:srgbClr val="343434"/>
                </a:solidFill>
                <a:latin typeface="Calibri" charset="0"/>
                <a:cs typeface="Calibri" charset="0"/>
              </a:rPr>
              <a:t>. 171 (4356):737-8  doi:10.1038/171737a0</a:t>
            </a:r>
            <a:endParaRPr lang="en-US" sz="200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Screen Shot 2015-05-04 at 3.39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3"/>
          <a:stretch/>
        </p:blipFill>
        <p:spPr>
          <a:xfrm>
            <a:off x="389470" y="517531"/>
            <a:ext cx="8347075" cy="4846638"/>
          </a:xfrm>
          <a:prstGeom prst="rect">
            <a:avLst/>
          </a:prstGeom>
          <a:ln w="127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232451" name="AutoShape 4"/>
          <p:cNvSpPr>
            <a:spLocks noChangeArrowheads="1"/>
          </p:cNvSpPr>
          <p:nvPr/>
        </p:nvSpPr>
        <p:spPr bwMode="auto">
          <a:xfrm>
            <a:off x="2324100" y="5638800"/>
            <a:ext cx="44958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FF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33CC00"/>
                </a:solidFill>
                <a:latin typeface="Verdana" charset="0"/>
              </a:rPr>
              <a:t>Main Search Page</a:t>
            </a:r>
            <a:endParaRPr lang="en-US" sz="3200">
              <a:solidFill>
                <a:srgbClr val="33CC00"/>
              </a:solidFill>
            </a:endParaRPr>
          </a:p>
        </p:txBody>
      </p:sp>
      <p:pic>
        <p:nvPicPr>
          <p:cNvPr id="5" name="Picture 4" descr="Screen Shot 2015-06-26 at 10.53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>
            <a:fillRect/>
          </a:stretch>
        </p:blipFill>
        <p:spPr bwMode="auto">
          <a:xfrm>
            <a:off x="533400" y="2668062"/>
            <a:ext cx="3054350" cy="1200150"/>
          </a:xfrm>
          <a:prstGeom prst="rect">
            <a:avLst/>
          </a:prstGeom>
          <a:noFill/>
          <a:ln w="57150">
            <a:solidFill>
              <a:srgbClr val="33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 bwMode="auto">
          <a:xfrm>
            <a:off x="3826933" y="2455333"/>
            <a:ext cx="5105400" cy="855133"/>
          </a:xfrm>
          <a:prstGeom prst="wedgeRoundRectCallout">
            <a:avLst>
              <a:gd name="adj1" fmla="val -58410"/>
              <a:gd name="adj2" fmla="val 4330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US" sz="2400" dirty="0">
                <a:solidFill>
                  <a:srgbClr val="0080FF"/>
                </a:solidFill>
                <a:latin typeface="Verdana" charset="0"/>
              </a:rPr>
              <a:t>Select</a:t>
            </a:r>
            <a:r>
              <a:rPr lang="en-US" sz="2400" dirty="0">
                <a:solidFill>
                  <a:srgbClr val="FF850B"/>
                </a:solidFill>
                <a:latin typeface="Verdana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Verdana" charset="0"/>
              </a:rPr>
              <a:t>Cited Reference Search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00200" y="1312337"/>
            <a:ext cx="1752600" cy="762000"/>
            <a:chOff x="1600200" y="1312337"/>
            <a:chExt cx="1752600" cy="762000"/>
          </a:xfrm>
        </p:grpSpPr>
        <p:sp>
          <p:nvSpPr>
            <p:cNvPr id="232455" name="Rounded Rectangular Callout 8"/>
            <p:cNvSpPr>
              <a:spLocks noChangeArrowheads="1"/>
            </p:cNvSpPr>
            <p:nvPr/>
          </p:nvSpPr>
          <p:spPr bwMode="auto">
            <a:xfrm>
              <a:off x="1600200" y="1312337"/>
              <a:ext cx="1752600" cy="762000"/>
            </a:xfrm>
            <a:prstGeom prst="wedgeRoundRectCallout">
              <a:avLst>
                <a:gd name="adj1" fmla="val -45032"/>
                <a:gd name="adj2" fmla="val 103671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30000"/>
                </a:lnSpc>
              </a:pPr>
              <a:r>
                <a:rPr lang="en-US" sz="3200">
                  <a:solidFill>
                    <a:srgbClr val="0080FF"/>
                  </a:solidFill>
                  <a:latin typeface="Verdana" charset="0"/>
                </a:rPr>
                <a:t>  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232456" name="Rectangle 6"/>
            <p:cNvSpPr>
              <a:spLocks noChangeArrowheads="1"/>
            </p:cNvSpPr>
            <p:nvPr/>
          </p:nvSpPr>
          <p:spPr bwMode="auto">
            <a:xfrm>
              <a:off x="1744134" y="1439336"/>
              <a:ext cx="1075267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2800" dirty="0">
                  <a:latin typeface="Verdana" charset="0"/>
                </a:rPr>
                <a:t>Click</a:t>
              </a:r>
            </a:p>
          </p:txBody>
        </p:sp>
        <p:sp>
          <p:nvSpPr>
            <p:cNvPr id="232457" name="Rectangle 7"/>
            <p:cNvSpPr>
              <a:spLocks noChangeArrowheads="1"/>
            </p:cNvSpPr>
            <p:nvPr/>
          </p:nvSpPr>
          <p:spPr bwMode="auto">
            <a:xfrm rot="5400000">
              <a:off x="2806704" y="1502837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400" dirty="0">
                  <a:solidFill>
                    <a:srgbClr val="0B5D96"/>
                  </a:solidFill>
                  <a:latin typeface="Euphemia UCAS" charset="0"/>
                  <a:cs typeface="Euphemia UCAS" charset="0"/>
                </a:rPr>
                <a:t>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990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" descr="Screen Shot 2015-07-10 at 6.57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30" y="252409"/>
            <a:ext cx="678180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 bwMode="auto">
          <a:xfrm>
            <a:off x="397892" y="2489196"/>
            <a:ext cx="3124200" cy="381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Watson J*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397892" y="2870196"/>
            <a:ext cx="3124200" cy="381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Crick F*</a:t>
            </a:r>
          </a:p>
        </p:txBody>
      </p:sp>
      <p:grpSp>
        <p:nvGrpSpPr>
          <p:cNvPr id="17" name="Group 1"/>
          <p:cNvGrpSpPr>
            <a:grpSpLocks noChangeAspect="1"/>
          </p:cNvGrpSpPr>
          <p:nvPr/>
        </p:nvGrpSpPr>
        <p:grpSpPr bwMode="auto">
          <a:xfrm>
            <a:off x="3598292" y="2870196"/>
            <a:ext cx="1427163" cy="317500"/>
            <a:chOff x="4267200" y="2971800"/>
            <a:chExt cx="1371600" cy="304800"/>
          </a:xfrm>
        </p:grpSpPr>
        <p:grpSp>
          <p:nvGrpSpPr>
            <p:cNvPr id="18" name="Group 27"/>
            <p:cNvGrpSpPr>
              <a:grpSpLocks/>
            </p:cNvGrpSpPr>
            <p:nvPr/>
          </p:nvGrpSpPr>
          <p:grpSpPr bwMode="auto">
            <a:xfrm>
              <a:off x="4267200" y="2971800"/>
              <a:ext cx="1371600" cy="304800"/>
              <a:chOff x="4267200" y="2971800"/>
              <a:chExt cx="1371600" cy="304800"/>
            </a:xfrm>
          </p:grpSpPr>
          <p:sp>
            <p:nvSpPr>
              <p:cNvPr id="20" name="Rectangle 24"/>
              <p:cNvSpPr>
                <a:spLocks noChangeArrowheads="1"/>
              </p:cNvSpPr>
              <p:nvPr/>
            </p:nvSpPr>
            <p:spPr bwMode="auto">
              <a:xfrm>
                <a:off x="4267200" y="2971800"/>
                <a:ext cx="1371600" cy="304800"/>
              </a:xfrm>
              <a:prstGeom prst="rect">
                <a:avLst/>
              </a:prstGeom>
              <a:solidFill>
                <a:srgbClr val="F6F6F6"/>
              </a:solidFill>
              <a:ln w="12700">
                <a:solidFill>
                  <a:srgbClr val="B4B4B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Cited Author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 bwMode="auto">
              <a:xfrm>
                <a:off x="5333661" y="29718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" name="Rectangle 32"/>
            <p:cNvSpPr>
              <a:spLocks noChangeArrowheads="1"/>
            </p:cNvSpPr>
            <p:nvPr/>
          </p:nvSpPr>
          <p:spPr bwMode="auto">
            <a:xfrm rot="-5400000">
              <a:off x="5325894" y="2958976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B5D96"/>
                  </a:solidFill>
                  <a:latin typeface="STIXVariants-Regular" charset="0"/>
                  <a:cs typeface="STIXVariants-Regular" charset="0"/>
                </a:rPr>
                <a:t>&lt;</a:t>
              </a:r>
              <a:endParaRPr lang="en-US" sz="1600">
                <a:latin typeface="STIXVariants-Regular" charset="0"/>
                <a:cs typeface="STIXVariants-Regular" charset="0"/>
              </a:endParaRP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598292" y="3251196"/>
            <a:ext cx="1447800" cy="317500"/>
            <a:chOff x="4572000" y="4038599"/>
            <a:chExt cx="1447800" cy="317114"/>
          </a:xfrm>
        </p:grpSpPr>
        <p:grpSp>
          <p:nvGrpSpPr>
            <p:cNvPr id="23" name="Group 27"/>
            <p:cNvGrpSpPr>
              <a:grpSpLocks noChangeAspect="1"/>
            </p:cNvGrpSpPr>
            <p:nvPr/>
          </p:nvGrpSpPr>
          <p:grpSpPr bwMode="auto">
            <a:xfrm>
              <a:off x="4572000" y="4038599"/>
              <a:ext cx="1427012" cy="317114"/>
              <a:chOff x="4267200" y="3048000"/>
              <a:chExt cx="1371600" cy="304800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4267200" y="3048000"/>
                <a:ext cx="1371600" cy="304800"/>
              </a:xfrm>
              <a:prstGeom prst="rect">
                <a:avLst/>
              </a:prstGeom>
              <a:solidFill>
                <a:srgbClr val="F6F6F6"/>
              </a:solidFill>
              <a:ln w="12700">
                <a:solidFill>
                  <a:srgbClr val="B4B4B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Cited Work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 bwMode="auto">
              <a:xfrm>
                <a:off x="5333774" y="30480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 rot="-5400000">
              <a:off x="5706894" y="4030494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B5D96"/>
                  </a:solidFill>
                  <a:latin typeface="STIXVariants-Regular" charset="0"/>
                  <a:cs typeface="STIXVariants-Regular" charset="0"/>
                </a:rPr>
                <a:t>&lt;</a:t>
              </a:r>
              <a:endParaRPr lang="en-US" sz="1600">
                <a:latin typeface="STIXVariants-Regular" charset="0"/>
                <a:cs typeface="STIXVariants-Regular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 bwMode="auto">
          <a:xfrm>
            <a:off x="397892" y="3251196"/>
            <a:ext cx="3124200" cy="381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Nature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818082" y="2082799"/>
            <a:ext cx="4139652" cy="660399"/>
            <a:chOff x="4818082" y="2082799"/>
            <a:chExt cx="4139652" cy="660399"/>
          </a:xfrm>
        </p:grpSpPr>
        <p:sp>
          <p:nvSpPr>
            <p:cNvPr id="32" name="Rounded Rectangular Callout 5"/>
            <p:cNvSpPr>
              <a:spLocks noChangeArrowheads="1"/>
            </p:cNvSpPr>
            <p:nvPr/>
          </p:nvSpPr>
          <p:spPr bwMode="auto">
            <a:xfrm>
              <a:off x="4818082" y="2082799"/>
              <a:ext cx="4139652" cy="660399"/>
            </a:xfrm>
            <a:prstGeom prst="wedgeRoundRectCallout">
              <a:avLst>
                <a:gd name="adj1" fmla="val -43307"/>
                <a:gd name="adj2" fmla="val 90695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>
                  <a:latin typeface="Verdana" charset="0"/>
                </a:rPr>
                <a:t> </a:t>
              </a:r>
              <a:endParaRPr lang="en-US" sz="3200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4932927" y="2226039"/>
              <a:ext cx="3838601" cy="398637"/>
              <a:chOff x="4932927" y="2226039"/>
              <a:chExt cx="3838601" cy="398637"/>
            </a:xfrm>
          </p:grpSpPr>
          <p:sp>
            <p:nvSpPr>
              <p:cNvPr id="33" name="Rectangle 7"/>
              <p:cNvSpPr>
                <a:spLocks noChangeArrowheads="1"/>
              </p:cNvSpPr>
              <p:nvPr/>
            </p:nvSpPr>
            <p:spPr bwMode="auto">
              <a:xfrm>
                <a:off x="4932927" y="2226039"/>
                <a:ext cx="1848933" cy="3986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70000"/>
                  </a:lnSpc>
                </a:pPr>
                <a:r>
                  <a:rPr lang="en-US" sz="3200" dirty="0" smtClean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Change to </a:t>
                </a:r>
                <a:endParaRPr lang="en-US" sz="3200" dirty="0">
                  <a:solidFill>
                    <a:srgbClr val="000000"/>
                  </a:solidFill>
                  <a:latin typeface="Calibri" charset="0"/>
                  <a:cs typeface="Calibri" charset="0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6798794" y="2251490"/>
                <a:ext cx="1972734" cy="354062"/>
                <a:chOff x="6798794" y="2251490"/>
                <a:chExt cx="1972734" cy="354062"/>
              </a:xfrm>
            </p:grpSpPr>
            <p:sp>
              <p:nvSpPr>
                <p:cNvPr id="35" name="Rectangle 24"/>
                <p:cNvSpPr>
                  <a:spLocks noChangeArrowheads="1"/>
                </p:cNvSpPr>
                <p:nvPr/>
              </p:nvSpPr>
              <p:spPr bwMode="auto">
                <a:xfrm>
                  <a:off x="6798794" y="2251492"/>
                  <a:ext cx="1972734" cy="354060"/>
                </a:xfrm>
                <a:prstGeom prst="rect">
                  <a:avLst/>
                </a:prstGeom>
                <a:solidFill>
                  <a:srgbClr val="F6F6F6"/>
                </a:solidFill>
                <a:ln w="12700">
                  <a:solidFill>
                    <a:srgbClr val="B4B4B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2000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</a:rPr>
                    <a:t>Cited Author</a:t>
                  </a:r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8282786" y="2251490"/>
                  <a:ext cx="0" cy="35406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B4B4B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7" name="Rectangle 32"/>
                <p:cNvSpPr>
                  <a:spLocks noChangeArrowheads="1"/>
                </p:cNvSpPr>
                <p:nvPr/>
              </p:nvSpPr>
              <p:spPr bwMode="auto">
                <a:xfrm rot="16200000">
                  <a:off x="8386686" y="2296028"/>
                  <a:ext cx="266946" cy="318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600" dirty="0">
                      <a:solidFill>
                        <a:srgbClr val="0B5D96"/>
                      </a:solidFill>
                      <a:latin typeface="STIXVariants-Regular" charset="0"/>
                      <a:cs typeface="STIXVariants-Regular" charset="0"/>
                    </a:rPr>
                    <a:t>&lt;</a:t>
                  </a:r>
                  <a:endParaRPr lang="en-US" sz="1600" dirty="0">
                    <a:latin typeface="STIXVariants-Regular" charset="0"/>
                    <a:cs typeface="STIXVariants-Regular" charset="0"/>
                  </a:endParaRPr>
                </a:p>
              </p:txBody>
            </p:sp>
          </p:grpSp>
        </p:grpSp>
      </p:grpSp>
      <p:cxnSp>
        <p:nvCxnSpPr>
          <p:cNvPr id="47" name="Straight Connector 46"/>
          <p:cNvCxnSpPr/>
          <p:nvPr/>
        </p:nvCxnSpPr>
        <p:spPr bwMode="auto">
          <a:xfrm>
            <a:off x="8096511" y="4004087"/>
            <a:ext cx="0" cy="3540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9" name="Group 38"/>
          <p:cNvGrpSpPr/>
          <p:nvPr/>
        </p:nvGrpSpPr>
        <p:grpSpPr>
          <a:xfrm>
            <a:off x="4750348" y="3784606"/>
            <a:ext cx="3961854" cy="778929"/>
            <a:chOff x="4750348" y="3784606"/>
            <a:chExt cx="3961854" cy="778929"/>
          </a:xfrm>
        </p:grpSpPr>
        <p:sp>
          <p:nvSpPr>
            <p:cNvPr id="42" name="Rounded Rectangular Callout 5"/>
            <p:cNvSpPr>
              <a:spLocks noChangeArrowheads="1"/>
            </p:cNvSpPr>
            <p:nvPr/>
          </p:nvSpPr>
          <p:spPr bwMode="auto">
            <a:xfrm>
              <a:off x="4750348" y="3784606"/>
              <a:ext cx="3961854" cy="778929"/>
            </a:xfrm>
            <a:prstGeom prst="wedgeRoundRectCallout">
              <a:avLst>
                <a:gd name="adj1" fmla="val -43050"/>
                <a:gd name="adj2" fmla="val -100611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>
                  <a:latin typeface="Verdana" charset="0"/>
                </a:rPr>
                <a:t> </a:t>
              </a:r>
              <a:endParaRPr lang="en-US" sz="320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915992" y="3978636"/>
              <a:ext cx="3584541" cy="398637"/>
              <a:chOff x="4915992" y="3978636"/>
              <a:chExt cx="3584541" cy="398637"/>
            </a:xfrm>
          </p:grpSpPr>
          <p:sp>
            <p:nvSpPr>
              <p:cNvPr id="44" name="Rectangle 7"/>
              <p:cNvSpPr>
                <a:spLocks noChangeArrowheads="1"/>
              </p:cNvSpPr>
              <p:nvPr/>
            </p:nvSpPr>
            <p:spPr bwMode="auto">
              <a:xfrm>
                <a:off x="4915992" y="3978636"/>
                <a:ext cx="1848933" cy="3986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70000"/>
                  </a:lnSpc>
                </a:pPr>
                <a:r>
                  <a:rPr lang="en-US" sz="3200" dirty="0" smtClean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Change to </a:t>
                </a:r>
                <a:endParaRPr lang="en-US" sz="3200" dirty="0">
                  <a:solidFill>
                    <a:srgbClr val="000000"/>
                  </a:solidFill>
                  <a:latin typeface="Calibri" charset="0"/>
                  <a:cs typeface="Calibri" charset="0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6781859" y="4004087"/>
                <a:ext cx="1718674" cy="354059"/>
                <a:chOff x="6781859" y="4004087"/>
                <a:chExt cx="1718674" cy="354059"/>
              </a:xfrm>
            </p:grpSpPr>
            <p:sp>
              <p:nvSpPr>
                <p:cNvPr id="46" name="Rectangle 24"/>
                <p:cNvSpPr>
                  <a:spLocks noChangeArrowheads="1"/>
                </p:cNvSpPr>
                <p:nvPr/>
              </p:nvSpPr>
              <p:spPr bwMode="auto">
                <a:xfrm>
                  <a:off x="6781859" y="4004087"/>
                  <a:ext cx="1718674" cy="354059"/>
                </a:xfrm>
                <a:prstGeom prst="rect">
                  <a:avLst/>
                </a:prstGeom>
                <a:solidFill>
                  <a:srgbClr val="F6F6F6"/>
                </a:solidFill>
                <a:ln w="12700">
                  <a:solidFill>
                    <a:srgbClr val="B4B4B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2000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</a:rPr>
                    <a:t>Cited </a:t>
                  </a:r>
                  <a:r>
                    <a:rPr lang="en-US" sz="2000" dirty="0" smtClean="0">
                      <a:solidFill>
                        <a:srgbClr val="000000"/>
                      </a:solidFill>
                      <a:latin typeface="Calibri" charset="0"/>
                      <a:cs typeface="Calibri" charset="0"/>
                    </a:rPr>
                    <a:t>Work</a:t>
                  </a:r>
                  <a:endParaRPr lang="en-US" sz="2000" dirty="0">
                    <a:solidFill>
                      <a:srgbClr val="000000"/>
                    </a:solidFill>
                    <a:latin typeface="Calibri" charset="0"/>
                    <a:cs typeface="Calibri" charset="0"/>
                  </a:endParaRPr>
                </a:p>
              </p:txBody>
            </p:sp>
            <p:sp>
              <p:nvSpPr>
                <p:cNvPr id="48" name="Rectangle 32"/>
                <p:cNvSpPr>
                  <a:spLocks noChangeArrowheads="1"/>
                </p:cNvSpPr>
                <p:nvPr/>
              </p:nvSpPr>
              <p:spPr bwMode="auto">
                <a:xfrm rot="16200000">
                  <a:off x="8175010" y="4040155"/>
                  <a:ext cx="266946" cy="318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600" dirty="0">
                      <a:solidFill>
                        <a:srgbClr val="0B5D96"/>
                      </a:solidFill>
                      <a:latin typeface="STIXVariants-Regular" charset="0"/>
                      <a:cs typeface="STIXVariants-Regular" charset="0"/>
                    </a:rPr>
                    <a:t>&lt;</a:t>
                  </a:r>
                  <a:endParaRPr lang="en-US" sz="1600" dirty="0">
                    <a:latin typeface="STIXVariants-Regular" charset="0"/>
                    <a:cs typeface="STIXVariants-Regular" charset="0"/>
                  </a:endParaRPr>
                </a:p>
              </p:txBody>
            </p:sp>
          </p:grpSp>
        </p:grpSp>
      </p:grpSp>
      <p:grpSp>
        <p:nvGrpSpPr>
          <p:cNvPr id="57" name="Group 56"/>
          <p:cNvGrpSpPr/>
          <p:nvPr/>
        </p:nvGrpSpPr>
        <p:grpSpPr>
          <a:xfrm>
            <a:off x="381000" y="694273"/>
            <a:ext cx="5486399" cy="1659460"/>
            <a:chOff x="381000" y="694273"/>
            <a:chExt cx="5486399" cy="1659460"/>
          </a:xfrm>
        </p:grpSpPr>
        <p:grpSp>
          <p:nvGrpSpPr>
            <p:cNvPr id="56" name="Group 55"/>
            <p:cNvGrpSpPr/>
            <p:nvPr/>
          </p:nvGrpSpPr>
          <p:grpSpPr>
            <a:xfrm>
              <a:off x="528596" y="694273"/>
              <a:ext cx="5338803" cy="821267"/>
              <a:chOff x="528596" y="694273"/>
              <a:chExt cx="5338803" cy="821267"/>
            </a:xfrm>
          </p:grpSpPr>
          <p:sp>
            <p:nvSpPr>
              <p:cNvPr id="13" name="Rounded Rectangular Callout 5"/>
              <p:cNvSpPr>
                <a:spLocks noChangeArrowheads="1"/>
              </p:cNvSpPr>
              <p:nvPr/>
            </p:nvSpPr>
            <p:spPr bwMode="auto">
              <a:xfrm>
                <a:off x="528596" y="694273"/>
                <a:ext cx="5338803" cy="821267"/>
              </a:xfrm>
              <a:prstGeom prst="wedgeRoundRectCallout">
                <a:avLst>
                  <a:gd name="adj1" fmla="val -21010"/>
                  <a:gd name="adj2" fmla="val 108242"/>
                  <a:gd name="adj3" fmla="val 16667"/>
                </a:avLst>
              </a:prstGeom>
              <a:solidFill>
                <a:schemeClr val="bg1"/>
              </a:solidFill>
              <a:ln w="57150">
                <a:solidFill>
                  <a:srgbClr val="33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3200">
                    <a:latin typeface="Verdana" charset="0"/>
                  </a:rPr>
                  <a:t> </a:t>
                </a:r>
                <a:endParaRPr lang="en-US" sz="3200"/>
              </a:p>
            </p:txBody>
          </p:sp>
          <p:sp>
            <p:nvSpPr>
              <p:cNvPr id="14" name="Rectangle 7"/>
              <p:cNvSpPr>
                <a:spLocks noChangeArrowheads="1"/>
              </p:cNvSpPr>
              <p:nvPr/>
            </p:nvSpPr>
            <p:spPr bwMode="auto">
              <a:xfrm>
                <a:off x="668866" y="855134"/>
                <a:ext cx="5071533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ct val="90000"/>
                  </a:lnSpc>
                </a:pPr>
                <a:r>
                  <a:rPr lang="en-US" sz="2800" dirty="0" smtClean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Step 1:  Enter </a:t>
                </a:r>
                <a:r>
                  <a:rPr lang="en-US" sz="2800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Article Information</a:t>
                </a:r>
              </a:p>
            </p:txBody>
          </p:sp>
        </p:grpSp>
        <p:sp>
          <p:nvSpPr>
            <p:cNvPr id="55" name="Rounded Rectangle 54"/>
            <p:cNvSpPr/>
            <p:nvPr/>
          </p:nvSpPr>
          <p:spPr>
            <a:xfrm>
              <a:off x="381000" y="2082799"/>
              <a:ext cx="2048933" cy="270934"/>
            </a:xfrm>
            <a:prstGeom prst="roundRect">
              <a:avLst/>
            </a:prstGeom>
            <a:noFill/>
            <a:ln w="76200" cmpd="sng">
              <a:solidFill>
                <a:srgbClr val="33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155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7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" descr="Screen Shot 2015-07-10 at 6.57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30" y="252409"/>
            <a:ext cx="678180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 bwMode="auto">
          <a:xfrm>
            <a:off x="397892" y="2489196"/>
            <a:ext cx="3124200" cy="381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Watson J*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397892" y="2870196"/>
            <a:ext cx="3124200" cy="381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Crick F*</a:t>
            </a:r>
          </a:p>
        </p:txBody>
      </p:sp>
      <p:grpSp>
        <p:nvGrpSpPr>
          <p:cNvPr id="17" name="Group 1"/>
          <p:cNvGrpSpPr>
            <a:grpSpLocks noChangeAspect="1"/>
          </p:cNvGrpSpPr>
          <p:nvPr/>
        </p:nvGrpSpPr>
        <p:grpSpPr bwMode="auto">
          <a:xfrm>
            <a:off x="3598292" y="2870196"/>
            <a:ext cx="1427163" cy="317500"/>
            <a:chOff x="4267200" y="2971800"/>
            <a:chExt cx="1371600" cy="304800"/>
          </a:xfrm>
        </p:grpSpPr>
        <p:grpSp>
          <p:nvGrpSpPr>
            <p:cNvPr id="18" name="Group 27"/>
            <p:cNvGrpSpPr>
              <a:grpSpLocks/>
            </p:cNvGrpSpPr>
            <p:nvPr/>
          </p:nvGrpSpPr>
          <p:grpSpPr bwMode="auto">
            <a:xfrm>
              <a:off x="4267200" y="2971800"/>
              <a:ext cx="1371600" cy="304800"/>
              <a:chOff x="4267200" y="2971800"/>
              <a:chExt cx="1371600" cy="304800"/>
            </a:xfrm>
          </p:grpSpPr>
          <p:sp>
            <p:nvSpPr>
              <p:cNvPr id="20" name="Rectangle 24"/>
              <p:cNvSpPr>
                <a:spLocks noChangeArrowheads="1"/>
              </p:cNvSpPr>
              <p:nvPr/>
            </p:nvSpPr>
            <p:spPr bwMode="auto">
              <a:xfrm>
                <a:off x="4267200" y="2971800"/>
                <a:ext cx="1371600" cy="304800"/>
              </a:xfrm>
              <a:prstGeom prst="rect">
                <a:avLst/>
              </a:prstGeom>
              <a:solidFill>
                <a:srgbClr val="F6F6F6"/>
              </a:solidFill>
              <a:ln w="12700">
                <a:solidFill>
                  <a:srgbClr val="B4B4B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Cited Author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 bwMode="auto">
              <a:xfrm>
                <a:off x="5333661" y="29718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" name="Rectangle 32"/>
            <p:cNvSpPr>
              <a:spLocks noChangeArrowheads="1"/>
            </p:cNvSpPr>
            <p:nvPr/>
          </p:nvSpPr>
          <p:spPr bwMode="auto">
            <a:xfrm rot="-5400000">
              <a:off x="5325894" y="2958976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B5D96"/>
                  </a:solidFill>
                  <a:latin typeface="STIXVariants-Regular" charset="0"/>
                  <a:cs typeface="STIXVariants-Regular" charset="0"/>
                </a:rPr>
                <a:t>&lt;</a:t>
              </a:r>
              <a:endParaRPr lang="en-US" sz="1600">
                <a:latin typeface="STIXVariants-Regular" charset="0"/>
                <a:cs typeface="STIXVariants-Regular" charset="0"/>
              </a:endParaRP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598292" y="3251196"/>
            <a:ext cx="1447800" cy="317500"/>
            <a:chOff x="4572000" y="4038599"/>
            <a:chExt cx="1447800" cy="317114"/>
          </a:xfrm>
        </p:grpSpPr>
        <p:grpSp>
          <p:nvGrpSpPr>
            <p:cNvPr id="23" name="Group 27"/>
            <p:cNvGrpSpPr>
              <a:grpSpLocks noChangeAspect="1"/>
            </p:cNvGrpSpPr>
            <p:nvPr/>
          </p:nvGrpSpPr>
          <p:grpSpPr bwMode="auto">
            <a:xfrm>
              <a:off x="4572000" y="4038599"/>
              <a:ext cx="1427012" cy="317114"/>
              <a:chOff x="4267200" y="3048000"/>
              <a:chExt cx="1371600" cy="304800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4267200" y="3048000"/>
                <a:ext cx="1371600" cy="304800"/>
              </a:xfrm>
              <a:prstGeom prst="rect">
                <a:avLst/>
              </a:prstGeom>
              <a:solidFill>
                <a:srgbClr val="F6F6F6"/>
              </a:solidFill>
              <a:ln w="12700">
                <a:solidFill>
                  <a:srgbClr val="B4B4B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Cited Work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 bwMode="auto">
              <a:xfrm>
                <a:off x="5333774" y="30480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 rot="-5400000">
              <a:off x="5706894" y="4030494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B5D96"/>
                  </a:solidFill>
                  <a:latin typeface="STIXVariants-Regular" charset="0"/>
                  <a:cs typeface="STIXVariants-Regular" charset="0"/>
                </a:rPr>
                <a:t>&lt;</a:t>
              </a:r>
              <a:endParaRPr lang="en-US" sz="1600">
                <a:latin typeface="STIXVariants-Regular" charset="0"/>
                <a:cs typeface="STIXVariants-Regular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 bwMode="auto">
          <a:xfrm>
            <a:off x="397892" y="3251196"/>
            <a:ext cx="3124200" cy="381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Nature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1000" y="3568696"/>
            <a:ext cx="4038600" cy="1917704"/>
            <a:chOff x="381000" y="3568696"/>
            <a:chExt cx="4038600" cy="1917704"/>
          </a:xfrm>
        </p:grpSpPr>
        <p:sp>
          <p:nvSpPr>
            <p:cNvPr id="41" name="Rounded Rectangular Callout 7"/>
            <p:cNvSpPr>
              <a:spLocks noChangeArrowheads="1"/>
            </p:cNvSpPr>
            <p:nvPr/>
          </p:nvSpPr>
          <p:spPr bwMode="auto">
            <a:xfrm>
              <a:off x="381000" y="4572000"/>
              <a:ext cx="4038600" cy="914400"/>
            </a:xfrm>
            <a:prstGeom prst="wedgeRoundRectCallout">
              <a:avLst>
                <a:gd name="adj1" fmla="val 9255"/>
                <a:gd name="adj2" fmla="val -11825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40000"/>
                </a:lnSpc>
              </a:pPr>
              <a:r>
                <a:rPr lang="en-US" sz="2800">
                  <a:solidFill>
                    <a:srgbClr val="000000"/>
                  </a:solidFill>
                  <a:latin typeface="Calibri" charset="0"/>
                  <a:cs typeface="Calibri" charset="0"/>
                </a:rPr>
                <a:t>Click </a:t>
              </a:r>
              <a:r>
                <a:rPr lang="en-US" sz="2800">
                  <a:solidFill>
                    <a:srgbClr val="336699"/>
                  </a:solidFill>
                  <a:latin typeface="Calibri" charset="0"/>
                  <a:cs typeface="Calibri" charset="0"/>
                </a:rPr>
                <a:t>+Add Another Field</a:t>
              </a:r>
            </a:p>
          </p:txBody>
        </p:sp>
        <p:sp>
          <p:nvSpPr>
            <p:cNvPr id="43" name="Rounded Rectangle 4"/>
            <p:cNvSpPr>
              <a:spLocks noChangeArrowheads="1"/>
            </p:cNvSpPr>
            <p:nvPr/>
          </p:nvSpPr>
          <p:spPr bwMode="auto">
            <a:xfrm>
              <a:off x="2167465" y="3568696"/>
              <a:ext cx="914400" cy="304800"/>
            </a:xfrm>
            <a:prstGeom prst="roundRect">
              <a:avLst>
                <a:gd name="adj" fmla="val 16667"/>
              </a:avLst>
            </a:prstGeom>
            <a:noFill/>
            <a:ln w="66675">
              <a:solidFill>
                <a:srgbClr val="33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217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Screen Shot 2015-06-26 at 10.50.2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457200" y="457200"/>
            <a:ext cx="8274050" cy="50831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ounded Rectangle 3"/>
          <p:cNvSpPr/>
          <p:nvPr/>
        </p:nvSpPr>
        <p:spPr bwMode="auto">
          <a:xfrm>
            <a:off x="533400" y="3200400"/>
            <a:ext cx="3962400" cy="381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Watson J*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533400" y="3657600"/>
            <a:ext cx="3962400" cy="381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Crick F*</a:t>
            </a:r>
          </a:p>
        </p:txBody>
      </p:sp>
      <p:grpSp>
        <p:nvGrpSpPr>
          <p:cNvPr id="6" name="Group 1"/>
          <p:cNvGrpSpPr>
            <a:grpSpLocks noChangeAspect="1"/>
          </p:cNvGrpSpPr>
          <p:nvPr/>
        </p:nvGrpSpPr>
        <p:grpSpPr bwMode="auto">
          <a:xfrm>
            <a:off x="4572000" y="3657600"/>
            <a:ext cx="1427163" cy="317500"/>
            <a:chOff x="4267200" y="2971800"/>
            <a:chExt cx="1371600" cy="304800"/>
          </a:xfrm>
        </p:grpSpPr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4267200" y="2971800"/>
              <a:ext cx="1371600" cy="304800"/>
              <a:chOff x="4267200" y="2971800"/>
              <a:chExt cx="1371600" cy="304800"/>
            </a:xfrm>
          </p:grpSpPr>
          <p:sp>
            <p:nvSpPr>
              <p:cNvPr id="9" name="Rectangle 24"/>
              <p:cNvSpPr>
                <a:spLocks noChangeArrowheads="1"/>
              </p:cNvSpPr>
              <p:nvPr/>
            </p:nvSpPr>
            <p:spPr bwMode="auto">
              <a:xfrm>
                <a:off x="4267200" y="2971800"/>
                <a:ext cx="1371600" cy="304800"/>
              </a:xfrm>
              <a:prstGeom prst="rect">
                <a:avLst/>
              </a:prstGeom>
              <a:solidFill>
                <a:srgbClr val="F6F6F6"/>
              </a:solidFill>
              <a:ln w="12700">
                <a:solidFill>
                  <a:srgbClr val="B4B4B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Cited Author</a:t>
                </a:r>
              </a:p>
            </p:txBody>
          </p:sp>
          <p:cxnSp>
            <p:nvCxnSpPr>
              <p:cNvPr id="10" name="Straight Connector 9"/>
              <p:cNvCxnSpPr/>
              <p:nvPr/>
            </p:nvCxnSpPr>
            <p:spPr bwMode="auto">
              <a:xfrm>
                <a:off x="5333661" y="29718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" name="Rectangle 32"/>
            <p:cNvSpPr>
              <a:spLocks noChangeArrowheads="1"/>
            </p:cNvSpPr>
            <p:nvPr/>
          </p:nvSpPr>
          <p:spPr bwMode="auto">
            <a:xfrm rot="-5400000">
              <a:off x="5325894" y="2958976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B5D96"/>
                  </a:solidFill>
                  <a:latin typeface="STIXVariants-Regular" charset="0"/>
                  <a:cs typeface="STIXVariants-Regular" charset="0"/>
                </a:rPr>
                <a:t>&lt;</a:t>
              </a:r>
              <a:endParaRPr lang="en-US" sz="1600">
                <a:latin typeface="STIXVariants-Regular" charset="0"/>
                <a:cs typeface="STIXVariants-Regular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572000" y="4038600"/>
            <a:ext cx="1447800" cy="317500"/>
            <a:chOff x="4572000" y="4038599"/>
            <a:chExt cx="1447800" cy="317114"/>
          </a:xfrm>
        </p:grpSpPr>
        <p:grpSp>
          <p:nvGrpSpPr>
            <p:cNvPr id="12" name="Group 27"/>
            <p:cNvGrpSpPr>
              <a:grpSpLocks noChangeAspect="1"/>
            </p:cNvGrpSpPr>
            <p:nvPr/>
          </p:nvGrpSpPr>
          <p:grpSpPr bwMode="auto">
            <a:xfrm>
              <a:off x="4572000" y="4038599"/>
              <a:ext cx="1427012" cy="317114"/>
              <a:chOff x="4267200" y="3048000"/>
              <a:chExt cx="1371600" cy="304800"/>
            </a:xfrm>
          </p:grpSpPr>
          <p:sp>
            <p:nvSpPr>
              <p:cNvPr id="14" name="Rectangle 24"/>
              <p:cNvSpPr>
                <a:spLocks noChangeArrowheads="1"/>
              </p:cNvSpPr>
              <p:nvPr/>
            </p:nvSpPr>
            <p:spPr bwMode="auto">
              <a:xfrm>
                <a:off x="4267200" y="3048000"/>
                <a:ext cx="1371600" cy="304800"/>
              </a:xfrm>
              <a:prstGeom prst="rect">
                <a:avLst/>
              </a:prstGeom>
              <a:solidFill>
                <a:srgbClr val="F6F6F6"/>
              </a:solidFill>
              <a:ln w="12700">
                <a:solidFill>
                  <a:srgbClr val="B4B4B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Cited Work</a:t>
                </a:r>
              </a:p>
            </p:txBody>
          </p:sp>
          <p:cxnSp>
            <p:nvCxnSpPr>
              <p:cNvPr id="15" name="Straight Connector 14"/>
              <p:cNvCxnSpPr/>
              <p:nvPr/>
            </p:nvCxnSpPr>
            <p:spPr bwMode="auto">
              <a:xfrm>
                <a:off x="5333774" y="30480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" name="Rectangle 32"/>
            <p:cNvSpPr>
              <a:spLocks noChangeArrowheads="1"/>
            </p:cNvSpPr>
            <p:nvPr/>
          </p:nvSpPr>
          <p:spPr bwMode="auto">
            <a:xfrm rot="-5400000">
              <a:off x="5706894" y="4030494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B5D96"/>
                  </a:solidFill>
                  <a:latin typeface="STIXVariants-Regular" charset="0"/>
                  <a:cs typeface="STIXVariants-Regular" charset="0"/>
                </a:rPr>
                <a:t>&lt;</a:t>
              </a:r>
              <a:endParaRPr lang="en-US" sz="1600">
                <a:latin typeface="STIXVariants-Regular" charset="0"/>
                <a:cs typeface="STIXVariants-Regular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 bwMode="auto">
          <a:xfrm>
            <a:off x="533400" y="4038600"/>
            <a:ext cx="3962400" cy="381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Nature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572000" y="4625975"/>
            <a:ext cx="1490663" cy="327025"/>
            <a:chOff x="4571999" y="4572000"/>
            <a:chExt cx="1491235" cy="326635"/>
          </a:xfrm>
        </p:grpSpPr>
        <p:grpSp>
          <p:nvGrpSpPr>
            <p:cNvPr id="18" name="Group 27"/>
            <p:cNvGrpSpPr>
              <a:grpSpLocks noChangeAspect="1"/>
            </p:cNvGrpSpPr>
            <p:nvPr/>
          </p:nvGrpSpPr>
          <p:grpSpPr bwMode="auto">
            <a:xfrm>
              <a:off x="4571999" y="4572000"/>
              <a:ext cx="1469824" cy="326635"/>
              <a:chOff x="4267200" y="3047993"/>
              <a:chExt cx="1371600" cy="304807"/>
            </a:xfrm>
          </p:grpSpPr>
          <p:sp>
            <p:nvSpPr>
              <p:cNvPr id="20" name="Rectangle 24"/>
              <p:cNvSpPr>
                <a:spLocks noChangeArrowheads="1"/>
              </p:cNvSpPr>
              <p:nvPr/>
            </p:nvSpPr>
            <p:spPr bwMode="auto">
              <a:xfrm>
                <a:off x="4267200" y="3048000"/>
                <a:ext cx="1371600" cy="304800"/>
              </a:xfrm>
              <a:prstGeom prst="rect">
                <a:avLst/>
              </a:prstGeom>
              <a:solidFill>
                <a:srgbClr val="F6F6F6"/>
              </a:solidFill>
              <a:ln w="12700">
                <a:solidFill>
                  <a:srgbClr val="B4B4B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Cited Years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 bwMode="auto">
              <a:xfrm>
                <a:off x="5334226" y="3047993"/>
                <a:ext cx="0" cy="30480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B4B4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" name="Rectangle 32"/>
            <p:cNvSpPr>
              <a:spLocks noChangeArrowheads="1"/>
            </p:cNvSpPr>
            <p:nvPr/>
          </p:nvSpPr>
          <p:spPr bwMode="auto">
            <a:xfrm rot="-5400000">
              <a:off x="5740941" y="4563662"/>
              <a:ext cx="295876" cy="348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B5D96"/>
                  </a:solidFill>
                  <a:latin typeface="STIXVariants-Regular" charset="0"/>
                  <a:cs typeface="STIXVariants-Regular" charset="0"/>
                </a:rPr>
                <a:t>&lt;</a:t>
              </a:r>
              <a:endParaRPr lang="en-US" sz="1600">
                <a:latin typeface="STIXVariants-Regular" charset="0"/>
                <a:cs typeface="STIXVariants-Regular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 bwMode="auto">
          <a:xfrm>
            <a:off x="533400" y="4572000"/>
            <a:ext cx="3962400" cy="381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1953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673604" y="3395141"/>
            <a:ext cx="3961854" cy="778929"/>
            <a:chOff x="4673604" y="3395141"/>
            <a:chExt cx="3961854" cy="778929"/>
          </a:xfrm>
        </p:grpSpPr>
        <p:sp>
          <p:nvSpPr>
            <p:cNvPr id="24" name="Rounded Rectangular Callout 5"/>
            <p:cNvSpPr>
              <a:spLocks noChangeArrowheads="1"/>
            </p:cNvSpPr>
            <p:nvPr/>
          </p:nvSpPr>
          <p:spPr bwMode="auto">
            <a:xfrm>
              <a:off x="4673604" y="3395141"/>
              <a:ext cx="3961854" cy="778929"/>
            </a:xfrm>
            <a:prstGeom prst="wedgeRoundRectCallout">
              <a:avLst>
                <a:gd name="adj1" fmla="val -28945"/>
                <a:gd name="adj2" fmla="val 93955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CC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>
                  <a:latin typeface="Verdana" charset="0"/>
                </a:rPr>
                <a:t> </a:t>
              </a:r>
              <a:endParaRPr lang="en-US" sz="320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873657" y="3589171"/>
              <a:ext cx="3584541" cy="398637"/>
              <a:chOff x="4873657" y="3978636"/>
              <a:chExt cx="3584541" cy="398637"/>
            </a:xfrm>
          </p:grpSpPr>
          <p:sp>
            <p:nvSpPr>
              <p:cNvPr id="27" name="Rectangle 7"/>
              <p:cNvSpPr>
                <a:spLocks noChangeArrowheads="1"/>
              </p:cNvSpPr>
              <p:nvPr/>
            </p:nvSpPr>
            <p:spPr bwMode="auto">
              <a:xfrm>
                <a:off x="4873657" y="3978636"/>
                <a:ext cx="1848933" cy="3986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70000"/>
                  </a:lnSpc>
                </a:pPr>
                <a:r>
                  <a:rPr lang="en-US" sz="3200" dirty="0" smtClean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Change to </a:t>
                </a:r>
                <a:endParaRPr lang="en-US" sz="3200" dirty="0">
                  <a:solidFill>
                    <a:srgbClr val="000000"/>
                  </a:solidFill>
                  <a:latin typeface="Calibri" charset="0"/>
                  <a:cs typeface="Calibri" charset="0"/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6739524" y="4004087"/>
                <a:ext cx="1718674" cy="354059"/>
                <a:chOff x="6739524" y="4004087"/>
                <a:chExt cx="1718674" cy="354059"/>
              </a:xfrm>
            </p:grpSpPr>
            <p:sp>
              <p:nvSpPr>
                <p:cNvPr id="29" name="Rectangle 24"/>
                <p:cNvSpPr>
                  <a:spLocks noChangeArrowheads="1"/>
                </p:cNvSpPr>
                <p:nvPr/>
              </p:nvSpPr>
              <p:spPr bwMode="auto">
                <a:xfrm>
                  <a:off x="6739524" y="4004087"/>
                  <a:ext cx="1718674" cy="354059"/>
                </a:xfrm>
                <a:prstGeom prst="rect">
                  <a:avLst/>
                </a:prstGeom>
                <a:solidFill>
                  <a:srgbClr val="F6F6F6"/>
                </a:solidFill>
                <a:ln w="12700">
                  <a:solidFill>
                    <a:srgbClr val="B4B4B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2000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</a:rPr>
                    <a:t>Cited </a:t>
                  </a:r>
                  <a:r>
                    <a:rPr lang="en-US" sz="2000" dirty="0" smtClean="0">
                      <a:solidFill>
                        <a:srgbClr val="000000"/>
                      </a:solidFill>
                      <a:latin typeface="Calibri" charset="0"/>
                      <a:cs typeface="Calibri" charset="0"/>
                    </a:rPr>
                    <a:t>Years</a:t>
                  </a:r>
                  <a:endParaRPr lang="en-US" sz="2000" dirty="0">
                    <a:solidFill>
                      <a:srgbClr val="000000"/>
                    </a:solidFill>
                    <a:latin typeface="Calibri" charset="0"/>
                    <a:cs typeface="Calibri" charset="0"/>
                  </a:endParaRPr>
                </a:p>
              </p:txBody>
            </p:sp>
            <p:sp>
              <p:nvSpPr>
                <p:cNvPr id="30" name="Rectangle 32"/>
                <p:cNvSpPr>
                  <a:spLocks noChangeArrowheads="1"/>
                </p:cNvSpPr>
                <p:nvPr/>
              </p:nvSpPr>
              <p:spPr bwMode="auto">
                <a:xfrm rot="16200000">
                  <a:off x="8124208" y="4040155"/>
                  <a:ext cx="266946" cy="318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600" dirty="0">
                      <a:solidFill>
                        <a:srgbClr val="0B5D96"/>
                      </a:solidFill>
                      <a:latin typeface="STIXVariants-Regular" charset="0"/>
                      <a:cs typeface="STIXVariants-Regular" charset="0"/>
                    </a:rPr>
                    <a:t>&lt;</a:t>
                  </a:r>
                  <a:endParaRPr lang="en-US" sz="1600" dirty="0">
                    <a:latin typeface="STIXVariants-Regular" charset="0"/>
                    <a:cs typeface="STIXVariants-Regular" charset="0"/>
                  </a:endParaRPr>
                </a:p>
              </p:txBody>
            </p:sp>
          </p:grpSp>
        </p:grpSp>
        <p:cxnSp>
          <p:nvCxnSpPr>
            <p:cNvPr id="26" name="Straight Connector 25"/>
            <p:cNvCxnSpPr/>
            <p:nvPr/>
          </p:nvCxnSpPr>
          <p:spPr>
            <a:xfrm>
              <a:off x="8056328" y="3614622"/>
              <a:ext cx="0" cy="360478"/>
            </a:xfrm>
            <a:prstGeom prst="line">
              <a:avLst/>
            </a:prstGeom>
            <a:ln w="28575">
              <a:solidFill>
                <a:srgbClr val="CFCFC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67271" y="5427135"/>
            <a:ext cx="2370667" cy="838200"/>
            <a:chOff x="567271" y="5427135"/>
            <a:chExt cx="2370667" cy="838200"/>
          </a:xfrm>
        </p:grpSpPr>
        <p:sp>
          <p:nvSpPr>
            <p:cNvPr id="32" name="Rounded Rectangular Callout 5"/>
            <p:cNvSpPr>
              <a:spLocks noChangeArrowheads="1"/>
            </p:cNvSpPr>
            <p:nvPr/>
          </p:nvSpPr>
          <p:spPr bwMode="auto">
            <a:xfrm>
              <a:off x="567271" y="5427135"/>
              <a:ext cx="2370667" cy="838200"/>
            </a:xfrm>
            <a:prstGeom prst="wedgeRoundRectCallout">
              <a:avLst>
                <a:gd name="adj1" fmla="val -26362"/>
                <a:gd name="adj2" fmla="val -115125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>
                  <a:latin typeface="Verdana" charset="0"/>
                </a:rPr>
                <a:t> </a:t>
              </a:r>
              <a:endParaRPr lang="en-US" sz="3200"/>
            </a:p>
          </p:txBody>
        </p: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796467" y="5562600"/>
              <a:ext cx="193827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xtLst/>
          </p:spPr>
          <p:txBody>
            <a:bodyPr/>
            <a:lstStyle/>
            <a:p>
              <a:pPr algn="ctr">
                <a:lnSpc>
                  <a:spcPct val="90000"/>
                </a:lnSpc>
              </a:pPr>
              <a:r>
                <a:rPr lang="en-US" sz="3200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Enter date</a:t>
              </a:r>
              <a:endParaRPr lang="en-US" sz="3200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4800600" y="5486400"/>
            <a:ext cx="3962400" cy="1066800"/>
            <a:chOff x="4876800" y="5486400"/>
            <a:chExt cx="3962400" cy="1066800"/>
          </a:xfrm>
        </p:grpSpPr>
        <p:sp>
          <p:nvSpPr>
            <p:cNvPr id="35" name="Rounded Rectangular Callout 34"/>
            <p:cNvSpPr/>
            <p:nvPr/>
          </p:nvSpPr>
          <p:spPr bwMode="auto">
            <a:xfrm>
              <a:off x="4876800" y="5486400"/>
              <a:ext cx="3962400" cy="1066800"/>
            </a:xfrm>
            <a:prstGeom prst="wedgeRoundRectCallout">
              <a:avLst>
                <a:gd name="adj1" fmla="val 144"/>
                <a:gd name="adj2" fmla="val -115522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lnSpc>
                  <a:spcPct val="130000"/>
                </a:lnSpc>
                <a:defRPr/>
              </a:pPr>
              <a:r>
                <a:rPr lang="en-US" sz="3200" dirty="0">
                  <a:solidFill>
                    <a:srgbClr val="0080FF"/>
                  </a:solidFill>
                  <a:latin typeface="Verdana" charset="0"/>
                </a:rPr>
                <a:t>  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grpSp>
          <p:nvGrpSpPr>
            <p:cNvPr id="36" name="Group 3"/>
            <p:cNvGrpSpPr>
              <a:grpSpLocks/>
            </p:cNvGrpSpPr>
            <p:nvPr/>
          </p:nvGrpSpPr>
          <p:grpSpPr bwMode="auto">
            <a:xfrm>
              <a:off x="5143500" y="5715000"/>
              <a:ext cx="3429000" cy="685800"/>
              <a:chOff x="5334000" y="5562600"/>
              <a:chExt cx="3429000" cy="685800"/>
            </a:xfrm>
          </p:grpSpPr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934200" y="5562600"/>
                <a:ext cx="1828800" cy="685800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3600">
                    <a:solidFill>
                      <a:schemeClr val="bg1"/>
                    </a:solidFill>
                    <a:latin typeface="Calibri" charset="0"/>
                    <a:cs typeface="Calibri" charset="0"/>
                  </a:rPr>
                  <a:t>Search</a:t>
                </a:r>
              </a:p>
            </p:txBody>
          </p:sp>
          <p:sp>
            <p:nvSpPr>
              <p:cNvPr id="38" name="Rectangle 15"/>
              <p:cNvSpPr>
                <a:spLocks noChangeArrowheads="1"/>
              </p:cNvSpPr>
              <p:nvPr/>
            </p:nvSpPr>
            <p:spPr bwMode="auto">
              <a:xfrm>
                <a:off x="5334000" y="5562600"/>
                <a:ext cx="144780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ct val="90000"/>
                  </a:lnSpc>
                </a:pPr>
                <a:r>
                  <a:rPr lang="en-US" sz="4000">
                    <a:solidFill>
                      <a:srgbClr val="0080FF"/>
                    </a:solidFill>
                    <a:latin typeface="Verdana" charset="0"/>
                  </a:rPr>
                  <a:t>Click</a:t>
                </a:r>
                <a:endParaRPr lang="en-US" sz="4000">
                  <a:solidFill>
                    <a:schemeClr val="bg1"/>
                  </a:solidFill>
                  <a:latin typeface="Calibri" charset="0"/>
                  <a:cs typeface="Calibri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098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Screen Shot 2015-08-17 at 7.34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3" y="547412"/>
            <a:ext cx="5431536" cy="61081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7934" y="169346"/>
            <a:ext cx="5354195" cy="1727188"/>
            <a:chOff x="397934" y="169346"/>
            <a:chExt cx="5354195" cy="1727188"/>
          </a:xfrm>
        </p:grpSpPr>
        <p:grpSp>
          <p:nvGrpSpPr>
            <p:cNvPr id="5" name="Group 4"/>
            <p:cNvGrpSpPr/>
            <p:nvPr/>
          </p:nvGrpSpPr>
          <p:grpSpPr>
            <a:xfrm>
              <a:off x="413326" y="169346"/>
              <a:ext cx="5338803" cy="821267"/>
              <a:chOff x="528596" y="694273"/>
              <a:chExt cx="5338803" cy="821267"/>
            </a:xfrm>
          </p:grpSpPr>
          <p:sp>
            <p:nvSpPr>
              <p:cNvPr id="7" name="Rounded Rectangular Callout 5"/>
              <p:cNvSpPr>
                <a:spLocks noChangeArrowheads="1"/>
              </p:cNvSpPr>
              <p:nvPr/>
            </p:nvSpPr>
            <p:spPr bwMode="auto">
              <a:xfrm>
                <a:off x="528596" y="694273"/>
                <a:ext cx="5338803" cy="821267"/>
              </a:xfrm>
              <a:prstGeom prst="wedgeRoundRectCallout">
                <a:avLst>
                  <a:gd name="adj1" fmla="val -21010"/>
                  <a:gd name="adj2" fmla="val 108242"/>
                  <a:gd name="adj3" fmla="val 16667"/>
                </a:avLst>
              </a:prstGeom>
              <a:solidFill>
                <a:schemeClr val="bg1"/>
              </a:solidFill>
              <a:ln w="57150">
                <a:solidFill>
                  <a:srgbClr val="33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3200">
                    <a:latin typeface="Verdana" charset="0"/>
                  </a:rPr>
                  <a:t> </a:t>
                </a:r>
                <a:endParaRPr lang="en-US" sz="3200"/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668866" y="855134"/>
                <a:ext cx="5071533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ct val="90000"/>
                  </a:lnSpc>
                </a:pPr>
                <a:r>
                  <a:rPr lang="en-US" sz="2800" dirty="0" smtClean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Step 2:  Select </a:t>
                </a:r>
                <a:r>
                  <a:rPr lang="en-US" sz="2800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c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ited reference</a:t>
                </a:r>
                <a:endParaRPr lang="en-US" sz="2800" dirty="0">
                  <a:solidFill>
                    <a:srgbClr val="000000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397934" y="1684866"/>
              <a:ext cx="1854200" cy="211668"/>
            </a:xfrm>
            <a:prstGeom prst="roundRect">
              <a:avLst/>
            </a:prstGeom>
            <a:noFill/>
            <a:ln w="76200" cmpd="sng">
              <a:solidFill>
                <a:srgbClr val="33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96335" y="4735285"/>
            <a:ext cx="1346197" cy="338662"/>
            <a:chOff x="1769535" y="4735285"/>
            <a:chExt cx="1346197" cy="338662"/>
          </a:xfrm>
        </p:grpSpPr>
        <p:sp>
          <p:nvSpPr>
            <p:cNvPr id="11" name="Rounded Rectangle 11"/>
            <p:cNvSpPr>
              <a:spLocks noChangeAspect="1" noChangeArrowheads="1"/>
            </p:cNvSpPr>
            <p:nvPr/>
          </p:nvSpPr>
          <p:spPr bwMode="auto">
            <a:xfrm>
              <a:off x="1769535" y="4735285"/>
              <a:ext cx="350397" cy="3200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2133599" y="4741333"/>
              <a:ext cx="982133" cy="332614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31733" y="5334000"/>
            <a:ext cx="4580467" cy="1066800"/>
            <a:chOff x="4250266" y="5486400"/>
            <a:chExt cx="4580467" cy="1066800"/>
          </a:xfrm>
        </p:grpSpPr>
        <p:sp>
          <p:nvSpPr>
            <p:cNvPr id="15" name="Rounded Rectangular Callout 14"/>
            <p:cNvSpPr/>
            <p:nvPr/>
          </p:nvSpPr>
          <p:spPr bwMode="auto">
            <a:xfrm>
              <a:off x="4250266" y="5486400"/>
              <a:ext cx="4580467" cy="1066800"/>
            </a:xfrm>
            <a:prstGeom prst="wedgeRoundRectCallout">
              <a:avLst>
                <a:gd name="adj1" fmla="val -83221"/>
                <a:gd name="adj2" fmla="val 1304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lnSpc>
                  <a:spcPct val="130000"/>
                </a:lnSpc>
                <a:defRPr/>
              </a:pPr>
              <a:r>
                <a:rPr lang="en-US" sz="3200" dirty="0">
                  <a:solidFill>
                    <a:srgbClr val="0080FF"/>
                  </a:solidFill>
                  <a:latin typeface="Verdana" charset="0"/>
                </a:rPr>
                <a:t>  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364561" y="5715000"/>
              <a:ext cx="4237566" cy="685800"/>
              <a:chOff x="4516967" y="5715000"/>
              <a:chExt cx="4237566" cy="685800"/>
            </a:xfrm>
          </p:grpSpPr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5808132" y="5715000"/>
                <a:ext cx="2946401" cy="685800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  <a:latin typeface="Calibri" charset="0"/>
                    <a:cs typeface="Calibri" charset="0"/>
                  </a:rPr>
                  <a:t>Finish Search</a:t>
                </a:r>
                <a:endParaRPr lang="en-US" sz="3200" dirty="0">
                  <a:solidFill>
                    <a:schemeClr val="bg1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4516967" y="5808129"/>
                <a:ext cx="1291165" cy="4995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3600" dirty="0">
                    <a:solidFill>
                      <a:srgbClr val="0080FF"/>
                    </a:solidFill>
                    <a:latin typeface="Verdana" charset="0"/>
                  </a:rPr>
                  <a:t>Click</a:t>
                </a:r>
                <a:endParaRPr lang="en-US" sz="3600" dirty="0">
                  <a:solidFill>
                    <a:schemeClr val="bg1"/>
                  </a:solidFill>
                  <a:latin typeface="Calibri" charset="0"/>
                  <a:cs typeface="Calibri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137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Screen Shot 2015-08-17 at 8.11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83" y="499535"/>
            <a:ext cx="6473952" cy="6096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1999" y="258517"/>
            <a:ext cx="6824135" cy="6337018"/>
            <a:chOff x="2031999" y="258517"/>
            <a:chExt cx="6824135" cy="6337018"/>
          </a:xfrm>
        </p:grpSpPr>
        <p:grpSp>
          <p:nvGrpSpPr>
            <p:cNvPr id="3" name="Group 2"/>
            <p:cNvGrpSpPr/>
            <p:nvPr/>
          </p:nvGrpSpPr>
          <p:grpSpPr>
            <a:xfrm>
              <a:off x="3911601" y="258517"/>
              <a:ext cx="4944533" cy="1210733"/>
              <a:chOff x="2455334" y="254000"/>
              <a:chExt cx="4944533" cy="1210733"/>
            </a:xfrm>
          </p:grpSpPr>
          <p:sp>
            <p:nvSpPr>
              <p:cNvPr id="7" name="Rounded Rectangular Callout 5"/>
              <p:cNvSpPr>
                <a:spLocks noChangeArrowheads="1"/>
              </p:cNvSpPr>
              <p:nvPr/>
            </p:nvSpPr>
            <p:spPr bwMode="auto">
              <a:xfrm>
                <a:off x="2455334" y="254000"/>
                <a:ext cx="4944533" cy="1210733"/>
              </a:xfrm>
              <a:prstGeom prst="wedgeRoundRectCallout">
                <a:avLst>
                  <a:gd name="adj1" fmla="val -41590"/>
                  <a:gd name="adj2" fmla="val 86088"/>
                  <a:gd name="adj3" fmla="val 16667"/>
                </a:avLst>
              </a:prstGeom>
              <a:solidFill>
                <a:schemeClr val="bg1"/>
              </a:solidFill>
              <a:ln w="57150">
                <a:solidFill>
                  <a:srgbClr val="33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3200">
                    <a:latin typeface="Verdana" charset="0"/>
                  </a:rPr>
                  <a:t> </a:t>
                </a:r>
                <a:endParaRPr lang="en-US" sz="3200"/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2636332" y="343182"/>
                <a:ext cx="4577269" cy="1053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2800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Newly published papers citing Watson &amp; Crick’s 1953 paper</a:t>
                </a:r>
              </a:p>
            </p:txBody>
          </p:sp>
        </p:grp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031999" y="1989667"/>
              <a:ext cx="3445934" cy="4605868"/>
            </a:xfrm>
            <a:prstGeom prst="rect">
              <a:avLst/>
            </a:prstGeom>
            <a:noFill/>
            <a:ln w="76200">
              <a:solidFill>
                <a:srgbClr val="33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457200" y="2667000"/>
            <a:ext cx="8229600" cy="1219200"/>
          </a:xfrm>
          <a:prstGeom prst="wedgeRoundRectCallout">
            <a:avLst>
              <a:gd name="adj1" fmla="val -49733"/>
              <a:gd name="adj2" fmla="val 583"/>
              <a:gd name="adj3" fmla="val 16667"/>
            </a:avLst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5400" i="1" dirty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Journal Citation Reports</a:t>
            </a:r>
            <a:r>
              <a:rPr lang="en-US" sz="4000" i="1" baseline="30000" dirty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®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3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34" y="5887094"/>
            <a:ext cx="8435392" cy="91063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E-books</a:t>
            </a:r>
            <a:endParaRPr lang="en-US" dirty="0"/>
          </a:p>
        </p:txBody>
      </p:sp>
      <p:pic>
        <p:nvPicPr>
          <p:cNvPr id="4" name="Picture 3" descr="Screen shot 2012-06-24 at 10.22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93" y="153307"/>
            <a:ext cx="3060700" cy="3340100"/>
          </a:xfrm>
          <a:prstGeom prst="rect">
            <a:avLst/>
          </a:prstGeom>
        </p:spPr>
      </p:pic>
      <p:pic>
        <p:nvPicPr>
          <p:cNvPr id="3" name="Picture 2" descr="Screen Shot 2015-07-28 at 12.50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2" y="3712703"/>
            <a:ext cx="5803900" cy="1790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71547" y="1864178"/>
            <a:ext cx="1188596" cy="2013878"/>
            <a:chOff x="4371547" y="1864178"/>
            <a:chExt cx="1188596" cy="2013878"/>
          </a:xfrm>
          <a:solidFill>
            <a:schemeClr val="tx1"/>
          </a:solidFill>
        </p:grpSpPr>
        <p:sp>
          <p:nvSpPr>
            <p:cNvPr id="5" name="Right Arrow 4"/>
            <p:cNvSpPr/>
            <p:nvPr/>
          </p:nvSpPr>
          <p:spPr>
            <a:xfrm>
              <a:off x="4777279" y="1864178"/>
              <a:ext cx="782864" cy="358322"/>
            </a:xfrm>
            <a:prstGeom prst="right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5880247">
              <a:off x="3677039" y="2825226"/>
              <a:ext cx="1747338" cy="358322"/>
            </a:xfrm>
            <a:prstGeom prst="right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5737943" y="3712703"/>
            <a:ext cx="3001373" cy="772224"/>
          </a:xfrm>
          <a:prstGeom prst="roundRect">
            <a:avLst/>
          </a:prstGeom>
          <a:solidFill>
            <a:schemeClr val="accent1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+mj-lt"/>
              </a:rPr>
              <a:t>Over 62,000 eBooks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690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Screen Shot 2015-05-08 at 7.45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336550"/>
            <a:ext cx="4133850" cy="61849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42950" y="3429000"/>
            <a:ext cx="8096250" cy="2743200"/>
            <a:chOff x="742950" y="3429000"/>
            <a:chExt cx="8096250" cy="2743200"/>
          </a:xfrm>
        </p:grpSpPr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742950" y="5867400"/>
              <a:ext cx="1295400" cy="304800"/>
            </a:xfrm>
            <a:prstGeom prst="roundRect">
              <a:avLst>
                <a:gd name="adj" fmla="val 16667"/>
              </a:avLst>
            </a:prstGeom>
            <a:noFill/>
            <a:ln w="57150" cmpd="sng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749" name="AutoShape 4"/>
            <p:cNvSpPr>
              <a:spLocks noChangeArrowheads="1"/>
            </p:cNvSpPr>
            <p:nvPr/>
          </p:nvSpPr>
          <p:spPr bwMode="auto">
            <a:xfrm>
              <a:off x="2514600" y="3429000"/>
              <a:ext cx="6324600" cy="16002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sz="2800">
                  <a:latin typeface="Verdana" charset="0"/>
                </a:rPr>
                <a:t>Click </a:t>
              </a:r>
              <a:r>
                <a:rPr lang="en-US" sz="2800">
                  <a:solidFill>
                    <a:srgbClr val="336699"/>
                  </a:solidFill>
                  <a:latin typeface="Verdana" charset="0"/>
                </a:rPr>
                <a:t>Journal Citation Reports</a:t>
              </a:r>
              <a:r>
                <a:rPr lang="en-US" sz="1800">
                  <a:solidFill>
                    <a:srgbClr val="336699"/>
                  </a:solidFill>
                  <a:latin typeface="Verdana" charset="0"/>
                </a:rPr>
                <a:t>®</a:t>
              </a:r>
              <a:r>
                <a:rPr lang="en-US" altLang="ja-JP" sz="2800">
                  <a:solidFill>
                    <a:srgbClr val="336699"/>
                  </a:solidFill>
                  <a:latin typeface="Verdana" charset="0"/>
                </a:rPr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ja-JP" sz="2800">
                  <a:latin typeface="Verdana" charset="0"/>
                </a:rPr>
                <a:t>for impact factor information</a:t>
              </a:r>
              <a:endParaRPr lang="en-US" sz="2800"/>
            </a:p>
          </p:txBody>
        </p:sp>
        <p:sp>
          <p:nvSpPr>
            <p:cNvPr id="159750" name="AutoShape 12"/>
            <p:cNvSpPr>
              <a:spLocks noChangeArrowheads="1"/>
            </p:cNvSpPr>
            <p:nvPr/>
          </p:nvSpPr>
          <p:spPr bwMode="auto">
            <a:xfrm rot="-8195630">
              <a:off x="2487613" y="4581525"/>
              <a:ext cx="304800" cy="1543050"/>
            </a:xfrm>
            <a:prstGeom prst="upArrow">
              <a:avLst>
                <a:gd name="adj1" fmla="val 50000"/>
                <a:gd name="adj2" fmla="val 105023"/>
              </a:avLst>
            </a:prstGeom>
            <a:gradFill rotWithShape="0">
              <a:gsLst>
                <a:gs pos="0">
                  <a:srgbClr val="FF9933"/>
                </a:gs>
                <a:gs pos="30000">
                  <a:srgbClr val="FFCC66"/>
                </a:gs>
                <a:gs pos="50000">
                  <a:srgbClr val="FFEAC1"/>
                </a:gs>
                <a:gs pos="70000">
                  <a:srgbClr val="FFCC66"/>
                </a:gs>
                <a:gs pos="100000">
                  <a:srgbClr val="FF9933"/>
                </a:gs>
              </a:gsLst>
              <a:lin ang="5400000" scaled="1"/>
            </a:gradFill>
            <a:ln w="19050">
              <a:solidFill>
                <a:srgbClr val="FF99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30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1794" name="Picture 1" descr="Screen Shot 2015-05-08 at 8.54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349250"/>
            <a:ext cx="5584825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6019800" y="3614738"/>
            <a:ext cx="2971800" cy="990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2FC70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6699"/>
                </a:solidFill>
                <a:latin typeface="Verdana" charset="0"/>
              </a:rPr>
              <a:t>Calculations</a:t>
            </a:r>
            <a:r>
              <a:rPr lang="en-US" sz="400">
                <a:solidFill>
                  <a:schemeClr val="bg1"/>
                </a:solidFill>
                <a:latin typeface="Verdana" charset="0"/>
              </a:rPr>
              <a:t>a</a:t>
            </a:r>
            <a:endParaRPr lang="en-US" sz="400">
              <a:solidFill>
                <a:srgbClr val="FF850B"/>
              </a:solidFill>
              <a:latin typeface="Verdana" charset="0"/>
            </a:endParaRPr>
          </a:p>
          <a:p>
            <a:pPr algn="ctr">
              <a:lnSpc>
                <a:spcPct val="90000"/>
              </a:lnSpc>
            </a:pPr>
            <a:r>
              <a:rPr lang="en-US" sz="400">
                <a:solidFill>
                  <a:schemeClr val="bg1"/>
                </a:solidFill>
                <a:latin typeface="Verdana" charset="0"/>
              </a:rPr>
              <a:t>a</a:t>
            </a:r>
            <a:endParaRPr lang="en-US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806575" y="2743200"/>
            <a:ext cx="5562600" cy="685800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2FC7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 rot="18360000">
            <a:off x="5671344" y="2658269"/>
            <a:ext cx="331788" cy="1435100"/>
          </a:xfrm>
          <a:prstGeom prst="upArrow">
            <a:avLst>
              <a:gd name="adj1" fmla="val 50000"/>
              <a:gd name="adj2" fmla="val 99470"/>
            </a:avLst>
          </a:prstGeom>
          <a:gradFill rotWithShape="0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</a:gra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8134" name="Group 10"/>
          <p:cNvGrpSpPr>
            <a:grpSpLocks/>
          </p:cNvGrpSpPr>
          <p:nvPr/>
        </p:nvGrpSpPr>
        <p:grpSpPr bwMode="auto">
          <a:xfrm>
            <a:off x="342900" y="1295400"/>
            <a:ext cx="2819400" cy="838200"/>
            <a:chOff x="342900" y="1295400"/>
            <a:chExt cx="2819400" cy="838200"/>
          </a:xfrm>
        </p:grpSpPr>
        <p:sp>
          <p:nvSpPr>
            <p:cNvPr id="161799" name="Rounded Rectangular Callout 8"/>
            <p:cNvSpPr>
              <a:spLocks noChangeArrowheads="1"/>
            </p:cNvSpPr>
            <p:nvPr/>
          </p:nvSpPr>
          <p:spPr bwMode="auto">
            <a:xfrm>
              <a:off x="342900" y="1295400"/>
              <a:ext cx="2819400" cy="838200"/>
            </a:xfrm>
            <a:prstGeom prst="wedgeRoundRectCallout">
              <a:avLst>
                <a:gd name="adj1" fmla="val 7273"/>
                <a:gd name="adj2" fmla="val -96949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6666FF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>
                  <a:latin typeface="Verdana" charset="0"/>
                </a:rPr>
                <a:t> </a:t>
              </a:r>
              <a:endParaRPr lang="en-US" sz="3200"/>
            </a:p>
          </p:txBody>
        </p:sp>
        <p:sp>
          <p:nvSpPr>
            <p:cNvPr id="161800" name="Rectangle 9"/>
            <p:cNvSpPr>
              <a:spLocks noChangeArrowheads="1"/>
            </p:cNvSpPr>
            <p:nvPr/>
          </p:nvSpPr>
          <p:spPr bwMode="auto">
            <a:xfrm>
              <a:off x="495300" y="1447800"/>
              <a:ext cx="25146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800">
                  <a:solidFill>
                    <a:srgbClr val="000000"/>
                  </a:solidFill>
                  <a:latin typeface="Calibri" charset="0"/>
                  <a:cs typeface="Calibri" charset="0"/>
                </a:rPr>
                <a:t>Click WELCOME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648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842" name="Picture 3" descr="Screen Shot 2015-05-08 at 9.11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r="999"/>
          <a:stretch>
            <a:fillRect/>
          </a:stretch>
        </p:blipFill>
        <p:spPr bwMode="auto">
          <a:xfrm>
            <a:off x="406400" y="1905000"/>
            <a:ext cx="83312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79" name="Group 2"/>
          <p:cNvGrpSpPr>
            <a:grpSpLocks/>
          </p:cNvGrpSpPr>
          <p:nvPr/>
        </p:nvGrpSpPr>
        <p:grpSpPr bwMode="auto">
          <a:xfrm>
            <a:off x="4572000" y="4495800"/>
            <a:ext cx="3962400" cy="1066800"/>
            <a:chOff x="4572000" y="3886200"/>
            <a:chExt cx="3962400" cy="106680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4572000" y="3886200"/>
              <a:ext cx="3962400" cy="1066800"/>
            </a:xfrm>
            <a:prstGeom prst="wedgeRoundRectCallout">
              <a:avLst>
                <a:gd name="adj1" fmla="val -42516"/>
                <a:gd name="adj2" fmla="val -119604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lnSpc>
                  <a:spcPct val="130000"/>
                </a:lnSpc>
                <a:defRPr/>
              </a:pPr>
              <a:r>
                <a:rPr lang="en-US" sz="3200" dirty="0">
                  <a:solidFill>
                    <a:srgbClr val="0080FF"/>
                  </a:solidFill>
                  <a:latin typeface="Verdana" charset="0"/>
                </a:rPr>
                <a:t>  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grpSp>
          <p:nvGrpSpPr>
            <p:cNvPr id="163850" name="Group 1"/>
            <p:cNvGrpSpPr>
              <a:grpSpLocks/>
            </p:cNvGrpSpPr>
            <p:nvPr/>
          </p:nvGrpSpPr>
          <p:grpSpPr bwMode="auto">
            <a:xfrm>
              <a:off x="4914900" y="4076700"/>
              <a:ext cx="3276600" cy="685800"/>
              <a:chOff x="4800600" y="4076700"/>
              <a:chExt cx="3276600" cy="685800"/>
            </a:xfrm>
          </p:grpSpPr>
          <p:sp>
            <p:nvSpPr>
              <p:cNvPr id="9" name="Rectangle 14"/>
              <p:cNvSpPr>
                <a:spLocks noChangeArrowheads="1"/>
              </p:cNvSpPr>
              <p:nvPr/>
            </p:nvSpPr>
            <p:spPr bwMode="auto">
              <a:xfrm>
                <a:off x="6172200" y="4076700"/>
                <a:ext cx="1905000" cy="6858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algn="ctr">
                  <a:defRPr/>
                </a:pPr>
                <a:r>
                  <a:rPr lang="en-US" sz="3200" dirty="0">
                    <a:latin typeface="Calibri" charset="0"/>
                    <a:cs typeface="Calibri" charset="0"/>
                  </a:rPr>
                  <a:t>SUBMIT</a:t>
                </a:r>
              </a:p>
            </p:txBody>
          </p:sp>
          <p:sp>
            <p:nvSpPr>
              <p:cNvPr id="163852" name="Rectangle 15"/>
              <p:cNvSpPr>
                <a:spLocks noChangeArrowheads="1"/>
              </p:cNvSpPr>
              <p:nvPr/>
            </p:nvSpPr>
            <p:spPr bwMode="auto">
              <a:xfrm>
                <a:off x="4800600" y="4152900"/>
                <a:ext cx="12954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3600">
                    <a:solidFill>
                      <a:srgbClr val="33CC00"/>
                    </a:solidFill>
                    <a:latin typeface="Verdana" charset="0"/>
                  </a:rPr>
                  <a:t>Click</a:t>
                </a:r>
                <a:endParaRPr lang="en-US" sz="3600">
                  <a:solidFill>
                    <a:srgbClr val="33CC00"/>
                  </a:solidFill>
                  <a:latin typeface="Calibri" charset="0"/>
                  <a:cs typeface="Calibri" charset="0"/>
                </a:endParaRPr>
              </a:p>
            </p:txBody>
          </p:sp>
        </p:grpSp>
      </p:grpSp>
      <p:pic>
        <p:nvPicPr>
          <p:cNvPr id="2" name="Picture 1" descr="Screen Shot 2015-06-09 at 10.36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t="2924" r="10370" b="-34"/>
          <a:stretch>
            <a:fillRect/>
          </a:stretch>
        </p:blipFill>
        <p:spPr bwMode="auto">
          <a:xfrm>
            <a:off x="3124200" y="3136900"/>
            <a:ext cx="822325" cy="2935288"/>
          </a:xfrm>
          <a:prstGeom prst="rect">
            <a:avLst/>
          </a:prstGeom>
          <a:noFill/>
          <a:ln w="57150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Shot 2015-06-09 at 10.37.2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8" b="-966"/>
          <a:stretch>
            <a:fillRect/>
          </a:stretch>
        </p:blipFill>
        <p:spPr bwMode="auto">
          <a:xfrm>
            <a:off x="6096000" y="3219450"/>
            <a:ext cx="1562100" cy="647700"/>
          </a:xfrm>
          <a:prstGeom prst="rect">
            <a:avLst/>
          </a:prstGeom>
          <a:noFill/>
          <a:ln w="57150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846" name="Group 5"/>
          <p:cNvGrpSpPr>
            <a:grpSpLocks/>
          </p:cNvGrpSpPr>
          <p:nvPr/>
        </p:nvGrpSpPr>
        <p:grpSpPr bwMode="auto">
          <a:xfrm>
            <a:off x="2971800" y="533400"/>
            <a:ext cx="3200400" cy="838200"/>
            <a:chOff x="2971800" y="533400"/>
            <a:chExt cx="3200400" cy="838200"/>
          </a:xfrm>
        </p:grpSpPr>
        <p:sp>
          <p:nvSpPr>
            <p:cNvPr id="163847" name="Rounded Rectangular Callout 8"/>
            <p:cNvSpPr>
              <a:spLocks noChangeArrowheads="1"/>
            </p:cNvSpPr>
            <p:nvPr/>
          </p:nvSpPr>
          <p:spPr bwMode="auto">
            <a:xfrm>
              <a:off x="2971800" y="533400"/>
              <a:ext cx="3200400" cy="838200"/>
            </a:xfrm>
            <a:prstGeom prst="wedgeRoundRectCallout">
              <a:avLst>
                <a:gd name="adj1" fmla="val -662"/>
                <a:gd name="adj2" fmla="val -49477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6666FF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>
                  <a:latin typeface="Verdana" charset="0"/>
                </a:rPr>
                <a:t> </a:t>
              </a:r>
              <a:endParaRPr lang="en-US" sz="3200"/>
            </a:p>
          </p:txBody>
        </p:sp>
        <p:sp>
          <p:nvSpPr>
            <p:cNvPr id="163848" name="Rectangle 9"/>
            <p:cNvSpPr>
              <a:spLocks noChangeArrowheads="1"/>
            </p:cNvSpPr>
            <p:nvPr/>
          </p:nvSpPr>
          <p:spPr bwMode="auto">
            <a:xfrm>
              <a:off x="3140675" y="685800"/>
              <a:ext cx="2862649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80000"/>
                </a:lnSpc>
              </a:pPr>
              <a:r>
                <a:rPr lang="en-US" sz="3600">
                  <a:solidFill>
                    <a:srgbClr val="000000"/>
                  </a:solidFill>
                  <a:latin typeface="Calibri" charset="0"/>
                  <a:cs typeface="Calibri" charset="0"/>
                </a:rPr>
                <a:t>Select Options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672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5890" name="Picture 1" descr="Screen Shot 2015-05-08 at 9.13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7853363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0" y="4343400"/>
            <a:ext cx="7315200" cy="1828800"/>
            <a:chOff x="1524000" y="4343400"/>
            <a:chExt cx="7315200" cy="1828800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1524000" y="4343400"/>
              <a:ext cx="7315200" cy="1828800"/>
            </a:xfrm>
            <a:prstGeom prst="wedgeRoundRectCallout">
              <a:avLst>
                <a:gd name="adj1" fmla="val 12269"/>
                <a:gd name="adj2" fmla="val -17663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lnSpc>
                  <a:spcPct val="130000"/>
                </a:lnSpc>
                <a:defRPr/>
              </a:pPr>
              <a:r>
                <a:rPr lang="en-US" sz="3200" dirty="0">
                  <a:solidFill>
                    <a:srgbClr val="0080FF"/>
                  </a:solidFill>
                  <a:latin typeface="Verdana" charset="0"/>
                </a:rPr>
                <a:t>  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165898" name="Rectangle 14"/>
            <p:cNvSpPr>
              <a:spLocks noChangeArrowheads="1"/>
            </p:cNvSpPr>
            <p:nvPr/>
          </p:nvSpPr>
          <p:spPr bwMode="auto">
            <a:xfrm>
              <a:off x="2000250" y="5257800"/>
              <a:ext cx="6362700" cy="685800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10000"/>
                </a:lnSpc>
              </a:pPr>
              <a:r>
                <a:rPr lang="en-US" sz="2800">
                  <a:solidFill>
                    <a:schemeClr val="bg1"/>
                  </a:solidFill>
                  <a:latin typeface="Calibri" charset="0"/>
                  <a:cs typeface="Calibri" charset="0"/>
                </a:rPr>
                <a:t>BIOCHEMISTRY &amp; MOLECULAR BIOLOGY</a:t>
              </a:r>
            </a:p>
          </p:txBody>
        </p:sp>
        <p:sp>
          <p:nvSpPr>
            <p:cNvPr id="165899" name="Rectangle 15"/>
            <p:cNvSpPr>
              <a:spLocks noChangeArrowheads="1"/>
            </p:cNvSpPr>
            <p:nvPr/>
          </p:nvSpPr>
          <p:spPr bwMode="auto">
            <a:xfrm>
              <a:off x="2781300" y="4572000"/>
              <a:ext cx="48006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r>
                <a:rPr lang="en-US" sz="3600">
                  <a:solidFill>
                    <a:srgbClr val="33CC00"/>
                  </a:solidFill>
                  <a:latin typeface="Verdana" charset="0"/>
                </a:rPr>
                <a:t>Scroll to and select</a:t>
              </a:r>
              <a:endParaRPr lang="en-US" sz="3600">
                <a:solidFill>
                  <a:srgbClr val="33CC00"/>
                </a:solidFill>
                <a:latin typeface="Calibri" charset="0"/>
                <a:cs typeface="Calibri" charset="0"/>
              </a:endParaRP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152400" y="1981200"/>
            <a:ext cx="3962400" cy="1066800"/>
            <a:chOff x="4572000" y="2819400"/>
            <a:chExt cx="3962400" cy="1066800"/>
          </a:xfrm>
        </p:grpSpPr>
        <p:sp>
          <p:nvSpPr>
            <p:cNvPr id="10" name="Rounded Rectangular Callout 9"/>
            <p:cNvSpPr/>
            <p:nvPr/>
          </p:nvSpPr>
          <p:spPr bwMode="auto">
            <a:xfrm>
              <a:off x="4572000" y="2819400"/>
              <a:ext cx="3962400" cy="1066800"/>
            </a:xfrm>
            <a:prstGeom prst="wedgeRoundRectCallout">
              <a:avLst>
                <a:gd name="adj1" fmla="val 51287"/>
                <a:gd name="adj2" fmla="val 8674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lnSpc>
                  <a:spcPct val="130000"/>
                </a:lnSpc>
                <a:defRPr/>
              </a:pPr>
              <a:r>
                <a:rPr lang="en-US" sz="3200" dirty="0">
                  <a:solidFill>
                    <a:srgbClr val="0080FF"/>
                  </a:solidFill>
                  <a:latin typeface="Verdana" charset="0"/>
                </a:rPr>
                <a:t>  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grpSp>
          <p:nvGrpSpPr>
            <p:cNvPr id="165894" name="Group 1"/>
            <p:cNvGrpSpPr>
              <a:grpSpLocks/>
            </p:cNvGrpSpPr>
            <p:nvPr/>
          </p:nvGrpSpPr>
          <p:grpSpPr bwMode="auto">
            <a:xfrm>
              <a:off x="4914900" y="3009900"/>
              <a:ext cx="3276600" cy="685800"/>
              <a:chOff x="4800600" y="3009900"/>
              <a:chExt cx="3276600" cy="685800"/>
            </a:xfrm>
          </p:grpSpPr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6172200" y="3009900"/>
                <a:ext cx="1905000" cy="6858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algn="ctr">
                  <a:defRPr/>
                </a:pPr>
                <a:r>
                  <a:rPr lang="en-US" sz="3200" dirty="0">
                    <a:latin typeface="Calibri" charset="0"/>
                    <a:cs typeface="Calibri" charset="0"/>
                  </a:rPr>
                  <a:t>SUBMIT</a:t>
                </a:r>
              </a:p>
            </p:txBody>
          </p:sp>
          <p:sp>
            <p:nvSpPr>
              <p:cNvPr id="165896" name="Rectangle 15"/>
              <p:cNvSpPr>
                <a:spLocks noChangeArrowheads="1"/>
              </p:cNvSpPr>
              <p:nvPr/>
            </p:nvSpPr>
            <p:spPr bwMode="auto">
              <a:xfrm>
                <a:off x="4800600" y="3086100"/>
                <a:ext cx="12954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3600">
                    <a:solidFill>
                      <a:srgbClr val="33CC00"/>
                    </a:solidFill>
                    <a:latin typeface="Verdana" charset="0"/>
                  </a:rPr>
                  <a:t>Click</a:t>
                </a:r>
                <a:endParaRPr lang="en-US" sz="3600">
                  <a:solidFill>
                    <a:srgbClr val="33CC00"/>
                  </a:solidFill>
                  <a:latin typeface="Calibri" charset="0"/>
                  <a:cs typeface="Calibri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184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5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  <a:solidFill>
            <a:srgbClr val="595959"/>
          </a:solidFill>
        </p:grpSpPr>
        <p:sp>
          <p:nvSpPr>
            <p:cNvPr id="9830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8310" name="Picture 3" descr="Screen Shot 2012-08-22 at 12.24.0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" t="2667" r="983" b="2664"/>
            <a:stretch>
              <a:fillRect/>
            </a:stretch>
          </p:blipFill>
          <p:spPr bwMode="auto">
            <a:xfrm>
              <a:off x="242316" y="152400"/>
              <a:ext cx="8659368" cy="64922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86" name="Group 10"/>
          <p:cNvGrpSpPr>
            <a:grpSpLocks/>
          </p:cNvGrpSpPr>
          <p:nvPr/>
        </p:nvGrpSpPr>
        <p:grpSpPr bwMode="auto">
          <a:xfrm>
            <a:off x="5715000" y="3352800"/>
            <a:ext cx="2819400" cy="762000"/>
            <a:chOff x="3162300" y="3048000"/>
            <a:chExt cx="2819400" cy="762000"/>
          </a:xfrm>
        </p:grpSpPr>
        <p:sp>
          <p:nvSpPr>
            <p:cNvPr id="167939" name="Rectangle 11"/>
            <p:cNvSpPr>
              <a:spLocks noChangeArrowheads="1"/>
            </p:cNvSpPr>
            <p:nvPr/>
          </p:nvSpPr>
          <p:spPr bwMode="auto">
            <a:xfrm>
              <a:off x="3162300" y="3048000"/>
              <a:ext cx="2819400" cy="762000"/>
            </a:xfrm>
            <a:prstGeom prst="rect">
              <a:avLst/>
            </a:prstGeom>
            <a:solidFill>
              <a:srgbClr val="E6E6E6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167940" name="Rectangle 12"/>
            <p:cNvSpPr>
              <a:spLocks noChangeArrowheads="1"/>
            </p:cNvSpPr>
            <p:nvPr/>
          </p:nvSpPr>
          <p:spPr bwMode="auto">
            <a:xfrm>
              <a:off x="3238500" y="3162300"/>
              <a:ext cx="2667000" cy="533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800">
                  <a:solidFill>
                    <a:srgbClr val="CC0000"/>
                  </a:solidFill>
                </a:rPr>
                <a:t>Other Subjects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068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9986" name="Picture 1" descr="Screen Shot 2015-06-08 at 12.03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762000"/>
            <a:ext cx="84328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62000" y="4953000"/>
            <a:ext cx="3962400" cy="1066800"/>
            <a:chOff x="4572000" y="3886200"/>
            <a:chExt cx="3962400" cy="1066800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4572000" y="3886200"/>
              <a:ext cx="3962400" cy="1066800"/>
            </a:xfrm>
            <a:prstGeom prst="wedgeRoundRectCallout">
              <a:avLst>
                <a:gd name="adj1" fmla="val 40817"/>
                <a:gd name="adj2" fmla="val -13468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lnSpc>
                  <a:spcPct val="130000"/>
                </a:lnSpc>
                <a:defRPr/>
              </a:pPr>
              <a:r>
                <a:rPr lang="en-US" sz="3200" dirty="0">
                  <a:solidFill>
                    <a:srgbClr val="0080FF"/>
                  </a:solidFill>
                  <a:latin typeface="Verdana" charset="0"/>
                </a:rPr>
                <a:t>  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grpSp>
          <p:nvGrpSpPr>
            <p:cNvPr id="169991" name="Group 1"/>
            <p:cNvGrpSpPr>
              <a:grpSpLocks/>
            </p:cNvGrpSpPr>
            <p:nvPr/>
          </p:nvGrpSpPr>
          <p:grpSpPr bwMode="auto">
            <a:xfrm>
              <a:off x="4914900" y="4076700"/>
              <a:ext cx="3276600" cy="685800"/>
              <a:chOff x="4800600" y="4076700"/>
              <a:chExt cx="3276600" cy="685800"/>
            </a:xfrm>
          </p:grpSpPr>
          <p:sp>
            <p:nvSpPr>
              <p:cNvPr id="7" name="Rectangle 14"/>
              <p:cNvSpPr>
                <a:spLocks noChangeArrowheads="1"/>
              </p:cNvSpPr>
              <p:nvPr/>
            </p:nvSpPr>
            <p:spPr bwMode="auto">
              <a:xfrm>
                <a:off x="6172200" y="4076700"/>
                <a:ext cx="1905000" cy="6858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algn="ctr">
                  <a:defRPr/>
                </a:pPr>
                <a:r>
                  <a:rPr lang="en-US" sz="3200" dirty="0">
                    <a:latin typeface="Calibri" charset="0"/>
                    <a:cs typeface="Calibri" charset="0"/>
                  </a:rPr>
                  <a:t>SUBMIT</a:t>
                </a:r>
              </a:p>
            </p:txBody>
          </p:sp>
          <p:sp>
            <p:nvSpPr>
              <p:cNvPr id="169993" name="Rectangle 15"/>
              <p:cNvSpPr>
                <a:spLocks noChangeArrowheads="1"/>
              </p:cNvSpPr>
              <p:nvPr/>
            </p:nvSpPr>
            <p:spPr bwMode="auto">
              <a:xfrm>
                <a:off x="4800600" y="4152900"/>
                <a:ext cx="12954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3600">
                    <a:solidFill>
                      <a:srgbClr val="33CC00"/>
                    </a:solidFill>
                    <a:latin typeface="Verdana" charset="0"/>
                  </a:rPr>
                  <a:t>Click</a:t>
                </a:r>
                <a:endParaRPr lang="en-US" sz="3600">
                  <a:solidFill>
                    <a:srgbClr val="33CC00"/>
                  </a:solidFill>
                  <a:latin typeface="Calibri" charset="0"/>
                  <a:cs typeface="Calibri" charset="0"/>
                </a:endParaRPr>
              </a:p>
            </p:txBody>
          </p:sp>
        </p:grpSp>
      </p:grpSp>
      <p:pic>
        <p:nvPicPr>
          <p:cNvPr id="2" name="Picture 1" descr="Screen Shot 2015-06-09 at 10.46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00400"/>
            <a:ext cx="2006600" cy="1930400"/>
          </a:xfrm>
          <a:prstGeom prst="rect">
            <a:avLst/>
          </a:prstGeom>
          <a:noFill/>
          <a:ln w="57150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Shot 2015-06-09 at 10.46.5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2260600" cy="1727200"/>
          </a:xfrm>
          <a:prstGeom prst="rect">
            <a:avLst/>
          </a:prstGeom>
          <a:noFill/>
          <a:ln w="57150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77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2034" name="Picture 1" descr="Screen Shot 2015-06-08 at 3.01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685800"/>
            <a:ext cx="720407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295400" y="1295400"/>
            <a:ext cx="6172200" cy="1676400"/>
            <a:chOff x="1295400" y="1295400"/>
            <a:chExt cx="6172200" cy="1676400"/>
          </a:xfrm>
        </p:grpSpPr>
        <p:grpSp>
          <p:nvGrpSpPr>
            <p:cNvPr id="172036" name="Group 7"/>
            <p:cNvGrpSpPr>
              <a:grpSpLocks/>
            </p:cNvGrpSpPr>
            <p:nvPr/>
          </p:nvGrpSpPr>
          <p:grpSpPr bwMode="auto">
            <a:xfrm>
              <a:off x="1295400" y="1295400"/>
              <a:ext cx="6172200" cy="990600"/>
              <a:chOff x="1485900" y="990600"/>
              <a:chExt cx="6172200" cy="990600"/>
            </a:xfrm>
          </p:grpSpPr>
          <p:sp>
            <p:nvSpPr>
              <p:cNvPr id="172038" name="Rounded Rectangular Callout 5"/>
              <p:cNvSpPr>
                <a:spLocks noChangeArrowheads="1"/>
              </p:cNvSpPr>
              <p:nvPr/>
            </p:nvSpPr>
            <p:spPr bwMode="auto">
              <a:xfrm>
                <a:off x="1485900" y="990600"/>
                <a:ext cx="6172200" cy="990600"/>
              </a:xfrm>
              <a:prstGeom prst="wedgeRoundRectCallout">
                <a:avLst>
                  <a:gd name="adj1" fmla="val 21495"/>
                  <a:gd name="adj2" fmla="val 95986"/>
                  <a:gd name="adj3" fmla="val 16667"/>
                </a:avLst>
              </a:prstGeom>
              <a:solidFill>
                <a:schemeClr val="bg1"/>
              </a:solidFill>
              <a:ln w="57150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3200">
                    <a:latin typeface="Verdana" charset="0"/>
                  </a:rPr>
                  <a:t> </a:t>
                </a:r>
                <a:endParaRPr lang="en-US" sz="3200"/>
              </a:p>
            </p:txBody>
          </p:sp>
          <p:sp>
            <p:nvSpPr>
              <p:cNvPr id="172039" name="Rectangle 7"/>
              <p:cNvSpPr>
                <a:spLocks noChangeArrowheads="1"/>
              </p:cNvSpPr>
              <p:nvPr/>
            </p:nvSpPr>
            <p:spPr bwMode="auto">
              <a:xfrm>
                <a:off x="1762125" y="1219200"/>
                <a:ext cx="561975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360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Journal Citation Report Data</a:t>
                </a:r>
              </a:p>
            </p:txBody>
          </p:sp>
        </p:grpSp>
        <p:sp>
          <p:nvSpPr>
            <p:cNvPr id="172037" name="Rectangle 6"/>
            <p:cNvSpPr>
              <a:spLocks noChangeArrowheads="1"/>
            </p:cNvSpPr>
            <p:nvPr/>
          </p:nvSpPr>
          <p:spPr bwMode="auto">
            <a:xfrm>
              <a:off x="3733800" y="2819400"/>
              <a:ext cx="2743200" cy="152400"/>
            </a:xfrm>
            <a:prstGeom prst="rect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0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8063" y="2438400"/>
            <a:ext cx="7150100" cy="190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>
                <a:solidFill>
                  <a:prstClr val="white"/>
                </a:solidFill>
                <a:latin typeface="Times New Roman"/>
                <a:cs typeface="Times New Roman"/>
              </a:rPr>
              <a:t>Questions???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4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7810" name="Picture 2" descr="Screen Shot 2015-06-25 at 5.47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65125"/>
            <a:ext cx="610235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495800" y="304800"/>
            <a:ext cx="2667000" cy="1295400"/>
            <a:chOff x="4495800" y="304800"/>
            <a:chExt cx="2667000" cy="1295400"/>
          </a:xfrm>
        </p:grpSpPr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6705600" y="3048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85725" cmpd="sng">
              <a:solidFill>
                <a:srgbClr val="008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7814" name="Rounded Rectangular Callout 5"/>
            <p:cNvSpPr>
              <a:spLocks noChangeArrowheads="1"/>
            </p:cNvSpPr>
            <p:nvPr/>
          </p:nvSpPr>
          <p:spPr bwMode="auto">
            <a:xfrm>
              <a:off x="4495800" y="762000"/>
              <a:ext cx="1828800" cy="838200"/>
            </a:xfrm>
            <a:prstGeom prst="wedgeRoundRectCallout">
              <a:avLst>
                <a:gd name="adj1" fmla="val 65875"/>
                <a:gd name="adj2" fmla="val -57148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80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3200">
                  <a:latin typeface="Verdana" charset="0"/>
                </a:rPr>
                <a:t>Help</a:t>
              </a:r>
              <a:endParaRPr lang="en-US" sz="3200"/>
            </a:p>
          </p:txBody>
        </p:sp>
      </p:grp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1524000" y="4572000"/>
            <a:ext cx="1600200" cy="1600200"/>
          </a:xfrm>
          <a:prstGeom prst="roundRect">
            <a:avLst>
              <a:gd name="adj" fmla="val 16667"/>
            </a:avLst>
          </a:prstGeom>
          <a:noFill/>
          <a:ln w="85725" cmpd="sng">
            <a:solidFill>
              <a:srgbClr val="33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51906" name="Rectangle 4"/>
          <p:cNvSpPr>
            <a:spLocks noChangeArrowheads="1"/>
          </p:cNvSpPr>
          <p:nvPr/>
        </p:nvSpPr>
        <p:spPr bwMode="auto">
          <a:xfrm>
            <a:off x="1333500" y="2762518"/>
            <a:ext cx="6477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80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EndNote</a:t>
            </a:r>
            <a:endParaRPr lang="en-US" sz="8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812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6-05 at 3.05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99" y="0"/>
            <a:ext cx="6587882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0190" y="1790700"/>
            <a:ext cx="6032500" cy="977900"/>
            <a:chOff x="130190" y="1701800"/>
            <a:chExt cx="6032500" cy="977900"/>
          </a:xfrm>
        </p:grpSpPr>
        <p:sp>
          <p:nvSpPr>
            <p:cNvPr id="3" name="Rectangle 2"/>
            <p:cNvSpPr/>
            <p:nvPr/>
          </p:nvSpPr>
          <p:spPr>
            <a:xfrm>
              <a:off x="130190" y="1701800"/>
              <a:ext cx="6032500" cy="977900"/>
            </a:xfrm>
            <a:prstGeom prst="rect">
              <a:avLst/>
            </a:prstGeom>
            <a:solidFill>
              <a:schemeClr val="bg1"/>
            </a:solidFill>
            <a:ln w="952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>
              <a:spLocks noChangeAspect="1"/>
            </p:cNvSpPr>
            <p:nvPr/>
          </p:nvSpPr>
          <p:spPr>
            <a:xfrm>
              <a:off x="333390" y="1931084"/>
              <a:ext cx="5635878" cy="584776"/>
            </a:xfrm>
            <a:prstGeom prst="rect">
              <a:avLst/>
            </a:prstGeom>
            <a:solidFill>
              <a:schemeClr val="bg1"/>
            </a:solidFill>
            <a:ln w="57150" cmpd="sng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http://</a:t>
              </a:r>
              <a:r>
                <a:rPr lang="en-US" sz="3200" dirty="0" err="1" smtClean="0"/>
                <a:t>www.ttuhsc.edu</a:t>
              </a:r>
              <a:r>
                <a:rPr lang="en-US" sz="3200" dirty="0" smtClean="0"/>
                <a:t>/libraries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098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18 at 1.42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4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34" y="5963294"/>
            <a:ext cx="8435392" cy="91063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E-books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47634" y="1528170"/>
            <a:ext cx="4828408" cy="408064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70526" y="989271"/>
            <a:ext cx="1470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X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500236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7480" y="236483"/>
            <a:ext cx="4806370" cy="6300715"/>
            <a:chOff x="349081" y="236483"/>
            <a:chExt cx="4806370" cy="6300715"/>
          </a:xfrm>
        </p:grpSpPr>
        <p:pic>
          <p:nvPicPr>
            <p:cNvPr id="2" name="Picture 1" descr="Screen Shot 2015-08-12 at 3.23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85" y="301752"/>
              <a:ext cx="4795266" cy="6235446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349081" y="236483"/>
              <a:ext cx="4806370" cy="846829"/>
            </a:xfrm>
            <a:prstGeom prst="wedgeRoundRectCallout">
              <a:avLst>
                <a:gd name="adj1" fmla="val 223"/>
                <a:gd name="adj2" fmla="val 5018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Verdana"/>
                  <a:cs typeface="Verdana"/>
                </a:rPr>
                <a:t>www.ttuhsc.edu</a:t>
              </a:r>
              <a:r>
                <a:rPr lang="en-US" sz="2400" dirty="0">
                  <a:solidFill>
                    <a:prstClr val="black"/>
                  </a:solidFill>
                  <a:latin typeface="Verdana"/>
                  <a:cs typeface="Verdana"/>
                </a:rPr>
                <a:t>/libraries</a:t>
              </a:r>
            </a:p>
          </p:txBody>
        </p:sp>
      </p:grpSp>
      <p:sp>
        <p:nvSpPr>
          <p:cNvPr id="10" name="Rounded Rectangular Callout 9"/>
          <p:cNvSpPr/>
          <p:nvPr/>
        </p:nvSpPr>
        <p:spPr>
          <a:xfrm>
            <a:off x="5334000" y="1960033"/>
            <a:ext cx="3589867" cy="1172633"/>
          </a:xfrm>
          <a:prstGeom prst="wedgeRoundRectCallout">
            <a:avLst>
              <a:gd name="adj1" fmla="val -71868"/>
              <a:gd name="adj2" fmla="val 25638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Bibliographic Tools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22918" y="2513238"/>
            <a:ext cx="7218576" cy="2729741"/>
            <a:chOff x="1322918" y="2513238"/>
            <a:chExt cx="7218576" cy="2729741"/>
          </a:xfrm>
        </p:grpSpPr>
        <p:pic>
          <p:nvPicPr>
            <p:cNvPr id="4" name="Picture 3" descr="Screen Shot 2015-08-12 at 3.49.34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898"/>
            <a:stretch/>
          </p:blipFill>
          <p:spPr>
            <a:xfrm>
              <a:off x="1322918" y="2513238"/>
              <a:ext cx="2373185" cy="1684020"/>
            </a:xfrm>
            <a:prstGeom prst="rect">
              <a:avLst/>
            </a:prstGeom>
            <a:ln w="57150" cmpd="sng">
              <a:solidFill>
                <a:srgbClr val="CB0000"/>
              </a:solidFill>
            </a:ln>
          </p:spPr>
        </p:pic>
        <p:grpSp>
          <p:nvGrpSpPr>
            <p:cNvPr id="16" name="Group 15"/>
            <p:cNvGrpSpPr/>
            <p:nvPr/>
          </p:nvGrpSpPr>
          <p:grpSpPr>
            <a:xfrm>
              <a:off x="5433991" y="4197258"/>
              <a:ext cx="3107503" cy="1045721"/>
              <a:chOff x="5433991" y="4197258"/>
              <a:chExt cx="3107503" cy="1045721"/>
            </a:xfrm>
          </p:grpSpPr>
          <p:sp>
            <p:nvSpPr>
              <p:cNvPr id="17" name="Rounded Rectangular Callout 16"/>
              <p:cNvSpPr/>
              <p:nvPr/>
            </p:nvSpPr>
            <p:spPr bwMode="auto">
              <a:xfrm>
                <a:off x="5433991" y="4197258"/>
                <a:ext cx="3107503" cy="1045721"/>
              </a:xfrm>
              <a:prstGeom prst="wedgeRoundRectCallout">
                <a:avLst>
                  <a:gd name="adj1" fmla="val -133167"/>
                  <a:gd name="adj2" fmla="val -180160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endPara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5568085" y="4539692"/>
                <a:ext cx="2871809" cy="3810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Endnote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700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pic>
        <p:nvPicPr>
          <p:cNvPr id="2" name="Picture 1" descr="Screen Shot 2015-08-12 at 10.50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2" y="351473"/>
            <a:ext cx="4566920" cy="62026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393267" y="2802467"/>
            <a:ext cx="3471334" cy="1066799"/>
          </a:xfrm>
          <a:prstGeom prst="wedgeRoundRectCallout">
            <a:avLst>
              <a:gd name="adj1" fmla="val -114544"/>
              <a:gd name="adj2" fmla="val 80646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C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EndNote Web or Endnote Desktop?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97000" y="4216399"/>
            <a:ext cx="6604000" cy="855134"/>
            <a:chOff x="1397000" y="4216399"/>
            <a:chExt cx="6604000" cy="855134"/>
          </a:xfrm>
        </p:grpSpPr>
        <p:sp>
          <p:nvSpPr>
            <p:cNvPr id="5" name="Rounded Rectangle 4"/>
            <p:cNvSpPr/>
            <p:nvPr/>
          </p:nvSpPr>
          <p:spPr>
            <a:xfrm>
              <a:off x="1397000" y="4428067"/>
              <a:ext cx="2125134" cy="397933"/>
            </a:xfrm>
            <a:prstGeom prst="roundRect">
              <a:avLst/>
            </a:prstGeom>
            <a:noFill/>
            <a:ln w="76200" cmpd="sng">
              <a:solidFill>
                <a:srgbClr val="31A22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Left Arrow 6"/>
            <p:cNvSpPr/>
            <p:nvPr/>
          </p:nvSpPr>
          <p:spPr>
            <a:xfrm>
              <a:off x="3589866" y="4216399"/>
              <a:ext cx="4411134" cy="855134"/>
            </a:xfrm>
            <a:prstGeom prst="leftArrow">
              <a:avLst>
                <a:gd name="adj1" fmla="val 50000"/>
                <a:gd name="adj2" fmla="val 71621"/>
              </a:avLst>
            </a:prstGeom>
            <a:solidFill>
              <a:srgbClr val="31A2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Download Desktop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6266" y="5071533"/>
            <a:ext cx="5713521" cy="855134"/>
            <a:chOff x="1456266" y="5071533"/>
            <a:chExt cx="5713521" cy="855134"/>
          </a:xfrm>
        </p:grpSpPr>
        <p:sp>
          <p:nvSpPr>
            <p:cNvPr id="3" name="Left Arrow 2"/>
            <p:cNvSpPr/>
            <p:nvPr/>
          </p:nvSpPr>
          <p:spPr>
            <a:xfrm>
              <a:off x="2894117" y="5071533"/>
              <a:ext cx="4275670" cy="855134"/>
            </a:xfrm>
            <a:prstGeom prst="leftArrow">
              <a:avLst>
                <a:gd name="adj1" fmla="val 50000"/>
                <a:gd name="adj2" fmla="val 71621"/>
              </a:avLst>
            </a:prstGeom>
            <a:solidFill>
              <a:srgbClr val="CB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Tutorials</a:t>
              </a:r>
              <a:endParaRPr lang="en-US" dirty="0"/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1456266" y="5232399"/>
              <a:ext cx="1329263" cy="491067"/>
            </a:xfrm>
            <a:prstGeom prst="roundRect">
              <a:avLst>
                <a:gd name="adj" fmla="val 16667"/>
              </a:avLst>
            </a:prstGeom>
            <a:noFill/>
            <a:ln w="8572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14611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pic>
        <p:nvPicPr>
          <p:cNvPr id="3" name="Picture 2" descr="Screen Shot 2015-08-12 at 4.55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3" y="3439583"/>
            <a:ext cx="7696200" cy="27559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905934" y="347133"/>
            <a:ext cx="7044266" cy="2235730"/>
          </a:xfrm>
          <a:prstGeom prst="wedgeRoundRectCallout">
            <a:avLst>
              <a:gd name="adj1" fmla="val -7843"/>
              <a:gd name="adj2" fmla="val 114802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C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Start writing your paper.  When you quote, locate the source information in </a:t>
            </a:r>
            <a:r>
              <a:rPr lang="en-US" sz="2800" i="1" dirty="0" smtClean="0">
                <a:solidFill>
                  <a:schemeClr val="tx1"/>
                </a:solidFill>
              </a:rPr>
              <a:t>EndNote</a:t>
            </a:r>
            <a:r>
              <a:rPr lang="en-US" sz="2800" dirty="0" smtClean="0">
                <a:solidFill>
                  <a:schemeClr val="tx1"/>
                </a:solidFill>
              </a:rPr>
              <a:t>.  Use </a:t>
            </a:r>
            <a:r>
              <a:rPr lang="en-US" sz="2800" i="1" dirty="0" smtClean="0">
                <a:solidFill>
                  <a:schemeClr val="tx1"/>
                </a:solidFill>
              </a:rPr>
              <a:t>EndNote’s Cite While </a:t>
            </a:r>
            <a:r>
              <a:rPr lang="en-US" sz="2800" i="1" dirty="0">
                <a:solidFill>
                  <a:schemeClr val="tx1"/>
                </a:solidFill>
              </a:rPr>
              <a:t>Y</a:t>
            </a:r>
            <a:r>
              <a:rPr lang="en-US" sz="2800" i="1" dirty="0" smtClean="0">
                <a:solidFill>
                  <a:schemeClr val="tx1"/>
                </a:solidFill>
              </a:rPr>
              <a:t>ou Write to </a:t>
            </a:r>
            <a:r>
              <a:rPr lang="en-US" sz="2800" dirty="0" smtClean="0">
                <a:solidFill>
                  <a:schemeClr val="tx1"/>
                </a:solidFill>
              </a:rPr>
              <a:t>insert the citation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600" y="6478803"/>
            <a:ext cx="2599267" cy="2860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100" dirty="0">
                <a:solidFill>
                  <a:srgbClr val="EAEAEA"/>
                </a:solidFill>
                <a:latin typeface="+mj-lt"/>
              </a:rPr>
              <a:t>https://</a:t>
            </a:r>
            <a:r>
              <a:rPr lang="en-US" sz="1100" dirty="0" err="1">
                <a:solidFill>
                  <a:srgbClr val="EAEAEA"/>
                </a:solidFill>
                <a:latin typeface="+mj-lt"/>
              </a:rPr>
              <a:t>en.wikipedia.org</a:t>
            </a:r>
            <a:r>
              <a:rPr lang="en-US" sz="1100" dirty="0">
                <a:solidFill>
                  <a:srgbClr val="EAEAEA"/>
                </a:solidFill>
                <a:latin typeface="+mj-lt"/>
              </a:rPr>
              <a:t>/wiki/Hippocrates</a:t>
            </a:r>
          </a:p>
        </p:txBody>
      </p:sp>
    </p:spTree>
    <p:extLst>
      <p:ext uri="{BB962C8B-B14F-4D97-AF65-F5344CB8AC3E}">
        <p14:creationId xmlns:p14="http://schemas.microsoft.com/office/powerpoint/2010/main" val="624515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pic>
        <p:nvPicPr>
          <p:cNvPr id="6" name="Picture 5" descr="Screen Shot 2015-08-12 at 4.58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383114"/>
            <a:ext cx="7747000" cy="35179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54670" y="3064933"/>
            <a:ext cx="6571720" cy="2963333"/>
            <a:chOff x="1354670" y="3064933"/>
            <a:chExt cx="6571720" cy="2963333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1354670" y="4614333"/>
              <a:ext cx="6571720" cy="1413933"/>
            </a:xfrm>
            <a:prstGeom prst="wedgeRoundRectCallout">
              <a:avLst>
                <a:gd name="adj1" fmla="val -21566"/>
                <a:gd name="adj2" fmla="val -102550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CB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dirty="0" smtClean="0">
                  <a:solidFill>
                    <a:schemeClr val="tx1"/>
                  </a:solidFill>
                </a:rPr>
                <a:t>Use </a:t>
              </a:r>
              <a:r>
                <a:rPr lang="en-US" sz="2800" i="1" dirty="0" smtClean="0">
                  <a:solidFill>
                    <a:schemeClr val="tx1"/>
                  </a:solidFill>
                </a:rPr>
                <a:t>EndNote’s Cite While </a:t>
              </a:r>
              <a:r>
                <a:rPr lang="en-US" sz="2800" i="1" dirty="0">
                  <a:solidFill>
                    <a:schemeClr val="tx1"/>
                  </a:solidFill>
                </a:rPr>
                <a:t>Y</a:t>
              </a:r>
              <a:r>
                <a:rPr lang="en-US" sz="2800" i="1" dirty="0" smtClean="0">
                  <a:solidFill>
                    <a:schemeClr val="tx1"/>
                  </a:solidFill>
                </a:rPr>
                <a:t>ou Write to </a:t>
              </a:r>
              <a:r>
                <a:rPr lang="en-US" sz="2800" dirty="0" smtClean="0">
                  <a:solidFill>
                    <a:schemeClr val="tx1"/>
                  </a:solidFill>
                </a:rPr>
                <a:t>insert the citation in the correct format.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354670" y="3064933"/>
              <a:ext cx="6409262" cy="685800"/>
            </a:xfrm>
            <a:prstGeom prst="rect">
              <a:avLst/>
            </a:prstGeom>
            <a:noFill/>
            <a:ln w="57150" cmpd="sng">
              <a:solidFill>
                <a:srgbClr val="CB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101600" y="6478803"/>
            <a:ext cx="2599267" cy="2860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100" dirty="0">
                <a:solidFill>
                  <a:srgbClr val="EAEAEA"/>
                </a:solidFill>
                <a:latin typeface="+mj-lt"/>
              </a:rPr>
              <a:t>https://</a:t>
            </a:r>
            <a:r>
              <a:rPr lang="en-US" sz="1100" dirty="0" err="1">
                <a:solidFill>
                  <a:srgbClr val="EAEAEA"/>
                </a:solidFill>
                <a:latin typeface="+mj-lt"/>
              </a:rPr>
              <a:t>en.wikipedia.org</a:t>
            </a:r>
            <a:r>
              <a:rPr lang="en-US" sz="1100" dirty="0">
                <a:solidFill>
                  <a:srgbClr val="EAEAEA"/>
                </a:solidFill>
                <a:latin typeface="+mj-lt"/>
              </a:rPr>
              <a:t>/wiki/Hippocrates</a:t>
            </a:r>
          </a:p>
        </p:txBody>
      </p:sp>
    </p:spTree>
    <p:extLst>
      <p:ext uri="{BB962C8B-B14F-4D97-AF65-F5344CB8AC3E}">
        <p14:creationId xmlns:p14="http://schemas.microsoft.com/office/powerpoint/2010/main" val="34225593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pic>
        <p:nvPicPr>
          <p:cNvPr id="2" name="Picture 1" descr="Screen Shot 2015-08-12 at 5.14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728148"/>
            <a:ext cx="7734300" cy="5486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12333" y="3522147"/>
            <a:ext cx="6637866" cy="2633134"/>
            <a:chOff x="1312333" y="3158066"/>
            <a:chExt cx="6637866" cy="2633134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370667" y="3158066"/>
              <a:ext cx="5579532" cy="1413933"/>
            </a:xfrm>
            <a:prstGeom prst="wedgeRoundRectCallout">
              <a:avLst>
                <a:gd name="adj1" fmla="val 15663"/>
                <a:gd name="adj2" fmla="val 77910"/>
                <a:gd name="adj3" fmla="val 16667"/>
              </a:avLst>
            </a:prstGeom>
            <a:solidFill>
              <a:schemeClr val="bg1"/>
            </a:solidFill>
            <a:ln w="76200" cmpd="sng">
              <a:solidFill>
                <a:srgbClr val="CB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2800" dirty="0" smtClean="0">
                  <a:solidFill>
                    <a:schemeClr val="tx1"/>
                  </a:solidFill>
                </a:rPr>
                <a:t>Continue writing your paper and inserting citations.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312333" y="5071533"/>
              <a:ext cx="6197600" cy="719667"/>
            </a:xfrm>
            <a:prstGeom prst="rect">
              <a:avLst/>
            </a:prstGeom>
            <a:noFill/>
            <a:ln w="57150" cmpd="sng">
              <a:solidFill>
                <a:srgbClr val="CB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101600" y="6478803"/>
            <a:ext cx="2599267" cy="2860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100" dirty="0">
                <a:solidFill>
                  <a:srgbClr val="EAEAEA"/>
                </a:solidFill>
                <a:latin typeface="+mj-lt"/>
              </a:rPr>
              <a:t>https://</a:t>
            </a:r>
            <a:r>
              <a:rPr lang="en-US" sz="1100" dirty="0" err="1">
                <a:solidFill>
                  <a:srgbClr val="EAEAEA"/>
                </a:solidFill>
                <a:latin typeface="+mj-lt"/>
              </a:rPr>
              <a:t>en.wikipedia.org</a:t>
            </a:r>
            <a:r>
              <a:rPr lang="en-US" sz="1100" dirty="0">
                <a:solidFill>
                  <a:srgbClr val="EAEAEA"/>
                </a:solidFill>
                <a:latin typeface="+mj-lt"/>
              </a:rPr>
              <a:t>/wiki/Hippocrates</a:t>
            </a:r>
          </a:p>
        </p:txBody>
      </p:sp>
    </p:spTree>
    <p:extLst>
      <p:ext uri="{BB962C8B-B14F-4D97-AF65-F5344CB8AC3E}">
        <p14:creationId xmlns:p14="http://schemas.microsoft.com/office/powerpoint/2010/main" val="3901843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 dirty="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pic>
        <p:nvPicPr>
          <p:cNvPr id="2" name="Picture 1" descr="Screen Shot 2015-08-12 at 6.02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27" y="472883"/>
            <a:ext cx="4617720" cy="59969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600" y="6478803"/>
            <a:ext cx="2599267" cy="2860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100" dirty="0">
                <a:solidFill>
                  <a:srgbClr val="EAEAEA"/>
                </a:solidFill>
                <a:latin typeface="+mj-lt"/>
              </a:rPr>
              <a:t>https://</a:t>
            </a:r>
            <a:r>
              <a:rPr lang="en-US" sz="1100" dirty="0" err="1">
                <a:solidFill>
                  <a:srgbClr val="EAEAEA"/>
                </a:solidFill>
                <a:latin typeface="+mj-lt"/>
              </a:rPr>
              <a:t>en.wikipedia.org</a:t>
            </a:r>
            <a:r>
              <a:rPr lang="en-US" sz="1100" dirty="0">
                <a:solidFill>
                  <a:srgbClr val="EAEAEA"/>
                </a:solidFill>
                <a:latin typeface="+mj-lt"/>
              </a:rPr>
              <a:t>/wiki/Hippocrates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3997" y="498284"/>
            <a:ext cx="8566474" cy="5887383"/>
            <a:chOff x="228596" y="574487"/>
            <a:chExt cx="8566474" cy="5887383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228596" y="574487"/>
              <a:ext cx="3869267" cy="2653110"/>
            </a:xfrm>
            <a:prstGeom prst="wedgeRoundRectCallout">
              <a:avLst>
                <a:gd name="adj1" fmla="val 55607"/>
                <a:gd name="adj2" fmla="val 63900"/>
                <a:gd name="adj3" fmla="val 16667"/>
              </a:avLst>
            </a:prstGeom>
            <a:solidFill>
              <a:schemeClr val="bg1"/>
            </a:solidFill>
            <a:ln w="76200" cmpd="sng">
              <a:solidFill>
                <a:srgbClr val="CB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2600" dirty="0" smtClean="0">
                  <a:solidFill>
                    <a:schemeClr val="tx1"/>
                  </a:solidFill>
                </a:rPr>
                <a:t>Complete your paper.  Click Create Bibliography.  EndNote automatically inputs information into your paper. </a:t>
              </a:r>
              <a:endParaRPr lang="en-US" sz="26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63194" y="3185262"/>
              <a:ext cx="4431876" cy="3276608"/>
            </a:xfrm>
            <a:prstGeom prst="rect">
              <a:avLst/>
            </a:prstGeom>
            <a:noFill/>
            <a:ln w="57150" cmpd="sng">
              <a:solidFill>
                <a:srgbClr val="CB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5179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pic>
        <p:nvPicPr>
          <p:cNvPr id="2" name="Picture 1" descr="Screen Shot 2015-08-12 at 10.50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32" y="327660"/>
            <a:ext cx="4566920" cy="62026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65873" y="5071533"/>
            <a:ext cx="6204580" cy="855134"/>
            <a:chOff x="2065873" y="5071533"/>
            <a:chExt cx="6204580" cy="855134"/>
          </a:xfrm>
        </p:grpSpPr>
        <p:sp>
          <p:nvSpPr>
            <p:cNvPr id="3" name="Left Arrow 2"/>
            <p:cNvSpPr/>
            <p:nvPr/>
          </p:nvSpPr>
          <p:spPr>
            <a:xfrm>
              <a:off x="3623733" y="5071533"/>
              <a:ext cx="4646720" cy="855134"/>
            </a:xfrm>
            <a:prstGeom prst="leftArrow">
              <a:avLst>
                <a:gd name="adj1" fmla="val 50000"/>
                <a:gd name="adj2" fmla="val 71621"/>
              </a:avLst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Tutorials</a:t>
              </a:r>
              <a:endParaRPr lang="en-US" dirty="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065873" y="5215468"/>
              <a:ext cx="1388526" cy="474133"/>
            </a:xfrm>
            <a:prstGeom prst="roundRect">
              <a:avLst/>
            </a:prstGeom>
            <a:noFill/>
            <a:ln w="7620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5114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588"/>
            <a:ext cx="9144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8513" y="317500"/>
            <a:ext cx="4970462" cy="9620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i="1" dirty="0">
                <a:solidFill>
                  <a:prstClr val="white"/>
                </a:solidFill>
                <a:latin typeface="Times New Roman"/>
                <a:cs typeface="Times New Roman"/>
              </a:rPr>
              <a:t>MICROMEDEX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946150" y="1782763"/>
            <a:ext cx="6854825" cy="1900237"/>
            <a:chOff x="946113" y="1783415"/>
            <a:chExt cx="6855315" cy="1899920"/>
          </a:xfrm>
        </p:grpSpPr>
        <p:sp>
          <p:nvSpPr>
            <p:cNvPr id="15" name="Rectangle 14"/>
            <p:cNvSpPr/>
            <p:nvPr/>
          </p:nvSpPr>
          <p:spPr>
            <a:xfrm>
              <a:off x="946113" y="1783415"/>
              <a:ext cx="5293103" cy="17300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42900" indent="-342900">
                <a:lnSpc>
                  <a:spcPct val="200000"/>
                </a:lnSpc>
                <a:buFont typeface="Arial"/>
                <a:buChar char="•"/>
                <a:defRPr/>
              </a:pPr>
              <a:r>
                <a:rPr lang="en-US" sz="2400" dirty="0">
                  <a:latin typeface="News Gothic MT"/>
                  <a:cs typeface="News Gothic MT"/>
                </a:rPr>
                <a:t>Authoritative drug information</a:t>
              </a:r>
            </a:p>
            <a:p>
              <a:pPr marL="342900" indent="-342900">
                <a:lnSpc>
                  <a:spcPct val="200000"/>
                </a:lnSpc>
                <a:buFont typeface="Arial"/>
                <a:buChar char="•"/>
                <a:defRPr/>
              </a:pPr>
              <a:r>
                <a:rPr lang="en-US" sz="2400" dirty="0">
                  <a:latin typeface="News Gothic MT"/>
                  <a:cs typeface="News Gothic MT"/>
                </a:rPr>
                <a:t>Entire US National Formulary</a:t>
              </a:r>
            </a:p>
          </p:txBody>
        </p:sp>
        <p:pic>
          <p:nvPicPr>
            <p:cNvPr id="149513" name="Picture 9" descr="ch1_model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428" y="1783415"/>
              <a:ext cx="1524000" cy="1899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784350" y="4111625"/>
            <a:ext cx="5581650" cy="2255838"/>
            <a:chOff x="918775" y="4111625"/>
            <a:chExt cx="5582412" cy="2255520"/>
          </a:xfrm>
        </p:grpSpPr>
        <p:pic>
          <p:nvPicPr>
            <p:cNvPr id="149510" name="Picture 2" descr="Screen Shot 2014-01-02 at 4.30.0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775" y="4111625"/>
              <a:ext cx="5582412" cy="2255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029915" y="5587792"/>
              <a:ext cx="328658" cy="226981"/>
            </a:xfrm>
            <a:prstGeom prst="rect">
              <a:avLst/>
            </a:prstGeom>
            <a:noFill/>
            <a:ln w="38100" cmpd="sng">
              <a:solidFill>
                <a:srgbClr val="FF00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7480" y="236483"/>
            <a:ext cx="4806370" cy="6300715"/>
            <a:chOff x="349081" y="236483"/>
            <a:chExt cx="4806370" cy="6300715"/>
          </a:xfrm>
        </p:grpSpPr>
        <p:pic>
          <p:nvPicPr>
            <p:cNvPr id="2" name="Picture 1" descr="Screen Shot 2015-08-12 at 3.23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85" y="301752"/>
              <a:ext cx="4795266" cy="6235446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349081" y="236483"/>
              <a:ext cx="4806370" cy="846829"/>
            </a:xfrm>
            <a:prstGeom prst="wedgeRoundRectCallout">
              <a:avLst>
                <a:gd name="adj1" fmla="val 223"/>
                <a:gd name="adj2" fmla="val 5018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Verdana"/>
                  <a:cs typeface="Verdana"/>
                </a:rPr>
                <a:t>www.ttuhsc.edu</a:t>
              </a:r>
              <a:r>
                <a:rPr lang="en-US" sz="2400" dirty="0">
                  <a:solidFill>
                    <a:prstClr val="black"/>
                  </a:solidFill>
                  <a:latin typeface="Verdana"/>
                  <a:cs typeface="Verdana"/>
                </a:rPr>
                <a:t>/libraries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5983811" y="791636"/>
            <a:ext cx="2751138" cy="1317625"/>
          </a:xfrm>
          <a:prstGeom prst="wedgeRoundRectCallout">
            <a:avLst>
              <a:gd name="adj1" fmla="val -107275"/>
              <a:gd name="adj2" fmla="val 30760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  <p:pic>
        <p:nvPicPr>
          <p:cNvPr id="8" name="Picture 7" descr="Screen Shot 2015-07-02 at 1.1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40" y="1651013"/>
            <a:ext cx="1621536" cy="3127248"/>
          </a:xfrm>
          <a:prstGeom prst="rect">
            <a:avLst/>
          </a:prstGeom>
          <a:ln w="28575" cmpd="sng">
            <a:solidFill>
              <a:srgbClr val="CC0000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5528726" y="3995738"/>
            <a:ext cx="3146954" cy="1055687"/>
          </a:xfrm>
          <a:prstGeom prst="wedgeRoundRectCallout">
            <a:avLst>
              <a:gd name="adj1" fmla="val -127627"/>
              <a:gd name="adj2" fmla="val -12515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2400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MicroMedex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9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Screen Shot 2015-07-07 at 12.42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2" y="308065"/>
            <a:ext cx="8015732" cy="616534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498733" y="3230022"/>
            <a:ext cx="4166576" cy="1146594"/>
          </a:xfrm>
          <a:prstGeom prst="wedgeRoundRectCallout">
            <a:avLst>
              <a:gd name="adj1" fmla="val -45383"/>
              <a:gd name="adj2" fmla="val -12041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800" dirty="0" smtClean="0">
                <a:solidFill>
                  <a:prstClr val="black"/>
                </a:solidFill>
                <a:latin typeface="Verdana"/>
                <a:cs typeface="Verdana"/>
              </a:rPr>
              <a:t>Enter a </a:t>
            </a:r>
            <a:r>
              <a:rPr lang="en-US" sz="2800" dirty="0">
                <a:solidFill>
                  <a:prstClr val="black"/>
                </a:solidFill>
                <a:latin typeface="Verdana"/>
                <a:cs typeface="Verdana"/>
              </a:rPr>
              <a:t>drug </a:t>
            </a:r>
            <a:r>
              <a:rPr lang="en-US" sz="2800" dirty="0" smtClean="0">
                <a:solidFill>
                  <a:prstClr val="black"/>
                </a:solidFill>
                <a:latin typeface="Verdana"/>
                <a:cs typeface="Verdana"/>
              </a:rPr>
              <a:t>name.</a:t>
            </a:r>
          </a:p>
        </p:txBody>
      </p:sp>
      <p:sp>
        <p:nvSpPr>
          <p:cNvPr id="8" name="Rectangle 7"/>
          <p:cNvSpPr/>
          <p:nvPr/>
        </p:nvSpPr>
        <p:spPr>
          <a:xfrm>
            <a:off x="1253765" y="860505"/>
            <a:ext cx="4353773" cy="438803"/>
          </a:xfrm>
          <a:prstGeom prst="rect">
            <a:avLst/>
          </a:prstGeom>
          <a:noFill/>
          <a:ln w="7620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18 at 1.42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4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34" y="5963294"/>
            <a:ext cx="8435392" cy="91063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E-books</a:t>
            </a:r>
            <a:endParaRPr lang="en-US" dirty="0"/>
          </a:p>
        </p:txBody>
      </p:sp>
      <p:pic>
        <p:nvPicPr>
          <p:cNvPr id="4" name="Picture 3" descr="Screen shot 2012-06-24 at 10.22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93" y="153307"/>
            <a:ext cx="3060700" cy="33401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777279" y="1864178"/>
            <a:ext cx="782864" cy="35832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40561" y="3085343"/>
            <a:ext cx="4828408" cy="408064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6-10 at 3.38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31" y="968615"/>
            <a:ext cx="9144000" cy="193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6-10 at 3.38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40" y="-223264"/>
            <a:ext cx="6525860" cy="7433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50509" y="3493407"/>
            <a:ext cx="2434738" cy="2633555"/>
            <a:chOff x="515292" y="3380022"/>
            <a:chExt cx="2434738" cy="2633555"/>
          </a:xfrm>
        </p:grpSpPr>
        <p:sp>
          <p:nvSpPr>
            <p:cNvPr id="9" name="Rounded Rectangle 8"/>
            <p:cNvSpPr/>
            <p:nvPr/>
          </p:nvSpPr>
          <p:spPr>
            <a:xfrm>
              <a:off x="515292" y="3811448"/>
              <a:ext cx="2434738" cy="431974"/>
            </a:xfrm>
            <a:prstGeom prst="roundRect">
              <a:avLst/>
            </a:prstGeom>
            <a:solidFill>
              <a:schemeClr val="bg1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800000"/>
                  </a:solidFill>
                </a:rPr>
                <a:t>AccessMedicine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15292" y="4238257"/>
              <a:ext cx="2434738" cy="431974"/>
            </a:xfrm>
            <a:prstGeom prst="roundRect">
              <a:avLst/>
            </a:prstGeom>
            <a:solidFill>
              <a:schemeClr val="bg1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AccessPediatrics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15292" y="5581603"/>
              <a:ext cx="2434738" cy="431974"/>
            </a:xfrm>
            <a:prstGeom prst="roundRect">
              <a:avLst/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AccessSurgery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15292" y="3380022"/>
              <a:ext cx="2434738" cy="431974"/>
            </a:xfrm>
            <a:prstGeom prst="roundRect">
              <a:avLst/>
            </a:prstGeom>
            <a:solidFill>
              <a:schemeClr val="bg1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800000"/>
                  </a:solidFill>
                </a:rPr>
                <a:t>Access</a:t>
              </a:r>
            </a:p>
            <a:p>
              <a:pPr algn="ctr"/>
              <a:r>
                <a:rPr lang="en-US" sz="1400" dirty="0" err="1" smtClean="0">
                  <a:solidFill>
                    <a:srgbClr val="800000"/>
                  </a:solidFill>
                </a:rPr>
                <a:t>EmergencyMedicine</a:t>
              </a:r>
              <a:endParaRPr lang="en-US" sz="1400" dirty="0">
                <a:solidFill>
                  <a:srgbClr val="800000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15292" y="4670231"/>
              <a:ext cx="2434738" cy="431974"/>
            </a:xfrm>
            <a:prstGeom prst="roundRect">
              <a:avLst/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AccessPharmacy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AccessPhysiotherapy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sp>
        <p:nvSpPr>
          <p:cNvPr id="11" name="Trapezoid 10"/>
          <p:cNvSpPr/>
          <p:nvPr/>
        </p:nvSpPr>
        <p:spPr>
          <a:xfrm>
            <a:off x="7165497" y="1528170"/>
            <a:ext cx="1782965" cy="112159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UNLIMTED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8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Screen Shot 2015-07-07 at 12.4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5" y="383286"/>
            <a:ext cx="5611368" cy="6091428"/>
          </a:xfrm>
          <a:prstGeom prst="rect">
            <a:avLst/>
          </a:prstGeom>
          <a:ln>
            <a:noFill/>
          </a:ln>
        </p:spPr>
      </p:pic>
      <p:sp>
        <p:nvSpPr>
          <p:cNvPr id="7" name="Rounded Rectangular Callout 6"/>
          <p:cNvSpPr/>
          <p:nvPr/>
        </p:nvSpPr>
        <p:spPr>
          <a:xfrm>
            <a:off x="4678363" y="2931583"/>
            <a:ext cx="4064000" cy="1292225"/>
          </a:xfrm>
          <a:prstGeom prst="wedgeRoundRectCallout">
            <a:avLst>
              <a:gd name="adj1" fmla="val -42036"/>
              <a:gd name="adj2" fmla="val -48384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Verdana"/>
                <a:cs typeface="Verdana"/>
              </a:rPr>
              <a:t>Drug Monograph</a:t>
            </a:r>
          </a:p>
        </p:txBody>
      </p:sp>
    </p:spTree>
    <p:extLst>
      <p:ext uri="{BB962C8B-B14F-4D97-AF65-F5344CB8AC3E}">
        <p14:creationId xmlns:p14="http://schemas.microsoft.com/office/powerpoint/2010/main" val="177501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929" y="426344"/>
            <a:ext cx="8372928" cy="9615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MICROMEDEX – drug identification</a:t>
            </a:r>
            <a:endParaRPr lang="en-US" sz="4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75279" y="4320953"/>
            <a:ext cx="7756507" cy="1855652"/>
            <a:chOff x="775279" y="4320953"/>
            <a:chExt cx="7756507" cy="1855652"/>
          </a:xfrm>
        </p:grpSpPr>
        <p:pic>
          <p:nvPicPr>
            <p:cNvPr id="3" name="Picture 2" descr="pills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r="10293"/>
            <a:stretch/>
          </p:blipFill>
          <p:spPr>
            <a:xfrm>
              <a:off x="775279" y="4477820"/>
              <a:ext cx="2269650" cy="1586103"/>
            </a:xfrm>
            <a:prstGeom prst="rect">
              <a:avLst/>
            </a:prstGeom>
            <a:ln w="28575" cmpd="sng">
              <a:solidFill>
                <a:srgbClr val="0080FF"/>
              </a:solidFill>
            </a:ln>
          </p:spPr>
        </p:pic>
        <p:grpSp>
          <p:nvGrpSpPr>
            <p:cNvPr id="5" name="Group 4"/>
            <p:cNvGrpSpPr/>
            <p:nvPr/>
          </p:nvGrpSpPr>
          <p:grpSpPr>
            <a:xfrm>
              <a:off x="3639512" y="4320953"/>
              <a:ext cx="4892274" cy="1855652"/>
              <a:chOff x="2066417" y="4320952"/>
              <a:chExt cx="4992116" cy="1893522"/>
            </a:xfrm>
          </p:grpSpPr>
          <p:pic>
            <p:nvPicPr>
              <p:cNvPr id="6" name="Picture 5" descr="Screen Shot 2012-05-30 at 1.58.31 PM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95"/>
              <a:stretch/>
            </p:blipFill>
            <p:spPr>
              <a:xfrm>
                <a:off x="2066417" y="4320952"/>
                <a:ext cx="4992116" cy="1893522"/>
              </a:xfrm>
              <a:prstGeom prst="rect">
                <a:avLst/>
              </a:prstGeom>
              <a:ln w="28575" cmpd="sng">
                <a:solidFill>
                  <a:srgbClr val="0080FF"/>
                </a:solidFill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177144" y="4642755"/>
                <a:ext cx="1268186" cy="254001"/>
              </a:xfrm>
              <a:prstGeom prst="rect">
                <a:avLst/>
              </a:prstGeom>
              <a:noFill/>
              <a:ln w="57150" cmpd="sng">
                <a:solidFill>
                  <a:srgbClr val="FF384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1161142" y="2003557"/>
            <a:ext cx="7063283" cy="1699987"/>
            <a:chOff x="1161142" y="2003557"/>
            <a:chExt cx="7063283" cy="1699987"/>
          </a:xfrm>
        </p:grpSpPr>
        <p:grpSp>
          <p:nvGrpSpPr>
            <p:cNvPr id="8" name="Group 7"/>
            <p:cNvGrpSpPr/>
            <p:nvPr/>
          </p:nvGrpSpPr>
          <p:grpSpPr>
            <a:xfrm>
              <a:off x="4040483" y="2036768"/>
              <a:ext cx="4183942" cy="1666776"/>
              <a:chOff x="4094913" y="2063981"/>
              <a:chExt cx="4183942" cy="1666776"/>
            </a:xfrm>
          </p:grpSpPr>
          <p:pic>
            <p:nvPicPr>
              <p:cNvPr id="7" name="Picture 6" descr="Screen Shot 2012-05-30 at 1.58.2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6" r="1335" b="3342"/>
              <a:stretch/>
            </p:blipFill>
            <p:spPr>
              <a:xfrm>
                <a:off x="4094913" y="2063981"/>
                <a:ext cx="4183942" cy="1666776"/>
              </a:xfrm>
              <a:prstGeom prst="rect">
                <a:avLst/>
              </a:prstGeom>
              <a:ln w="28575" cmpd="sng">
                <a:solidFill>
                  <a:srgbClr val="0080FF"/>
                </a:solidFill>
              </a:ln>
            </p:spPr>
          </p:pic>
          <p:sp>
            <p:nvSpPr>
              <p:cNvPr id="4" name="Rectangle 3"/>
              <p:cNvSpPr/>
              <p:nvPr/>
            </p:nvSpPr>
            <p:spPr>
              <a:xfrm>
                <a:off x="4172858" y="2385784"/>
                <a:ext cx="1333500" cy="254001"/>
              </a:xfrm>
              <a:prstGeom prst="rect">
                <a:avLst/>
              </a:prstGeom>
              <a:noFill/>
              <a:ln w="57150" cmpd="sng">
                <a:solidFill>
                  <a:srgbClr val="FF384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 descr="aspiri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42" y="2003557"/>
              <a:ext cx="1676400" cy="1676400"/>
            </a:xfrm>
            <a:prstGeom prst="rect">
              <a:avLst/>
            </a:prstGeom>
            <a:ln w="28575" cmpd="sng"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371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0790" y="141501"/>
            <a:ext cx="7756069" cy="8829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MICROMEDEX: also includes</a:t>
            </a:r>
            <a:endParaRPr lang="en-US" sz="48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51146" y="3949695"/>
            <a:ext cx="2541270" cy="2585366"/>
            <a:chOff x="3287769" y="3809988"/>
            <a:chExt cx="2541270" cy="2585366"/>
          </a:xfrm>
        </p:grpSpPr>
        <p:sp>
          <p:nvSpPr>
            <p:cNvPr id="12" name="Rectangle 11"/>
            <p:cNvSpPr/>
            <p:nvPr/>
          </p:nvSpPr>
          <p:spPr>
            <a:xfrm>
              <a:off x="3287769" y="5932711"/>
              <a:ext cx="2536088" cy="462643"/>
            </a:xfrm>
            <a:prstGeom prst="rect">
              <a:avLst/>
            </a:prstGeom>
            <a:solidFill>
              <a:srgbClr val="1F87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>
                  <a:latin typeface="News Gothic MT"/>
                  <a:cs typeface="News Gothic MT"/>
                </a:rPr>
                <a:t>Alternative Medicines</a:t>
              </a:r>
            </a:p>
          </p:txBody>
        </p:sp>
        <p:pic>
          <p:nvPicPr>
            <p:cNvPr id="4" name="Picture 3" descr="drugs_supps_e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769" y="3809988"/>
              <a:ext cx="2541270" cy="2121408"/>
            </a:xfrm>
            <a:prstGeom prst="rect">
              <a:avLst/>
            </a:prstGeom>
          </p:spPr>
        </p:pic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51146" y="1272415"/>
            <a:ext cx="2504260" cy="2141492"/>
            <a:chOff x="861786" y="1918598"/>
            <a:chExt cx="2911929" cy="2490107"/>
          </a:xfrm>
        </p:grpSpPr>
        <p:pic>
          <p:nvPicPr>
            <p:cNvPr id="3" name="Picture 2" descr="Aspire-3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99" y="1918598"/>
              <a:ext cx="2857500" cy="2000250"/>
            </a:xfrm>
            <a:prstGeom prst="rect">
              <a:avLst/>
            </a:prstGeom>
            <a:ln w="28575" cmpd="sng">
              <a:solidFill>
                <a:schemeClr val="bg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861786" y="3918848"/>
              <a:ext cx="2911929" cy="489857"/>
            </a:xfrm>
            <a:prstGeom prst="rect">
              <a:avLst/>
            </a:prstGeom>
            <a:solidFill>
              <a:srgbClr val="6174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News Gothic MT"/>
                  <a:cs typeface="News Gothic MT"/>
                </a:rPr>
                <a:t>Diseases </a:t>
              </a:r>
              <a:r>
                <a:rPr lang="en-US" sz="1600" dirty="0">
                  <a:latin typeface="News Gothic MT"/>
                  <a:cs typeface="News Gothic MT"/>
                </a:rPr>
                <a:t>&amp;</a:t>
              </a:r>
              <a:r>
                <a:rPr lang="en-US" sz="1600" dirty="0" smtClean="0">
                  <a:latin typeface="News Gothic MT"/>
                  <a:cs typeface="News Gothic MT"/>
                </a:rPr>
                <a:t> Acute Care</a:t>
              </a:r>
              <a:endParaRPr lang="en-US" sz="1600" dirty="0">
                <a:latin typeface="News Gothic MT"/>
                <a:cs typeface="News Gothic M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41582" y="3856567"/>
            <a:ext cx="2506980" cy="2712362"/>
            <a:chOff x="6228806" y="4036781"/>
            <a:chExt cx="2506980" cy="2712362"/>
          </a:xfrm>
        </p:grpSpPr>
        <p:pic>
          <p:nvPicPr>
            <p:cNvPr id="5" name="Picture 4" descr="medicalProduc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806" y="4036781"/>
              <a:ext cx="2506980" cy="22225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228806" y="6259281"/>
              <a:ext cx="2506980" cy="489862"/>
            </a:xfrm>
            <a:prstGeom prst="rect">
              <a:avLst/>
            </a:prstGeom>
            <a:solidFill>
              <a:srgbClr val="6174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 smtClean="0">
                  <a:latin typeface="News Gothic MT"/>
                  <a:cs typeface="News Gothic MT"/>
                </a:rPr>
                <a:t>Patient </a:t>
              </a:r>
              <a:r>
                <a:rPr lang="en-US" sz="2000" dirty="0">
                  <a:latin typeface="News Gothic MT"/>
                  <a:cs typeface="News Gothic MT"/>
                </a:rPr>
                <a:t>E</a:t>
              </a:r>
              <a:r>
                <a:rPr lang="en-US" sz="2000" dirty="0" smtClean="0">
                  <a:latin typeface="News Gothic MT"/>
                  <a:cs typeface="News Gothic MT"/>
                </a:rPr>
                <a:t>ducation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37201" y="1182480"/>
            <a:ext cx="2710145" cy="2349965"/>
            <a:chOff x="5537201" y="1182480"/>
            <a:chExt cx="2710145" cy="2349965"/>
          </a:xfrm>
        </p:grpSpPr>
        <p:grpSp>
          <p:nvGrpSpPr>
            <p:cNvPr id="21" name="Group 20"/>
            <p:cNvGrpSpPr/>
            <p:nvPr/>
          </p:nvGrpSpPr>
          <p:grpSpPr>
            <a:xfrm>
              <a:off x="5537201" y="1182480"/>
              <a:ext cx="2710145" cy="2349965"/>
              <a:chOff x="5537201" y="1182480"/>
              <a:chExt cx="2710145" cy="234996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537201" y="3111168"/>
                <a:ext cx="2709332" cy="421277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Toxicology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&amp; Product Info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537201" y="1182480"/>
                <a:ext cx="2710145" cy="1924798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Picture 15" descr="FD_poison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7" t="10692" r="14473" b="14428"/>
            <a:stretch/>
          </p:blipFill>
          <p:spPr>
            <a:xfrm>
              <a:off x="6125235" y="1344188"/>
              <a:ext cx="1520830" cy="159764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427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7-07 at 12.49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70" y="231775"/>
            <a:ext cx="6953250" cy="639445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39589" y="234463"/>
            <a:ext cx="4117488" cy="776653"/>
          </a:xfrm>
          <a:prstGeom prst="wedgeRoundRectCallout">
            <a:avLst>
              <a:gd name="adj1" fmla="val -7688"/>
              <a:gd name="adj2" fmla="val 13873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chemeClr val="tx1"/>
                </a:solidFill>
                <a:latin typeface="Verdana"/>
                <a:cs typeface="Verdana"/>
              </a:rPr>
              <a:t>Interactions </a:t>
            </a:r>
            <a:r>
              <a:rPr lang="en-US" sz="2600" dirty="0" smtClean="0">
                <a:solidFill>
                  <a:schemeClr val="tx1"/>
                </a:solidFill>
                <a:latin typeface="Verdana"/>
                <a:cs typeface="Verdana"/>
              </a:rPr>
              <a:t>table</a:t>
            </a:r>
            <a:endParaRPr lang="en-US" sz="2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6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51906" name="Rectangle 4"/>
          <p:cNvSpPr>
            <a:spLocks noChangeArrowheads="1"/>
          </p:cNvSpPr>
          <p:nvPr/>
        </p:nvSpPr>
        <p:spPr bwMode="auto">
          <a:xfrm>
            <a:off x="1333500" y="2734114"/>
            <a:ext cx="6477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72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Have Questions?</a:t>
            </a:r>
            <a:endParaRPr lang="en-US" sz="7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3649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828800" y="457200"/>
            <a:ext cx="5486400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eva"/>
                <a:ea typeface="蘋果儷中黑"/>
                <a:cs typeface="Geneva"/>
              </a:rPr>
              <a:t>Please contact us at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eva"/>
                <a:ea typeface="蘋果儷中黑"/>
                <a:cs typeface="Geneva"/>
              </a:rPr>
              <a:t>:</a:t>
            </a:r>
            <a:endParaRPr lang="en-US" sz="4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neva"/>
              <a:ea typeface="蘋果儷中黑"/>
              <a:cs typeface="Geneva"/>
            </a:endParaRPr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457200" y="2209800"/>
            <a:ext cx="3429000" cy="381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Lubbock</a:t>
            </a: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	(806) 743-2200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ea typeface="蘋果儷中黑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Amarillo</a:t>
            </a:r>
          </a:p>
          <a:p>
            <a:pPr eaLnBrk="0" hangingPunct="0"/>
            <a:r>
              <a:rPr lang="en-US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	</a:t>
            </a:r>
            <a:r>
              <a:rPr lang="en-US" sz="2000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(806) 354-5448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ea typeface="蘋果儷中黑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El Paso</a:t>
            </a:r>
            <a:endParaRPr lang="en-US" sz="2000" i="1" dirty="0">
              <a:solidFill>
                <a:srgbClr val="FFFFFF"/>
              </a:solidFill>
              <a:ea typeface="蘋果儷中黑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	(915) 545-6652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ea typeface="蘋果儷中黑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Odessa</a:t>
            </a:r>
            <a:endParaRPr lang="en-US" sz="2000" i="1" dirty="0">
              <a:solidFill>
                <a:srgbClr val="FFFFFF"/>
              </a:solidFill>
              <a:ea typeface="蘋果儷中黑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	(432) 335-5171</a:t>
            </a:r>
            <a:endParaRPr lang="en-US" i="1" dirty="0">
              <a:solidFill>
                <a:srgbClr val="FFFFFF"/>
              </a:solidFill>
              <a:ea typeface="蘋果儷中黑" charset="0"/>
              <a:cs typeface="蘋果儷中黑" charset="0"/>
            </a:endParaRPr>
          </a:p>
          <a:p>
            <a:pPr eaLnBrk="0" hangingPunct="0"/>
            <a:endParaRPr lang="en-US" i="1" dirty="0">
              <a:solidFill>
                <a:srgbClr val="000000"/>
              </a:solidFill>
              <a:ea typeface="蘋果儷中黑" charset="0"/>
              <a:cs typeface="蘋果儷中黑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787900" y="1798638"/>
            <a:ext cx="3916363" cy="4449762"/>
            <a:chOff x="4787900" y="1798638"/>
            <a:chExt cx="3916363" cy="4449762"/>
          </a:xfrm>
        </p:grpSpPr>
        <p:pic>
          <p:nvPicPr>
            <p:cNvPr id="123910" name="Picture 2" descr="l@s #1.tiff"/>
            <p:cNvPicPr>
              <a:picLocks noChangeAspect="1"/>
            </p:cNvPicPr>
            <p:nvPr/>
          </p:nvPicPr>
          <p:blipFill>
            <a:blip r:embed="rId2"/>
            <a:srcRect l="6990" t="10651" r="6990"/>
            <a:stretch>
              <a:fillRect/>
            </a:stretch>
          </p:blipFill>
          <p:spPr bwMode="auto">
            <a:xfrm>
              <a:off x="4787900" y="1798638"/>
              <a:ext cx="3916363" cy="4449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3911" name="Straight Connector 7"/>
            <p:cNvCxnSpPr>
              <a:cxnSpLocks noChangeShapeType="1"/>
            </p:cNvCxnSpPr>
            <p:nvPr/>
          </p:nvCxnSpPr>
          <p:spPr bwMode="auto">
            <a:xfrm>
              <a:off x="4953000" y="6065838"/>
              <a:ext cx="3581400" cy="158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413548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5-07-02 at 12.1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0" y="381000"/>
            <a:ext cx="4923028" cy="621385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407308" y="200122"/>
            <a:ext cx="3635375" cy="595313"/>
          </a:xfrm>
          <a:prstGeom prst="wedgeRoundRectCallout">
            <a:avLst>
              <a:gd name="adj1" fmla="val 223"/>
              <a:gd name="adj2" fmla="val 95796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38820" y="2561091"/>
            <a:ext cx="4584700" cy="2887717"/>
            <a:chOff x="4138820" y="2561091"/>
            <a:chExt cx="4584700" cy="2887717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5672997" y="2561091"/>
              <a:ext cx="3050523" cy="1026659"/>
            </a:xfrm>
            <a:prstGeom prst="wedgeRoundRectCallout">
              <a:avLst>
                <a:gd name="adj1" fmla="val 14103"/>
                <a:gd name="adj2" fmla="val 8017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email us</a:t>
              </a:r>
              <a:endPara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pic>
          <p:nvPicPr>
            <p:cNvPr id="10" name="Picture 9" descr="Screen Shot 2012-06-05 at 4.37.08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23" b="253"/>
            <a:stretch/>
          </p:blipFill>
          <p:spPr>
            <a:xfrm>
              <a:off x="4138820" y="4068064"/>
              <a:ext cx="4419600" cy="1380744"/>
            </a:xfrm>
            <a:prstGeom prst="rect">
              <a:avLst/>
            </a:prstGeom>
            <a:ln w="57150" cmpd="sng">
              <a:solidFill>
                <a:schemeClr val="tx1">
                  <a:lumMod val="65000"/>
                  <a:lumOff val="3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2504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51906" name="Rectangle 4"/>
          <p:cNvSpPr>
            <a:spLocks noChangeArrowheads="1"/>
          </p:cNvSpPr>
          <p:nvPr/>
        </p:nvSpPr>
        <p:spPr bwMode="auto">
          <a:xfrm>
            <a:off x="1330325" y="166598"/>
            <a:ext cx="647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Today’s </a:t>
            </a:r>
            <a:r>
              <a:rPr lang="en-US" sz="48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Powerpoint</a:t>
            </a:r>
            <a:endParaRPr lang="en-US" sz="4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Screen Shot 2015-08-12 at 10.55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162696"/>
            <a:ext cx="3657600" cy="52303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3821113" y="5187950"/>
            <a:ext cx="4452938" cy="1130300"/>
          </a:xfrm>
          <a:prstGeom prst="leftArrow">
            <a:avLst>
              <a:gd name="adj1" fmla="val 50000"/>
              <a:gd name="adj2" fmla="val 41628"/>
            </a:avLst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90914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Screen Shot 2014-01-21 at 1.47.1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"/>
          <a:stretch/>
        </p:blipFill>
        <p:spPr>
          <a:xfrm>
            <a:off x="381000" y="419862"/>
            <a:ext cx="5585876" cy="571347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343400" y="609600"/>
            <a:ext cx="4419600" cy="5740400"/>
            <a:chOff x="3657600" y="762000"/>
            <a:chExt cx="4419600" cy="5867400"/>
          </a:xfrm>
        </p:grpSpPr>
        <p:sp>
          <p:nvSpPr>
            <p:cNvPr id="7" name="Rectangle 6"/>
            <p:cNvSpPr/>
            <p:nvPr/>
          </p:nvSpPr>
          <p:spPr>
            <a:xfrm>
              <a:off x="3657600" y="762000"/>
              <a:ext cx="4419600" cy="58674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9999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</a:pPr>
              <a:r>
                <a:rPr lang="en-US" sz="2400" dirty="0">
                  <a:solidFill>
                    <a:srgbClr val="000090"/>
                  </a:solidFill>
                  <a:latin typeface="Calibri"/>
                </a:rPr>
                <a:t>	   </a:t>
              </a:r>
              <a:r>
                <a:rPr lang="en-US" sz="2400" dirty="0" smtClean="0">
                  <a:solidFill>
                    <a:srgbClr val="000090"/>
                  </a:solidFill>
                  <a:latin typeface="Calibri"/>
                </a:rPr>
                <a:t>		</a:t>
              </a:r>
              <a:r>
                <a:rPr lang="en-US" dirty="0">
                  <a:solidFill>
                    <a:srgbClr val="000090"/>
                  </a:solidFill>
                  <a:latin typeface="Calibri"/>
                </a:rPr>
                <a:t>		</a:t>
              </a:r>
              <a:r>
                <a:rPr lang="en-US" dirty="0" smtClean="0">
                  <a:solidFill>
                    <a:srgbClr val="000090"/>
                  </a:solidFill>
                  <a:latin typeface="Calibri"/>
                </a:rPr>
                <a:t>	</a:t>
              </a:r>
              <a:r>
                <a:rPr lang="en-US" dirty="0">
                  <a:solidFill>
                    <a:srgbClr val="000090"/>
                  </a:solidFill>
                  <a:latin typeface="Calibri"/>
                </a:rPr>
                <a:t>	   </a:t>
              </a:r>
              <a:r>
                <a:rPr lang="en-US" dirty="0" smtClean="0">
                  <a:solidFill>
                    <a:srgbClr val="000090"/>
                  </a:solidFill>
                  <a:latin typeface="Calibri"/>
                </a:rPr>
                <a:t>		</a:t>
              </a:r>
              <a:endParaRPr lang="en-US" dirty="0">
                <a:solidFill>
                  <a:srgbClr val="000090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10000" y="838200"/>
              <a:ext cx="3124200" cy="838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>
                  <a:solidFill>
                    <a:srgbClr val="000090"/>
                  </a:solidFill>
                  <a:latin typeface="Calibri"/>
                </a:rPr>
                <a:t>Date: Month Day, 2015</a:t>
              </a:r>
            </a:p>
            <a:p>
              <a:r>
                <a:rPr lang="en-US" dirty="0">
                  <a:solidFill>
                    <a:srgbClr val="000090"/>
                  </a:solidFill>
                  <a:latin typeface="Calibri"/>
                </a:rPr>
                <a:t>Time: 1:00 p.m</a:t>
              </a:r>
              <a:r>
                <a:rPr lang="en-US" dirty="0" smtClean="0">
                  <a:solidFill>
                    <a:srgbClr val="000090"/>
                  </a:solidFill>
                  <a:latin typeface="Calibri"/>
                </a:rPr>
                <a:t>.</a:t>
              </a:r>
              <a:endParaRPr lang="en-US" dirty="0">
                <a:solidFill>
                  <a:srgbClr val="000090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038600" y="1828800"/>
              <a:ext cx="16764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</a:pPr>
              <a:r>
                <a:rPr lang="en-US" u="sng" dirty="0" smtClean="0">
                  <a:solidFill>
                    <a:srgbClr val="000090"/>
                  </a:solidFill>
                  <a:latin typeface="Calibri"/>
                </a:rPr>
                <a:t>Instructors:</a:t>
              </a:r>
              <a:endParaRPr lang="en-US" u="sng" dirty="0">
                <a:solidFill>
                  <a:srgbClr val="000090"/>
                </a:solidFill>
                <a:latin typeface="Calibri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799013" y="2133600"/>
              <a:ext cx="2972081" cy="987552"/>
              <a:chOff x="4799013" y="2133600"/>
              <a:chExt cx="2972081" cy="987552"/>
            </a:xfrm>
          </p:grpSpPr>
          <p:pic>
            <p:nvPicPr>
              <p:cNvPr id="2" name="Picture 1" descr="peggy_MG_1571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600" y="2133600"/>
                <a:ext cx="684494" cy="987552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 bwMode="auto">
              <a:xfrm>
                <a:off x="4799013" y="2514600"/>
                <a:ext cx="20574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000090"/>
                    </a:solidFill>
                    <a:latin typeface="Calibri"/>
                  </a:rPr>
                  <a:t>Peggy </a:t>
                </a:r>
                <a:r>
                  <a:rPr lang="en-US" dirty="0">
                    <a:solidFill>
                      <a:srgbClr val="000090"/>
                    </a:solidFill>
                    <a:latin typeface="Calibri"/>
                  </a:rPr>
                  <a:t>Edwards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118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8800" dirty="0">
                <a:solidFill>
                  <a:schemeClr val="bg1"/>
                </a:solidFill>
                <a:latin typeface="Brush Script MT" pitchFamily="-111" charset="0"/>
                <a:ea typeface="Brush Script MT" pitchFamily="-111" charset="0"/>
                <a:cs typeface="Brush Script MT" pitchFamily="-111" charset="0"/>
              </a:rPr>
              <a:t>The End</a:t>
            </a:r>
            <a:endParaRPr lang="en-US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28 at 8.55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97" y="0"/>
            <a:ext cx="714668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00" y="5484519"/>
            <a:ext cx="421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accessmedicine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65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0122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8 at 9.36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725" cy="6858000"/>
          </a:xfrm>
          <a:prstGeom prst="rect">
            <a:avLst/>
          </a:prstGeom>
        </p:spPr>
      </p:pic>
      <p:sp>
        <p:nvSpPr>
          <p:cNvPr id="5" name="Up Arrow Callout 4"/>
          <p:cNvSpPr/>
          <p:nvPr/>
        </p:nvSpPr>
        <p:spPr>
          <a:xfrm>
            <a:off x="6679259" y="282222"/>
            <a:ext cx="2126074" cy="1279408"/>
          </a:xfrm>
          <a:prstGeom prst="up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Free Register for special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7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33232"/>
            <a:ext cx="8261684" cy="1676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eBooks in Catalog</a:t>
            </a:r>
            <a:endParaRPr lang="en-US" dirty="0"/>
          </a:p>
        </p:txBody>
      </p:sp>
      <p:sp>
        <p:nvSpPr>
          <p:cNvPr id="3" name="16-Point Star 2"/>
          <p:cNvSpPr/>
          <p:nvPr/>
        </p:nvSpPr>
        <p:spPr>
          <a:xfrm rot="20673999">
            <a:off x="574842" y="1755107"/>
            <a:ext cx="3983789" cy="3315368"/>
          </a:xfrm>
          <a:prstGeom prst="star1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NEW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4093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8 at 1.0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4135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4316" y="4525921"/>
            <a:ext cx="1911684" cy="369332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Netter atlas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3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8 at 9.24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7" y="0"/>
            <a:ext cx="6006412" cy="6858000"/>
          </a:xfrm>
          <a:prstGeom prst="rect">
            <a:avLst/>
          </a:prstGeom>
        </p:spPr>
      </p:pic>
      <p:pic>
        <p:nvPicPr>
          <p:cNvPr id="3" name="Picture 2" descr="Screen Shot 2015-07-28 at 9.24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86" y="81146"/>
            <a:ext cx="8531920" cy="644982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30397" y="2316451"/>
            <a:ext cx="2245895" cy="185820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103693" y="6097169"/>
            <a:ext cx="2245895" cy="185820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780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8 at 9.2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22" y="0"/>
            <a:ext cx="526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0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7328" y="3365500"/>
            <a:ext cx="2120900" cy="1917700"/>
          </a:xfrm>
        </p:spPr>
        <p:txBody>
          <a:bodyPr/>
          <a:lstStyle/>
          <a:p>
            <a:r>
              <a:rPr lang="en-US" dirty="0" smtClean="0"/>
              <a:t>Upper</a:t>
            </a:r>
            <a:br>
              <a:rPr lang="en-US" dirty="0" smtClean="0"/>
            </a:br>
            <a:r>
              <a:rPr lang="en-US" dirty="0" smtClean="0"/>
              <a:t> Left</a:t>
            </a:r>
            <a:endParaRPr lang="en-US" dirty="0"/>
          </a:p>
        </p:txBody>
      </p:sp>
      <p:pic>
        <p:nvPicPr>
          <p:cNvPr id="6" name="Picture 5" descr="Screen shot 2012-06-24 at 11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8" y="254000"/>
            <a:ext cx="2120900" cy="294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 flipH="1">
            <a:off x="2589437" y="2240189"/>
            <a:ext cx="776062" cy="358322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6-12 at 4.13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13" y="253999"/>
            <a:ext cx="4362450" cy="582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8082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453" y="5253038"/>
            <a:ext cx="6835648" cy="825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I access articles?</a:t>
            </a:r>
            <a:endParaRPr lang="en-US" dirty="0"/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835152" y="838200"/>
            <a:ext cx="7508167" cy="2277547"/>
          </a:xfrm>
          <a:prstGeom prst="rect">
            <a:avLst/>
          </a:prstGeom>
          <a:solidFill>
            <a:schemeClr val="accent1"/>
          </a:solidFill>
          <a:ln w="177800" cmpd="sng">
            <a:solidFill>
              <a:srgbClr val="4F81BD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400" b="1" dirty="0" smtClean="0">
                <a:ln>
                  <a:solidFill>
                    <a:srgbClr val="FFCC66"/>
                  </a:solidFill>
                </a:ln>
                <a:solidFill>
                  <a:srgbClr val="FFFFCC"/>
                </a:solidFill>
                <a:latin typeface="Papyrus"/>
                <a:cs typeface="Papyrus"/>
              </a:rPr>
              <a:t>Gold Rush </a:t>
            </a:r>
            <a:r>
              <a:rPr lang="en-US" sz="4400" b="1" dirty="0" smtClean="0">
                <a:solidFill>
                  <a:schemeClr val="bg1"/>
                </a:solidFill>
                <a:latin typeface="Calibri" charset="0"/>
              </a:rPr>
              <a:t>– </a:t>
            </a:r>
          </a:p>
          <a:p>
            <a:pPr eaLnBrk="1" hangingPunct="1"/>
            <a:r>
              <a:rPr lang="en-US" sz="4400" b="1" dirty="0" smtClean="0">
                <a:solidFill>
                  <a:schemeClr val="bg1"/>
                </a:solidFill>
                <a:latin typeface="Calibri" charset="0"/>
              </a:rPr>
              <a:t>Most complete record </a:t>
            </a:r>
          </a:p>
          <a:p>
            <a:pPr eaLnBrk="1" hangingPunct="1"/>
            <a:r>
              <a:rPr lang="en-US" sz="4400" b="1" dirty="0" smtClean="0">
                <a:solidFill>
                  <a:schemeClr val="bg1"/>
                </a:solidFill>
                <a:latin typeface="Calibri" charset="0"/>
              </a:rPr>
              <a:t>of TTUHSC Journals</a:t>
            </a:r>
            <a:endParaRPr lang="en-US" sz="44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6" name="Picture 5" descr="Screen shot 2012-06-24 at 3.37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8" y="3424238"/>
            <a:ext cx="5715000" cy="181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543865" y="1071447"/>
            <a:ext cx="1632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Have your citation before you start looking!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88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792288" y="5605463"/>
            <a:ext cx="5486400" cy="56673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3601 4</a:t>
            </a:r>
            <a:r>
              <a:rPr lang="en-US" sz="2000" baseline="30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just West of the main TTUHSC buildings</a:t>
            </a:r>
            <a:b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and in front of E1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Parking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Lot</a:t>
            </a:r>
          </a:p>
        </p:txBody>
      </p:sp>
      <p:pic>
        <p:nvPicPr>
          <p:cNvPr id="29699" name="Picture Placeholder 4" descr="4 seasons 72 res.ti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7" r="-1157"/>
          <a:stretch>
            <a:fillRect/>
          </a:stretch>
        </p:blipFill>
        <p:spPr>
          <a:xfrm>
            <a:off x="1404938" y="612775"/>
            <a:ext cx="6338887" cy="4754563"/>
          </a:xfr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0" y="6083300"/>
            <a:ext cx="2933700" cy="762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latin typeface="Arial Black"/>
                <a:cs typeface="Arial Black"/>
              </a:rPr>
              <a:t>Where?</a:t>
            </a:r>
            <a:endParaRPr lang="en-US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92188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15 at 1.34.1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/>
          <a:stretch/>
        </p:blipFill>
        <p:spPr>
          <a:xfrm>
            <a:off x="1382863" y="695170"/>
            <a:ext cx="6473523" cy="5735053"/>
          </a:xfrm>
          <a:prstGeom prst="rect">
            <a:avLst/>
          </a:prstGeom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73583" y="4421761"/>
            <a:ext cx="1295400" cy="1804988"/>
            <a:chOff x="1143000" y="3886200"/>
            <a:chExt cx="1295400" cy="1804988"/>
          </a:xfrm>
        </p:grpSpPr>
        <p:sp>
          <p:nvSpPr>
            <p:cNvPr id="37897" name="TextBox 12"/>
            <p:cNvSpPr txBox="1">
              <a:spLocks noChangeArrowheads="1"/>
            </p:cNvSpPr>
            <p:nvPr/>
          </p:nvSpPr>
          <p:spPr bwMode="auto">
            <a:xfrm>
              <a:off x="1752600" y="3886200"/>
              <a:ext cx="685800" cy="369888"/>
            </a:xfrm>
            <a:prstGeom prst="rect">
              <a:avLst/>
            </a:prstGeom>
            <a:solidFill>
              <a:srgbClr val="FBCD2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</a:rPr>
                <a:t>Print</a:t>
              </a:r>
            </a:p>
          </p:txBody>
        </p:sp>
        <p:sp>
          <p:nvSpPr>
            <p:cNvPr id="37898" name="TextBox 13"/>
            <p:cNvSpPr txBox="1">
              <a:spLocks noChangeArrowheads="1"/>
            </p:cNvSpPr>
            <p:nvPr/>
          </p:nvSpPr>
          <p:spPr bwMode="auto">
            <a:xfrm>
              <a:off x="1143000" y="5045075"/>
              <a:ext cx="1292225" cy="646113"/>
            </a:xfrm>
            <a:prstGeom prst="rect">
              <a:avLst/>
            </a:prstGeom>
            <a:solidFill>
              <a:srgbClr val="FBCD2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</a:rPr>
                <a:t>Full-text Electronic</a:t>
              </a:r>
            </a:p>
          </p:txBody>
        </p:sp>
      </p:grpSp>
      <p:sp>
        <p:nvSpPr>
          <p:cNvPr id="14" name="Rectangular Callout 13"/>
          <p:cNvSpPr/>
          <p:nvPr/>
        </p:nvSpPr>
        <p:spPr>
          <a:xfrm>
            <a:off x="6799263" y="3375025"/>
            <a:ext cx="1371600" cy="1295400"/>
          </a:xfrm>
          <a:prstGeom prst="wedgeRectCallout">
            <a:avLst>
              <a:gd name="adj1" fmla="val -75961"/>
              <a:gd name="adj2" fmla="val 78217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Multiple electronic access options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7446963" y="4791649"/>
            <a:ext cx="1447800" cy="517525"/>
          </a:xfrm>
          <a:prstGeom prst="borderCallout1">
            <a:avLst>
              <a:gd name="adj1" fmla="val 56183"/>
              <a:gd name="adj2" fmla="val -4985"/>
              <a:gd name="adj3" fmla="val 99398"/>
              <a:gd name="adj4" fmla="val -73821"/>
            </a:avLst>
          </a:prstGeom>
          <a:solidFill>
            <a:srgbClr val="800000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Check dates!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6806031" y="5709224"/>
            <a:ext cx="1447800" cy="517525"/>
          </a:xfrm>
          <a:prstGeom prst="borderCallout1">
            <a:avLst>
              <a:gd name="adj1" fmla="val 56183"/>
              <a:gd name="adj2" fmla="val -4985"/>
              <a:gd name="adj3" fmla="val 17591"/>
              <a:gd name="adj4" fmla="val -149503"/>
            </a:avLst>
          </a:prstGeom>
          <a:solidFill>
            <a:srgbClr val="800000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Follow links!</a:t>
            </a:r>
          </a:p>
        </p:txBody>
      </p:sp>
      <p:sp>
        <p:nvSpPr>
          <p:cNvPr id="37896" name="TextBox 10"/>
          <p:cNvSpPr txBox="1">
            <a:spLocks noChangeArrowheads="1"/>
          </p:cNvSpPr>
          <p:nvPr/>
        </p:nvSpPr>
        <p:spPr bwMode="auto">
          <a:xfrm>
            <a:off x="0" y="0"/>
            <a:ext cx="9144000" cy="713016"/>
          </a:xfrm>
          <a:prstGeom prst="rect">
            <a:avLst/>
          </a:prstGeom>
          <a:solidFill>
            <a:schemeClr val="accent1"/>
          </a:solidFill>
          <a:ln w="28575" cmpd="sng">
            <a:solidFill>
              <a:srgbClr val="4F81BD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Gold </a:t>
            </a:r>
            <a:r>
              <a:rPr lang="en-US" sz="4400" dirty="0">
                <a:solidFill>
                  <a:schemeClr val="bg1"/>
                </a:solidFill>
                <a:latin typeface="Calibri" charset="0"/>
              </a:rPr>
              <a:t>Rush–Journal Records</a:t>
            </a:r>
          </a:p>
        </p:txBody>
      </p:sp>
      <p:pic>
        <p:nvPicPr>
          <p:cNvPr id="3" name="Picture 2" descr="Screen shot 2012-06-24 at 3.59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57" y="1859643"/>
            <a:ext cx="2387600" cy="381000"/>
          </a:xfrm>
          <a:prstGeom prst="rect">
            <a:avLst/>
          </a:prstGeom>
        </p:spPr>
      </p:pic>
      <p:pic>
        <p:nvPicPr>
          <p:cNvPr id="5" name="Picture 4" descr="Screen Shot 2015-06-22 at 8.29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20" y="6469895"/>
            <a:ext cx="1955800" cy="33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67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Placeholder 4" descr="Screen shot 2010-06-22 at 2.28.57 PM.png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01" r="-40501"/>
          <a:stretch>
            <a:fillRect/>
          </a:stretch>
        </p:blipFill>
        <p:spPr>
          <a:xfrm>
            <a:off x="2531365" y="735188"/>
            <a:ext cx="7483475" cy="5613400"/>
          </a:xfrm>
        </p:spPr>
      </p:pic>
      <p:sp>
        <p:nvSpPr>
          <p:cNvPr id="38914" name="TextBox 10"/>
          <p:cNvSpPr txBox="1">
            <a:spLocks noChangeArrowheads="1"/>
          </p:cNvSpPr>
          <p:nvPr/>
        </p:nvSpPr>
        <p:spPr bwMode="auto">
          <a:xfrm>
            <a:off x="103868" y="1373415"/>
            <a:ext cx="346551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chemeClr val="accent1"/>
                </a:solidFill>
                <a:latin typeface="Calibri" charset="0"/>
              </a:rPr>
              <a:t> Gold Rush</a:t>
            </a:r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–</a:t>
            </a:r>
          </a:p>
          <a:p>
            <a:pPr eaLnBrk="1" hangingPunct="1"/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Journal Article</a:t>
            </a:r>
          </a:p>
          <a:p>
            <a:pPr eaLnBrk="1" hangingPunct="1"/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 </a:t>
            </a:r>
            <a:r>
              <a:rPr lang="en-US" sz="4400" dirty="0">
                <a:solidFill>
                  <a:schemeClr val="accent1"/>
                </a:solidFill>
                <a:latin typeface="Calibri" charset="0"/>
              </a:rPr>
              <a:t>– </a:t>
            </a:r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PDF</a:t>
            </a:r>
            <a:endParaRPr lang="en-US" sz="4400" dirty="0">
              <a:solidFill>
                <a:schemeClr val="accent1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999" y="5238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45820" y="4452141"/>
            <a:ext cx="3637689" cy="1155977"/>
            <a:chOff x="445820" y="4452141"/>
            <a:chExt cx="3637689" cy="1155977"/>
          </a:xfrm>
        </p:grpSpPr>
        <p:pic>
          <p:nvPicPr>
            <p:cNvPr id="6" name="Picture 5" descr="Screen shot 2012-06-24 at 3.37.2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20" y="4452141"/>
              <a:ext cx="3637689" cy="11559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Rectangle 1"/>
            <p:cNvSpPr/>
            <p:nvPr/>
          </p:nvSpPr>
          <p:spPr>
            <a:xfrm>
              <a:off x="1084843" y="5085167"/>
              <a:ext cx="1693415" cy="253916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050" dirty="0"/>
                <a:t>PMID: 20547907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2126991" y="5339083"/>
              <a:ext cx="194037" cy="146435"/>
            </a:xfrm>
            <a:prstGeom prst="ellipse">
              <a:avLst/>
            </a:prstGeom>
            <a:solidFill>
              <a:srgbClr val="66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88043" y="5367731"/>
              <a:ext cx="194037" cy="1464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99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Still can’t find it!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36261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" y="1016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Interlibrary Loan (ILL) </a:t>
            </a:r>
            <a:r>
              <a:rPr lang="en-US" dirty="0" smtClean="0">
                <a:solidFill>
                  <a:schemeClr val="bg1"/>
                </a:solidFill>
              </a:rPr>
              <a:t>Policies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825" y="914400"/>
            <a:ext cx="7874001" cy="5336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Online 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form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makes submitting requests quick and easy</a:t>
            </a:r>
          </a:p>
          <a:p>
            <a:pPr defTabSz="914400"/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Response time 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from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2 – 10 business days, depending on location of the item</a:t>
            </a:r>
          </a:p>
          <a:p>
            <a:pPr defTabSz="914400"/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Books 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from TTUHSC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branch 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free</a:t>
            </a:r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ll other locations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are $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4.00</a:t>
            </a:r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Journal articles are charged </a:t>
            </a:r>
            <a:endParaRPr lang="en-US" sz="2400" dirty="0" smtClean="0">
              <a:solidFill>
                <a:prstClr val="black"/>
              </a:solidFill>
              <a:latin typeface="Arial"/>
            </a:endParaRP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/>
              </a:rPr>
              <a:t>per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page, but fees will not </a:t>
            </a:r>
            <a:endParaRPr lang="en-US" sz="2400" dirty="0" smtClean="0">
              <a:solidFill>
                <a:prstClr val="black"/>
              </a:solidFill>
              <a:latin typeface="Arial"/>
            </a:endParaRP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/>
              </a:rPr>
              <a:t>exceed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$4.00</a:t>
            </a:r>
          </a:p>
          <a:p>
            <a:pPr defTabSz="914400"/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There is a rush option </a:t>
            </a:r>
            <a:endParaRPr lang="en-US" sz="2400" dirty="0" smtClean="0">
              <a:solidFill>
                <a:prstClr val="black"/>
              </a:solidFill>
              <a:latin typeface="Arial"/>
            </a:endParaRP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/>
              </a:rPr>
              <a:t>available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, but at a </a:t>
            </a:r>
            <a:endParaRPr lang="en-US" sz="2400" dirty="0" smtClean="0">
              <a:solidFill>
                <a:prstClr val="black"/>
              </a:solidFill>
              <a:latin typeface="Arial"/>
            </a:endParaRPr>
          </a:p>
          <a:p>
            <a:pPr defTabSz="914400"/>
            <a:r>
              <a:rPr lang="en-US" sz="2400" dirty="0">
                <a:solidFill>
                  <a:prstClr val="black"/>
                </a:solidFill>
                <a:latin typeface="Arial"/>
              </a:rPr>
              <a:t>h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igher fee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rate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64" y="4398660"/>
            <a:ext cx="3395870" cy="226208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172823" y="2489563"/>
            <a:ext cx="3969590" cy="2634183"/>
            <a:chOff x="5069829" y="2192726"/>
            <a:chExt cx="3969590" cy="2634183"/>
          </a:xfrm>
        </p:grpSpPr>
        <p:pic>
          <p:nvPicPr>
            <p:cNvPr id="5" name="Picture 4" descr="Screen shot 2012-06-24 at 10.48.2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2358">
              <a:off x="5069829" y="2192726"/>
              <a:ext cx="3235972" cy="1328058"/>
            </a:xfrm>
            <a:prstGeom prst="rect">
              <a:avLst/>
            </a:prstGeom>
          </p:spPr>
        </p:pic>
        <p:pic>
          <p:nvPicPr>
            <p:cNvPr id="6" name="Picture 5" descr="Screen shot 2012-06-24 at 10.48.2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7555">
              <a:off x="5321181" y="2612571"/>
              <a:ext cx="3235972" cy="1328058"/>
            </a:xfrm>
            <a:prstGeom prst="rect">
              <a:avLst/>
            </a:prstGeom>
          </p:spPr>
        </p:pic>
        <p:pic>
          <p:nvPicPr>
            <p:cNvPr id="7" name="Picture 6" descr="Screen shot 2012-06-24 at 10.48.2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378">
              <a:off x="5349875" y="3146879"/>
              <a:ext cx="3235972" cy="1328058"/>
            </a:xfrm>
            <a:prstGeom prst="rect">
              <a:avLst/>
            </a:prstGeom>
          </p:spPr>
        </p:pic>
        <p:pic>
          <p:nvPicPr>
            <p:cNvPr id="8" name="Picture 7" descr="Screen shot 2012-06-24 at 10.48.2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447" y="3498851"/>
              <a:ext cx="3235972" cy="1328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7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700" y="91076"/>
            <a:ext cx="6692900" cy="44302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Interlibrary Loan (ILL)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736602"/>
            <a:ext cx="5409692" cy="580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64100" y="2400300"/>
            <a:ext cx="3916302" cy="2133600"/>
            <a:chOff x="4864100" y="2400300"/>
            <a:chExt cx="3916302" cy="2133600"/>
          </a:xfrm>
        </p:grpSpPr>
        <p:sp>
          <p:nvSpPr>
            <p:cNvPr id="4" name="Rectangle 3"/>
            <p:cNvSpPr/>
            <p:nvPr/>
          </p:nvSpPr>
          <p:spPr>
            <a:xfrm>
              <a:off x="4864100" y="2400300"/>
              <a:ext cx="3916302" cy="213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9152" y="2569201"/>
              <a:ext cx="2314575" cy="1762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3276600"/>
              <a:ext cx="1035808" cy="491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927100" y="2423971"/>
            <a:ext cx="8085607" cy="2109929"/>
            <a:chOff x="927100" y="2423971"/>
            <a:chExt cx="8085607" cy="2109929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" t="10466" r="6324" b="10138"/>
            <a:stretch/>
          </p:blipFill>
          <p:spPr bwMode="auto">
            <a:xfrm>
              <a:off x="2214928" y="2423971"/>
              <a:ext cx="6797779" cy="2109929"/>
            </a:xfrm>
            <a:prstGeom prst="rect">
              <a:avLst/>
            </a:prstGeom>
            <a:noFill/>
            <a:ln w="57150" cmpd="sng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100" y="3343817"/>
              <a:ext cx="1035808" cy="491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278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05953"/>
            <a:ext cx="5106305" cy="664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1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2238"/>
            <a:ext cx="5118838" cy="655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561" y="990184"/>
            <a:ext cx="5495677" cy="58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6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638800" cy="1470025"/>
          </a:xfrm>
        </p:spPr>
        <p:txBody>
          <a:bodyPr/>
          <a:lstStyle/>
          <a:p>
            <a:r>
              <a:rPr lang="en-US" dirty="0" smtClean="0"/>
              <a:t>Right bottom</a:t>
            </a:r>
            <a:endParaRPr lang="en-US" dirty="0"/>
          </a:p>
        </p:txBody>
      </p:sp>
      <p:pic>
        <p:nvPicPr>
          <p:cNvPr id="6" name="Picture 5" descr="Screen shot 2012-06-24 at 11.1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-94345"/>
            <a:ext cx="27432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899932" y="797833"/>
            <a:ext cx="782864" cy="358322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899932" y="1210582"/>
            <a:ext cx="782864" cy="358322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890861" y="283027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3-06-20 at 10.10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590" y="78568"/>
            <a:ext cx="4521200" cy="6553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1274" y="83455"/>
            <a:ext cx="4203700" cy="6774545"/>
            <a:chOff x="231274" y="83455"/>
            <a:chExt cx="4203700" cy="6774545"/>
          </a:xfrm>
        </p:grpSpPr>
        <p:sp>
          <p:nvSpPr>
            <p:cNvPr id="10" name="Rectangle 9"/>
            <p:cNvSpPr/>
            <p:nvPr/>
          </p:nvSpPr>
          <p:spPr>
            <a:xfrm>
              <a:off x="231274" y="83455"/>
              <a:ext cx="4203700" cy="6774545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Screen Shot 2015-06-16 at 4.17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274" y="83455"/>
              <a:ext cx="4203700" cy="4279900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/>
          <p:nvPr/>
        </p:nvCxnSpPr>
        <p:spPr>
          <a:xfrm flipV="1">
            <a:off x="748632" y="3200400"/>
            <a:ext cx="0" cy="4499811"/>
          </a:xfrm>
          <a:prstGeom prst="straightConnector1">
            <a:avLst/>
          </a:prstGeom>
          <a:ln w="76200" cmpd="sng">
            <a:solidFill>
              <a:schemeClr val="accent2">
                <a:lumMod val="90000"/>
                <a:lumOff val="1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050716" y="4151261"/>
            <a:ext cx="0" cy="2685252"/>
          </a:xfrm>
          <a:prstGeom prst="straightConnector1">
            <a:avLst/>
          </a:prstGeom>
          <a:ln w="76200" cmpd="sng">
            <a:solidFill>
              <a:schemeClr val="accent2">
                <a:lumMod val="90000"/>
                <a:lumOff val="1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858169" y="2808635"/>
            <a:ext cx="0" cy="2685252"/>
          </a:xfrm>
          <a:prstGeom prst="straightConnector1">
            <a:avLst/>
          </a:prstGeom>
          <a:ln w="76200" cmpd="sng">
            <a:solidFill>
              <a:schemeClr val="accent2">
                <a:lumMod val="90000"/>
                <a:lumOff val="1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58169" y="5309221"/>
            <a:ext cx="156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Platform links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909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4-06-03 at 12.3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59" y="0"/>
            <a:ext cx="3098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2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Library Hours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199" y="4343400"/>
            <a:ext cx="8229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>
                <a:solidFill>
                  <a:prstClr val="black"/>
                </a:solidFill>
                <a:latin typeface="Arial"/>
              </a:rPr>
              <a:t>Phone: 806-743-</a:t>
            </a:r>
            <a:r>
              <a:rPr lang="en-US" sz="3200" b="1" dirty="0" smtClean="0">
                <a:solidFill>
                  <a:prstClr val="black"/>
                </a:solidFill>
                <a:latin typeface="Arial"/>
              </a:rPr>
              <a:t>2200</a:t>
            </a:r>
          </a:p>
          <a:p>
            <a:pPr algn="ctr" defTabSz="914400"/>
            <a:r>
              <a:rPr lang="en-US" sz="3200" b="1" dirty="0" smtClean="0">
                <a:solidFill>
                  <a:prstClr val="black"/>
                </a:solidFill>
                <a:latin typeface="Arial"/>
              </a:rPr>
              <a:t>Ask for Reference Librarian</a:t>
            </a:r>
            <a:endParaRPr lang="en-US" sz="3200" b="1" dirty="0">
              <a:solidFill>
                <a:prstClr val="black"/>
              </a:solidFill>
              <a:latin typeface="Arial"/>
            </a:endParaRPr>
          </a:p>
          <a:p>
            <a:pPr algn="ctr" defTabSz="914400"/>
            <a:endParaRPr lang="en-US" sz="3200" b="1" dirty="0">
              <a:solidFill>
                <a:prstClr val="black"/>
              </a:solidFill>
              <a:latin typeface="Arial"/>
            </a:endParaRPr>
          </a:p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Arial"/>
              </a:rPr>
              <a:t>Holiday hours and early closings are also posted as announcements in your e-Raider portal.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020514"/>
            <a:ext cx="5143500" cy="282892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407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Scopus</a:t>
            </a:r>
            <a:endParaRPr lang="en-US" dirty="0"/>
          </a:p>
        </p:txBody>
      </p:sp>
      <p:pic>
        <p:nvPicPr>
          <p:cNvPr id="5" name="Content Placeholder 4" descr="Screen shot 2012-06-24 at 9.40.2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1707" r="-1" b="1707"/>
          <a:stretch/>
        </p:blipFill>
        <p:spPr>
          <a:xfrm>
            <a:off x="3800928" y="457200"/>
            <a:ext cx="4504871" cy="41147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144" y="800100"/>
            <a:ext cx="3745728" cy="23622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Sort by Relevance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Locate landmark articles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Who has cited the article?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Keyword searching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Exporting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60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8-11 at 2.46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244122"/>
            <a:ext cx="9144000" cy="53865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889" y="2864556"/>
            <a:ext cx="37676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STAR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589889" y="3233888"/>
            <a:ext cx="1630847" cy="13240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Line Callout 1 (Accent Bar) 9"/>
          <p:cNvSpPr/>
          <p:nvPr/>
        </p:nvSpPr>
        <p:spPr>
          <a:xfrm>
            <a:off x="7437569" y="4148665"/>
            <a:ext cx="1566333" cy="1340557"/>
          </a:xfrm>
          <a:prstGeom prst="accentCallout1">
            <a:avLst>
              <a:gd name="adj1" fmla="val 18750"/>
              <a:gd name="adj2" fmla="val -8333"/>
              <a:gd name="adj3" fmla="val 66184"/>
              <a:gd name="adj4" fmla="val -527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 database</a:t>
            </a:r>
          </a:p>
          <a:p>
            <a:pPr algn="ctr"/>
            <a:r>
              <a:rPr lang="en-US" dirty="0" smtClean="0"/>
              <a:t>No subject headings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3162" y="1954198"/>
            <a:ext cx="8960740" cy="4388934"/>
            <a:chOff x="-1587" y="1954198"/>
            <a:chExt cx="8960740" cy="4388934"/>
          </a:xfrm>
        </p:grpSpPr>
        <p:pic>
          <p:nvPicPr>
            <p:cNvPr id="11" name="Picture 10" descr="Screen Shot 2015-08-11 at 2.46.3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87" y="1954198"/>
              <a:ext cx="8960740" cy="4388934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0" y="5065941"/>
              <a:ext cx="4452477" cy="759162"/>
            </a:xfrm>
            <a:prstGeom prst="roundRect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0" y="3078666"/>
            <a:ext cx="1806222" cy="745445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7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8-11 at 2.48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516"/>
            <a:ext cx="9144000" cy="5285656"/>
          </a:xfrm>
          <a:prstGeom prst="rect">
            <a:avLst/>
          </a:prstGeom>
        </p:spPr>
      </p:pic>
      <p:pic>
        <p:nvPicPr>
          <p:cNvPr id="5" name="Picture 4" descr="Screen Shot 2015-08-11 at 3.07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779"/>
            <a:ext cx="9144000" cy="1895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5505" y="1089321"/>
            <a:ext cx="37676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24384" y="1619242"/>
            <a:ext cx="25787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stocco</a:t>
            </a:r>
            <a:endParaRPr lang="en-US" dirty="0"/>
          </a:p>
        </p:txBody>
      </p:sp>
      <p:pic>
        <p:nvPicPr>
          <p:cNvPr id="2" name="Picture 1" descr="Screen Shot 2015-08-11 at 2.48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5633"/>
            <a:ext cx="4742203" cy="1036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Arrow Connector 7"/>
          <p:cNvCxnSpPr/>
          <p:nvPr/>
        </p:nvCxnSpPr>
        <p:spPr>
          <a:xfrm flipV="1">
            <a:off x="3414889" y="1752008"/>
            <a:ext cx="1128690" cy="76790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066845" y="1368057"/>
            <a:ext cx="1128690" cy="76790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01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11 at 2.48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02627"/>
            <a:ext cx="9144000" cy="5285656"/>
          </a:xfrm>
          <a:prstGeom prst="rect">
            <a:avLst/>
          </a:prstGeom>
        </p:spPr>
      </p:pic>
      <p:pic>
        <p:nvPicPr>
          <p:cNvPr id="3" name="Picture 2" descr="Screen Shot 2015-08-11 at 3.50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12" y="1408289"/>
            <a:ext cx="6042688" cy="106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9909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8-11 at 3.52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04333"/>
            <a:ext cx="9144000" cy="277053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7899400" y="1114778"/>
            <a:ext cx="934155" cy="135984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14778" y="4473222"/>
            <a:ext cx="6675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YOU CLICK THE HYPERLINKED NUMBER, YOU CAN SEE </a:t>
            </a:r>
          </a:p>
          <a:p>
            <a:r>
              <a:rPr lang="en-US" dirty="0" smtClean="0"/>
              <a:t>WHICH ARTICLES HAVE CITED THIS ORIGINAL ARTICLE.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7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11 at 3.59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1"/>
            <a:ext cx="6462889" cy="412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5-08-11 at 4.00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722" y="986366"/>
            <a:ext cx="5813893" cy="441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" y="5314244"/>
            <a:ext cx="9002888" cy="16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 smtClean="0"/>
              <a:t>Scopus – </a:t>
            </a:r>
            <a:r>
              <a:rPr lang="en-US" sz="4800" dirty="0"/>
              <a:t>S</a:t>
            </a:r>
            <a:r>
              <a:rPr lang="en-US" sz="4800" dirty="0" smtClean="0"/>
              <a:t>pecial Features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4125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11 at 4.0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709789"/>
            <a:ext cx="8356600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5-08-11 at 4.04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80" y="1839896"/>
            <a:ext cx="5738320" cy="5018103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0" y="1848557"/>
            <a:ext cx="3372556" cy="305558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NEW</a:t>
            </a:r>
          </a:p>
          <a:p>
            <a:pPr algn="ctr"/>
            <a:r>
              <a:rPr lang="en-US" sz="2400" dirty="0" smtClean="0"/>
              <a:t>7/29/15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2111" y="5729111"/>
            <a:ext cx="160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article 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244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limberreac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152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9348" y="1720581"/>
            <a:ext cx="16318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Need </a:t>
            </a:r>
          </a:p>
          <a:p>
            <a:r>
              <a:rPr lang="en-US" sz="4800" dirty="0" smtClean="0"/>
              <a:t>help?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483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4190045"/>
            <a:ext cx="7543800" cy="1524000"/>
          </a:xfrm>
        </p:spPr>
        <p:txBody>
          <a:bodyPr/>
          <a:lstStyle/>
          <a:p>
            <a:r>
              <a:rPr lang="en-US" dirty="0" smtClean="0"/>
              <a:t>Right</a:t>
            </a:r>
            <a:br>
              <a:rPr lang="en-US" dirty="0" smtClean="0"/>
            </a:br>
            <a:r>
              <a:rPr lang="en-US" dirty="0" smtClean="0"/>
              <a:t>bottom</a:t>
            </a:r>
            <a:endParaRPr lang="en-US" dirty="0"/>
          </a:p>
        </p:txBody>
      </p:sp>
      <p:pic>
        <p:nvPicPr>
          <p:cNvPr id="6" name="Picture 5" descr="Screen shot 2012-06-24 at 11.1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-94345"/>
            <a:ext cx="27432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963432" y="298903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0-05-13 at 3.22.25 PM.png"/>
          <p:cNvPicPr>
            <a:picLocks noChangeAspect="1"/>
          </p:cNvPicPr>
          <p:nvPr/>
        </p:nvPicPr>
        <p:blipFill>
          <a:blip r:embed="rId3"/>
          <a:srcRect l="25880" t="5385" r="29184" b="16154"/>
          <a:stretch>
            <a:fillRect/>
          </a:stretch>
        </p:blipFill>
        <p:spPr>
          <a:xfrm>
            <a:off x="6484619" y="3814763"/>
            <a:ext cx="2659381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ight Arrow 8"/>
          <p:cNvSpPr/>
          <p:nvPr/>
        </p:nvSpPr>
        <p:spPr>
          <a:xfrm>
            <a:off x="5115832" y="2301874"/>
            <a:ext cx="782864" cy="358322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814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15900"/>
            <a:ext cx="6781800" cy="1384300"/>
          </a:xfrm>
        </p:spPr>
        <p:txBody>
          <a:bodyPr/>
          <a:lstStyle/>
          <a:p>
            <a:r>
              <a:rPr lang="en-US" dirty="0" smtClean="0"/>
              <a:t>Team viewer</a:t>
            </a:r>
            <a:endParaRPr lang="en-US" dirty="0"/>
          </a:p>
        </p:txBody>
      </p:sp>
      <p:pic>
        <p:nvPicPr>
          <p:cNvPr id="4" name="Picture 3" descr="Screen Shot 2014-06-03 at 12.17.5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462" r="54144" b="-462"/>
          <a:stretch/>
        </p:blipFill>
        <p:spPr>
          <a:xfrm>
            <a:off x="3155786" y="1689100"/>
            <a:ext cx="3131182" cy="4584700"/>
          </a:xfrm>
          <a:prstGeom prst="rect">
            <a:avLst/>
          </a:prstGeom>
        </p:spPr>
      </p:pic>
      <p:pic>
        <p:nvPicPr>
          <p:cNvPr id="5" name="Picture 4" descr="Screen Shot 2014-06-03 at 12.24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" y="1592908"/>
            <a:ext cx="2844800" cy="2514600"/>
          </a:xfrm>
          <a:prstGeom prst="rect">
            <a:avLst/>
          </a:prstGeom>
        </p:spPr>
      </p:pic>
      <p:pic>
        <p:nvPicPr>
          <p:cNvPr id="6" name="Picture 3" descr="jennif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89" y="3854819"/>
            <a:ext cx="2021152" cy="282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mputer Screen Shot 2014-06-03 at 12.27.43 PM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53" y="4531831"/>
            <a:ext cx="2921000" cy="2501900"/>
          </a:xfrm>
          <a:prstGeom prst="rect">
            <a:avLst/>
          </a:prstGeom>
        </p:spPr>
      </p:pic>
      <p:pic>
        <p:nvPicPr>
          <p:cNvPr id="8" name="Picture 7" descr="600px-Telephone_icon_blue_gradient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" y="3237002"/>
            <a:ext cx="1070811" cy="1070811"/>
          </a:xfrm>
          <a:prstGeom prst="rect">
            <a:avLst/>
          </a:prstGeom>
        </p:spPr>
      </p:pic>
      <p:pic>
        <p:nvPicPr>
          <p:cNvPr id="10" name="Picture 9" descr="600px-Telephone_icon_blue_gradient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42" y="5449553"/>
            <a:ext cx="1070811" cy="10708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875" y="4920359"/>
            <a:ext cx="2833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Remote support</a:t>
            </a:r>
          </a:p>
          <a:p>
            <a:r>
              <a:rPr lang="en-US" dirty="0" smtClean="0"/>
              <a:t>With computer and phone!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791200" cy="60928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LiBRARY</a:t>
            </a:r>
            <a:r>
              <a:rPr lang="en-US" dirty="0" smtClean="0"/>
              <a:t> CARDS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3508"/>
            <a:ext cx="6118917" cy="6370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967655"/>
            <a:ext cx="2838450" cy="486727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7" name="Right Arrow 6"/>
          <p:cNvSpPr/>
          <p:nvPr/>
        </p:nvSpPr>
        <p:spPr>
          <a:xfrm>
            <a:off x="2564158" y="5105400"/>
            <a:ext cx="1295400" cy="457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7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Screen shot 2010-05-13 at 3.24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990600"/>
            <a:ext cx="70612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553200" y="2971800"/>
            <a:ext cx="1676400" cy="228600"/>
          </a:xfrm>
          <a:prstGeom prst="rect">
            <a:avLst/>
          </a:prstGeom>
          <a:solidFill>
            <a:schemeClr val="bg1"/>
          </a:solidFill>
          <a:ln w="3175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372" name="TextBox 11"/>
          <p:cNvSpPr txBox="1">
            <a:spLocks noChangeArrowheads="1"/>
          </p:cNvSpPr>
          <p:nvPr/>
        </p:nvSpPr>
        <p:spPr bwMode="auto">
          <a:xfrm>
            <a:off x="1524000" y="5486400"/>
            <a:ext cx="706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Once the ID &amp; password are entered on our computer…</a:t>
            </a:r>
          </a:p>
          <a:p>
            <a:pPr eaLnBrk="1" hangingPunct="1"/>
            <a:r>
              <a:rPr lang="en-US" sz="1800" dirty="0">
                <a:latin typeface="Calibri" charset="0"/>
              </a:rPr>
              <a:t>					we have </a:t>
            </a:r>
            <a:r>
              <a:rPr lang="en-US" sz="1800" dirty="0">
                <a:solidFill>
                  <a:srgbClr val="A50101"/>
                </a:solidFill>
                <a:latin typeface="Calibri" charset="0"/>
              </a:rPr>
              <a:t>one time </a:t>
            </a:r>
            <a:r>
              <a:rPr lang="en-US" sz="1800" dirty="0">
                <a:latin typeface="Calibri" charset="0"/>
              </a:rPr>
              <a:t>access to your desktop!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990600"/>
            <a:ext cx="1524000" cy="3886200"/>
          </a:xfrm>
          <a:prstGeom prst="rect">
            <a:avLst/>
          </a:prstGeom>
          <a:solidFill>
            <a:srgbClr val="80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Librarian can see your screen…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Need telephone for audio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Both can move mouse around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One Time Use!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05200" y="3962400"/>
            <a:ext cx="1524000" cy="369888"/>
          </a:xfrm>
          <a:prstGeom prst="rect">
            <a:avLst/>
          </a:prstGeom>
          <a:solidFill>
            <a:schemeClr val="bg1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Your info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53200" y="4691063"/>
            <a:ext cx="1524000" cy="371475"/>
          </a:xfrm>
          <a:prstGeom prst="rect">
            <a:avLst/>
          </a:prstGeom>
          <a:solidFill>
            <a:schemeClr val="bg1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Librarian info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5726" y="-4048"/>
            <a:ext cx="233569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Calibri" charset="0"/>
              </a:rPr>
              <a:t>Team Viewer</a:t>
            </a:r>
          </a:p>
        </p:txBody>
      </p:sp>
    </p:spTree>
    <p:extLst>
      <p:ext uri="{BB962C8B-B14F-4D97-AF65-F5344CB8AC3E}">
        <p14:creationId xmlns:p14="http://schemas.microsoft.com/office/powerpoint/2010/main" val="14645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68500" y="4942115"/>
            <a:ext cx="6858000" cy="990600"/>
          </a:xfrm>
        </p:spPr>
        <p:txBody>
          <a:bodyPr>
            <a:noAutofit/>
          </a:bodyPr>
          <a:lstStyle/>
          <a:p>
            <a:r>
              <a:rPr lang="en-US" sz="9600" dirty="0" smtClean="0"/>
              <a:t>Thank you!</a:t>
            </a:r>
            <a:endParaRPr lang="en-US" sz="9600" dirty="0"/>
          </a:p>
        </p:txBody>
      </p:sp>
      <p:pic>
        <p:nvPicPr>
          <p:cNvPr id="4" name="Picture 3" descr="Screen Shot 2014-06-03 at 12.3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59" y="0"/>
            <a:ext cx="3098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993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3"/>
          <p:cNvSpPr txBox="1">
            <a:spLocks noChangeArrowheads="1"/>
          </p:cNvSpPr>
          <p:nvPr/>
        </p:nvSpPr>
        <p:spPr bwMode="auto">
          <a:xfrm>
            <a:off x="626538" y="2425173"/>
            <a:ext cx="7856008" cy="170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+mj-lt"/>
                <a:cs typeface="Verdana"/>
              </a:rPr>
              <a:t>Information Resources for Graduate Biomedical Sciences</a:t>
            </a:r>
            <a:endParaRPr lang="en-US" sz="4800" b="1" dirty="0">
              <a:solidFill>
                <a:srgbClr val="000000"/>
              </a:solidFill>
              <a:latin typeface="+mj-lt"/>
              <a:cs typeface="Verdana"/>
            </a:endParaRPr>
          </a:p>
        </p:txBody>
      </p:sp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7942263" y="6446838"/>
            <a:ext cx="11255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>
                <a:solidFill>
                  <a:srgbClr val="A6A6A6"/>
                </a:solidFill>
                <a:latin typeface="Calibri" charset="0"/>
              </a:rPr>
              <a:t>August </a:t>
            </a:r>
            <a:r>
              <a:rPr lang="en-US" sz="1100" dirty="0" smtClean="0">
                <a:solidFill>
                  <a:srgbClr val="A6A6A6"/>
                </a:solidFill>
                <a:latin typeface="Calibri" charset="0"/>
              </a:rPr>
              <a:t>2015</a:t>
            </a:r>
            <a:endParaRPr lang="en-US" sz="1100" dirty="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hangingPunct="1"/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hangingPunct="1"/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  <p:extLst>
      <p:ext uri="{BB962C8B-B14F-4D97-AF65-F5344CB8AC3E}">
        <p14:creationId xmlns:p14="http://schemas.microsoft.com/office/powerpoint/2010/main" val="660091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 w="1143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defTabSz="914400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defTabSz="914400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defTabSz="914400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defTabSz="914400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defTabSz="914400"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rgbClr val="FFFFFF"/>
              </a:solidFill>
              <a:latin typeface="Verdana"/>
              <a:cs typeface="Verdana"/>
            </a:endParaRPr>
          </a:p>
          <a:p>
            <a:pPr lvl="2" defTabSz="914400" eaLnBrk="0" hangingPunct="0"/>
            <a:endParaRPr lang="en-US" sz="2800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lvl="2" defTabSz="914400" eaLnBrk="0" hangingPunct="0"/>
            <a:r>
              <a:rPr lang="en-US" sz="44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defTabSz="914400" eaLnBrk="0" hangingPunct="0"/>
            <a:endParaRPr lang="en-US" sz="24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firefox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86" y="2330257"/>
            <a:ext cx="4308653" cy="4070543"/>
          </a:xfrm>
          <a:prstGeom prst="rect">
            <a:avLst/>
          </a:prstGeom>
          <a:solidFill>
            <a:srgbClr val="004080"/>
          </a:solidFill>
        </p:spPr>
      </p:pic>
      <p:sp>
        <p:nvSpPr>
          <p:cNvPr id="4" name="Rectangle 3"/>
          <p:cNvSpPr/>
          <p:nvPr/>
        </p:nvSpPr>
        <p:spPr bwMode="auto">
          <a:xfrm>
            <a:off x="152400" y="228600"/>
            <a:ext cx="8839200" cy="1600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>
              <a:lnSpc>
                <a:spcPct val="14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en-US" sz="36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cs typeface="Noteworthy Bold"/>
              </a:rPr>
              <a:t>When searching library applications, </a:t>
            </a:r>
          </a:p>
          <a:p>
            <a:pPr algn="ctr" defTabSz="914400" eaLnBrk="0" hangingPunct="0">
              <a:lnSpc>
                <a:spcPct val="140000"/>
              </a:lnSpc>
            </a:pPr>
            <a:r>
              <a:rPr lang="en-US" sz="36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cs typeface="Noteworthy Bold"/>
              </a:rPr>
              <a:t>			use Mozilla Firefox!</a:t>
            </a:r>
            <a:endParaRPr lang="en-US" sz="3600" dirty="0">
              <a:ln w="6350">
                <a:noFill/>
              </a:ln>
              <a:solidFill>
                <a:srgbClr val="FFFFFF"/>
              </a:solidFill>
              <a:latin typeface="Noteworthy Bold"/>
              <a:cs typeface="Noteworthy Bold"/>
            </a:endParaRPr>
          </a:p>
        </p:txBody>
      </p:sp>
    </p:spTree>
    <p:extLst>
      <p:ext uri="{BB962C8B-B14F-4D97-AF65-F5344CB8AC3E}">
        <p14:creationId xmlns:p14="http://schemas.microsoft.com/office/powerpoint/2010/main" val="9879239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42147" y="236483"/>
            <a:ext cx="4806370" cy="6300715"/>
            <a:chOff x="349081" y="236483"/>
            <a:chExt cx="4806370" cy="6300715"/>
          </a:xfrm>
        </p:grpSpPr>
        <p:pic>
          <p:nvPicPr>
            <p:cNvPr id="2" name="Picture 1" descr="Screen Shot 2015-08-12 at 3.23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85" y="301752"/>
              <a:ext cx="4795266" cy="6235446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349081" y="236483"/>
              <a:ext cx="4806370" cy="846829"/>
            </a:xfrm>
            <a:prstGeom prst="wedgeRoundRectCallout">
              <a:avLst>
                <a:gd name="adj1" fmla="val 223"/>
                <a:gd name="adj2" fmla="val 5018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Verdana"/>
                  <a:cs typeface="Verdana"/>
                </a:rPr>
                <a:t>www.ttuhsc.edu</a:t>
              </a:r>
              <a:r>
                <a:rPr lang="en-US" sz="2400" dirty="0">
                  <a:solidFill>
                    <a:prstClr val="black"/>
                  </a:solidFill>
                  <a:latin typeface="Verdana"/>
                  <a:cs typeface="Verdana"/>
                </a:rPr>
                <a:t>/libraries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93277" y="3750733"/>
            <a:ext cx="4497259" cy="2668469"/>
            <a:chOff x="117074" y="3750733"/>
            <a:chExt cx="4497259" cy="2668469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117074" y="3750733"/>
              <a:ext cx="4497259" cy="2668469"/>
            </a:xfrm>
            <a:prstGeom prst="wedgeRoundRectCallout">
              <a:avLst>
                <a:gd name="adj1" fmla="val 63504"/>
                <a:gd name="adj2" fmla="val -18027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BE002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06537" y="3995695"/>
              <a:ext cx="3548990" cy="2302702"/>
              <a:chOff x="406537" y="3995695"/>
              <a:chExt cx="3548990" cy="2302702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406537" y="5156983"/>
                <a:ext cx="3548990" cy="1141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10000"/>
                  </a:lnSpc>
                  <a:spcAft>
                    <a:spcPts val="3000"/>
                  </a:spcAft>
                  <a:defRPr/>
                </a:pP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Popular Resources 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by </a:t>
                </a: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School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900539" y="3995695"/>
                <a:ext cx="2561371" cy="1161288"/>
                <a:chOff x="768301" y="3995695"/>
                <a:chExt cx="2561371" cy="1161288"/>
              </a:xfrm>
            </p:grpSpPr>
            <p:sp>
              <p:nvSpPr>
                <p:cNvPr id="12" name="Rectangle 11"/>
                <p:cNvSpPr/>
                <p:nvPr/>
              </p:nvSpPr>
              <p:spPr bwMode="auto">
                <a:xfrm>
                  <a:off x="768301" y="4334551"/>
                  <a:ext cx="1366892" cy="68486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3600" dirty="0">
                      <a:solidFill>
                        <a:srgbClr val="000000"/>
                      </a:solidFill>
                      <a:latin typeface="Verdana" charset="0"/>
                      <a:ea typeface="ＭＳ Ｐゴシック" charset="0"/>
                      <a:cs typeface="Verdana" charset="0"/>
                    </a:rPr>
                    <a:t>Click</a:t>
                  </a:r>
                  <a:endParaRPr lang="en-US" sz="36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4" name="Picture 13" descr="Screen Shot 2015-08-12 at 3.29.32 PM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337" r="7201" b="-378"/>
                <a:stretch/>
              </p:blipFill>
              <p:spPr>
                <a:xfrm>
                  <a:off x="2177528" y="3995695"/>
                  <a:ext cx="1152144" cy="1161288"/>
                </a:xfrm>
                <a:prstGeom prst="rect">
                  <a:avLst/>
                </a:prstGeom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24640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1113"/>
            <a:ext cx="9144000" cy="6858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81000" y="1509713"/>
            <a:ext cx="7340600" cy="1497012"/>
            <a:chOff x="381000" y="1510283"/>
            <a:chExt cx="7340600" cy="149631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000" y="1613422"/>
              <a:ext cx="5334000" cy="99172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and life sciences 	journal literature</a:t>
              </a:r>
            </a:p>
          </p:txBody>
        </p:sp>
        <p:pic>
          <p:nvPicPr>
            <p:cNvPr id="51212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2095500" y="304800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81000" y="2895600"/>
            <a:ext cx="5410200" cy="1377950"/>
            <a:chOff x="381000" y="2895598"/>
            <a:chExt cx="5410200" cy="1378458"/>
          </a:xfrm>
        </p:grpSpPr>
        <p:sp>
          <p:nvSpPr>
            <p:cNvPr id="6" name="Rectangle 5"/>
            <p:cNvSpPr/>
            <p:nvPr/>
          </p:nvSpPr>
          <p:spPr bwMode="auto">
            <a:xfrm>
              <a:off x="381000" y="3343438"/>
              <a:ext cx="3810000" cy="49865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51210" name="Picture 17" descr="New 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895598"/>
              <a:ext cx="1371600" cy="137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81000" y="4419600"/>
            <a:ext cx="8077200" cy="1828800"/>
            <a:chOff x="381000" y="4419600"/>
            <a:chExt cx="8077200" cy="1828800"/>
          </a:xfrm>
        </p:grpSpPr>
        <p:pic>
          <p:nvPicPr>
            <p:cNvPr id="51207" name="Picture 16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491874" y="4858499"/>
              <a:ext cx="1966326" cy="123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381000" y="4419600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		National Center for Biotechnology Information</a:t>
              </a:r>
            </a:p>
            <a:p>
              <a:pPr lvl="2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25" y="635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>
                <a:solidFill>
                  <a:schemeClr val="bg1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52236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52233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400" dirty="0">
                  <a:latin typeface="News Gothic MT"/>
                  <a:cs typeface="News Gothic MT"/>
                </a:rPr>
                <a:t>@ </a:t>
              </a:r>
              <a:r>
                <a:rPr lang="en-US" sz="2400" dirty="0" err="1">
                  <a:latin typeface="News Gothic MT"/>
                  <a:cs typeface="News Gothic MT"/>
                </a:rPr>
                <a:t>www.pubmed.gov</a:t>
              </a:r>
              <a:endParaRPr lang="en-US" sz="2400" dirty="0">
                <a:latin typeface="News Gothic MT"/>
                <a:cs typeface="News Gothic MT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04813" y="4479925"/>
            <a:ext cx="8201025" cy="1762125"/>
            <a:chOff x="404813" y="4479925"/>
            <a:chExt cx="8201025" cy="176199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04813" y="5224409"/>
              <a:ext cx="6323012" cy="65400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3" name="Picture 2" descr="Screen Shot 2014-08-05 at 6.22.4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050" y="4479925"/>
              <a:ext cx="1601788" cy="1761998"/>
            </a:xfrm>
            <a:prstGeom prst="rect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1258" y="281838"/>
            <a:ext cx="4806370" cy="6300715"/>
            <a:chOff x="349081" y="236483"/>
            <a:chExt cx="4806370" cy="6300715"/>
          </a:xfrm>
        </p:grpSpPr>
        <p:pic>
          <p:nvPicPr>
            <p:cNvPr id="2" name="Picture 1" descr="Screen Shot 2015-08-12 at 3.23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85" y="301752"/>
              <a:ext cx="4795266" cy="6235446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349081" y="236483"/>
              <a:ext cx="4806370" cy="846829"/>
            </a:xfrm>
            <a:prstGeom prst="wedgeRoundRectCallout">
              <a:avLst>
                <a:gd name="adj1" fmla="val 223"/>
                <a:gd name="adj2" fmla="val 5018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Verdana"/>
                  <a:cs typeface="Verdana"/>
                </a:rPr>
                <a:t>www.ttuhsc.edu</a:t>
              </a:r>
              <a:r>
                <a:rPr lang="en-US" sz="2400" dirty="0">
                  <a:solidFill>
                    <a:prstClr val="black"/>
                  </a:solidFill>
                  <a:latin typeface="Verdana"/>
                  <a:cs typeface="Verdana"/>
                </a:rPr>
                <a:t>/libraries</a:t>
              </a:r>
            </a:p>
          </p:txBody>
        </p:sp>
      </p:grpSp>
      <p:pic>
        <p:nvPicPr>
          <p:cNvPr id="7" name="Picture 3" descr="Screen Shot 2014-08-05 at 6.29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946" y="1703388"/>
            <a:ext cx="1527175" cy="2954337"/>
          </a:xfrm>
          <a:prstGeom prst="rect">
            <a:avLst/>
          </a:prstGeom>
          <a:noFill/>
          <a:ln w="38100" cmpd="sng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5900975" y="773116"/>
            <a:ext cx="2751138" cy="1317625"/>
          </a:xfrm>
          <a:prstGeom prst="wedgeRoundRectCallout">
            <a:avLst>
              <a:gd name="adj1" fmla="val -92740"/>
              <a:gd name="adj2" fmla="val 34899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5840186" y="3429000"/>
            <a:ext cx="2889250" cy="1055688"/>
          </a:xfrm>
          <a:prstGeom prst="wedgeRoundRectCallout">
            <a:avLst>
              <a:gd name="adj1" fmla="val -144349"/>
              <a:gd name="adj2" fmla="val -17966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PubMed</a:t>
            </a:r>
          </a:p>
        </p:txBody>
      </p:sp>
    </p:spTree>
    <p:extLst>
      <p:ext uri="{BB962C8B-B14F-4D97-AF65-F5344CB8AC3E}">
        <p14:creationId xmlns:p14="http://schemas.microsoft.com/office/powerpoint/2010/main" val="132150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30000"/>
              </a:lnSpc>
            </a:pPr>
            <a:endParaRPr lang="en-US" sz="6000" i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38804" y="2023536"/>
            <a:ext cx="6256867" cy="25908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>
              <a:lnSpc>
                <a:spcPct val="120000"/>
              </a:lnSpc>
            </a:pPr>
            <a:r>
              <a:rPr lang="en-US" sz="6000" i="1" dirty="0">
                <a:solidFill>
                  <a:prstClr val="white"/>
                </a:solidFill>
                <a:latin typeface="Times New Roman"/>
                <a:ea typeface="ＭＳ Ｐゴシック" charset="0"/>
                <a:cs typeface="Times New Roman"/>
              </a:rPr>
              <a:t>Creating a</a:t>
            </a:r>
          </a:p>
          <a:p>
            <a:pPr lvl="0" algn="ctr" eaLnBrk="0" hangingPunct="0">
              <a:lnSpc>
                <a:spcPct val="120000"/>
              </a:lnSpc>
            </a:pPr>
            <a:r>
              <a:rPr lang="en-US" sz="6000" i="1" dirty="0">
                <a:solidFill>
                  <a:prstClr val="white"/>
                </a:solidFill>
                <a:latin typeface="Times New Roman"/>
                <a:ea typeface="ＭＳ Ｐゴシック" charset="0"/>
                <a:cs typeface="Times New Roman"/>
              </a:rPr>
              <a:t>My NCBI Account</a:t>
            </a:r>
          </a:p>
        </p:txBody>
      </p:sp>
    </p:spTree>
    <p:extLst>
      <p:ext uri="{BB962C8B-B14F-4D97-AF65-F5344CB8AC3E}">
        <p14:creationId xmlns:p14="http://schemas.microsoft.com/office/powerpoint/2010/main" val="68668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5-04-09 at 10.59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2425"/>
            <a:ext cx="6210300" cy="6153150"/>
          </a:xfrm>
          <a:prstGeom prst="rect">
            <a:avLst/>
          </a:prstGeom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62000" y="4191000"/>
            <a:ext cx="7162800" cy="1524000"/>
            <a:chOff x="990600" y="4191000"/>
            <a:chExt cx="7162800" cy="1524000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990600" y="4191000"/>
              <a:ext cx="7162800" cy="1524000"/>
              <a:chOff x="838200" y="4191000"/>
              <a:chExt cx="7162800" cy="137160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838200" y="4191000"/>
                <a:ext cx="7162800" cy="1371600"/>
              </a:xfrm>
              <a:prstGeom prst="roundRect">
                <a:avLst/>
              </a:prstGeom>
              <a:solidFill>
                <a:srgbClr val="FFFFFF"/>
              </a:solidFill>
              <a:ln w="762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990600" y="4343877"/>
                <a:ext cx="6858000" cy="106584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8" name="Rectangle 33"/>
            <p:cNvSpPr>
              <a:spLocks noChangeArrowheads="1"/>
            </p:cNvSpPr>
            <p:nvPr/>
          </p:nvSpPr>
          <p:spPr bwMode="auto">
            <a:xfrm>
              <a:off x="1333500" y="4537501"/>
              <a:ext cx="6477000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en-US" sz="4800">
                  <a:solidFill>
                    <a:srgbClr val="FF8411"/>
                  </a:solidFill>
                  <a:latin typeface="Verdana" charset="0"/>
                  <a:cs typeface="Verdana" charset="0"/>
                </a:rPr>
                <a:t>PubMed Home Page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14800" y="1346200"/>
            <a:ext cx="4648200" cy="1701800"/>
            <a:chOff x="4191000" y="1371600"/>
            <a:chExt cx="4648200" cy="1701800"/>
          </a:xfrm>
        </p:grpSpPr>
        <p:grpSp>
          <p:nvGrpSpPr>
            <p:cNvPr id="12" name="Group 11"/>
            <p:cNvGrpSpPr/>
            <p:nvPr/>
          </p:nvGrpSpPr>
          <p:grpSpPr>
            <a:xfrm>
              <a:off x="4191000" y="1371600"/>
              <a:ext cx="4648200" cy="1701800"/>
              <a:chOff x="3810000" y="1371600"/>
              <a:chExt cx="5029200" cy="1701800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3810000" y="1371600"/>
                <a:ext cx="5029200" cy="17018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3962400" y="1524000"/>
                <a:ext cx="4724400" cy="13970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495800" y="1866900"/>
              <a:ext cx="3962400" cy="685800"/>
              <a:chOff x="4495800" y="1866900"/>
              <a:chExt cx="3962400" cy="685800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5791200" y="1866900"/>
                <a:ext cx="2667000" cy="6858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eneva" pitchFamily="-111" charset="0"/>
                  </a:rPr>
                  <a:t>Sign in to NCBI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495800" y="1924050"/>
                <a:ext cx="1219200" cy="5715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Verdana" charset="0"/>
                  </a:rPr>
                  <a:t>Click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</p:grpSp>
      <p:sp>
        <p:nvSpPr>
          <p:cNvPr id="18" name="AutoShape 10"/>
          <p:cNvSpPr>
            <a:spLocks noChangeArrowheads="1"/>
          </p:cNvSpPr>
          <p:nvPr/>
        </p:nvSpPr>
        <p:spPr bwMode="auto">
          <a:xfrm rot="1078842">
            <a:off x="6684185" y="521085"/>
            <a:ext cx="320675" cy="1490984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8388197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791200" cy="60928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LiBRARY</a:t>
            </a:r>
            <a:r>
              <a:rPr lang="en-US" dirty="0" smtClean="0"/>
              <a:t> CARDS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0" y="152400"/>
            <a:ext cx="6118917" cy="637098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344972" y="3034829"/>
            <a:ext cx="1295400" cy="457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Picture 2" descr="Screen Shot 2015-07-28 at 1.4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03317"/>
            <a:ext cx="5454904" cy="64653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13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Verdana"/>
                <a:ea typeface="+mn-e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+mn-ea"/>
              <a:cs typeface="Verdan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6600CC"/>
              </a:solidFill>
              <a:ea typeface="+mn-ea"/>
              <a:cs typeface="+mn-cs"/>
            </a:endParaRPr>
          </a:p>
        </p:txBody>
      </p:sp>
      <p:pic>
        <p:nvPicPr>
          <p:cNvPr id="6" name="Picture 5" descr="Screen Shot 2015-04-09 at 11.00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9" y="321183"/>
            <a:ext cx="8473821" cy="577481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67001" y="4864101"/>
            <a:ext cx="6096000" cy="1689100"/>
            <a:chOff x="2667001" y="4864101"/>
            <a:chExt cx="6096000" cy="1689100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667001" y="4864101"/>
              <a:ext cx="6096000" cy="16891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2819401" y="5016501"/>
              <a:ext cx="5778546" cy="1397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086101" y="5410201"/>
              <a:ext cx="5257800" cy="590550"/>
              <a:chOff x="3124200" y="5353050"/>
              <a:chExt cx="5257800" cy="590550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3124200" y="5353050"/>
                <a:ext cx="990600" cy="59055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Click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4038600" y="5378450"/>
                <a:ext cx="4343400" cy="520700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u="sng" dirty="0" smtClean="0">
                    <a:solidFill>
                      <a:srgbClr val="003366"/>
                    </a:solidFill>
                    <a:latin typeface="Calibri"/>
                    <a:cs typeface="Calibri"/>
                  </a:rPr>
                  <a:t>Re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gister</a:t>
                </a:r>
                <a:r>
                  <a:rPr kumimoji="0" lang="en-US" sz="2800" b="0" i="0" u="sng" strike="noStrike" cap="none" normalizeH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 for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 </a:t>
                </a:r>
                <a:r>
                  <a:rPr lang="en-US" sz="2800" u="sng" dirty="0">
                    <a:solidFill>
                      <a:srgbClr val="003366"/>
                    </a:solidFill>
                    <a:latin typeface="Calibri"/>
                    <a:cs typeface="Calibri"/>
                  </a:rPr>
                  <a:t>a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n NCBI account</a:t>
                </a:r>
                <a:endParaRPr kumimoji="0" lang="en-US" sz="2800" b="0" i="0" u="sng" strike="noStrike" cap="none" normalizeH="0" baseline="0" dirty="0">
                  <a:ln>
                    <a:noFill/>
                  </a:ln>
                  <a:solidFill>
                    <a:srgbClr val="003366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25" name="AutoShape 10"/>
          <p:cNvSpPr>
            <a:spLocks noChangeArrowheads="1"/>
          </p:cNvSpPr>
          <p:nvPr/>
        </p:nvSpPr>
        <p:spPr bwMode="auto">
          <a:xfrm rot="18741450">
            <a:off x="2435765" y="4619100"/>
            <a:ext cx="320675" cy="1371865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17490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-8468" y="0"/>
            <a:ext cx="9152468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5-04-09 at 11.03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3098"/>
            <a:ext cx="8080248" cy="60518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2514600" y="5181600"/>
            <a:ext cx="13716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86200" y="2667000"/>
            <a:ext cx="4837633" cy="1911350"/>
            <a:chOff x="3886200" y="2667000"/>
            <a:chExt cx="4837633" cy="1911350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886200" y="2667000"/>
              <a:ext cx="4837633" cy="191135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041230" y="2822575"/>
              <a:ext cx="4527573" cy="16002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238217" y="3032125"/>
              <a:ext cx="2133600" cy="590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000" dirty="0" smtClean="0">
                  <a:solidFill>
                    <a:srgbClr val="FF6600"/>
                  </a:solidFill>
                  <a:latin typeface="Calibri"/>
                  <a:cs typeface="Calibri"/>
                </a:rPr>
                <a:t>Fill out form</a:t>
              </a:r>
              <a:endParaRPr kumimoji="0" 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243383" y="3698875"/>
              <a:ext cx="4062417" cy="520700"/>
              <a:chOff x="4243383" y="3698875"/>
              <a:chExt cx="4062417" cy="520700"/>
            </a:xfrm>
          </p:grpSpPr>
          <p:sp>
            <p:nvSpPr>
              <p:cNvPr id="22" name="Rectangle 21"/>
              <p:cNvSpPr/>
              <p:nvPr/>
            </p:nvSpPr>
            <p:spPr bwMode="auto">
              <a:xfrm>
                <a:off x="5867400" y="3698875"/>
                <a:ext cx="2438400" cy="5207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>
                    <a:solidFill>
                      <a:schemeClr val="bg1"/>
                    </a:solidFill>
                    <a:latin typeface="Calibri"/>
                    <a:cs typeface="Calibri"/>
                  </a:rPr>
                  <a:t>Create </a:t>
                </a:r>
                <a:r>
                  <a:rPr kumimoji="0" lang="en-US" sz="2800" b="0" i="0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/>
                    <a:cs typeface="Calibri"/>
                  </a:rPr>
                  <a:t>account</a:t>
                </a:r>
                <a:endParaRPr kumimoji="0" lang="en-US" sz="2800" b="0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4243383" y="3773488"/>
                <a:ext cx="1600200" cy="37147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0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and click</a:t>
                </a:r>
                <a:endParaRPr kumimoji="0" 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24" name="AutoShape 10"/>
          <p:cNvSpPr>
            <a:spLocks noChangeArrowheads="1"/>
          </p:cNvSpPr>
          <p:nvPr/>
        </p:nvSpPr>
        <p:spPr bwMode="auto">
          <a:xfrm rot="12709754">
            <a:off x="3786936" y="4064360"/>
            <a:ext cx="320675" cy="1881999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467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1325" y="457200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4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Verifying your MY NCBI Account</a:t>
            </a:r>
            <a:endParaRPr lang="en-US" sz="4000" i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752600"/>
            <a:ext cx="8229600" cy="3581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sz="3200" dirty="0" smtClean="0">
                <a:solidFill>
                  <a:srgbClr val="3366FF"/>
                </a:solidFill>
                <a:latin typeface="Calibri"/>
                <a:cs typeface="Calibri"/>
              </a:rPr>
              <a:t>Open the email you used in the account: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	1) Locate the link from NCBI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2</a:t>
            </a:r>
            <a:r>
              <a:rPr lang="en-US" smtClean="0">
                <a:solidFill>
                  <a:srgbClr val="3366FF"/>
                </a:solidFill>
                <a:latin typeface="Calibri"/>
                <a:cs typeface="Calibri"/>
              </a:rPr>
              <a:t>) Click 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the link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3) Tells NCBI you are a real user requesting the account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	(not computer generated)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	4) Your user name will now appear on the top right-hand side</a:t>
            </a:r>
          </a:p>
        </p:txBody>
      </p:sp>
    </p:spTree>
    <p:extLst>
      <p:ext uri="{BB962C8B-B14F-4D97-AF65-F5344CB8AC3E}">
        <p14:creationId xmlns:p14="http://schemas.microsoft.com/office/powerpoint/2010/main" val="77048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5-04-09 at 10.59.0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2787"/>
          <a:stretch/>
        </p:blipFill>
        <p:spPr>
          <a:xfrm>
            <a:off x="489204" y="1906189"/>
            <a:ext cx="8197596" cy="464701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6324600" y="1905000"/>
            <a:ext cx="1295400" cy="22860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sng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/>
                <a:cs typeface="Calibri"/>
              </a:rPr>
              <a:t>username</a:t>
            </a:r>
            <a:endParaRPr kumimoji="0" lang="en-US" sz="1800" b="0" i="0" u="sng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2133600" y="381000"/>
            <a:ext cx="2667000" cy="917448"/>
          </a:xfrm>
          <a:prstGeom prst="wedgeRoundRectCallout">
            <a:avLst>
              <a:gd name="adj1" fmla="val 110649"/>
              <a:gd name="adj2" fmla="val 11092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Geneva" pitchFamily="-111" charset="0"/>
              </a:rPr>
              <a:t>Your username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336699"/>
              </a:solidFill>
              <a:effectLst/>
              <a:latin typeface="Geneva" pitchFamily="-111" charset="0"/>
            </a:endParaRP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5181600" y="381000"/>
            <a:ext cx="3733800" cy="917448"/>
          </a:xfrm>
          <a:prstGeom prst="wedgeRoundRectCallout">
            <a:avLst>
              <a:gd name="adj1" fmla="val 25734"/>
              <a:gd name="adj2" fmla="val 10815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Click </a:t>
            </a: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Sign into</a:t>
            </a:r>
            <a:r>
              <a:rPr kumimoji="0" lang="en-US" sz="3200" b="0" i="0" u="sng" strike="noStrike" cap="none" normalizeH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 </a:t>
            </a: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NCBI</a:t>
            </a:r>
            <a:endParaRPr kumimoji="0" lang="en-US" sz="3200" b="0" i="0" u="sng" strike="noStrike" cap="none" normalizeH="0" baseline="0" dirty="0">
              <a:ln>
                <a:noFill/>
              </a:ln>
              <a:solidFill>
                <a:srgbClr val="5DC268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93250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Verdana"/>
                <a:ea typeface="+mn-e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+mn-ea"/>
              <a:cs typeface="Verdan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6600CC"/>
              </a:solidFill>
              <a:ea typeface="+mn-ea"/>
              <a:cs typeface="+mn-cs"/>
            </a:endParaRPr>
          </a:p>
        </p:txBody>
      </p:sp>
      <p:pic>
        <p:nvPicPr>
          <p:cNvPr id="6" name="Picture 5" descr="Screen Shot 2015-04-09 at 11.00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9783"/>
            <a:ext cx="8473821" cy="5774817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 bwMode="auto">
          <a:xfrm>
            <a:off x="3657599" y="1888067"/>
            <a:ext cx="4402667" cy="1388533"/>
          </a:xfrm>
          <a:prstGeom prst="wedgeRoundRectCallout">
            <a:avLst>
              <a:gd name="adj1" fmla="val -67486"/>
              <a:gd name="adj2" fmla="val 9293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2CB603"/>
                </a:solidFill>
                <a:effectLst/>
                <a:latin typeface="Verdana"/>
                <a:cs typeface="Verdana"/>
              </a:rPr>
              <a:t>Enter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2CB603"/>
                </a:solidFill>
                <a:effectLst/>
                <a:latin typeface="Verdana"/>
                <a:cs typeface="Verdana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2CB603"/>
                </a:solidFill>
                <a:effectLst/>
                <a:latin typeface="Verdana"/>
                <a:cs typeface="Verdana"/>
              </a:rPr>
              <a:t>your username</a:t>
            </a:r>
          </a:p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rgbClr val="2CB603"/>
                </a:solidFill>
                <a:latin typeface="Verdana"/>
                <a:cs typeface="Verdana"/>
              </a:rPr>
              <a:t>and password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2CB603"/>
              </a:solidFill>
              <a:effectLst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31427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-8467" y="0"/>
            <a:ext cx="9152467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4" name="Picture 3" descr="Screen Shot 2015-04-09 at 11.50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" y="1752600"/>
            <a:ext cx="8463280" cy="4464812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 bwMode="auto">
          <a:xfrm>
            <a:off x="5410200" y="304800"/>
            <a:ext cx="3276600" cy="917448"/>
          </a:xfrm>
          <a:prstGeom prst="wedgeRoundRectCallout">
            <a:avLst>
              <a:gd name="adj1" fmla="val 23920"/>
              <a:gd name="adj2" fmla="val 98931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Click </a:t>
            </a: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My NCBI</a:t>
            </a:r>
            <a:endParaRPr kumimoji="0" lang="en-US" sz="3600" b="0" i="0" u="sng" strike="noStrike" cap="none" normalizeH="0" baseline="0" dirty="0">
              <a:ln>
                <a:noFill/>
              </a:ln>
              <a:solidFill>
                <a:srgbClr val="5DC268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849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5 at 5.46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8" y="367792"/>
            <a:ext cx="7154672" cy="56042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79928" y="5334000"/>
            <a:ext cx="3810000" cy="1219200"/>
            <a:chOff x="2286000" y="4572000"/>
            <a:chExt cx="3810000" cy="12192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2286000" y="4572000"/>
              <a:ext cx="38100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2438400" y="4724400"/>
              <a:ext cx="35052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8" name="Rectangle 33"/>
            <p:cNvSpPr>
              <a:spLocks noChangeArrowheads="1"/>
            </p:cNvSpPr>
            <p:nvPr/>
          </p:nvSpPr>
          <p:spPr bwMode="auto">
            <a:xfrm>
              <a:off x="2628900" y="4876800"/>
              <a:ext cx="31241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 </a:t>
              </a:r>
              <a:r>
                <a:rPr lang="en-US" sz="2800" u="sng" dirty="0" smtClean="0">
                  <a:solidFill>
                    <a:srgbClr val="0000FF"/>
                  </a:solidFill>
                  <a:latin typeface="Calibri"/>
                  <a:ea typeface="Verdana" charset="0"/>
                  <a:cs typeface="Calibri"/>
                </a:rPr>
                <a:t>Manage Filters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 rot="3400476">
            <a:off x="6043162" y="4531066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835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6" name="Picture 5" descr="Screen Shot 2015-04-09 at 2.34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8" y="958596"/>
            <a:ext cx="8454644" cy="551840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77844" y="310098"/>
            <a:ext cx="3124200" cy="1219200"/>
            <a:chOff x="1905000" y="381000"/>
            <a:chExt cx="3124200" cy="12192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905000" y="381000"/>
              <a:ext cx="31242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2057400" y="533400"/>
              <a:ext cx="28194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2209799" y="685800"/>
              <a:ext cx="251460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database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3" name="AutoShape 10"/>
          <p:cNvSpPr>
            <a:spLocks noChangeArrowheads="1"/>
          </p:cNvSpPr>
          <p:nvPr/>
        </p:nvSpPr>
        <p:spPr bwMode="auto">
          <a:xfrm rot="7517197">
            <a:off x="5358635" y="819662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95400" y="4114800"/>
            <a:ext cx="2971800" cy="1219200"/>
            <a:chOff x="1905000" y="381000"/>
            <a:chExt cx="3124200" cy="1219200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1905000" y="381000"/>
              <a:ext cx="31242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2057400" y="533400"/>
              <a:ext cx="28194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2209799" y="685800"/>
              <a:ext cx="251460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filters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8" name="Rounded Rectangle 11"/>
          <p:cNvSpPr>
            <a:spLocks noChangeArrowheads="1"/>
          </p:cNvSpPr>
          <p:nvPr/>
        </p:nvSpPr>
        <p:spPr bwMode="auto">
          <a:xfrm>
            <a:off x="4572000" y="3730186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9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3 at 4.47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76" y="1031367"/>
            <a:ext cx="8472424" cy="47952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71498" y="2640575"/>
            <a:ext cx="2971800" cy="2350525"/>
            <a:chOff x="914400" y="2450075"/>
            <a:chExt cx="2971800" cy="2350525"/>
          </a:xfrm>
        </p:grpSpPr>
        <p:grpSp>
          <p:nvGrpSpPr>
            <p:cNvPr id="5" name="Group 4"/>
            <p:cNvGrpSpPr/>
            <p:nvPr/>
          </p:nvGrpSpPr>
          <p:grpSpPr>
            <a:xfrm>
              <a:off x="914400" y="3581400"/>
              <a:ext cx="2971800" cy="1219200"/>
              <a:chOff x="914400" y="3962400"/>
              <a:chExt cx="2971800" cy="1219200"/>
            </a:xfrm>
          </p:grpSpPr>
          <p:sp>
            <p:nvSpPr>
              <p:cNvPr id="7" name="Rounded Rectangle 6"/>
              <p:cNvSpPr/>
              <p:nvPr/>
            </p:nvSpPr>
            <p:spPr bwMode="auto">
              <a:xfrm>
                <a:off x="914400" y="3962400"/>
                <a:ext cx="2971800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 bwMode="auto">
              <a:xfrm>
                <a:off x="1059366" y="4114800"/>
                <a:ext cx="2681868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9" name="Rectangle 33"/>
              <p:cNvSpPr>
                <a:spLocks noChangeArrowheads="1"/>
              </p:cNvSpPr>
              <p:nvPr/>
            </p:nvSpPr>
            <p:spPr bwMode="auto">
              <a:xfrm>
                <a:off x="1204331" y="4267200"/>
                <a:ext cx="239193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8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Filter activated</a:t>
                </a:r>
                <a:endParaRPr lang="en-US" sz="2800" u="sng" dirty="0">
                  <a:solidFill>
                    <a:srgbClr val="0000FF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19433587">
              <a:off x="2497552" y="2450075"/>
              <a:ext cx="299772" cy="1591545"/>
            </a:xfrm>
            <a:prstGeom prst="upArrow">
              <a:avLst>
                <a:gd name="adj1" fmla="val 50000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30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5-08-13 at 5.05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4" y="1094512"/>
            <a:ext cx="8298688" cy="51043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54735" y="457200"/>
            <a:ext cx="4317801" cy="1738961"/>
            <a:chOff x="2590800" y="457200"/>
            <a:chExt cx="4317801" cy="1738961"/>
          </a:xfrm>
        </p:grpSpPr>
        <p:grpSp>
          <p:nvGrpSpPr>
            <p:cNvPr id="11" name="Group 10"/>
            <p:cNvGrpSpPr/>
            <p:nvPr/>
          </p:nvGrpSpPr>
          <p:grpSpPr>
            <a:xfrm>
              <a:off x="2590800" y="457200"/>
              <a:ext cx="3505200" cy="1219200"/>
              <a:chOff x="2590800" y="533400"/>
              <a:chExt cx="3505200" cy="1219200"/>
            </a:xfrm>
          </p:grpSpPr>
          <p:sp>
            <p:nvSpPr>
              <p:cNvPr id="12" name="Rounded Rectangle 11"/>
              <p:cNvSpPr/>
              <p:nvPr/>
            </p:nvSpPr>
            <p:spPr bwMode="auto">
              <a:xfrm>
                <a:off x="2590800" y="533400"/>
                <a:ext cx="3505200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 bwMode="auto">
              <a:xfrm>
                <a:off x="2781300" y="685800"/>
                <a:ext cx="3128846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4" name="Rectangle 33"/>
              <p:cNvSpPr>
                <a:spLocks noChangeArrowheads="1"/>
              </p:cNvSpPr>
              <p:nvPr/>
            </p:nvSpPr>
            <p:spPr bwMode="auto">
              <a:xfrm>
                <a:off x="2971800" y="891649"/>
                <a:ext cx="2743200" cy="502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Click </a:t>
                </a:r>
                <a:r>
                  <a:rPr lang="en-US" sz="3200" dirty="0" smtClean="0">
                    <a:latin typeface="Calibri"/>
                    <a:ea typeface="Verdana" charset="0"/>
                    <a:cs typeface="Calibri"/>
                  </a:rPr>
                  <a:t>Propertie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s</a:t>
                </a:r>
                <a:endParaRPr lang="en-US" sz="3200" u="sng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 rot="7933059">
              <a:off x="5693055" y="980614"/>
              <a:ext cx="299772" cy="2131321"/>
            </a:xfrm>
            <a:prstGeom prst="upArrow">
              <a:avLst>
                <a:gd name="adj1" fmla="val 50000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3" name="Rectangle 22"/>
          <p:cNvSpPr/>
          <p:nvPr/>
        </p:nvSpPr>
        <p:spPr bwMode="auto">
          <a:xfrm>
            <a:off x="4633690" y="3238509"/>
            <a:ext cx="3810000" cy="2819400"/>
          </a:xfrm>
          <a:prstGeom prst="rect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61786" y="3429000"/>
            <a:ext cx="4009583" cy="1233718"/>
            <a:chOff x="861786" y="3429000"/>
            <a:chExt cx="4009583" cy="1233718"/>
          </a:xfrm>
        </p:grpSpPr>
        <p:sp>
          <p:nvSpPr>
            <p:cNvPr id="27" name="Rectangle 26"/>
            <p:cNvSpPr/>
            <p:nvPr/>
          </p:nvSpPr>
          <p:spPr bwMode="auto">
            <a:xfrm>
              <a:off x="4470411" y="4328888"/>
              <a:ext cx="400958" cy="33383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rPr>
                <a:t>+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861786" y="3429000"/>
              <a:ext cx="2930071" cy="866648"/>
            </a:xfrm>
            <a:prstGeom prst="wedgeRoundRectCallout">
              <a:avLst>
                <a:gd name="adj1" fmla="val 66334"/>
                <a:gd name="adj2" fmla="val 78302"/>
                <a:gd name="adj3" fmla="val 16667"/>
              </a:avLst>
            </a:prstGeom>
            <a:solidFill>
              <a:srgbClr val="FFFFFF"/>
            </a:solidFill>
            <a:ln w="53975">
              <a:solidFill>
                <a:srgbClr val="31A22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3200" dirty="0" smtClean="0">
                  <a:solidFill>
                    <a:schemeClr val="tx1"/>
                  </a:solidFill>
                </a:rPr>
                <a:t>Click + to open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93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791200" cy="60928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LiBRARY</a:t>
            </a:r>
            <a:r>
              <a:rPr lang="en-US" dirty="0" smtClean="0"/>
              <a:t> CARDS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3508"/>
            <a:ext cx="6118917" cy="637098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344972" y="5821363"/>
            <a:ext cx="1295400" cy="457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67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3 at 5.11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0" y="844296"/>
            <a:ext cx="8306816" cy="51694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57036" y="2836807"/>
            <a:ext cx="3459615" cy="2234383"/>
            <a:chOff x="957036" y="2836807"/>
            <a:chExt cx="3459615" cy="2234383"/>
          </a:xfrm>
        </p:grpSpPr>
        <p:grpSp>
          <p:nvGrpSpPr>
            <p:cNvPr id="4" name="Group 3"/>
            <p:cNvGrpSpPr/>
            <p:nvPr/>
          </p:nvGrpSpPr>
          <p:grpSpPr>
            <a:xfrm>
              <a:off x="957036" y="2836807"/>
              <a:ext cx="3459615" cy="1219200"/>
              <a:chOff x="228600" y="4495800"/>
              <a:chExt cx="4267200" cy="1219200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228600" y="4495800"/>
                <a:ext cx="4267200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 bwMode="auto">
              <a:xfrm>
                <a:off x="381000" y="4648200"/>
                <a:ext cx="3962400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ectangle 33"/>
              <p:cNvSpPr>
                <a:spLocks noChangeArrowheads="1"/>
              </p:cNvSpPr>
              <p:nvPr/>
            </p:nvSpPr>
            <p:spPr bwMode="auto">
              <a:xfrm>
                <a:off x="495300" y="4879697"/>
                <a:ext cx="3733800" cy="451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28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Click </a:t>
                </a:r>
                <a:r>
                  <a:rPr lang="en-US" sz="2800" dirty="0" smtClean="0">
                    <a:solidFill>
                      <a:srgbClr val="003366"/>
                    </a:solidFill>
                    <a:latin typeface="Calibri"/>
                    <a:ea typeface="Verdana" charset="0"/>
                    <a:cs typeface="Calibri"/>
                  </a:rPr>
                  <a:t>Other Animals</a:t>
                </a:r>
                <a:endParaRPr lang="en-US" sz="2800" dirty="0">
                  <a:solidFill>
                    <a:srgbClr val="003366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 rot="8104775">
              <a:off x="3996113" y="3450721"/>
              <a:ext cx="299772" cy="1620469"/>
            </a:xfrm>
            <a:prstGeom prst="upArrow">
              <a:avLst>
                <a:gd name="adj1" fmla="val 50000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84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Screen Shot 2015-08-13 at 5.15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3" y="828040"/>
            <a:ext cx="8282432" cy="52019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94643" y="1963066"/>
            <a:ext cx="5632677" cy="1028691"/>
            <a:chOff x="2494643" y="1963066"/>
            <a:chExt cx="5632677" cy="1028691"/>
          </a:xfrm>
        </p:grpSpPr>
        <p:grpSp>
          <p:nvGrpSpPr>
            <p:cNvPr id="11" name="Group 10"/>
            <p:cNvGrpSpPr/>
            <p:nvPr/>
          </p:nvGrpSpPr>
          <p:grpSpPr>
            <a:xfrm>
              <a:off x="4671106" y="1963066"/>
              <a:ext cx="3456214" cy="1028691"/>
              <a:chOff x="4662715" y="1955809"/>
              <a:chExt cx="3456214" cy="1028691"/>
            </a:xfrm>
          </p:grpSpPr>
          <p:sp>
            <p:nvSpPr>
              <p:cNvPr id="7" name="Rounded Rectangle 6"/>
              <p:cNvSpPr/>
              <p:nvPr/>
            </p:nvSpPr>
            <p:spPr bwMode="auto">
              <a:xfrm>
                <a:off x="4662715" y="1955809"/>
                <a:ext cx="3456214" cy="1028691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4816928" y="2108209"/>
                <a:ext cx="3138713" cy="731148"/>
                <a:chOff x="4816928" y="2108209"/>
                <a:chExt cx="3138713" cy="731148"/>
              </a:xfrm>
            </p:grpSpPr>
            <p:sp>
              <p:nvSpPr>
                <p:cNvPr id="8" name="Rounded Rectangle 7"/>
                <p:cNvSpPr/>
                <p:nvPr/>
              </p:nvSpPr>
              <p:spPr bwMode="auto">
                <a:xfrm>
                  <a:off x="4816928" y="2108209"/>
                  <a:ext cx="3138713" cy="731148"/>
                </a:xfrm>
                <a:prstGeom prst="roundRect">
                  <a:avLst/>
                </a:prstGeom>
                <a:noFill/>
                <a:ln w="28575" cap="flat" cmpd="sng" algn="ctr">
                  <a:solidFill>
                    <a:srgbClr val="6DD6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dirty="0">
                    <a:solidFill>
                      <a:srgbClr val="FFFFFF"/>
                    </a:solidFill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sp>
              <p:nvSpPr>
                <p:cNvPr id="9" name="Rectangle 33"/>
                <p:cNvSpPr>
                  <a:spLocks noChangeArrowheads="1"/>
                </p:cNvSpPr>
                <p:nvPr/>
              </p:nvSpPr>
              <p:spPr bwMode="auto">
                <a:xfrm>
                  <a:off x="5015686" y="2253362"/>
                  <a:ext cx="2749457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>
                    <a:lnSpc>
                      <a:spcPct val="70000"/>
                    </a:lnSpc>
                  </a:pPr>
                  <a:r>
                    <a:rPr lang="en-US" sz="3200" dirty="0" smtClean="0">
                      <a:solidFill>
                        <a:srgbClr val="FF8411"/>
                      </a:solidFill>
                      <a:latin typeface="Calibri"/>
                      <a:ea typeface="Verdana" charset="0"/>
                      <a:cs typeface="Calibri"/>
                    </a:rPr>
                    <a:t>Filter Activated</a:t>
                  </a:r>
                  <a:endParaRPr lang="en-US" sz="3200" u="sng" dirty="0">
                    <a:solidFill>
                      <a:srgbClr val="003366"/>
                    </a:solidFill>
                    <a:latin typeface="Calibri"/>
                    <a:ea typeface="Verdana" charset="0"/>
                    <a:cs typeface="Calibri"/>
                  </a:endParaRPr>
                </a:p>
              </p:txBody>
            </p:sp>
          </p:grpSp>
        </p:grpSp>
        <p:cxnSp>
          <p:nvCxnSpPr>
            <p:cNvPr id="13" name="Straight Arrow Connector 12"/>
            <p:cNvCxnSpPr/>
            <p:nvPr/>
          </p:nvCxnSpPr>
          <p:spPr>
            <a:xfrm flipH="1">
              <a:off x="2494643" y="2467429"/>
              <a:ext cx="2529434" cy="18142"/>
            </a:xfrm>
            <a:prstGeom prst="straightConnector1">
              <a:avLst/>
            </a:prstGeom>
            <a:ln w="79375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160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5-04-09 at 2.39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" y="685800"/>
            <a:ext cx="8694420" cy="563626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7200" y="3581400"/>
            <a:ext cx="4038600" cy="1219200"/>
            <a:chOff x="228600" y="4495800"/>
            <a:chExt cx="4267200" cy="1219200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228600" y="4495800"/>
              <a:ext cx="42672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381000" y="4648200"/>
              <a:ext cx="39624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Rectangle 33"/>
            <p:cNvSpPr>
              <a:spLocks noChangeArrowheads="1"/>
            </p:cNvSpPr>
            <p:nvPr/>
          </p:nvSpPr>
          <p:spPr bwMode="auto">
            <a:xfrm>
              <a:off x="495300" y="4879697"/>
              <a:ext cx="3733800" cy="45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 </a:t>
              </a:r>
              <a:r>
                <a:rPr lang="en-US" sz="2800" u="sng" dirty="0" smtClean="0">
                  <a:solidFill>
                    <a:srgbClr val="003366"/>
                  </a:solidFill>
                  <a:latin typeface="Calibri"/>
                  <a:ea typeface="Verdana" charset="0"/>
                  <a:cs typeface="Calibri"/>
                </a:rPr>
                <a:t>Publication Types</a:t>
              </a:r>
              <a:endParaRPr lang="en-US" sz="2800" u="sng" dirty="0">
                <a:solidFill>
                  <a:srgbClr val="003366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26" name="AutoShape 10"/>
          <p:cNvSpPr>
            <a:spLocks noChangeArrowheads="1"/>
          </p:cNvSpPr>
          <p:nvPr/>
        </p:nvSpPr>
        <p:spPr bwMode="auto">
          <a:xfrm rot="6970108">
            <a:off x="3920002" y="4066567"/>
            <a:ext cx="299772" cy="1620469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686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3 at 5.25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" y="1601733"/>
            <a:ext cx="8290560" cy="49499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8000" y="377375"/>
            <a:ext cx="8137071" cy="992405"/>
            <a:chOff x="508000" y="259452"/>
            <a:chExt cx="8137071" cy="992405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508000" y="259452"/>
              <a:ext cx="8137071" cy="992405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80354" y="411852"/>
              <a:ext cx="7801427" cy="667648"/>
              <a:chOff x="680354" y="411852"/>
              <a:chExt cx="7801427" cy="667648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680354" y="411852"/>
                <a:ext cx="7801427" cy="66764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ectangle 33"/>
              <p:cNvSpPr>
                <a:spLocks noChangeArrowheads="1"/>
              </p:cNvSpPr>
              <p:nvPr/>
            </p:nvSpPr>
            <p:spPr bwMode="auto">
              <a:xfrm>
                <a:off x="752927" y="564252"/>
                <a:ext cx="7674428" cy="415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28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Select filters appropriate to your research discipline </a:t>
                </a:r>
                <a:endParaRPr lang="en-US" sz="2800" u="sng" dirty="0">
                  <a:solidFill>
                    <a:srgbClr val="003366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4486729" y="3984172"/>
            <a:ext cx="1524000" cy="381000"/>
            <a:chOff x="4876800" y="3276600"/>
            <a:chExt cx="1524000" cy="381000"/>
          </a:xfrm>
        </p:grpSpPr>
        <p:sp>
          <p:nvSpPr>
            <p:cNvPr id="10" name="Rounded Rectangle 11"/>
            <p:cNvSpPr>
              <a:spLocks noChangeArrowheads="1"/>
            </p:cNvSpPr>
            <p:nvPr/>
          </p:nvSpPr>
          <p:spPr bwMode="auto">
            <a:xfrm>
              <a:off x="4876800" y="32766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5410200" y="3276600"/>
              <a:ext cx="990600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86729" y="4249063"/>
            <a:ext cx="2057400" cy="381000"/>
            <a:chOff x="4486729" y="4357915"/>
            <a:chExt cx="2057400" cy="381000"/>
          </a:xfrm>
        </p:grpSpPr>
        <p:sp>
          <p:nvSpPr>
            <p:cNvPr id="13" name="Rounded Rectangle 11"/>
            <p:cNvSpPr>
              <a:spLocks noChangeArrowheads="1"/>
            </p:cNvSpPr>
            <p:nvPr/>
          </p:nvSpPr>
          <p:spPr bwMode="auto">
            <a:xfrm>
              <a:off x="4486729" y="4357915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31A22B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31A22B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5020129" y="4357915"/>
              <a:ext cx="1524000" cy="381000"/>
            </a:xfrm>
            <a:prstGeom prst="roundRect">
              <a:avLst/>
            </a:prstGeom>
            <a:noFill/>
            <a:ln w="762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486729" y="5978072"/>
            <a:ext cx="1524000" cy="381000"/>
            <a:chOff x="4486729" y="5978072"/>
            <a:chExt cx="1524000" cy="381000"/>
          </a:xfrm>
        </p:grpSpPr>
        <p:sp>
          <p:nvSpPr>
            <p:cNvPr id="18" name="Rounded Rectangle 11"/>
            <p:cNvSpPr>
              <a:spLocks noChangeArrowheads="1"/>
            </p:cNvSpPr>
            <p:nvPr/>
          </p:nvSpPr>
          <p:spPr bwMode="auto">
            <a:xfrm>
              <a:off x="4486729" y="5978072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3333FF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3333FF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020129" y="5978072"/>
              <a:ext cx="990600" cy="381000"/>
            </a:xfrm>
            <a:prstGeom prst="roundRect">
              <a:avLst/>
            </a:prstGeom>
            <a:noFill/>
            <a:ln w="762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02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5-08-13 at 5.26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" y="840232"/>
            <a:ext cx="8290560" cy="517753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49096" y="3655786"/>
            <a:ext cx="1524000" cy="381000"/>
            <a:chOff x="4549096" y="3655786"/>
            <a:chExt cx="1524000" cy="381000"/>
          </a:xfrm>
        </p:grpSpPr>
        <p:sp>
          <p:nvSpPr>
            <p:cNvPr id="6" name="Rounded Rectangle 11"/>
            <p:cNvSpPr>
              <a:spLocks noChangeArrowheads="1"/>
            </p:cNvSpPr>
            <p:nvPr/>
          </p:nvSpPr>
          <p:spPr bwMode="auto">
            <a:xfrm>
              <a:off x="4549096" y="3655786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80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8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5082496" y="3655786"/>
              <a:ext cx="990600" cy="381000"/>
            </a:xfrm>
            <a:prstGeom prst="roundRect">
              <a:avLst/>
            </a:prstGeom>
            <a:noFill/>
            <a:ln w="7620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86729" y="4606483"/>
            <a:ext cx="2057400" cy="381000"/>
            <a:chOff x="4486729" y="4606483"/>
            <a:chExt cx="2057400" cy="381000"/>
          </a:xfrm>
        </p:grpSpPr>
        <p:sp>
          <p:nvSpPr>
            <p:cNvPr id="10" name="Rounded Rectangle 11"/>
            <p:cNvSpPr>
              <a:spLocks noChangeArrowheads="1"/>
            </p:cNvSpPr>
            <p:nvPr/>
          </p:nvSpPr>
          <p:spPr bwMode="auto">
            <a:xfrm>
              <a:off x="4486729" y="4606483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3333FF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3333FF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5020129" y="4606483"/>
              <a:ext cx="1524000" cy="381000"/>
            </a:xfrm>
            <a:prstGeom prst="roundRect">
              <a:avLst/>
            </a:prstGeom>
            <a:noFill/>
            <a:ln w="762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03741" y="5412026"/>
            <a:ext cx="1637616" cy="381000"/>
            <a:chOff x="4503741" y="5412026"/>
            <a:chExt cx="1637616" cy="381000"/>
          </a:xfrm>
        </p:grpSpPr>
        <p:sp>
          <p:nvSpPr>
            <p:cNvPr id="14" name="Rounded Rectangle 11"/>
            <p:cNvSpPr>
              <a:spLocks noChangeArrowheads="1"/>
            </p:cNvSpPr>
            <p:nvPr/>
          </p:nvSpPr>
          <p:spPr bwMode="auto">
            <a:xfrm>
              <a:off x="4503741" y="5412026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31A22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31A22B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31A22B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5037141" y="5412026"/>
              <a:ext cx="1104216" cy="381000"/>
            </a:xfrm>
            <a:prstGeom prst="roundRect">
              <a:avLst/>
            </a:prstGeom>
            <a:noFill/>
            <a:ln w="76200" cap="flat" cmpd="sng" algn="ctr">
              <a:solidFill>
                <a:srgbClr val="31A22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46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10878" y="945025"/>
            <a:ext cx="8290560" cy="5185664"/>
            <a:chOff x="439420" y="836168"/>
            <a:chExt cx="8290560" cy="5185664"/>
          </a:xfrm>
        </p:grpSpPr>
        <p:pic>
          <p:nvPicPr>
            <p:cNvPr id="3" name="Picture 2" descr="Screen Shot 2015-08-13 at 5.27.21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420" y="836168"/>
              <a:ext cx="8290560" cy="518566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89214" y="2322286"/>
              <a:ext cx="1605643" cy="1723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94254" y="3915836"/>
            <a:ext cx="2263538" cy="1396982"/>
            <a:chOff x="4648894" y="3828143"/>
            <a:chExt cx="2263538" cy="1396982"/>
          </a:xfrm>
        </p:grpSpPr>
        <p:sp>
          <p:nvSpPr>
            <p:cNvPr id="17" name="Rounded Rectangle 16"/>
            <p:cNvSpPr/>
            <p:nvPr/>
          </p:nvSpPr>
          <p:spPr bwMode="auto">
            <a:xfrm>
              <a:off x="5009928" y="3828143"/>
              <a:ext cx="1902504" cy="1387928"/>
            </a:xfrm>
            <a:prstGeom prst="roundRect">
              <a:avLst/>
            </a:prstGeom>
            <a:noFill/>
            <a:ln w="7620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8894" y="3864786"/>
              <a:ext cx="325893" cy="1360339"/>
              <a:chOff x="4657965" y="3828142"/>
              <a:chExt cx="325893" cy="1342557"/>
            </a:xfrm>
          </p:grpSpPr>
          <p:sp>
            <p:nvSpPr>
              <p:cNvPr id="19" name="Rounded Rectangle 11"/>
              <p:cNvSpPr>
                <a:spLocks noChangeArrowheads="1"/>
              </p:cNvSpPr>
              <p:nvPr/>
            </p:nvSpPr>
            <p:spPr bwMode="auto">
              <a:xfrm>
                <a:off x="4661579" y="3828142"/>
                <a:ext cx="318629" cy="22678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1000" b="1" dirty="0">
                    <a:solidFill>
                      <a:srgbClr val="FF80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000" b="1" dirty="0">
                  <a:solidFill>
                    <a:srgbClr val="FF80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20" name="Rounded Rectangle 11"/>
              <p:cNvSpPr>
                <a:spLocks noChangeArrowheads="1"/>
              </p:cNvSpPr>
              <p:nvPr/>
            </p:nvSpPr>
            <p:spPr bwMode="auto">
              <a:xfrm>
                <a:off x="4659772" y="4016826"/>
                <a:ext cx="318629" cy="22678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1000" b="1" dirty="0">
                    <a:solidFill>
                      <a:srgbClr val="FF80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000" b="1" dirty="0">
                  <a:solidFill>
                    <a:srgbClr val="FF80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21" name="Rounded Rectangle 11"/>
              <p:cNvSpPr>
                <a:spLocks noChangeArrowheads="1"/>
              </p:cNvSpPr>
              <p:nvPr/>
            </p:nvSpPr>
            <p:spPr bwMode="auto">
              <a:xfrm>
                <a:off x="4657965" y="4214581"/>
                <a:ext cx="318629" cy="22678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1000" b="1" dirty="0">
                    <a:solidFill>
                      <a:srgbClr val="FF80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000" b="1" dirty="0">
                  <a:solidFill>
                    <a:srgbClr val="FF80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22" name="Rounded Rectangle 11"/>
              <p:cNvSpPr>
                <a:spLocks noChangeArrowheads="1"/>
              </p:cNvSpPr>
              <p:nvPr/>
            </p:nvSpPr>
            <p:spPr bwMode="auto">
              <a:xfrm>
                <a:off x="4665229" y="4457691"/>
                <a:ext cx="318629" cy="22678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1000" b="1" dirty="0">
                    <a:solidFill>
                      <a:srgbClr val="FF80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000" b="1" dirty="0">
                  <a:solidFill>
                    <a:srgbClr val="FF80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23" name="Rounded Rectangle 11"/>
              <p:cNvSpPr>
                <a:spLocks noChangeArrowheads="1"/>
              </p:cNvSpPr>
              <p:nvPr/>
            </p:nvSpPr>
            <p:spPr bwMode="auto">
              <a:xfrm>
                <a:off x="4663422" y="4700801"/>
                <a:ext cx="318629" cy="22678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1000" b="1" dirty="0">
                    <a:solidFill>
                      <a:srgbClr val="FF80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000" b="1" dirty="0">
                  <a:solidFill>
                    <a:srgbClr val="FF80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24" name="Rounded Rectangle 11"/>
              <p:cNvSpPr>
                <a:spLocks noChangeArrowheads="1"/>
              </p:cNvSpPr>
              <p:nvPr/>
            </p:nvSpPr>
            <p:spPr bwMode="auto">
              <a:xfrm>
                <a:off x="4661615" y="4943911"/>
                <a:ext cx="318629" cy="22678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1000" b="1" dirty="0">
                    <a:solidFill>
                      <a:srgbClr val="FF80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000" b="1" dirty="0">
                  <a:solidFill>
                    <a:srgbClr val="FF80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014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3 at 5.3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0" y="248920"/>
            <a:ext cx="8323072" cy="51612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16208" y="4368805"/>
            <a:ext cx="3355971" cy="2133600"/>
            <a:chOff x="372386" y="4368805"/>
            <a:chExt cx="3355971" cy="2133600"/>
          </a:xfrm>
        </p:grpSpPr>
        <p:grpSp>
          <p:nvGrpSpPr>
            <p:cNvPr id="15" name="Group 14"/>
            <p:cNvGrpSpPr/>
            <p:nvPr/>
          </p:nvGrpSpPr>
          <p:grpSpPr>
            <a:xfrm>
              <a:off x="372386" y="4368805"/>
              <a:ext cx="3355971" cy="2133600"/>
              <a:chOff x="363315" y="4368805"/>
              <a:chExt cx="3355971" cy="2133600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363315" y="4368805"/>
                <a:ext cx="3355971" cy="21336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 bwMode="auto">
              <a:xfrm>
                <a:off x="515715" y="4521205"/>
                <a:ext cx="3058428" cy="18288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ectangle 33"/>
              <p:cNvSpPr>
                <a:spLocks noChangeArrowheads="1"/>
              </p:cNvSpPr>
              <p:nvPr/>
            </p:nvSpPr>
            <p:spPr bwMode="auto">
              <a:xfrm>
                <a:off x="668115" y="4555386"/>
                <a:ext cx="2688314" cy="17184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8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Scroll to</a:t>
                </a:r>
              </a:p>
              <a:p>
                <a:pPr eaLnBrk="0" hangingPunct="0"/>
                <a:r>
                  <a:rPr lang="en-US" sz="2800" dirty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 </a:t>
                </a:r>
                <a:r>
                  <a:rPr lang="en-US" sz="28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 </a:t>
                </a:r>
              </a:p>
              <a:p>
                <a:pPr eaLnBrk="0" hangingPunct="0"/>
                <a:r>
                  <a:rPr lang="en-US" sz="28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and select</a:t>
                </a:r>
              </a:p>
              <a:p>
                <a:pPr eaLnBrk="0" hangingPunct="0">
                  <a:lnSpc>
                    <a:spcPct val="110000"/>
                  </a:lnSpc>
                </a:pPr>
                <a:r>
                  <a:rPr lang="en-US" sz="2000" dirty="0" smtClean="0">
                    <a:latin typeface="Calibri"/>
                    <a:ea typeface="Verdana" charset="0"/>
                    <a:cs typeface="Calibri"/>
                  </a:rPr>
                  <a:t>       Systematic Reviews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71315" y="5130805"/>
              <a:ext cx="1295400" cy="304800"/>
              <a:chOff x="1066800" y="4419600"/>
              <a:chExt cx="1295400" cy="304800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1066800" y="4419600"/>
                <a:ext cx="304800" cy="304800"/>
              </a:xfrm>
              <a:prstGeom prst="rect">
                <a:avLst/>
              </a:prstGeom>
              <a:solidFill>
                <a:srgbClr val="E5E5E5"/>
              </a:solidFill>
              <a:ln w="9525" cap="flat" cmpd="sng" algn="ctr">
                <a:solidFill>
                  <a:srgbClr val="004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>
                    <a:latin typeface="Geneva" pitchFamily="-111" charset="0"/>
                  </a:rPr>
                  <a:t>-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1371600" y="4419600"/>
                <a:ext cx="990600" cy="3048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sng" strike="noStrike" cap="none" normalizeH="0" baseline="0" dirty="0" smtClean="0">
                    <a:ln>
                      <a:noFill/>
                    </a:ln>
                    <a:solidFill>
                      <a:srgbClr val="004080"/>
                    </a:solidFill>
                    <a:effectLst/>
                    <a:latin typeface="Calibri"/>
                    <a:cs typeface="Calibri"/>
                  </a:rPr>
                  <a:t>Subsets</a:t>
                </a:r>
                <a:endParaRPr kumimoji="0" lang="en-US" sz="2000" b="0" i="0" u="sng" strike="noStrike" cap="none" normalizeH="0" baseline="0" dirty="0">
                  <a:ln>
                    <a:noFill/>
                  </a:ln>
                  <a:solidFill>
                    <a:srgbClr val="004080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pic>
        <p:nvPicPr>
          <p:cNvPr id="11" name="Picture 10" descr="Screen Shot 2014-08-26 at 3.38.3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2462" r="1750" b="2208"/>
          <a:stretch/>
        </p:blipFill>
        <p:spPr>
          <a:xfrm>
            <a:off x="4878607" y="2561462"/>
            <a:ext cx="3619979" cy="283059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75417" y="4856840"/>
            <a:ext cx="1295400" cy="457200"/>
            <a:chOff x="4724400" y="5410200"/>
            <a:chExt cx="1295400" cy="457200"/>
          </a:xfrm>
        </p:grpSpPr>
        <p:sp>
          <p:nvSpPr>
            <p:cNvPr id="13" name="Rounded Rectangle 11"/>
            <p:cNvSpPr>
              <a:spLocks noChangeArrowheads="1"/>
            </p:cNvSpPr>
            <p:nvPr/>
          </p:nvSpPr>
          <p:spPr bwMode="auto">
            <a:xfrm>
              <a:off x="4724400" y="5410200"/>
              <a:ext cx="457200" cy="4572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5257800" y="5410200"/>
              <a:ext cx="762000" cy="4572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178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3 at 5.27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" y="1752381"/>
            <a:ext cx="7772400" cy="48615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7200" y="319314"/>
            <a:ext cx="5867400" cy="1219200"/>
            <a:chOff x="457200" y="304800"/>
            <a:chExt cx="5867400" cy="1219200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457200" y="304800"/>
              <a:ext cx="5867400" cy="1219200"/>
            </a:xfrm>
            <a:prstGeom prst="wedgeRoundRectCallout">
              <a:avLst>
                <a:gd name="adj1" fmla="val 11237"/>
                <a:gd name="adj2" fmla="val 15551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dirty="0" smtClean="0">
                  <a:ln>
                    <a:noFill/>
                  </a:ln>
                  <a:solidFill>
                    <a:srgbClr val="5DC268"/>
                  </a:solidFill>
                  <a:effectLst/>
                  <a:latin typeface="Calibri"/>
                  <a:cs typeface="Calibri"/>
                </a:rPr>
                <a:t> </a:t>
              </a:r>
              <a:endParaRPr kumimoji="0" lang="en-US" sz="3600" b="0" i="0" u="sng" strike="noStrike" cap="none" normalizeH="0" baseline="0" dirty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1981200" y="571500"/>
              <a:ext cx="3962400" cy="685800"/>
            </a:xfrm>
            <a:prstGeom prst="roundRect">
              <a:avLst/>
            </a:prstGeom>
            <a:solidFill>
              <a:srgbClr val="336699"/>
            </a:solidFill>
            <a:ln w="9525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rPr>
                <a:t>Create custom filter</a:t>
              </a:r>
              <a:endParaRPr kumimoji="0" 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85800" y="571500"/>
              <a:ext cx="12192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4000" dirty="0">
                  <a:solidFill>
                    <a:srgbClr val="5DC268"/>
                  </a:solidFill>
                  <a:latin typeface="Calibri"/>
                  <a:cs typeface="Calibri"/>
                </a:rPr>
                <a:t>Click</a:t>
              </a: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940254" y="3256640"/>
            <a:ext cx="7257142" cy="3184072"/>
          </a:xfrm>
          <a:prstGeom prst="rect">
            <a:avLst/>
          </a:prstGeom>
          <a:solidFill>
            <a:schemeClr val="bg1"/>
          </a:solidFill>
          <a:ln w="53975">
            <a:solidFill>
              <a:srgbClr val="31A2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  Subject headings options: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							bioinformatics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							biomedical informatics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							biotechnology</a:t>
            </a:r>
          </a:p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								public health</a:t>
            </a:r>
          </a:p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6714" y="5805714"/>
            <a:ext cx="5733143" cy="5170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0000"/>
              </a:lnSpc>
            </a:pPr>
            <a:r>
              <a:rPr lang="en-US" sz="2800" dirty="0">
                <a:solidFill>
                  <a:prstClr val="black"/>
                </a:solidFill>
              </a:rPr>
              <a:t>Other words specific to your research!</a:t>
            </a:r>
          </a:p>
        </p:txBody>
      </p:sp>
    </p:spTree>
    <p:extLst>
      <p:ext uri="{BB962C8B-B14F-4D97-AF65-F5344CB8AC3E}">
        <p14:creationId xmlns:p14="http://schemas.microsoft.com/office/powerpoint/2010/main" val="57851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Screen Shot 2015-08-18 at 11.02.2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1851" r="1844" b="1791"/>
          <a:stretch/>
        </p:blipFill>
        <p:spPr>
          <a:xfrm>
            <a:off x="380810" y="964502"/>
            <a:ext cx="5020056" cy="4919472"/>
          </a:xfrm>
          <a:prstGeom prst="rect">
            <a:avLst/>
          </a:prstGeom>
          <a:ln w="38100" cmpd="sng">
            <a:solidFill>
              <a:srgbClr val="2A6782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4875404" y="354902"/>
            <a:ext cx="3898900" cy="1219200"/>
            <a:chOff x="4875404" y="354902"/>
            <a:chExt cx="3898900" cy="1219200"/>
          </a:xfrm>
        </p:grpSpPr>
        <p:sp>
          <p:nvSpPr>
            <p:cNvPr id="27" name="Rounded Rectangular Callout 26"/>
            <p:cNvSpPr/>
            <p:nvPr/>
          </p:nvSpPr>
          <p:spPr bwMode="auto">
            <a:xfrm>
              <a:off x="4875404" y="354902"/>
              <a:ext cx="3898900" cy="1219200"/>
            </a:xfrm>
            <a:prstGeom prst="wedgeRoundRectCallout">
              <a:avLst>
                <a:gd name="adj1" fmla="val -60484"/>
                <a:gd name="adj2" fmla="val 110721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dirty="0" smtClean="0">
                  <a:ln>
                    <a:noFill/>
                  </a:ln>
                  <a:solidFill>
                    <a:srgbClr val="5DC268"/>
                  </a:solidFill>
                  <a:effectLst/>
                  <a:latin typeface="Calibri"/>
                  <a:cs typeface="Calibri"/>
                </a:rPr>
                <a:t> </a:t>
              </a:r>
              <a:endParaRPr kumimoji="0" lang="en-US" sz="3600" b="0" i="0" u="sng" strike="noStrike" cap="none" normalizeH="0" baseline="0" dirty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5023042" y="621602"/>
              <a:ext cx="35814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4000" dirty="0" smtClean="0">
                  <a:latin typeface="Calibri"/>
                  <a:cs typeface="Calibri"/>
                </a:rPr>
                <a:t>Enter key word</a:t>
              </a:r>
              <a:endParaRPr kumimoji="0" lang="en-US" sz="4000" b="0" i="0" u="none" strike="noStrike" cap="none" normalizeH="0" baseline="0" dirty="0">
                <a:ln>
                  <a:noFill/>
                </a:ln>
                <a:effectLst/>
                <a:latin typeface="Geneva" pitchFamily="-111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00500" y="2814638"/>
            <a:ext cx="4773804" cy="1363662"/>
            <a:chOff x="4000500" y="2814638"/>
            <a:chExt cx="4773804" cy="1363662"/>
          </a:xfrm>
        </p:grpSpPr>
        <p:sp>
          <p:nvSpPr>
            <p:cNvPr id="31" name="Rounded Rectangular Callout 30"/>
            <p:cNvSpPr/>
            <p:nvPr/>
          </p:nvSpPr>
          <p:spPr bwMode="auto">
            <a:xfrm>
              <a:off x="4000500" y="2814638"/>
              <a:ext cx="4773804" cy="1363662"/>
            </a:xfrm>
            <a:prstGeom prst="wedgeRoundRectCallout">
              <a:avLst>
                <a:gd name="adj1" fmla="val -63416"/>
                <a:gd name="adj2" fmla="val 3467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dirty="0" smtClean="0">
                  <a:ln>
                    <a:noFill/>
                  </a:ln>
                  <a:solidFill>
                    <a:srgbClr val="5DC268"/>
                  </a:solidFill>
                  <a:effectLst/>
                  <a:latin typeface="Calibri"/>
                  <a:cs typeface="Calibri"/>
                </a:rPr>
                <a:t> </a:t>
              </a:r>
              <a:endParaRPr kumimoji="0" lang="en-US" sz="3600" b="0" i="0" u="sng" strike="noStrike" cap="none" normalizeH="0" baseline="0" dirty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141980" y="3165476"/>
              <a:ext cx="148412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4000" dirty="0" smtClean="0">
                  <a:solidFill>
                    <a:srgbClr val="33CC00"/>
                  </a:solidFill>
                  <a:latin typeface="Calibri"/>
                  <a:cs typeface="Calibri"/>
                </a:rPr>
                <a:t>Click</a:t>
              </a: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rgbClr val="33CC00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537200" y="3030538"/>
              <a:ext cx="2908300" cy="914400"/>
            </a:xfrm>
            <a:prstGeom prst="roundRect">
              <a:avLst/>
            </a:prstGeom>
            <a:solidFill>
              <a:srgbClr val="CFCFCF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000000"/>
                  </a:solidFill>
                </a:rPr>
                <a:t>Test This Query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95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62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94133" y="688389"/>
            <a:ext cx="4016055" cy="3979493"/>
            <a:chOff x="332233" y="1526589"/>
            <a:chExt cx="4016055" cy="3979493"/>
          </a:xfrm>
        </p:grpSpPr>
        <p:pic>
          <p:nvPicPr>
            <p:cNvPr id="11" name="Picture 10" descr="Screen Shot 2015-08-18 at 11.14.46 A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" t="1779" r="1844" b="55"/>
            <a:stretch/>
          </p:blipFill>
          <p:spPr>
            <a:xfrm>
              <a:off x="332233" y="1526589"/>
              <a:ext cx="4016055" cy="3979493"/>
            </a:xfrm>
            <a:prstGeom prst="rect">
              <a:avLst/>
            </a:prstGeom>
            <a:ln w="31750">
              <a:solidFill>
                <a:srgbClr val="0099CC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1612900" y="2171700"/>
              <a:ext cx="1358900" cy="381000"/>
            </a:xfrm>
            <a:prstGeom prst="rect">
              <a:avLst/>
            </a:prstGeom>
            <a:noFill/>
            <a:ln w="53975">
              <a:solidFill>
                <a:srgbClr val="33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66565" y="675689"/>
            <a:ext cx="4116414" cy="4026512"/>
            <a:chOff x="4766565" y="1526589"/>
            <a:chExt cx="4116414" cy="4026512"/>
          </a:xfrm>
        </p:grpSpPr>
        <p:pic>
          <p:nvPicPr>
            <p:cNvPr id="10" name="Picture 9" descr="Screen Shot 2015-08-18 at 11.12.42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" t="1859" r="1806" b="1721"/>
            <a:stretch/>
          </p:blipFill>
          <p:spPr>
            <a:xfrm>
              <a:off x="4766565" y="1526589"/>
              <a:ext cx="4116414" cy="4026512"/>
            </a:xfrm>
            <a:prstGeom prst="rect">
              <a:avLst/>
            </a:prstGeom>
            <a:ln w="28575" cmpd="sng">
              <a:solidFill>
                <a:srgbClr val="0099CC"/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045200" y="2184400"/>
              <a:ext cx="1460500" cy="381000"/>
            </a:xfrm>
            <a:prstGeom prst="rect">
              <a:avLst/>
            </a:prstGeom>
            <a:noFill/>
            <a:ln w="53975">
              <a:solidFill>
                <a:srgbClr val="33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987996" y="3251200"/>
            <a:ext cx="5158484" cy="3256816"/>
            <a:chOff x="1987996" y="3251200"/>
            <a:chExt cx="5158484" cy="3256816"/>
          </a:xfrm>
        </p:grpSpPr>
        <p:grpSp>
          <p:nvGrpSpPr>
            <p:cNvPr id="59" name="Group 58"/>
            <p:cNvGrpSpPr/>
            <p:nvPr/>
          </p:nvGrpSpPr>
          <p:grpSpPr>
            <a:xfrm>
              <a:off x="1987996" y="5144354"/>
              <a:ext cx="5158484" cy="1363662"/>
              <a:chOff x="1987996" y="5144354"/>
              <a:chExt cx="5158484" cy="1363662"/>
            </a:xfrm>
          </p:grpSpPr>
          <p:sp>
            <p:nvSpPr>
              <p:cNvPr id="56" name="Rounded Rectangular Callout 55"/>
              <p:cNvSpPr/>
              <p:nvPr/>
            </p:nvSpPr>
            <p:spPr bwMode="auto">
              <a:xfrm>
                <a:off x="1987996" y="5144354"/>
                <a:ext cx="5158484" cy="1363662"/>
              </a:xfrm>
              <a:prstGeom prst="wedgeRoundRectCallout">
                <a:avLst>
                  <a:gd name="adj1" fmla="val -49848"/>
                  <a:gd name="adj2" fmla="val 14190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00CC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normalizeH="0" dirty="0" smtClean="0">
                    <a:ln>
                      <a:noFill/>
                    </a:ln>
                    <a:solidFill>
                      <a:srgbClr val="5DC268"/>
                    </a:solidFill>
                    <a:effectLst/>
                    <a:latin typeface="Calibri"/>
                    <a:cs typeface="Calibri"/>
                  </a:rPr>
                  <a:t> </a:t>
                </a:r>
                <a:endParaRPr kumimoji="0" lang="en-US" sz="3600" b="0" i="0" u="sng" strike="noStrike" cap="none" normalizeH="0" baseline="0" dirty="0">
                  <a:ln>
                    <a:noFill/>
                  </a:ln>
                  <a:solidFill>
                    <a:srgbClr val="5DC268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2298196" y="5495192"/>
                <a:ext cx="1484120" cy="685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4000" dirty="0" smtClean="0">
                    <a:solidFill>
                      <a:srgbClr val="33CC00"/>
                    </a:solidFill>
                    <a:latin typeface="Calibri"/>
                    <a:cs typeface="Calibri"/>
                  </a:rPr>
                  <a:t>Click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rgbClr val="33CC00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3883916" y="5360254"/>
                <a:ext cx="2908300" cy="914400"/>
              </a:xfrm>
              <a:prstGeom prst="roundRect">
                <a:avLst/>
              </a:prstGeom>
              <a:solidFill>
                <a:srgbClr val="CFCFCF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000000"/>
                    </a:solidFill>
                  </a:rPr>
                  <a:t>Test This Query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60" name="Straight Arrow Connector 59"/>
            <p:cNvCxnSpPr/>
            <p:nvPr/>
          </p:nvCxnSpPr>
          <p:spPr bwMode="auto">
            <a:xfrm flipH="1" flipV="1">
              <a:off x="2578100" y="3251200"/>
              <a:ext cx="1732088" cy="2243992"/>
            </a:xfrm>
            <a:prstGeom prst="straightConnector1">
              <a:avLst/>
            </a:prstGeom>
            <a:solidFill>
              <a:srgbClr val="FFFFFF"/>
            </a:solidFill>
            <a:ln w="76200" cap="flat" cmpd="sng" algn="ctr">
              <a:solidFill>
                <a:srgbClr val="00CC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 flipV="1">
              <a:off x="6416103" y="3251200"/>
              <a:ext cx="660400" cy="2235202"/>
            </a:xfrm>
            <a:prstGeom prst="straightConnector1">
              <a:avLst/>
            </a:prstGeom>
            <a:solidFill>
              <a:srgbClr val="FFFFFF"/>
            </a:solidFill>
            <a:ln w="76200" cap="flat" cmpd="sng" algn="ctr">
              <a:solidFill>
                <a:srgbClr val="00CC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2839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7248525" cy="3448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07" y="-76200"/>
            <a:ext cx="7141312" cy="727579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021699" y="4457782"/>
            <a:ext cx="2512827" cy="1225386"/>
          </a:xfrm>
          <a:prstGeom prst="straightConnector1">
            <a:avLst/>
          </a:prstGeom>
          <a:ln w="38100" cmpd="sng">
            <a:solidFill>
              <a:srgbClr val="72080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5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62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94133" y="688389"/>
            <a:ext cx="4016055" cy="3979493"/>
            <a:chOff x="332233" y="1526589"/>
            <a:chExt cx="4016055" cy="3979493"/>
          </a:xfrm>
        </p:grpSpPr>
        <p:pic>
          <p:nvPicPr>
            <p:cNvPr id="11" name="Picture 10" descr="Screen Shot 2015-08-18 at 11.14.46 A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" t="1779" r="1844" b="55"/>
            <a:stretch/>
          </p:blipFill>
          <p:spPr>
            <a:xfrm>
              <a:off x="332233" y="1526589"/>
              <a:ext cx="4016055" cy="3979493"/>
            </a:xfrm>
            <a:prstGeom prst="rect">
              <a:avLst/>
            </a:prstGeom>
            <a:ln w="31750">
              <a:solidFill>
                <a:srgbClr val="0099CC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1612900" y="2171700"/>
              <a:ext cx="1358900" cy="381000"/>
            </a:xfrm>
            <a:prstGeom prst="rect">
              <a:avLst/>
            </a:prstGeom>
            <a:noFill/>
            <a:ln w="53975">
              <a:solidFill>
                <a:srgbClr val="33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66565" y="675689"/>
            <a:ext cx="4116414" cy="4026512"/>
            <a:chOff x="4766565" y="1526589"/>
            <a:chExt cx="4116414" cy="4026512"/>
          </a:xfrm>
        </p:grpSpPr>
        <p:pic>
          <p:nvPicPr>
            <p:cNvPr id="10" name="Picture 9" descr="Screen Shot 2015-08-18 at 11.12.42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" t="1859" r="1806" b="1721"/>
            <a:stretch/>
          </p:blipFill>
          <p:spPr>
            <a:xfrm>
              <a:off x="4766565" y="1526589"/>
              <a:ext cx="4116414" cy="4026512"/>
            </a:xfrm>
            <a:prstGeom prst="rect">
              <a:avLst/>
            </a:prstGeom>
            <a:ln w="28575" cmpd="sng">
              <a:solidFill>
                <a:srgbClr val="0099CC"/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045200" y="2184400"/>
              <a:ext cx="1460500" cy="381000"/>
            </a:xfrm>
            <a:prstGeom prst="rect">
              <a:avLst/>
            </a:prstGeom>
            <a:noFill/>
            <a:ln w="53975">
              <a:solidFill>
                <a:srgbClr val="33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8800" y="3721100"/>
            <a:ext cx="8128000" cy="2478403"/>
            <a:chOff x="558800" y="3721100"/>
            <a:chExt cx="8128000" cy="2478403"/>
          </a:xfrm>
        </p:grpSpPr>
        <p:grpSp>
          <p:nvGrpSpPr>
            <p:cNvPr id="37" name="Group 36"/>
            <p:cNvGrpSpPr/>
            <p:nvPr/>
          </p:nvGrpSpPr>
          <p:grpSpPr>
            <a:xfrm>
              <a:off x="558800" y="5005703"/>
              <a:ext cx="8128000" cy="1193800"/>
              <a:chOff x="1076897" y="5295900"/>
              <a:chExt cx="7327900" cy="119380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076897" y="5295900"/>
                <a:ext cx="7327900" cy="1193800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00CCC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30"/>
              <p:cNvSpPr>
                <a:spLocks noChangeArrowheads="1"/>
              </p:cNvSpPr>
              <p:nvPr/>
            </p:nvSpPr>
            <p:spPr bwMode="auto">
              <a:xfrm>
                <a:off x="1237195" y="5570537"/>
                <a:ext cx="4839597" cy="6728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en-US" sz="2800" dirty="0" smtClean="0">
                    <a:solidFill>
                      <a:srgbClr val="33CC00"/>
                    </a:solidFill>
                    <a:latin typeface="+mj-lt"/>
                    <a:cs typeface="Times New Roman"/>
                  </a:rPr>
                  <a:t> </a:t>
                </a:r>
                <a:r>
                  <a:rPr lang="en-US" sz="3200" dirty="0" smtClean="0">
                    <a:solidFill>
                      <a:srgbClr val="33CC00"/>
                    </a:solidFill>
                    <a:latin typeface="+mj-lt"/>
                    <a:cs typeface="Times New Roman"/>
                  </a:rPr>
                  <a:t>Click box next to  </a:t>
                </a:r>
                <a:r>
                  <a:rPr lang="en-US" sz="3200" dirty="0" smtClean="0">
                    <a:latin typeface="+mj-lt"/>
                    <a:cs typeface="Times New Roman"/>
                  </a:rPr>
                  <a:t>Save filter as: </a:t>
                </a:r>
                <a:r>
                  <a:rPr lang="en-US" sz="3200" dirty="0" smtClean="0">
                    <a:latin typeface="+mj-lt"/>
                  </a:rPr>
                  <a:t> </a:t>
                </a:r>
                <a:endParaRPr lang="en-US" sz="3200" dirty="0">
                  <a:latin typeface="+mj-lt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 bwMode="auto">
              <a:xfrm>
                <a:off x="6076792" y="5593792"/>
                <a:ext cx="2019300" cy="65677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2679700" y="3721100"/>
              <a:ext cx="1513903" cy="1584641"/>
            </a:xfrm>
            <a:prstGeom prst="straightConnector1">
              <a:avLst/>
            </a:prstGeom>
            <a:solidFill>
              <a:srgbClr val="FFFFFF"/>
            </a:solidFill>
            <a:ln w="76200" cap="flat" cmpd="sng" algn="ctr">
              <a:solidFill>
                <a:srgbClr val="00CC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 flipV="1">
              <a:off x="6416103" y="3822701"/>
              <a:ext cx="660400" cy="1663699"/>
            </a:xfrm>
            <a:prstGeom prst="straightConnector1">
              <a:avLst/>
            </a:prstGeom>
            <a:solidFill>
              <a:srgbClr val="FFFFFF"/>
            </a:solidFill>
            <a:ln w="76200" cap="flat" cmpd="sng" algn="ctr">
              <a:solidFill>
                <a:srgbClr val="00CC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823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94133" y="662989"/>
            <a:ext cx="4016055" cy="3979493"/>
            <a:chOff x="332233" y="1526589"/>
            <a:chExt cx="4016055" cy="3979493"/>
          </a:xfrm>
        </p:grpSpPr>
        <p:pic>
          <p:nvPicPr>
            <p:cNvPr id="11" name="Picture 10" descr="Screen Shot 2015-08-18 at 11.14.46 A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" t="1779" r="1844" b="55"/>
            <a:stretch/>
          </p:blipFill>
          <p:spPr>
            <a:xfrm>
              <a:off x="332233" y="1526589"/>
              <a:ext cx="4016055" cy="3979493"/>
            </a:xfrm>
            <a:prstGeom prst="rect">
              <a:avLst/>
            </a:prstGeom>
            <a:ln w="31750">
              <a:solidFill>
                <a:srgbClr val="0099CC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1612900" y="2171700"/>
              <a:ext cx="1358900" cy="381000"/>
            </a:xfrm>
            <a:prstGeom prst="rect">
              <a:avLst/>
            </a:prstGeom>
            <a:noFill/>
            <a:ln w="53975">
              <a:solidFill>
                <a:srgbClr val="33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66565" y="650289"/>
            <a:ext cx="4116414" cy="4026512"/>
            <a:chOff x="4766565" y="1526589"/>
            <a:chExt cx="4116414" cy="4026512"/>
          </a:xfrm>
        </p:grpSpPr>
        <p:pic>
          <p:nvPicPr>
            <p:cNvPr id="10" name="Picture 9" descr="Screen Shot 2015-08-18 at 11.12.42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" t="1859" r="1806" b="1721"/>
            <a:stretch/>
          </p:blipFill>
          <p:spPr>
            <a:xfrm>
              <a:off x="4766565" y="1526589"/>
              <a:ext cx="4116414" cy="4026512"/>
            </a:xfrm>
            <a:prstGeom prst="rect">
              <a:avLst/>
            </a:prstGeom>
            <a:ln w="28575" cmpd="sng">
              <a:solidFill>
                <a:srgbClr val="0099CC"/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045200" y="2184400"/>
              <a:ext cx="1460500" cy="381000"/>
            </a:xfrm>
            <a:prstGeom prst="rect">
              <a:avLst/>
            </a:prstGeom>
            <a:noFill/>
            <a:ln w="53975">
              <a:solidFill>
                <a:srgbClr val="33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00299" y="4276094"/>
            <a:ext cx="4660901" cy="2112006"/>
            <a:chOff x="2400299" y="4377694"/>
            <a:chExt cx="4660901" cy="2112006"/>
          </a:xfrm>
        </p:grpSpPr>
        <p:grpSp>
          <p:nvGrpSpPr>
            <p:cNvPr id="34" name="Group 33"/>
            <p:cNvGrpSpPr/>
            <p:nvPr/>
          </p:nvGrpSpPr>
          <p:grpSpPr>
            <a:xfrm>
              <a:off x="2400299" y="5295900"/>
              <a:ext cx="4356101" cy="1193800"/>
              <a:chOff x="2400299" y="5295900"/>
              <a:chExt cx="4356101" cy="11938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400299" y="5295900"/>
                <a:ext cx="4356101" cy="1193800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00CCC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30"/>
              <p:cNvSpPr>
                <a:spLocks noChangeArrowheads="1"/>
              </p:cNvSpPr>
              <p:nvPr/>
            </p:nvSpPr>
            <p:spPr bwMode="auto">
              <a:xfrm>
                <a:off x="2730500" y="5570538"/>
                <a:ext cx="1409700" cy="6350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4000" dirty="0" smtClean="0">
                    <a:solidFill>
                      <a:srgbClr val="32B14C"/>
                    </a:solidFill>
                    <a:latin typeface="Times New Roman"/>
                    <a:cs typeface="Times New Roman"/>
                  </a:rPr>
                  <a:t>Click</a:t>
                </a:r>
                <a:r>
                  <a:rPr lang="en-US" sz="1800" dirty="0" smtClean="0">
                    <a:solidFill>
                      <a:srgbClr val="32B14C"/>
                    </a:solidFill>
                    <a:latin typeface="Verdana" charset="0"/>
                  </a:rPr>
                  <a:t> </a:t>
                </a:r>
                <a:endParaRPr lang="en-US" sz="1800" dirty="0">
                  <a:solidFill>
                    <a:srgbClr val="32B14C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259388" y="5557156"/>
                <a:ext cx="2019300" cy="656771"/>
                <a:chOff x="6210300" y="2819400"/>
                <a:chExt cx="2209800" cy="457200"/>
              </a:xfrm>
              <a:solidFill>
                <a:srgbClr val="2C5995"/>
              </a:solidFill>
            </p:grpSpPr>
            <p:sp>
              <p:nvSpPr>
                <p:cNvPr id="27" name="Rounded Rectangle 26"/>
                <p:cNvSpPr/>
                <p:nvPr/>
              </p:nvSpPr>
              <p:spPr bwMode="auto">
                <a:xfrm>
                  <a:off x="6210300" y="2819400"/>
                  <a:ext cx="2209800" cy="457200"/>
                </a:xfrm>
                <a:prstGeom prst="round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eneva" pitchFamily="-111" charset="0"/>
                  </a:endParaRPr>
                </a:p>
              </p:txBody>
            </p:sp>
            <p:sp>
              <p:nvSpPr>
                <p:cNvPr id="28" name="Rectangle 33"/>
                <p:cNvSpPr>
                  <a:spLocks noChangeArrowheads="1"/>
                </p:cNvSpPr>
                <p:nvPr/>
              </p:nvSpPr>
              <p:spPr bwMode="auto">
                <a:xfrm>
                  <a:off x="6400800" y="2895600"/>
                  <a:ext cx="1828800" cy="3810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50000"/>
                    </a:lnSpc>
                  </a:pPr>
                  <a:r>
                    <a:rPr lang="en-US" sz="2800" dirty="0" smtClean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Save Filter</a:t>
                  </a:r>
                  <a:endParaRPr lang="en-US" sz="2800" dirty="0">
                    <a:solidFill>
                      <a:schemeClr val="bg1"/>
                    </a:solidFill>
                    <a:latin typeface="Calibri"/>
                    <a:cs typeface="Calibri"/>
                  </a:endParaRPr>
                </a:p>
              </p:txBody>
            </p:sp>
          </p:grpSp>
        </p:grpSp>
        <p:cxnSp>
          <p:nvCxnSpPr>
            <p:cNvPr id="31" name="Straight Arrow Connector 30"/>
            <p:cNvCxnSpPr/>
            <p:nvPr/>
          </p:nvCxnSpPr>
          <p:spPr bwMode="auto">
            <a:xfrm flipH="1" flipV="1">
              <a:off x="2946400" y="4377694"/>
              <a:ext cx="1231900" cy="1218244"/>
            </a:xfrm>
            <a:prstGeom prst="straightConnector1">
              <a:avLst/>
            </a:prstGeom>
            <a:solidFill>
              <a:srgbClr val="FFFFFF"/>
            </a:solidFill>
            <a:ln w="76200" cap="flat" cmpd="sng" algn="ctr">
              <a:solidFill>
                <a:srgbClr val="00CC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V="1">
              <a:off x="6400800" y="4461074"/>
              <a:ext cx="660400" cy="1218244"/>
            </a:xfrm>
            <a:prstGeom prst="straightConnector1">
              <a:avLst/>
            </a:prstGeom>
            <a:solidFill>
              <a:srgbClr val="FFFFFF"/>
            </a:solidFill>
            <a:ln w="76200" cap="flat" cmpd="sng" algn="ctr">
              <a:solidFill>
                <a:srgbClr val="00CC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841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Screen Shot 2015-08-13 at 6.19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17" y="289560"/>
            <a:ext cx="6224016" cy="62788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40845" y="1946723"/>
            <a:ext cx="4267200" cy="2819400"/>
            <a:chOff x="3840845" y="1946723"/>
            <a:chExt cx="4267200" cy="2819400"/>
          </a:xfrm>
        </p:grpSpPr>
        <p:grpSp>
          <p:nvGrpSpPr>
            <p:cNvPr id="6" name="Group 5"/>
            <p:cNvGrpSpPr/>
            <p:nvPr/>
          </p:nvGrpSpPr>
          <p:grpSpPr>
            <a:xfrm>
              <a:off x="4298045" y="1946723"/>
              <a:ext cx="3810000" cy="1371600"/>
              <a:chOff x="4876800" y="2819400"/>
              <a:chExt cx="3810000" cy="1371600"/>
            </a:xfrm>
          </p:grpSpPr>
          <p:sp>
            <p:nvSpPr>
              <p:cNvPr id="7" name="Rectangle 8"/>
              <p:cNvSpPr>
                <a:spLocks noChangeArrowheads="1"/>
              </p:cNvSpPr>
              <p:nvPr/>
            </p:nvSpPr>
            <p:spPr bwMode="auto">
              <a:xfrm>
                <a:off x="4876800" y="2819400"/>
                <a:ext cx="3810000" cy="1371600"/>
              </a:xfrm>
              <a:prstGeom prst="rect">
                <a:avLst/>
              </a:prstGeom>
              <a:solidFill>
                <a:srgbClr val="FFFFFF"/>
              </a:solidFill>
              <a:ln w="76200" cmpd="sng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endParaRPr lang="en-US" sz="2800" dirty="0">
                  <a:latin typeface="Verdana" charset="0"/>
                </a:endParaRPr>
              </a:p>
              <a:p>
                <a:pPr algn="ctr" eaLnBrk="0" hangingPunct="0">
                  <a:lnSpc>
                    <a:spcPct val="9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5334000" y="3200400"/>
                <a:ext cx="2895601" cy="609600"/>
              </a:xfrm>
              <a:prstGeom prst="rect">
                <a:avLst/>
              </a:prstGeom>
              <a:solidFill>
                <a:srgbClr val="FFFFFF"/>
              </a:solidFill>
              <a:ln w="762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10000"/>
                  </a:lnSpc>
                </a:pPr>
                <a:r>
                  <a:rPr lang="en-US" sz="3200" dirty="0">
                    <a:latin typeface="Verdana" charset="0"/>
                  </a:rPr>
                  <a:t>Click PubMed</a:t>
                </a:r>
                <a:endParaRPr lang="en-US" sz="1700" dirty="0">
                  <a:latin typeface="Verdana" charset="0"/>
                </a:endParaRPr>
              </a:p>
            </p:txBody>
          </p:sp>
        </p:grp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 rot="1746646" flipV="1">
              <a:off x="4413767" y="2831645"/>
              <a:ext cx="347664" cy="1590338"/>
            </a:xfrm>
            <a:prstGeom prst="upArrow">
              <a:avLst>
                <a:gd name="adj1" fmla="val 50368"/>
                <a:gd name="adj2" fmla="val 89354"/>
              </a:avLst>
            </a:prstGeom>
            <a:gradFill rotWithShape="0">
              <a:gsLst>
                <a:gs pos="0">
                  <a:srgbClr val="F49394"/>
                </a:gs>
                <a:gs pos="50000">
                  <a:srgbClr val="9A0002"/>
                </a:gs>
                <a:gs pos="100000">
                  <a:srgbClr val="F49394"/>
                </a:gs>
              </a:gsLst>
              <a:lin ang="5400000" scaled="1"/>
            </a:gradFill>
            <a:ln w="28575">
              <a:solidFill>
                <a:srgbClr val="6600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40845" y="4461323"/>
              <a:ext cx="762000" cy="304800"/>
              <a:chOff x="3962400" y="4343400"/>
              <a:chExt cx="609600" cy="3048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962400" y="4343400"/>
                <a:ext cx="6096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2" name="AutoShape 11"/>
              <p:cNvSpPr>
                <a:spLocks noChangeArrowheads="1"/>
              </p:cNvSpPr>
              <p:nvPr/>
            </p:nvSpPr>
            <p:spPr bwMode="auto">
              <a:xfrm>
                <a:off x="3962400" y="4343400"/>
                <a:ext cx="609600" cy="304800"/>
              </a:xfrm>
              <a:prstGeom prst="roundRect">
                <a:avLst>
                  <a:gd name="adj" fmla="val 16667"/>
                </a:avLst>
              </a:prstGeom>
              <a:noFill/>
              <a:ln w="130175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734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6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Searching PubMed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3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3 at 6.21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400050"/>
            <a:ext cx="6496050" cy="6057900"/>
          </a:xfrm>
          <a:prstGeom prst="rect">
            <a:avLst/>
          </a:prstGeom>
        </p:spPr>
      </p:pic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324100" y="4354286"/>
            <a:ext cx="4495800" cy="15784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0" cmpd="sng">
            <a:solidFill>
              <a:srgbClr val="FF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dirty="0" smtClean="0">
                <a:solidFill>
                  <a:srgbClr val="33CC00"/>
                </a:solidFill>
                <a:latin typeface="Verdana" charset="0"/>
              </a:rPr>
              <a:t>Home Page</a:t>
            </a:r>
            <a:endParaRPr lang="en-US" sz="4800" dirty="0">
              <a:solidFill>
                <a:srgbClr val="33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07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5-08-13 at 6.24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7" y="1862506"/>
            <a:ext cx="8306816" cy="452729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846363" y="559255"/>
            <a:ext cx="6936921" cy="981075"/>
          </a:xfrm>
          <a:prstGeom prst="wedgeRoundRectCallout">
            <a:avLst>
              <a:gd name="adj1" fmla="val 120"/>
              <a:gd name="adj2" fmla="val 12762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Enter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metastatic pathway* [</a:t>
            </a:r>
            <a:r>
              <a:rPr lang="en-US" sz="2800" dirty="0" err="1" smtClean="0">
                <a:solidFill>
                  <a:srgbClr val="000000"/>
                </a:solidFill>
                <a:latin typeface="Verdana"/>
                <a:cs typeface="Verdana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]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68825" y="4071938"/>
            <a:ext cx="3692525" cy="1441450"/>
            <a:chOff x="5133975" y="3851275"/>
            <a:chExt cx="3692525" cy="1441450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5133975" y="3851275"/>
              <a:ext cx="3692525" cy="1441450"/>
            </a:xfrm>
            <a:prstGeom prst="wedgeRoundRectCallout">
              <a:avLst>
                <a:gd name="adj1" fmla="val 259"/>
                <a:gd name="adj2" fmla="val -15857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699250" y="4262438"/>
              <a:ext cx="1828800" cy="584200"/>
            </a:xfrm>
            <a:prstGeom prst="roundRect">
              <a:avLst/>
            </a:prstGeom>
            <a:solidFill>
              <a:srgbClr val="275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FFFFFF"/>
                  </a:solidFill>
                  <a:latin typeface="Verdana"/>
                  <a:cs typeface="Verdana"/>
                </a:rPr>
                <a:t>Search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464175" y="4279900"/>
              <a:ext cx="1238250" cy="5746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34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7 at 1.52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95" y="356616"/>
            <a:ext cx="5904738" cy="61447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933491" y="1075267"/>
            <a:ext cx="4253776" cy="1742004"/>
            <a:chOff x="3933491" y="1075267"/>
            <a:chExt cx="4253776" cy="1742004"/>
          </a:xfrm>
        </p:grpSpPr>
        <p:sp>
          <p:nvSpPr>
            <p:cNvPr id="7" name="Rounded Rectangle 6"/>
            <p:cNvSpPr/>
            <p:nvPr/>
          </p:nvSpPr>
          <p:spPr>
            <a:xfrm>
              <a:off x="3933491" y="1075267"/>
              <a:ext cx="1146510" cy="309550"/>
            </a:xfrm>
            <a:prstGeom prst="roundRect">
              <a:avLst/>
            </a:prstGeom>
            <a:noFill/>
            <a:ln w="5715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4783668" y="1946792"/>
              <a:ext cx="3403599" cy="870479"/>
            </a:xfrm>
            <a:prstGeom prst="wedgeRoundRectCallout">
              <a:avLst>
                <a:gd name="adj1" fmla="val -39601"/>
                <a:gd name="adj2" fmla="val -109862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Search Results</a:t>
              </a: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7066" y="3310467"/>
            <a:ext cx="7061201" cy="1583266"/>
            <a:chOff x="237066" y="3310467"/>
            <a:chExt cx="7061201" cy="158326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37066" y="3310467"/>
              <a:ext cx="2540000" cy="1456266"/>
            </a:xfrm>
            <a:prstGeom prst="wedgeRoundRectCallout">
              <a:avLst>
                <a:gd name="adj1" fmla="val 92513"/>
                <a:gd name="adj2" fmla="val 23021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3200" dirty="0" smtClean="0">
                  <a:solidFill>
                    <a:schemeClr val="tx1"/>
                  </a:solidFill>
                </a:rPr>
                <a:t>Click article title</a:t>
              </a:r>
              <a:endParaRPr lang="en-US" sz="3200" u="sng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985425" y="4241800"/>
              <a:ext cx="3312842" cy="651933"/>
            </a:xfrm>
            <a:prstGeom prst="roundRect">
              <a:avLst/>
            </a:prstGeom>
            <a:noFill/>
            <a:ln w="5715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 w="57150" cmpd="sng">
                  <a:solidFill>
                    <a:srgbClr val="000000"/>
                  </a:solidFill>
                </a:ln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91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 descr="Screen Shot 2015-08-17 at 4.2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4" y="391478"/>
            <a:ext cx="8538972" cy="564642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063072" y="4817533"/>
            <a:ext cx="2760134" cy="1837266"/>
          </a:xfrm>
          <a:prstGeom prst="wedgeRoundRectCallout">
            <a:avLst>
              <a:gd name="adj1" fmla="val 72124"/>
              <a:gd name="adj2" fmla="val 3232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C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Click to open</a:t>
            </a:r>
          </a:p>
          <a:p>
            <a:pPr algn="ctr">
              <a:lnSpc>
                <a:spcPct val="110000"/>
              </a:lnSpc>
            </a:pPr>
            <a:r>
              <a:rPr lang="en-US" sz="3200" dirty="0" err="1" smtClean="0">
                <a:solidFill>
                  <a:schemeClr val="tx1"/>
                </a:solidFill>
              </a:rPr>
              <a:t>MeSH</a:t>
            </a:r>
            <a:r>
              <a:rPr lang="en-US" sz="3200" dirty="0" smtClean="0">
                <a:solidFill>
                  <a:schemeClr val="tx1"/>
                </a:solidFill>
              </a:rPr>
              <a:t> Terms Index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8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7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26" y="278384"/>
            <a:ext cx="4750816" cy="630123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02200" y="2573866"/>
            <a:ext cx="4063999" cy="3462019"/>
            <a:chOff x="4902200" y="2573866"/>
            <a:chExt cx="4063999" cy="3462019"/>
          </a:xfrm>
        </p:grpSpPr>
        <p:pic>
          <p:nvPicPr>
            <p:cNvPr id="6" name="Picture 5" descr="Screen Shot 2015-08-17 at 3.00.4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200" y="4275665"/>
              <a:ext cx="2702560" cy="1760220"/>
            </a:xfrm>
            <a:prstGeom prst="rect">
              <a:avLst/>
            </a:prstGeom>
            <a:ln w="38100" cmpd="sng">
              <a:solidFill>
                <a:srgbClr val="336699"/>
              </a:solidFill>
            </a:ln>
          </p:spPr>
        </p:pic>
        <p:sp>
          <p:nvSpPr>
            <p:cNvPr id="7" name="Rounded Rectangular Callout 6"/>
            <p:cNvSpPr/>
            <p:nvPr/>
          </p:nvSpPr>
          <p:spPr>
            <a:xfrm>
              <a:off x="5841999" y="2573866"/>
              <a:ext cx="3124200" cy="1957916"/>
            </a:xfrm>
            <a:prstGeom prst="wedgeRoundRectCallout">
              <a:avLst>
                <a:gd name="adj1" fmla="val 503"/>
                <a:gd name="adj2" fmla="val 88642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CB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3200" dirty="0" smtClean="0">
                  <a:solidFill>
                    <a:schemeClr val="tx1"/>
                  </a:solidFill>
                </a:rPr>
                <a:t>Menu appears, click</a:t>
              </a:r>
            </a:p>
            <a:p>
              <a:pPr algn="ctr">
                <a:lnSpc>
                  <a:spcPct val="110000"/>
                </a:lnSpc>
              </a:pPr>
              <a:r>
                <a:rPr lang="en-US" sz="3200" dirty="0" smtClean="0">
                  <a:solidFill>
                    <a:srgbClr val="336699"/>
                  </a:solidFill>
                </a:rPr>
                <a:t>Search in </a:t>
              </a:r>
              <a:r>
                <a:rPr lang="en-US" sz="3200" dirty="0" err="1" smtClean="0">
                  <a:solidFill>
                    <a:srgbClr val="336699"/>
                  </a:solidFill>
                </a:rPr>
                <a:t>MeSH</a:t>
              </a:r>
              <a:endParaRPr lang="en-US" sz="3200" dirty="0">
                <a:solidFill>
                  <a:srgbClr val="336699"/>
                </a:solidFill>
              </a:endParaRP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287866" y="3788832"/>
            <a:ext cx="2531533" cy="2510367"/>
          </a:xfrm>
          <a:prstGeom prst="wedgeRoundRectCallout">
            <a:avLst>
              <a:gd name="adj1" fmla="val 66123"/>
              <a:gd name="adj2" fmla="val 18055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C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000" dirty="0" smtClean="0">
                <a:solidFill>
                  <a:srgbClr val="31A22B"/>
                </a:solidFill>
              </a:rPr>
              <a:t>Click relevant </a:t>
            </a:r>
            <a:r>
              <a:rPr lang="en-US" sz="3000" dirty="0" err="1" smtClean="0">
                <a:solidFill>
                  <a:srgbClr val="31A22B"/>
                </a:solidFill>
              </a:rPr>
              <a:t>MeSH</a:t>
            </a:r>
            <a:r>
              <a:rPr lang="en-US" sz="3000" dirty="0" smtClean="0">
                <a:solidFill>
                  <a:srgbClr val="31A22B"/>
                </a:solidFill>
              </a:rPr>
              <a:t> term:</a:t>
            </a:r>
          </a:p>
          <a:p>
            <a:pPr algn="ctr">
              <a:lnSpc>
                <a:spcPct val="110000"/>
              </a:lnSpc>
            </a:pPr>
            <a:r>
              <a:rPr lang="en-US" sz="3000" u="sng" dirty="0" smtClean="0">
                <a:solidFill>
                  <a:schemeClr val="tx1"/>
                </a:solidFill>
              </a:rPr>
              <a:t>Neoplasm Metastasis</a:t>
            </a:r>
            <a:endParaRPr lang="en-US" sz="30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9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7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7 at 2.5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" y="270891"/>
            <a:ext cx="7626096" cy="631621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4941" y="1490134"/>
            <a:ext cx="1507059" cy="304800"/>
            <a:chOff x="524941" y="1490134"/>
            <a:chExt cx="1507059" cy="304800"/>
          </a:xfrm>
        </p:grpSpPr>
        <p:sp>
          <p:nvSpPr>
            <p:cNvPr id="4" name="Rectangle 3"/>
            <p:cNvSpPr/>
            <p:nvPr/>
          </p:nvSpPr>
          <p:spPr bwMode="auto">
            <a:xfrm>
              <a:off x="524941" y="1490134"/>
              <a:ext cx="304800" cy="304800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829741" y="1490134"/>
              <a:ext cx="1202259" cy="3048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5597" y="1995101"/>
            <a:ext cx="3962400" cy="2170492"/>
            <a:chOff x="3885597" y="1995101"/>
            <a:chExt cx="3962400" cy="2170492"/>
          </a:xfrm>
        </p:grpSpPr>
        <p:grpSp>
          <p:nvGrpSpPr>
            <p:cNvPr id="7" name="Group 6"/>
            <p:cNvGrpSpPr/>
            <p:nvPr/>
          </p:nvGrpSpPr>
          <p:grpSpPr>
            <a:xfrm>
              <a:off x="3885597" y="2946393"/>
              <a:ext cx="3962400" cy="1219200"/>
              <a:chOff x="3886200" y="3276600"/>
              <a:chExt cx="3962400" cy="12192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886200" y="3276600"/>
                <a:ext cx="3962400" cy="1219200"/>
                <a:chOff x="2667000" y="5334000"/>
                <a:chExt cx="5334000" cy="1371600"/>
              </a:xfrm>
            </p:grpSpPr>
            <p:sp>
              <p:nvSpPr>
                <p:cNvPr id="11" name="Rectangle 10"/>
                <p:cNvSpPr>
                  <a:spLocks noChangeArrowheads="1"/>
                </p:cNvSpPr>
                <p:nvPr/>
              </p:nvSpPr>
              <p:spPr bwMode="auto">
                <a:xfrm>
                  <a:off x="2667000" y="5334000"/>
                  <a:ext cx="5334000" cy="1371600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7B9CC2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70000"/>
                    </a:lnSpc>
                  </a:pPr>
                  <a:r>
                    <a:rPr lang="en-US" sz="3600" dirty="0">
                      <a:solidFill>
                        <a:schemeClr val="bg1"/>
                      </a:solidFill>
                      <a:latin typeface="Verdana" charset="0"/>
                    </a:rPr>
                    <a:t>  </a:t>
                  </a:r>
                </a:p>
              </p:txBody>
            </p:sp>
            <p:sp>
              <p:nvSpPr>
                <p:cNvPr id="12" name="Rectangle 11"/>
                <p:cNvSpPr>
                  <a:spLocks noChangeArrowheads="1"/>
                </p:cNvSpPr>
                <p:nvPr/>
              </p:nvSpPr>
              <p:spPr bwMode="auto">
                <a:xfrm>
                  <a:off x="2817254" y="5478379"/>
                  <a:ext cx="5033493" cy="1082842"/>
                </a:xfrm>
                <a:prstGeom prst="rect">
                  <a:avLst/>
                </a:prstGeom>
                <a:noFill/>
                <a:ln w="28575">
                  <a:solidFill>
                    <a:srgbClr val="5DC268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</p:grp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4114800" y="3695700"/>
                <a:ext cx="8382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dirty="0">
                    <a:solidFill>
                      <a:srgbClr val="2B5D8F"/>
                    </a:solidFill>
                    <a:latin typeface="Verdana" charset="0"/>
                  </a:rPr>
                  <a:t>C</a:t>
                </a:r>
                <a:r>
                  <a:rPr lang="en-US" dirty="0" smtClean="0">
                    <a:solidFill>
                      <a:srgbClr val="2B5D8F"/>
                    </a:solidFill>
                    <a:latin typeface="Verdana" charset="0"/>
                  </a:rPr>
                  <a:t>lick</a:t>
                </a:r>
                <a:endParaRPr lang="en-US" dirty="0">
                  <a:solidFill>
                    <a:srgbClr val="2B5D8F"/>
                  </a:solidFill>
                  <a:latin typeface="Verdana" charset="0"/>
                </a:endParaRPr>
              </a:p>
            </p:txBody>
          </p:sp>
          <p:sp>
            <p:nvSpPr>
              <p:cNvPr id="10" name="AutoShape 20"/>
              <p:cNvSpPr>
                <a:spLocks noChangeArrowheads="1"/>
              </p:cNvSpPr>
              <p:nvPr/>
            </p:nvSpPr>
            <p:spPr bwMode="auto">
              <a:xfrm>
                <a:off x="5029200" y="3657600"/>
                <a:ext cx="2438400" cy="4572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</a:schemeClr>
              </a:solidFill>
              <a:ln w="1270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 smtClean="0">
                    <a:latin typeface="Verdana" charset="0"/>
                  </a:rPr>
                  <a:t>Add to search </a:t>
                </a:r>
                <a:r>
                  <a:rPr lang="en-US" sz="1600" dirty="0">
                    <a:latin typeface="Verdana" charset="0"/>
                  </a:rPr>
                  <a:t>b</a:t>
                </a:r>
                <a:r>
                  <a:rPr lang="en-US" sz="1600" dirty="0" smtClean="0">
                    <a:latin typeface="Verdana" charset="0"/>
                  </a:rPr>
                  <a:t>uilder</a:t>
                </a:r>
                <a:endParaRPr lang="en-US" sz="1600" dirty="0">
                  <a:latin typeface="Verdana" charset="0"/>
                </a:endParaRPr>
              </a:p>
            </p:txBody>
          </p:sp>
        </p:grp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1883089">
              <a:off x="6253171" y="1995101"/>
              <a:ext cx="298773" cy="1567756"/>
            </a:xfrm>
            <a:prstGeom prst="upArrow">
              <a:avLst>
                <a:gd name="adj1" fmla="val 49392"/>
                <a:gd name="adj2" fmla="val 104775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14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799" y="1143000"/>
            <a:ext cx="685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endParaRPr lang="en-US" sz="6600" b="1" i="1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6" y="3975139"/>
            <a:ext cx="6257925" cy="82867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9" name="Right Arrow 8"/>
          <p:cNvSpPr/>
          <p:nvPr/>
        </p:nvSpPr>
        <p:spPr>
          <a:xfrm rot="16200000">
            <a:off x="6496050" y="5467350"/>
            <a:ext cx="1143000" cy="2667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11" name="Picture 10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9" y="76200"/>
            <a:ext cx="7372350" cy="6096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835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7 at 4.45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89" y="283782"/>
            <a:ext cx="7948422" cy="62682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52600" y="1380067"/>
            <a:ext cx="4097872" cy="1524000"/>
            <a:chOff x="1752600" y="1380067"/>
            <a:chExt cx="4097872" cy="1524000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1752600" y="1380067"/>
              <a:ext cx="4097872" cy="1524000"/>
            </a:xfrm>
            <a:prstGeom prst="wedgeRoundRectCallout">
              <a:avLst>
                <a:gd name="adj1" fmla="val 66545"/>
                <a:gd name="adj2" fmla="val 6010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CB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3200" dirty="0" smtClean="0">
                  <a:solidFill>
                    <a:schemeClr val="tx1"/>
                  </a:solidFill>
                </a:rPr>
                <a:t> 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989661" y="1736196"/>
              <a:ext cx="3564467" cy="787400"/>
              <a:chOff x="1989661" y="1736196"/>
              <a:chExt cx="3564467" cy="78740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3191928" y="1736196"/>
                <a:ext cx="2362200" cy="7874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2400" dirty="0" smtClean="0">
                    <a:solidFill>
                      <a:srgbClr val="000000"/>
                    </a:solidFill>
                  </a:rPr>
                  <a:t>Search PubMed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989661" y="1837271"/>
                <a:ext cx="1185333" cy="567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>
                    <a:solidFill>
                      <a:prstClr val="black"/>
                    </a:solidFill>
                  </a:rPr>
                  <a:t>Click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665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8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7 at 4.53.1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712"/>
          <a:stretch/>
        </p:blipFill>
        <p:spPr>
          <a:xfrm>
            <a:off x="351668" y="1514933"/>
            <a:ext cx="6432550" cy="499262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90839" y="296790"/>
            <a:ext cx="6936921" cy="981075"/>
          </a:xfrm>
          <a:prstGeom prst="wedgeRoundRectCallout">
            <a:avLst>
              <a:gd name="adj1" fmla="val -10865"/>
              <a:gd name="adj2" fmla="val 96558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31A22B"/>
                </a:solidFill>
                <a:latin typeface="Verdana"/>
                <a:cs typeface="Verdana"/>
              </a:rPr>
              <a:t>Enter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AND metastatic pathway* [</a:t>
            </a:r>
            <a:r>
              <a:rPr lang="en-US" sz="2800" dirty="0" err="1" smtClean="0">
                <a:solidFill>
                  <a:srgbClr val="000000"/>
                </a:solidFill>
                <a:latin typeface="Verdana"/>
                <a:cs typeface="Verdana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]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164664" y="2438405"/>
            <a:ext cx="3555997" cy="1337733"/>
            <a:chOff x="5164664" y="2438405"/>
            <a:chExt cx="3555997" cy="1337733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5164664" y="2438405"/>
              <a:ext cx="3555997" cy="1337733"/>
            </a:xfrm>
            <a:prstGeom prst="wedgeRoundRectCallout">
              <a:avLst>
                <a:gd name="adj1" fmla="val -46788"/>
                <a:gd name="adj2" fmla="val -89560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CB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3200" dirty="0" smtClean="0">
                  <a:solidFill>
                    <a:schemeClr val="tx1"/>
                  </a:solidFill>
                </a:rPr>
                <a:t> 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477925" y="2739760"/>
              <a:ext cx="2921003" cy="736071"/>
              <a:chOff x="5477925" y="3107796"/>
              <a:chExt cx="2921003" cy="736071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6680192" y="3107796"/>
                <a:ext cx="1718736" cy="736071"/>
              </a:xfrm>
              <a:prstGeom prst="roundRect">
                <a:avLst/>
              </a:prstGeom>
              <a:solidFill>
                <a:srgbClr val="346299"/>
              </a:solidFill>
              <a:ln w="317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chemeClr val="bg1"/>
                    </a:solidFill>
                  </a:rPr>
                  <a:t>Search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477925" y="3217338"/>
                <a:ext cx="1185333" cy="567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en-US" sz="3600" dirty="0">
                    <a:solidFill>
                      <a:prstClr val="black"/>
                    </a:solidFill>
                  </a:rPr>
                  <a:t>Click</a:t>
                </a:r>
                <a:endParaRPr lang="en-US" sz="3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609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7 at 5.1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99" y="483743"/>
            <a:ext cx="6689852" cy="604926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68289" y="773112"/>
            <a:ext cx="2652712" cy="1046163"/>
          </a:xfrm>
          <a:prstGeom prst="wedgeRoundRectCallout">
            <a:avLst>
              <a:gd name="adj1" fmla="val 32443"/>
              <a:gd name="adj2" fmla="val 92129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Click Limits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89871" y="3259666"/>
            <a:ext cx="731129" cy="176744"/>
          </a:xfrm>
          <a:prstGeom prst="round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63699" y="2387602"/>
            <a:ext cx="830263" cy="605366"/>
          </a:xfrm>
          <a:prstGeom prst="round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8058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00663" y="339217"/>
            <a:ext cx="6960870" cy="6185916"/>
            <a:chOff x="1088390" y="339217"/>
            <a:chExt cx="6960870" cy="6185916"/>
          </a:xfrm>
        </p:grpSpPr>
        <p:pic>
          <p:nvPicPr>
            <p:cNvPr id="7" name="Picture 6" descr="Screen Shot 2015-08-17 at 5.44.05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390" y="339217"/>
              <a:ext cx="6960870" cy="61859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176866" y="3276600"/>
              <a:ext cx="702734" cy="465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81201" y="1538805"/>
            <a:ext cx="5000290" cy="1871133"/>
            <a:chOff x="1981201" y="1538805"/>
            <a:chExt cx="5000290" cy="1871133"/>
          </a:xfrm>
        </p:grpSpPr>
        <p:sp>
          <p:nvSpPr>
            <p:cNvPr id="15" name="Rounded Rectangle 14"/>
            <p:cNvSpPr/>
            <p:nvPr/>
          </p:nvSpPr>
          <p:spPr>
            <a:xfrm>
              <a:off x="2290957" y="1538805"/>
              <a:ext cx="2729777" cy="370945"/>
            </a:xfrm>
            <a:prstGeom prst="roundRect">
              <a:avLst/>
            </a:prstGeom>
            <a:noFill/>
            <a:ln w="5715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1981201" y="2539459"/>
              <a:ext cx="5000290" cy="870479"/>
            </a:xfrm>
            <a:prstGeom prst="wedgeRoundRectCallout">
              <a:avLst>
                <a:gd name="adj1" fmla="val -27909"/>
                <a:gd name="adj2" fmla="val -114725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Results and activated filters.</a:t>
              </a: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23400" y="3896257"/>
            <a:ext cx="5082666" cy="2193368"/>
            <a:chOff x="1123400" y="3896257"/>
            <a:chExt cx="5082666" cy="2193368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1337203" y="4905879"/>
              <a:ext cx="4868863" cy="1183746"/>
            </a:xfrm>
            <a:prstGeom prst="wedgeRoundRectCallout">
              <a:avLst>
                <a:gd name="adj1" fmla="val -34343"/>
                <a:gd name="adj2" fmla="val -96444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400" u="sng" dirty="0">
                  <a:solidFill>
                    <a:srgbClr val="336699"/>
                  </a:solidFill>
                  <a:latin typeface="Verdana"/>
                  <a:cs typeface="Verdana"/>
                </a:rPr>
                <a:t>Show additional filters</a:t>
              </a:r>
            </a:p>
          </p:txBody>
        </p:sp>
        <p:sp>
          <p:nvSpPr>
            <p:cNvPr id="20" name="Rounded Rectangular Callout 19"/>
            <p:cNvSpPr/>
            <p:nvPr/>
          </p:nvSpPr>
          <p:spPr>
            <a:xfrm>
              <a:off x="1123400" y="3896257"/>
              <a:ext cx="1052533" cy="372532"/>
            </a:xfrm>
            <a:prstGeom prst="wedgeRoundRectCallout">
              <a:avLst>
                <a:gd name="adj1" fmla="val 5479"/>
                <a:gd name="adj2" fmla="val -50397"/>
                <a:gd name="adj3" fmla="val 16667"/>
              </a:avLst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47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00663" y="339217"/>
            <a:ext cx="6960870" cy="6185916"/>
            <a:chOff x="1088390" y="339217"/>
            <a:chExt cx="6960870" cy="6185916"/>
          </a:xfrm>
        </p:grpSpPr>
        <p:pic>
          <p:nvPicPr>
            <p:cNvPr id="7" name="Picture 6" descr="Screen Shot 2015-08-17 at 5.44.05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390" y="339217"/>
              <a:ext cx="6960870" cy="61859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176866" y="3276600"/>
              <a:ext cx="702734" cy="465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Screen Shot 2014-08-05 at 7.10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2008" r="3374" b="2132"/>
          <a:stretch>
            <a:fillRect/>
          </a:stretch>
        </p:blipFill>
        <p:spPr bwMode="auto">
          <a:xfrm>
            <a:off x="2176926" y="3387725"/>
            <a:ext cx="1785937" cy="2932113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ular Callout 21"/>
          <p:cNvSpPr/>
          <p:nvPr/>
        </p:nvSpPr>
        <p:spPr>
          <a:xfrm>
            <a:off x="3666001" y="5924550"/>
            <a:ext cx="3151187" cy="703263"/>
          </a:xfrm>
          <a:prstGeom prst="wedgeRoundRectCallout">
            <a:avLst>
              <a:gd name="adj1" fmla="val -74913"/>
              <a:gd name="adj2" fmla="val -2155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10238" y="3458634"/>
            <a:ext cx="5364228" cy="1513416"/>
            <a:chOff x="2010238" y="3458634"/>
            <a:chExt cx="5364228" cy="1513416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4395722" y="3458634"/>
              <a:ext cx="2978744" cy="1454150"/>
            </a:xfrm>
            <a:prstGeom prst="wedgeRoundRectCallout">
              <a:avLst>
                <a:gd name="adj1" fmla="val -78563"/>
                <a:gd name="adj2" fmla="val 41310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Select </a:t>
              </a:r>
              <a:endParaRPr lang="en-US" sz="2800" dirty="0">
                <a:solidFill>
                  <a:srgbClr val="000000"/>
                </a:solidFill>
                <a:latin typeface="Verdana"/>
                <a:cs typeface="Verdana"/>
              </a:endParaRPr>
            </a:p>
            <a:p>
              <a:pPr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   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Languages</a:t>
              </a:r>
              <a:endParaRPr lang="en-US" sz="28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010238" y="4514850"/>
              <a:ext cx="1390650" cy="457200"/>
              <a:chOff x="1611135" y="3731815"/>
              <a:chExt cx="1391925" cy="456700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1611135" y="3731815"/>
                <a:ext cx="1391925" cy="45670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66CC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Time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677871" y="3838062"/>
                <a:ext cx="286012" cy="26482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Zapf Dingbats" charset="0"/>
                    <a:ea typeface="ＭＳ Ｐゴシック" charset="0"/>
                    <a:cs typeface="Zapf Dingbats" charset="0"/>
                    <a:sym typeface="Zapf Dingbats" charset="0"/>
                  </a:rPr>
                  <a:t>✔</a:t>
                </a:r>
                <a:endParaRPr lang="en-US" sz="120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821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Screen Shot 2015-08-17 at 5.4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59" y="351409"/>
            <a:ext cx="6689852" cy="616153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27659" y="3124212"/>
            <a:ext cx="3016249" cy="1996544"/>
            <a:chOff x="506425" y="3801545"/>
            <a:chExt cx="3016249" cy="1996544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704332" y="4818601"/>
              <a:ext cx="2818342" cy="979488"/>
            </a:xfrm>
            <a:prstGeom prst="wedgeRoundRectCallout">
              <a:avLst>
                <a:gd name="adj1" fmla="val -36314"/>
                <a:gd name="adj2" fmla="val -91338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400" dirty="0" smtClean="0">
                  <a:solidFill>
                    <a:srgbClr val="275082"/>
                  </a:solidFill>
                  <a:latin typeface="Verdana"/>
                  <a:cs typeface="Verdana"/>
                </a:rPr>
                <a:t>English</a:t>
              </a:r>
              <a:endParaRPr lang="en-US" sz="2400" u="sng" dirty="0">
                <a:solidFill>
                  <a:srgbClr val="275082"/>
                </a:solidFill>
                <a:latin typeface="Verdana"/>
                <a:cs typeface="Verdana"/>
              </a:endParaRPr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506425" y="3801545"/>
              <a:ext cx="721234" cy="520699"/>
            </a:xfrm>
            <a:prstGeom prst="wedgeRoundRectCallout">
              <a:avLst>
                <a:gd name="adj1" fmla="val 2350"/>
                <a:gd name="adj2" fmla="val -10191"/>
                <a:gd name="adj3" fmla="val 16667"/>
              </a:avLst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10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7 at 5.5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9" y="349504"/>
            <a:ext cx="7180326" cy="616534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23088" y="264837"/>
            <a:ext cx="3830234" cy="4561162"/>
            <a:chOff x="4723088" y="264837"/>
            <a:chExt cx="3830234" cy="4561162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4723088" y="264837"/>
              <a:ext cx="3830234" cy="939270"/>
            </a:xfrm>
            <a:prstGeom prst="wedgeRoundRectCallout">
              <a:avLst>
                <a:gd name="adj1" fmla="val -9218"/>
                <a:gd name="adj2" fmla="val 45645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Custom filters</a:t>
              </a:r>
              <a:endParaRPr lang="en-US" sz="28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705223" y="1389990"/>
              <a:ext cx="1652310" cy="3436009"/>
            </a:xfrm>
            <a:prstGeom prst="wedgeRoundRectCallout">
              <a:avLst>
                <a:gd name="adj1" fmla="val 5479"/>
                <a:gd name="adj2" fmla="val -50151"/>
                <a:gd name="adj3" fmla="val 16667"/>
              </a:avLst>
            </a:prstGeom>
            <a:noFill/>
            <a:ln w="7620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28136" y="1284805"/>
            <a:ext cx="3520820" cy="1819792"/>
            <a:chOff x="728136" y="1284805"/>
            <a:chExt cx="3520820" cy="1819792"/>
          </a:xfrm>
        </p:grpSpPr>
        <p:sp>
          <p:nvSpPr>
            <p:cNvPr id="8" name="Rounded Rectangle 7"/>
            <p:cNvSpPr/>
            <p:nvPr/>
          </p:nvSpPr>
          <p:spPr>
            <a:xfrm>
              <a:off x="1512024" y="1284805"/>
              <a:ext cx="1493643" cy="370945"/>
            </a:xfrm>
            <a:prstGeom prst="roundRect">
              <a:avLst/>
            </a:prstGeom>
            <a:noFill/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728136" y="2234118"/>
              <a:ext cx="3520820" cy="870479"/>
            </a:xfrm>
            <a:prstGeom prst="wedgeRoundRectCallout">
              <a:avLst>
                <a:gd name="adj1" fmla="val -16126"/>
                <a:gd name="adj2" fmla="val -106944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Narrowed Results</a:t>
              </a: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58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7 at 5.5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9" y="349504"/>
            <a:ext cx="7180326" cy="616534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900888" y="2710527"/>
            <a:ext cx="3830234" cy="1812130"/>
            <a:chOff x="4900888" y="2710527"/>
            <a:chExt cx="3830234" cy="1812130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4900888" y="2710527"/>
              <a:ext cx="3830234" cy="939270"/>
            </a:xfrm>
            <a:prstGeom prst="wedgeRoundRectCallout">
              <a:avLst>
                <a:gd name="adj1" fmla="val -16513"/>
                <a:gd name="adj2" fmla="val 91617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custom filter</a:t>
              </a:r>
              <a:endParaRPr lang="en-US" sz="28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705223" y="4150125"/>
              <a:ext cx="1313644" cy="372532"/>
            </a:xfrm>
            <a:prstGeom prst="wedgeRoundRectCallout">
              <a:avLst>
                <a:gd name="adj1" fmla="val 5479"/>
                <a:gd name="adj2" fmla="val -50397"/>
                <a:gd name="adj3" fmla="val 16667"/>
              </a:avLst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41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7 at 5.39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90" y="276225"/>
            <a:ext cx="6451600" cy="63119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13000" y="1126066"/>
            <a:ext cx="4818836" cy="1798109"/>
            <a:chOff x="2413000" y="1126066"/>
            <a:chExt cx="4818836" cy="1798109"/>
          </a:xfrm>
        </p:grpSpPr>
        <p:sp>
          <p:nvSpPr>
            <p:cNvPr id="9" name="Rounded Rectangle 8"/>
            <p:cNvSpPr/>
            <p:nvPr/>
          </p:nvSpPr>
          <p:spPr>
            <a:xfrm>
              <a:off x="2413000" y="1126066"/>
              <a:ext cx="1269999" cy="354646"/>
            </a:xfrm>
            <a:prstGeom prst="roundRect">
              <a:avLst/>
            </a:prstGeom>
            <a:noFill/>
            <a:ln w="76200" cap="flat" cmpd="sng" algn="ctr">
              <a:solidFill>
                <a:srgbClr val="CB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3017322" y="1944687"/>
              <a:ext cx="4214514" cy="979488"/>
            </a:xfrm>
            <a:prstGeom prst="wedgeRoundRectCallout">
              <a:avLst>
                <a:gd name="adj1" fmla="val -35063"/>
                <a:gd name="adj2" fmla="val -8674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CB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55 Results </a:t>
              </a:r>
              <a:r>
                <a:rPr lang="en-US" sz="280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vs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 24</a:t>
              </a:r>
              <a:endParaRPr lang="en-US" sz="28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25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7 at 5.39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3" y="276225"/>
            <a:ext cx="6451600" cy="63119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86159" y="603243"/>
            <a:ext cx="7379484" cy="2766490"/>
            <a:chOff x="1386159" y="603243"/>
            <a:chExt cx="7379484" cy="2766490"/>
          </a:xfrm>
        </p:grpSpPr>
        <p:sp>
          <p:nvSpPr>
            <p:cNvPr id="8" name="Rounded Rectangle 7"/>
            <p:cNvSpPr/>
            <p:nvPr/>
          </p:nvSpPr>
          <p:spPr>
            <a:xfrm>
              <a:off x="1386159" y="2464328"/>
              <a:ext cx="3812375" cy="905405"/>
            </a:xfrm>
            <a:prstGeom prst="roundRect">
              <a:avLst/>
            </a:prstGeom>
            <a:noFill/>
            <a:ln w="571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 w="57150" cmpd="sng">
                  <a:solidFill>
                    <a:srgbClr val="000000"/>
                  </a:solidFill>
                </a:ln>
                <a:solidFill>
                  <a:srgbClr val="FFFFFF"/>
                </a:solidFill>
                <a:latin typeface="Times"/>
              </a:endParaRPr>
            </a:p>
          </p:txBody>
        </p:sp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4317468" y="603243"/>
              <a:ext cx="4448175" cy="1243546"/>
              <a:chOff x="331788" y="360761"/>
              <a:chExt cx="4448855" cy="1341874"/>
            </a:xfrm>
          </p:grpSpPr>
          <p:sp>
            <p:nvSpPr>
              <p:cNvPr id="13" name="Rounded Rectangular Callout 12"/>
              <p:cNvSpPr/>
              <p:nvPr/>
            </p:nvSpPr>
            <p:spPr bwMode="auto">
              <a:xfrm>
                <a:off x="331788" y="360761"/>
                <a:ext cx="4448855" cy="1341874"/>
              </a:xfrm>
              <a:prstGeom prst="wedgeRoundRectCallout">
                <a:avLst>
                  <a:gd name="adj1" fmla="val -43829"/>
                  <a:gd name="adj2" fmla="val 89986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598529" y="543167"/>
                <a:ext cx="3882031" cy="9659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on the article title you wish to read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737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7511</TotalTime>
  <Words>2038</Words>
  <Application>Microsoft Macintosh PowerPoint</Application>
  <PresentationFormat>On-screen Show (4:3)</PresentationFormat>
  <Paragraphs>732</Paragraphs>
  <Slides>220</Slides>
  <Notes>85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220</vt:i4>
      </vt:variant>
    </vt:vector>
  </HeadingPairs>
  <TitlesOfParts>
    <vt:vector size="224" baseType="lpstr">
      <vt:lpstr>Office Theme</vt:lpstr>
      <vt:lpstr>3_Office Theme</vt:lpstr>
      <vt:lpstr>2_Office Theme</vt:lpstr>
      <vt:lpstr>Blank Presentation</vt:lpstr>
      <vt:lpstr>Welcome</vt:lpstr>
      <vt:lpstr>PowerPoint Presentation</vt:lpstr>
      <vt:lpstr>3601 4th just West of the main TTUHSC buildings and in front of E1 Parking Lot</vt:lpstr>
      <vt:lpstr>Library Hours</vt:lpstr>
      <vt:lpstr>LiBRARY CARDS</vt:lpstr>
      <vt:lpstr>LiBRARY CARDS</vt:lpstr>
      <vt:lpstr>LiBRARY CARDS</vt:lpstr>
      <vt:lpstr>PowerPoint Presentation</vt:lpstr>
      <vt:lpstr>PowerPoint Presentation</vt:lpstr>
      <vt:lpstr>TTUHSC libraries  statistics</vt:lpstr>
      <vt:lpstr>Check out &amp; Finesibrary Policies</vt:lpstr>
      <vt:lpstr>Library Facilities</vt:lpstr>
      <vt:lpstr> Eat, drink and be merry!</vt:lpstr>
      <vt:lpstr>Check out podiums from circulation</vt:lpstr>
      <vt:lpstr>Learning Resource Center</vt:lpstr>
      <vt:lpstr>Need Help?</vt:lpstr>
      <vt:lpstr>Reference Librarians</vt:lpstr>
      <vt:lpstr>Proxy server  (off campus)</vt:lpstr>
      <vt:lpstr>E-books</vt:lpstr>
      <vt:lpstr>E-books</vt:lpstr>
      <vt:lpstr>E-books</vt:lpstr>
      <vt:lpstr>PowerPoint Presentation</vt:lpstr>
      <vt:lpstr>PowerPoint Presentation</vt:lpstr>
      <vt:lpstr>eBooks in Catalog</vt:lpstr>
      <vt:lpstr>PowerPoint Presentation</vt:lpstr>
      <vt:lpstr>PowerPoint Presentation</vt:lpstr>
      <vt:lpstr>PowerPoint Presentation</vt:lpstr>
      <vt:lpstr>Upper  Left</vt:lpstr>
      <vt:lpstr>How do I access articles?</vt:lpstr>
      <vt:lpstr>PowerPoint Presentation</vt:lpstr>
      <vt:lpstr>PowerPoint Presentation</vt:lpstr>
      <vt:lpstr>Still can’t find it!</vt:lpstr>
      <vt:lpstr>Interlibrary Loan (ILL) Policies</vt:lpstr>
      <vt:lpstr>Interlibrary Loan (ILL)</vt:lpstr>
      <vt:lpstr>PowerPoint Presentation</vt:lpstr>
      <vt:lpstr>PowerPoint Presentation</vt:lpstr>
      <vt:lpstr>Right bottom</vt:lpstr>
      <vt:lpstr>PowerPoint Presentation</vt:lpstr>
      <vt:lpstr>Databases</vt:lpstr>
      <vt:lpstr>Scopus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Right bottom</vt:lpstr>
      <vt:lpstr>Team viewer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TTUHSCPSL</dc:creator>
  <cp:lastModifiedBy>TTUHSCPSL</cp:lastModifiedBy>
  <cp:revision>914</cp:revision>
  <dcterms:created xsi:type="dcterms:W3CDTF">2010-07-29T15:43:49Z</dcterms:created>
  <dcterms:modified xsi:type="dcterms:W3CDTF">2015-08-18T17:52:15Z</dcterms:modified>
</cp:coreProperties>
</file>