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handoutMasterIdLst>
    <p:handoutMasterId r:id="rId56"/>
  </p:handoutMasterIdLst>
  <p:sldIdLst>
    <p:sldId id="256" r:id="rId2"/>
    <p:sldId id="288" r:id="rId3"/>
    <p:sldId id="395" r:id="rId4"/>
    <p:sldId id="287" r:id="rId5"/>
    <p:sldId id="327" r:id="rId6"/>
    <p:sldId id="397" r:id="rId7"/>
    <p:sldId id="459" r:id="rId8"/>
    <p:sldId id="484" r:id="rId9"/>
    <p:sldId id="337" r:id="rId10"/>
    <p:sldId id="365" r:id="rId11"/>
    <p:sldId id="475" r:id="rId12"/>
    <p:sldId id="477" r:id="rId13"/>
    <p:sldId id="368" r:id="rId14"/>
    <p:sldId id="470" r:id="rId15"/>
    <p:sldId id="453" r:id="rId16"/>
    <p:sldId id="478" r:id="rId17"/>
    <p:sldId id="472" r:id="rId18"/>
    <p:sldId id="388" r:id="rId19"/>
    <p:sldId id="448" r:id="rId20"/>
    <p:sldId id="449" r:id="rId21"/>
    <p:sldId id="330" r:id="rId22"/>
    <p:sldId id="294" r:id="rId23"/>
    <p:sldId id="480" r:id="rId24"/>
    <p:sldId id="489" r:id="rId25"/>
    <p:sldId id="486" r:id="rId26"/>
    <p:sldId id="487" r:id="rId27"/>
    <p:sldId id="380" r:id="rId28"/>
    <p:sldId id="463" r:id="rId29"/>
    <p:sldId id="458" r:id="rId30"/>
    <p:sldId id="381" r:id="rId31"/>
    <p:sldId id="438" r:id="rId32"/>
    <p:sldId id="351" r:id="rId33"/>
    <p:sldId id="378" r:id="rId34"/>
    <p:sldId id="481" r:id="rId35"/>
    <p:sldId id="386" r:id="rId36"/>
    <p:sldId id="456" r:id="rId37"/>
    <p:sldId id="457" r:id="rId38"/>
    <p:sldId id="321" r:id="rId39"/>
    <p:sldId id="319" r:id="rId40"/>
    <p:sldId id="462" r:id="rId41"/>
    <p:sldId id="341" r:id="rId42"/>
    <p:sldId id="479" r:id="rId43"/>
    <p:sldId id="473" r:id="rId44"/>
    <p:sldId id="314" r:id="rId45"/>
    <p:sldId id="312" r:id="rId46"/>
    <p:sldId id="313" r:id="rId47"/>
    <p:sldId id="411" r:id="rId48"/>
    <p:sldId id="404" r:id="rId49"/>
    <p:sldId id="424" r:id="rId50"/>
    <p:sldId id="405" r:id="rId51"/>
    <p:sldId id="429" r:id="rId52"/>
    <p:sldId id="387" r:id="rId53"/>
    <p:sldId id="39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B4642"/>
    <a:srgbClr val="FF2F92"/>
    <a:srgbClr val="C0504D"/>
    <a:srgbClr val="0035FF"/>
    <a:srgbClr val="7F7F7F"/>
    <a:srgbClr val="FF8200"/>
    <a:srgbClr val="969696"/>
    <a:srgbClr val="62A2D2"/>
    <a:srgbClr val="A6A6A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8" autoAdjust="0"/>
    <p:restoredTop sz="86380" autoAdjust="0"/>
  </p:normalViewPr>
  <p:slideViewPr>
    <p:cSldViewPr snapToObjects="1">
      <p:cViewPr varScale="1">
        <p:scale>
          <a:sx n="141" d="100"/>
          <a:sy n="141" d="100"/>
        </p:scale>
        <p:origin x="256" y="176"/>
      </p:cViewPr>
      <p:guideLst>
        <p:guide orient="horz" pos="2160"/>
        <p:guide pos="2880"/>
      </p:guideLst>
    </p:cSldViewPr>
  </p:slideViewPr>
  <p:outlineViewPr>
    <p:cViewPr>
      <p:scale>
        <a:sx n="33" d="100"/>
        <a:sy n="33" d="100"/>
      </p:scale>
      <p:origin x="0" y="-10824"/>
    </p:cViewPr>
  </p:outlineViewPr>
  <p:notesTextViewPr>
    <p:cViewPr>
      <p:scale>
        <a:sx n="100" d="100"/>
        <a:sy n="100" d="100"/>
      </p:scale>
      <p:origin x="0" y="0"/>
    </p:cViewPr>
  </p:notesTextViewPr>
  <p:sorterViewPr>
    <p:cViewPr>
      <p:scale>
        <a:sx n="170" d="100"/>
        <a:sy n="170" d="100"/>
      </p:scale>
      <p:origin x="0" y="7424"/>
    </p:cViewPr>
  </p:sorterViewPr>
  <p:notesViewPr>
    <p:cSldViewPr snapToGrid="0" snapToObjects="1">
      <p:cViewPr varScale="1">
        <p:scale>
          <a:sx n="140" d="100"/>
          <a:sy n="140" d="100"/>
        </p:scale>
        <p:origin x="-24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43E763-60C5-9E4F-9A61-5987448A805B}" type="datetime1">
              <a:rPr lang="en-US" smtClean="0"/>
              <a:pPr/>
              <a:t>5/2/18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485397-02F0-D349-815F-66990BB568C4}" type="slidenum">
              <a:rPr lang="en-US" smtClean="0"/>
              <a:pPr/>
              <a:t>‹#›</a:t>
            </a:fld>
            <a:endParaRPr lang="en-US" dirty="0"/>
          </a:p>
        </p:txBody>
      </p:sp>
    </p:spTree>
    <p:extLst>
      <p:ext uri="{BB962C8B-B14F-4D97-AF65-F5344CB8AC3E}">
        <p14:creationId xmlns:p14="http://schemas.microsoft.com/office/powerpoint/2010/main" val="2263476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6CDC0-BD57-7B4E-B083-7F66F99C5B87}" type="datetime1">
              <a:rPr lang="en-US" smtClean="0"/>
              <a:pPr/>
              <a:t>5/2/18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299A8-B8E2-394F-A9EE-AD397E691FD9}" type="slidenum">
              <a:rPr lang="en-US" smtClean="0"/>
              <a:pPr/>
              <a:t>‹#›</a:t>
            </a:fld>
            <a:endParaRPr lang="en-US" dirty="0"/>
          </a:p>
        </p:txBody>
      </p:sp>
    </p:spTree>
    <p:extLst>
      <p:ext uri="{BB962C8B-B14F-4D97-AF65-F5344CB8AC3E}">
        <p14:creationId xmlns:p14="http://schemas.microsoft.com/office/powerpoint/2010/main" val="12355178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a:t>
            </a:fld>
            <a:endParaRPr lang="en-US" dirty="0"/>
          </a:p>
        </p:txBody>
      </p:sp>
    </p:spTree>
    <p:extLst>
      <p:ext uri="{BB962C8B-B14F-4D97-AF65-F5344CB8AC3E}">
        <p14:creationId xmlns:p14="http://schemas.microsoft.com/office/powerpoint/2010/main" val="59755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10</a:t>
            </a:fld>
            <a:endParaRPr lang="en-US" dirty="0"/>
          </a:p>
        </p:txBody>
      </p:sp>
    </p:spTree>
    <p:extLst>
      <p:ext uri="{BB962C8B-B14F-4D97-AF65-F5344CB8AC3E}">
        <p14:creationId xmlns:p14="http://schemas.microsoft.com/office/powerpoint/2010/main" val="118712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11</a:t>
            </a:fld>
            <a:endParaRPr lang="en-US" dirty="0"/>
          </a:p>
        </p:txBody>
      </p:sp>
    </p:spTree>
    <p:extLst>
      <p:ext uri="{BB962C8B-B14F-4D97-AF65-F5344CB8AC3E}">
        <p14:creationId xmlns:p14="http://schemas.microsoft.com/office/powerpoint/2010/main" val="109502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12</a:t>
            </a:fld>
            <a:endParaRPr lang="en-US" dirty="0"/>
          </a:p>
        </p:txBody>
      </p:sp>
    </p:spTree>
    <p:extLst>
      <p:ext uri="{BB962C8B-B14F-4D97-AF65-F5344CB8AC3E}">
        <p14:creationId xmlns:p14="http://schemas.microsoft.com/office/powerpoint/2010/main" val="231852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13</a:t>
            </a:fld>
            <a:endParaRPr lang="en-US" dirty="0"/>
          </a:p>
        </p:txBody>
      </p:sp>
    </p:spTree>
    <p:extLst>
      <p:ext uri="{BB962C8B-B14F-4D97-AF65-F5344CB8AC3E}">
        <p14:creationId xmlns:p14="http://schemas.microsoft.com/office/powerpoint/2010/main" val="26255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14</a:t>
            </a:fld>
            <a:endParaRPr lang="en-US" dirty="0"/>
          </a:p>
        </p:txBody>
      </p:sp>
    </p:spTree>
    <p:extLst>
      <p:ext uri="{BB962C8B-B14F-4D97-AF65-F5344CB8AC3E}">
        <p14:creationId xmlns:p14="http://schemas.microsoft.com/office/powerpoint/2010/main" val="346121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15</a:t>
            </a:fld>
            <a:endParaRPr lang="en-US" dirty="0"/>
          </a:p>
        </p:txBody>
      </p:sp>
    </p:spTree>
    <p:extLst>
      <p:ext uri="{BB962C8B-B14F-4D97-AF65-F5344CB8AC3E}">
        <p14:creationId xmlns:p14="http://schemas.microsoft.com/office/powerpoint/2010/main" val="220651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16</a:t>
            </a:fld>
            <a:endParaRPr lang="en-US" dirty="0"/>
          </a:p>
        </p:txBody>
      </p:sp>
    </p:spTree>
    <p:extLst>
      <p:ext uri="{BB962C8B-B14F-4D97-AF65-F5344CB8AC3E}">
        <p14:creationId xmlns:p14="http://schemas.microsoft.com/office/powerpoint/2010/main" val="224241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cs-CZ" sz="800" dirty="0" err="1"/>
              <a:t>Hi</a:t>
            </a:r>
            <a:r>
              <a:rPr lang="cs-CZ" sz="800" dirty="0"/>
              <a:t> </a:t>
            </a:r>
            <a:r>
              <a:rPr lang="cs-CZ" sz="800" dirty="0" err="1"/>
              <a:t>Cheryl</a:t>
            </a:r>
            <a:endParaRPr lang="en-US" sz="800" dirty="0"/>
          </a:p>
          <a:p>
            <a:r>
              <a:rPr lang="en-US" sz="800" dirty="0"/>
              <a:t>This is approved.  I have attached it, in case you need it.</a:t>
            </a:r>
          </a:p>
          <a:p>
            <a:r>
              <a:rPr lang="is-IS" sz="800" dirty="0"/>
              <a:t>Regards,</a:t>
            </a:r>
          </a:p>
          <a:p>
            <a:r>
              <a:rPr lang="en-US" sz="800" dirty="0"/>
              <a:t>Lily</a:t>
            </a:r>
          </a:p>
          <a:p>
            <a:r>
              <a:rPr lang="en-US" sz="800" dirty="0"/>
              <a:t>––</a:t>
            </a:r>
            <a:r>
              <a:rPr lang="fi-FI" sz="800" dirty="0"/>
              <a:t>–––Original Message–––––</a:t>
            </a:r>
          </a:p>
          <a:p>
            <a:r>
              <a:rPr lang="cs-CZ" sz="800" dirty="0" err="1"/>
              <a:t>From</a:t>
            </a:r>
            <a:r>
              <a:rPr lang="cs-CZ" sz="800" dirty="0"/>
              <a:t>: </a:t>
            </a:r>
            <a:r>
              <a:rPr lang="cs-CZ" sz="800" dirty="0" err="1"/>
              <a:t>Simonsen</a:t>
            </a:r>
            <a:r>
              <a:rPr lang="cs-CZ" sz="800" dirty="0"/>
              <a:t>, </a:t>
            </a:r>
            <a:r>
              <a:rPr lang="cs-CZ" sz="800" dirty="0" err="1"/>
              <a:t>Cheryl</a:t>
            </a:r>
            <a:r>
              <a:rPr lang="cs-CZ" sz="800" dirty="0"/>
              <a:t> [</a:t>
            </a:r>
            <a:r>
              <a:rPr lang="cs-CZ" sz="800" dirty="0" err="1"/>
              <a:t>mailto:cheryl.simonsen@ttuhsc.edu</a:t>
            </a:r>
            <a:r>
              <a:rPr lang="cs-CZ" sz="800" dirty="0"/>
              <a:t>]</a:t>
            </a:r>
          </a:p>
          <a:p>
            <a:r>
              <a:rPr lang="en-US" sz="800" dirty="0"/>
              <a:t>Sent: Wednesday, December 22, 2010 9:36 AM</a:t>
            </a:r>
          </a:p>
          <a:p>
            <a:r>
              <a:rPr lang="cs-CZ" sz="800" dirty="0"/>
              <a:t>To: </a:t>
            </a:r>
            <a:r>
              <a:rPr lang="cs-CZ" sz="800" dirty="0" err="1"/>
              <a:t>Rodriguez</a:t>
            </a:r>
            <a:r>
              <a:rPr lang="cs-CZ" sz="800" dirty="0"/>
              <a:t>, Lily – </a:t>
            </a:r>
            <a:r>
              <a:rPr lang="cs-CZ" sz="800" dirty="0" err="1"/>
              <a:t>Hoboken</a:t>
            </a:r>
            <a:endParaRPr lang="cs-CZ" sz="800" dirty="0"/>
          </a:p>
          <a:p>
            <a:r>
              <a:rPr lang="en-US" sz="800" dirty="0"/>
              <a:t>Subject: Use of Essential Evidence Plus Logo in Educational Materials</a:t>
            </a:r>
          </a:p>
          <a:p>
            <a:endParaRPr lang="en-US" sz="800" dirty="0"/>
          </a:p>
          <a:p>
            <a:r>
              <a:rPr lang="en-US" sz="800" b="1" dirty="0"/>
              <a:t>From:</a:t>
            </a:r>
            <a:r>
              <a:rPr lang="en-US" sz="800" dirty="0"/>
              <a:t> </a:t>
            </a:r>
            <a:r>
              <a:rPr lang="en-US" sz="800" dirty="0" err="1"/>
              <a:t>Ogolini</a:t>
            </a:r>
            <a:r>
              <a:rPr lang="en-US" sz="800" dirty="0"/>
              <a:t>, Christie (ELS–STL) [</a:t>
            </a:r>
            <a:r>
              <a:rPr lang="en-US" sz="800" dirty="0" err="1"/>
              <a:t>mailto:C.Ogolini@Elsevier.com</a:t>
            </a:r>
            <a:r>
              <a:rPr lang="en-US" sz="800" dirty="0"/>
              <a:t>]  </a:t>
            </a:r>
            <a:r>
              <a:rPr lang="en-US" sz="800" b="1" dirty="0"/>
              <a:t>Sent:</a:t>
            </a:r>
            <a:r>
              <a:rPr lang="en-US" sz="800" dirty="0"/>
              <a:t> Tuesday, January 11, 2011 9:10 AM </a:t>
            </a:r>
            <a:r>
              <a:rPr lang="en-US" sz="800" b="1" dirty="0"/>
              <a:t>To:</a:t>
            </a:r>
            <a:r>
              <a:rPr lang="en-US" sz="800" dirty="0"/>
              <a:t> </a:t>
            </a:r>
            <a:r>
              <a:rPr lang="en-US" sz="800" dirty="0" err="1"/>
              <a:t>Simonsen</a:t>
            </a:r>
            <a:r>
              <a:rPr lang="en-US" sz="800" dirty="0"/>
              <a:t>, Cheryl </a:t>
            </a:r>
            <a:r>
              <a:rPr lang="en-US" sz="800" b="1" dirty="0"/>
              <a:t>Subject:</a:t>
            </a:r>
            <a:r>
              <a:rPr lang="en-US" sz="800" dirty="0"/>
              <a:t> RE: Permission to Use First Consult Logo in Educational Materials</a:t>
            </a:r>
          </a:p>
          <a:p>
            <a:r>
              <a:rPr lang="nl-NL" sz="800" dirty="0" err="1"/>
              <a:t>Good</a:t>
            </a:r>
            <a:r>
              <a:rPr lang="nl-NL" sz="800" dirty="0"/>
              <a:t> </a:t>
            </a:r>
            <a:r>
              <a:rPr lang="nl-NL" sz="800" dirty="0" err="1"/>
              <a:t>Morning</a:t>
            </a:r>
            <a:r>
              <a:rPr lang="nl-NL" sz="800" dirty="0"/>
              <a:t> Cheryl,</a:t>
            </a:r>
            <a:endParaRPr lang="en-US" sz="800" dirty="0"/>
          </a:p>
          <a:p>
            <a:r>
              <a:rPr lang="en-US" sz="800" dirty="0"/>
              <a:t>I apologize for the delay in getting back with you.  I’ve been out of town for the past week at an internal sales meeting.  I don’t see any problem with Texas Tech using the First Consult logo within the PP format for training.  Please go ahead and use it.  The more that students are aware of the product will only help drive usage of the product. </a:t>
            </a:r>
          </a:p>
          <a:p>
            <a:r>
              <a:rPr lang="en-US" sz="800" dirty="0"/>
              <a:t>Thank you so much and enjoy your day. </a:t>
            </a:r>
          </a:p>
          <a:p>
            <a:r>
              <a:rPr lang="fr-FR" sz="800" dirty="0"/>
              <a:t>Christie O</a:t>
            </a:r>
            <a:endParaRPr lang="en-US" sz="800" dirty="0"/>
          </a:p>
          <a:p>
            <a:r>
              <a:rPr lang="fr-FR" sz="800" b="1" i="1" dirty="0"/>
              <a:t>Christie </a:t>
            </a:r>
            <a:r>
              <a:rPr lang="fr-FR" sz="800" b="1" i="1" dirty="0" err="1"/>
              <a:t>Ogolini</a:t>
            </a:r>
            <a:endParaRPr lang="fr-FR" sz="800" dirty="0"/>
          </a:p>
          <a:p>
            <a:r>
              <a:rPr lang="en-US" sz="800" b="1" i="1" dirty="0"/>
              <a:t>Account Representative : Gulf Coast Region</a:t>
            </a:r>
            <a:r>
              <a:rPr lang="en-US" sz="800" dirty="0"/>
              <a:t>  </a:t>
            </a:r>
            <a:r>
              <a:rPr lang="en-US" sz="800" b="1" i="1" dirty="0"/>
              <a:t>Elsevier – Clinical Decision Support</a:t>
            </a:r>
            <a:endParaRPr lang="en-US" sz="800" dirty="0"/>
          </a:p>
          <a:p>
            <a:r>
              <a:rPr lang="da-DK" sz="800" b="1" i="1" dirty="0"/>
              <a:t>3251 Riverport Lane</a:t>
            </a:r>
            <a:r>
              <a:rPr lang="da-DK" sz="800" dirty="0"/>
              <a:t>   </a:t>
            </a:r>
            <a:r>
              <a:rPr lang="pt-BR" sz="800" b="1" i="1" dirty="0"/>
              <a:t>St. Louis, MO 63043</a:t>
            </a:r>
          </a:p>
          <a:p>
            <a:endParaRPr lang="en-US" sz="800" dirty="0"/>
          </a:p>
          <a:p>
            <a:r>
              <a:rPr lang="pl-PL" sz="800" b="1" dirty="0"/>
              <a:t>From:</a:t>
            </a:r>
            <a:r>
              <a:rPr lang="pl-PL" sz="800" dirty="0"/>
              <a:t> </a:t>
            </a:r>
            <a:r>
              <a:rPr lang="pl-PL" sz="800" dirty="0" err="1"/>
              <a:t>Lauren</a:t>
            </a:r>
            <a:r>
              <a:rPr lang="pl-PL" sz="800" dirty="0"/>
              <a:t> </a:t>
            </a:r>
            <a:r>
              <a:rPr lang="pl-PL" sz="800" dirty="0" err="1"/>
              <a:t>Kadziel</a:t>
            </a:r>
            <a:r>
              <a:rPr lang="pl-PL" sz="800" dirty="0"/>
              <a:t> [</a:t>
            </a:r>
            <a:r>
              <a:rPr lang="pl-PL" sz="800" dirty="0" err="1"/>
              <a:t>mailto:LKadziel@STATref.com</a:t>
            </a:r>
            <a:r>
              <a:rPr lang="pl-PL" sz="800" dirty="0"/>
              <a:t>]  </a:t>
            </a:r>
            <a:r>
              <a:rPr lang="pl-PL" sz="800" b="1" dirty="0" err="1"/>
              <a:t>Sent</a:t>
            </a:r>
            <a:r>
              <a:rPr lang="pl-PL" sz="800" b="1" dirty="0"/>
              <a:t>:</a:t>
            </a:r>
            <a:r>
              <a:rPr lang="pl-PL" sz="800" dirty="0"/>
              <a:t> </a:t>
            </a:r>
            <a:r>
              <a:rPr lang="pl-PL" sz="800" dirty="0" err="1"/>
              <a:t>Wednesday</a:t>
            </a:r>
            <a:r>
              <a:rPr lang="pl-PL" sz="800" dirty="0"/>
              <a:t>, </a:t>
            </a:r>
            <a:r>
              <a:rPr lang="pl-PL" sz="800" dirty="0" err="1"/>
              <a:t>December</a:t>
            </a:r>
            <a:r>
              <a:rPr lang="pl-PL" sz="800" dirty="0"/>
              <a:t> 22, 2010 10:12 AM </a:t>
            </a:r>
            <a:r>
              <a:rPr lang="pl-PL" sz="800" b="1" dirty="0"/>
              <a:t>To:</a:t>
            </a:r>
            <a:r>
              <a:rPr lang="pl-PL" sz="800" dirty="0"/>
              <a:t> </a:t>
            </a:r>
            <a:r>
              <a:rPr lang="pl-PL" sz="800" dirty="0" err="1"/>
              <a:t>Simonsen</a:t>
            </a:r>
            <a:r>
              <a:rPr lang="pl-PL" sz="800" dirty="0"/>
              <a:t>, Cheryl </a:t>
            </a:r>
            <a:r>
              <a:rPr lang="pl-PL" sz="800" b="1" dirty="0" err="1"/>
              <a:t>Subject</a:t>
            </a:r>
            <a:r>
              <a:rPr lang="pl-PL" sz="800" b="1" dirty="0"/>
              <a:t>:</a:t>
            </a:r>
            <a:r>
              <a:rPr lang="pl-PL" sz="800" dirty="0"/>
              <a:t> RE: </a:t>
            </a:r>
            <a:r>
              <a:rPr lang="pl-PL" sz="800" dirty="0" err="1"/>
              <a:t>Use</a:t>
            </a:r>
            <a:r>
              <a:rPr lang="pl-PL" sz="800" dirty="0"/>
              <a:t> of Logo in </a:t>
            </a:r>
            <a:r>
              <a:rPr lang="pl-PL" sz="800" dirty="0" err="1"/>
              <a:t>Educational</a:t>
            </a:r>
            <a:r>
              <a:rPr lang="pl-PL" sz="800" dirty="0"/>
              <a:t> Materials</a:t>
            </a:r>
          </a:p>
          <a:p>
            <a:r>
              <a:rPr lang="en-US" sz="800" dirty="0"/>
              <a:t> </a:t>
            </a:r>
          </a:p>
          <a:p>
            <a:r>
              <a:rPr lang="cs-CZ" sz="800" dirty="0" err="1"/>
              <a:t>Hi</a:t>
            </a:r>
            <a:r>
              <a:rPr lang="cs-CZ" sz="800" dirty="0"/>
              <a:t> </a:t>
            </a:r>
            <a:r>
              <a:rPr lang="cs-CZ" sz="800" dirty="0" err="1"/>
              <a:t>Cheryl</a:t>
            </a:r>
            <a:r>
              <a:rPr lang="cs-CZ" sz="800" dirty="0"/>
              <a:t>,</a:t>
            </a:r>
          </a:p>
          <a:p>
            <a:r>
              <a:rPr lang="en-US" sz="800" dirty="0"/>
              <a:t> </a:t>
            </a:r>
          </a:p>
          <a:p>
            <a:r>
              <a:rPr lang="en-US" sz="800" dirty="0"/>
              <a:t>I have confirmed that you are able to use the ACP PIER &amp; </a:t>
            </a:r>
            <a:r>
              <a:rPr lang="en-US" sz="800" dirty="0" err="1"/>
              <a:t>STAT!Ref</a:t>
            </a:r>
            <a:r>
              <a:rPr lang="en-US" sz="800" dirty="0"/>
              <a:t> logo for educational purposes. I’ve attached some logos but feel free to use anything related.</a:t>
            </a:r>
          </a:p>
          <a:p>
            <a:endParaRPr lang="en-US" dirty="0"/>
          </a:p>
          <a:p>
            <a:endParaRPr lang="en-US" dirty="0"/>
          </a:p>
          <a:p>
            <a:endParaRPr lang="en-US" dirty="0"/>
          </a:p>
          <a:p>
            <a:r>
              <a:rPr lang="en-US" sz="800" dirty="0"/>
              <a:t>   I cannot get an answer from Micromedex!  I called our rep., Stefanie Clinton, on 12/21/10 and left her a message.  I did not hear back from her.  On 1/5/11 I sent her an email.  She replied the same day and said she is not the one to contact, that I would need to contact someone else.  However, she gave me no names nor any ideas on what department to contact.  I emailed her back and requested a suggestion as to person(s) or department to contact and I never got a reply.  I called her again on 1/14/11 and left another message and again got no reply.</a:t>
            </a:r>
          </a:p>
          <a:p>
            <a:r>
              <a:rPr lang="en-US" sz="800" dirty="0"/>
              <a:t>   I looked at the Micromedex website and then the general Thomson Reuters website to see if I could figure out how to contact them, and nothing stood out as a possibility.  So, as of now, unless you have other ideas, I am giving up.</a:t>
            </a:r>
          </a:p>
          <a:p>
            <a:r>
              <a:rPr lang="en-US" sz="800" dirty="0"/>
              <a:t>   Since everyone else has given permission and is happy to have us promote their product, I say we use their logo and not worry about it.  If they should try to come back on us, we can document that we tried to get permission. </a:t>
            </a:r>
          </a:p>
          <a:p>
            <a:r>
              <a:rPr lang="cs-CZ" sz="800" dirty="0" err="1"/>
              <a:t>Cheryl</a:t>
            </a:r>
            <a:r>
              <a:rPr lang="cs-CZ" sz="800" dirty="0"/>
              <a:t> </a:t>
            </a:r>
            <a:r>
              <a:rPr lang="cs-CZ" sz="800" dirty="0" err="1"/>
              <a:t>Simonsen</a:t>
            </a:r>
            <a:r>
              <a:rPr lang="cs-CZ" sz="800" dirty="0"/>
              <a:t>, MLIS</a:t>
            </a:r>
          </a:p>
          <a:p>
            <a:r>
              <a:rPr lang="en-US" sz="800" dirty="0"/>
              <a:t>Associate Director</a:t>
            </a:r>
          </a:p>
          <a:p>
            <a:r>
              <a:rPr lang="en-US" sz="800" dirty="0"/>
              <a:t>Harrington Library of the Health Sciences</a:t>
            </a:r>
          </a:p>
          <a:p>
            <a:r>
              <a:rPr lang="en-US" sz="800" dirty="0"/>
              <a:t>1400 Wallace</a:t>
            </a:r>
          </a:p>
          <a:p>
            <a:r>
              <a:rPr lang="en-US" sz="800" dirty="0"/>
              <a:t>Amarillo, Texas 79106</a:t>
            </a:r>
          </a:p>
          <a:p>
            <a:r>
              <a:rPr lang="en-US" sz="800" dirty="0"/>
              <a:t>806–354–5447</a:t>
            </a:r>
          </a:p>
        </p:txBody>
      </p:sp>
      <p:sp>
        <p:nvSpPr>
          <p:cNvPr id="4" name="Slide Number Placeholder 3"/>
          <p:cNvSpPr>
            <a:spLocks noGrp="1"/>
          </p:cNvSpPr>
          <p:nvPr>
            <p:ph type="sldNum" sz="quarter" idx="10"/>
          </p:nvPr>
        </p:nvSpPr>
        <p:spPr/>
        <p:txBody>
          <a:bodyPr/>
          <a:lstStyle/>
          <a:p>
            <a:fld id="{B56299A8-B8E2-394F-A9EE-AD397E691FD9}" type="slidenum">
              <a:rPr lang="en-US" smtClean="0"/>
              <a:pPr/>
              <a:t>17</a:t>
            </a:fld>
            <a:endParaRPr lang="en-US"/>
          </a:p>
        </p:txBody>
      </p:sp>
    </p:spTree>
    <p:extLst>
      <p:ext uri="{BB962C8B-B14F-4D97-AF65-F5344CB8AC3E}">
        <p14:creationId xmlns:p14="http://schemas.microsoft.com/office/powerpoint/2010/main" val="25515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18</a:t>
            </a:fld>
            <a:endParaRPr lang="en-US" dirty="0"/>
          </a:p>
        </p:txBody>
      </p:sp>
    </p:spTree>
    <p:extLst>
      <p:ext uri="{BB962C8B-B14F-4D97-AF65-F5344CB8AC3E}">
        <p14:creationId xmlns:p14="http://schemas.microsoft.com/office/powerpoint/2010/main" val="3290980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19</a:t>
            </a:fld>
            <a:endParaRPr lang="en-US" dirty="0"/>
          </a:p>
        </p:txBody>
      </p:sp>
    </p:spTree>
    <p:extLst>
      <p:ext uri="{BB962C8B-B14F-4D97-AF65-F5344CB8AC3E}">
        <p14:creationId xmlns:p14="http://schemas.microsoft.com/office/powerpoint/2010/main" val="79392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a:t>
            </a:fld>
            <a:endParaRPr lang="en-US" dirty="0"/>
          </a:p>
        </p:txBody>
      </p:sp>
    </p:spTree>
    <p:extLst>
      <p:ext uri="{BB962C8B-B14F-4D97-AF65-F5344CB8AC3E}">
        <p14:creationId xmlns:p14="http://schemas.microsoft.com/office/powerpoint/2010/main" val="75997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20</a:t>
            </a:fld>
            <a:endParaRPr lang="en-US" dirty="0"/>
          </a:p>
        </p:txBody>
      </p:sp>
    </p:spTree>
    <p:extLst>
      <p:ext uri="{BB962C8B-B14F-4D97-AF65-F5344CB8AC3E}">
        <p14:creationId xmlns:p14="http://schemas.microsoft.com/office/powerpoint/2010/main" val="12968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21</a:t>
            </a:fld>
            <a:endParaRPr lang="en-US" dirty="0"/>
          </a:p>
        </p:txBody>
      </p:sp>
    </p:spTree>
    <p:extLst>
      <p:ext uri="{BB962C8B-B14F-4D97-AF65-F5344CB8AC3E}">
        <p14:creationId xmlns:p14="http://schemas.microsoft.com/office/powerpoint/2010/main" val="3659741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22</a:t>
            </a:fld>
            <a:endParaRPr lang="en-US" dirty="0"/>
          </a:p>
        </p:txBody>
      </p:sp>
    </p:spTree>
    <p:extLst>
      <p:ext uri="{BB962C8B-B14F-4D97-AF65-F5344CB8AC3E}">
        <p14:creationId xmlns:p14="http://schemas.microsoft.com/office/powerpoint/2010/main" val="354061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23</a:t>
            </a:fld>
            <a:endParaRPr lang="en-US" dirty="0"/>
          </a:p>
        </p:txBody>
      </p:sp>
    </p:spTree>
    <p:extLst>
      <p:ext uri="{BB962C8B-B14F-4D97-AF65-F5344CB8AC3E}">
        <p14:creationId xmlns:p14="http://schemas.microsoft.com/office/powerpoint/2010/main" val="110916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24</a:t>
            </a:fld>
            <a:endParaRPr lang="en-US" dirty="0"/>
          </a:p>
        </p:txBody>
      </p:sp>
    </p:spTree>
    <p:extLst>
      <p:ext uri="{BB962C8B-B14F-4D97-AF65-F5344CB8AC3E}">
        <p14:creationId xmlns:p14="http://schemas.microsoft.com/office/powerpoint/2010/main" val="509140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25</a:t>
            </a:fld>
            <a:endParaRPr lang="en-US" dirty="0"/>
          </a:p>
        </p:txBody>
      </p:sp>
    </p:spTree>
    <p:extLst>
      <p:ext uri="{BB962C8B-B14F-4D97-AF65-F5344CB8AC3E}">
        <p14:creationId xmlns:p14="http://schemas.microsoft.com/office/powerpoint/2010/main" val="536783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26</a:t>
            </a:fld>
            <a:endParaRPr lang="en-US" dirty="0"/>
          </a:p>
        </p:txBody>
      </p:sp>
    </p:spTree>
    <p:extLst>
      <p:ext uri="{BB962C8B-B14F-4D97-AF65-F5344CB8AC3E}">
        <p14:creationId xmlns:p14="http://schemas.microsoft.com/office/powerpoint/2010/main" val="221414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27</a:t>
            </a:fld>
            <a:endParaRPr lang="en-US" dirty="0"/>
          </a:p>
        </p:txBody>
      </p:sp>
    </p:spTree>
    <p:extLst>
      <p:ext uri="{BB962C8B-B14F-4D97-AF65-F5344CB8AC3E}">
        <p14:creationId xmlns:p14="http://schemas.microsoft.com/office/powerpoint/2010/main" val="159854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28</a:t>
            </a:fld>
            <a:endParaRPr lang="en-US" dirty="0"/>
          </a:p>
        </p:txBody>
      </p:sp>
    </p:spTree>
    <p:extLst>
      <p:ext uri="{BB962C8B-B14F-4D97-AF65-F5344CB8AC3E}">
        <p14:creationId xmlns:p14="http://schemas.microsoft.com/office/powerpoint/2010/main" val="1141442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rct graph:</a:t>
            </a:r>
          </a:p>
          <a:p>
            <a:r>
              <a:rPr lang="en-US" dirty="0"/>
              <a:t> </a:t>
            </a:r>
          </a:p>
          <a:p>
            <a:r>
              <a:rPr lang="en-US" dirty="0"/>
              <a:t>	U.S. Department of Health, National Institutes of Health, National Institute of Dental and Craniofacial Research. (2010). </a:t>
            </a:r>
            <a:r>
              <a:rPr lang="en-US" i="1" dirty="0"/>
              <a:t>NIDCR interventional clinical protocol template</a:t>
            </a:r>
            <a:r>
              <a:rPr lang="en-US" dirty="0"/>
              <a:t> Bethesda, MD: National Institute of Dental and Craniofacial Research. Retrieved from http://www.nidcr.nih.gov/clinicaltrials/toolkitclinicalresearchers/clinicaltrialsprotocoltemplate/interventionprotocoltemplate.htm</a:t>
            </a:r>
          </a:p>
          <a:p>
            <a:r>
              <a:rPr lang="en-US" dirty="0"/>
              <a:t> </a:t>
            </a:r>
          </a:p>
          <a:p>
            <a:r>
              <a:rPr lang="en-US" dirty="0"/>
              <a:t> </a:t>
            </a:r>
          </a:p>
          <a:p>
            <a:r>
              <a:rPr lang="en-US" dirty="0"/>
              <a:t>test tube image:</a:t>
            </a:r>
          </a:p>
          <a:p>
            <a:r>
              <a:rPr lang="en-US" dirty="0"/>
              <a:t> </a:t>
            </a:r>
          </a:p>
          <a:p>
            <a:r>
              <a:rPr lang="en-US" dirty="0"/>
              <a:t>U.S. Department of Health and Human Services, National Institutes of Health, National Library of Medicine. (2010). </a:t>
            </a:r>
            <a:r>
              <a:rPr lang="en-US" i="1" dirty="0"/>
              <a:t>MedlinePlus, clinical trials</a:t>
            </a:r>
            <a:r>
              <a:rPr lang="en-US" dirty="0"/>
              <a:t> Bethesda, MD: National Library of Medicine. Retrieved from http://m.medlineplus.gov/topic/clinicaltrials.htm</a:t>
            </a:r>
          </a:p>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29</a:t>
            </a:fld>
            <a:endParaRPr lang="en-US" dirty="0"/>
          </a:p>
        </p:txBody>
      </p:sp>
    </p:spTree>
    <p:extLst>
      <p:ext uri="{BB962C8B-B14F-4D97-AF65-F5344CB8AC3E}">
        <p14:creationId xmlns:p14="http://schemas.microsoft.com/office/powerpoint/2010/main" val="257550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a:t>
            </a:fld>
            <a:endParaRPr lang="en-US" dirty="0"/>
          </a:p>
        </p:txBody>
      </p:sp>
    </p:spTree>
    <p:extLst>
      <p:ext uri="{BB962C8B-B14F-4D97-AF65-F5344CB8AC3E}">
        <p14:creationId xmlns:p14="http://schemas.microsoft.com/office/powerpoint/2010/main" val="2737790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30</a:t>
            </a:fld>
            <a:endParaRPr lang="en-US" dirty="0"/>
          </a:p>
        </p:txBody>
      </p:sp>
    </p:spTree>
    <p:extLst>
      <p:ext uri="{BB962C8B-B14F-4D97-AF65-F5344CB8AC3E}">
        <p14:creationId xmlns:p14="http://schemas.microsoft.com/office/powerpoint/2010/main" val="650500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31</a:t>
            </a:fld>
            <a:endParaRPr lang="en-US" dirty="0"/>
          </a:p>
        </p:txBody>
      </p:sp>
    </p:spTree>
    <p:extLst>
      <p:ext uri="{BB962C8B-B14F-4D97-AF65-F5344CB8AC3E}">
        <p14:creationId xmlns:p14="http://schemas.microsoft.com/office/powerpoint/2010/main" val="3063552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32</a:t>
            </a:fld>
            <a:endParaRPr lang="en-US" dirty="0"/>
          </a:p>
        </p:txBody>
      </p:sp>
    </p:spTree>
    <p:extLst>
      <p:ext uri="{BB962C8B-B14F-4D97-AF65-F5344CB8AC3E}">
        <p14:creationId xmlns:p14="http://schemas.microsoft.com/office/powerpoint/2010/main" val="1418253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33</a:t>
            </a:fld>
            <a:endParaRPr lang="en-US" dirty="0"/>
          </a:p>
        </p:txBody>
      </p:sp>
    </p:spTree>
    <p:extLst>
      <p:ext uri="{BB962C8B-B14F-4D97-AF65-F5344CB8AC3E}">
        <p14:creationId xmlns:p14="http://schemas.microsoft.com/office/powerpoint/2010/main" val="43459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34</a:t>
            </a:fld>
            <a:endParaRPr lang="en-US" dirty="0"/>
          </a:p>
        </p:txBody>
      </p:sp>
    </p:spTree>
    <p:extLst>
      <p:ext uri="{BB962C8B-B14F-4D97-AF65-F5344CB8AC3E}">
        <p14:creationId xmlns:p14="http://schemas.microsoft.com/office/powerpoint/2010/main" val="3088969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35</a:t>
            </a:fld>
            <a:endParaRPr lang="en-US" dirty="0"/>
          </a:p>
        </p:txBody>
      </p:sp>
    </p:spTree>
    <p:extLst>
      <p:ext uri="{BB962C8B-B14F-4D97-AF65-F5344CB8AC3E}">
        <p14:creationId xmlns:p14="http://schemas.microsoft.com/office/powerpoint/2010/main" val="1568218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36</a:t>
            </a:fld>
            <a:endParaRPr lang="en-US" dirty="0"/>
          </a:p>
        </p:txBody>
      </p:sp>
    </p:spTree>
    <p:extLst>
      <p:ext uri="{BB962C8B-B14F-4D97-AF65-F5344CB8AC3E}">
        <p14:creationId xmlns:p14="http://schemas.microsoft.com/office/powerpoint/2010/main" val="2159168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37</a:t>
            </a:fld>
            <a:endParaRPr lang="en-US" dirty="0"/>
          </a:p>
        </p:txBody>
      </p:sp>
    </p:spTree>
    <p:extLst>
      <p:ext uri="{BB962C8B-B14F-4D97-AF65-F5344CB8AC3E}">
        <p14:creationId xmlns:p14="http://schemas.microsoft.com/office/powerpoint/2010/main" val="151605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38</a:t>
            </a:fld>
            <a:endParaRPr lang="en-US" dirty="0"/>
          </a:p>
        </p:txBody>
      </p:sp>
    </p:spTree>
    <p:extLst>
      <p:ext uri="{BB962C8B-B14F-4D97-AF65-F5344CB8AC3E}">
        <p14:creationId xmlns:p14="http://schemas.microsoft.com/office/powerpoint/2010/main" val="4090133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39</a:t>
            </a:fld>
            <a:endParaRPr lang="en-US" dirty="0"/>
          </a:p>
        </p:txBody>
      </p:sp>
    </p:spTree>
    <p:extLst>
      <p:ext uri="{BB962C8B-B14F-4D97-AF65-F5344CB8AC3E}">
        <p14:creationId xmlns:p14="http://schemas.microsoft.com/office/powerpoint/2010/main" val="394622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a:t>
            </a:fld>
            <a:endParaRPr lang="en-US" dirty="0"/>
          </a:p>
        </p:txBody>
      </p:sp>
    </p:spTree>
    <p:extLst>
      <p:ext uri="{BB962C8B-B14F-4D97-AF65-F5344CB8AC3E}">
        <p14:creationId xmlns:p14="http://schemas.microsoft.com/office/powerpoint/2010/main" val="2994052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40</a:t>
            </a:fld>
            <a:endParaRPr lang="en-US" dirty="0"/>
          </a:p>
        </p:txBody>
      </p:sp>
    </p:spTree>
    <p:extLst>
      <p:ext uri="{BB962C8B-B14F-4D97-AF65-F5344CB8AC3E}">
        <p14:creationId xmlns:p14="http://schemas.microsoft.com/office/powerpoint/2010/main" val="655035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41</a:t>
            </a:fld>
            <a:endParaRPr lang="en-US" dirty="0"/>
          </a:p>
        </p:txBody>
      </p:sp>
    </p:spTree>
    <p:extLst>
      <p:ext uri="{BB962C8B-B14F-4D97-AF65-F5344CB8AC3E}">
        <p14:creationId xmlns:p14="http://schemas.microsoft.com/office/powerpoint/2010/main" val="911193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42</a:t>
            </a:fld>
            <a:endParaRPr lang="en-US" dirty="0"/>
          </a:p>
        </p:txBody>
      </p:sp>
    </p:spTree>
    <p:extLst>
      <p:ext uri="{BB962C8B-B14F-4D97-AF65-F5344CB8AC3E}">
        <p14:creationId xmlns:p14="http://schemas.microsoft.com/office/powerpoint/2010/main" val="4216761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43</a:t>
            </a:fld>
            <a:endParaRPr lang="en-US" dirty="0"/>
          </a:p>
        </p:txBody>
      </p:sp>
    </p:spTree>
    <p:extLst>
      <p:ext uri="{BB962C8B-B14F-4D97-AF65-F5344CB8AC3E}">
        <p14:creationId xmlns:p14="http://schemas.microsoft.com/office/powerpoint/2010/main" val="4265704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44</a:t>
            </a:fld>
            <a:endParaRPr lang="en-US" dirty="0"/>
          </a:p>
        </p:txBody>
      </p:sp>
    </p:spTree>
    <p:extLst>
      <p:ext uri="{BB962C8B-B14F-4D97-AF65-F5344CB8AC3E}">
        <p14:creationId xmlns:p14="http://schemas.microsoft.com/office/powerpoint/2010/main" val="2428399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45</a:t>
            </a:fld>
            <a:endParaRPr lang="en-US" dirty="0"/>
          </a:p>
        </p:txBody>
      </p:sp>
    </p:spTree>
    <p:extLst>
      <p:ext uri="{BB962C8B-B14F-4D97-AF65-F5344CB8AC3E}">
        <p14:creationId xmlns:p14="http://schemas.microsoft.com/office/powerpoint/2010/main" val="55030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46</a:t>
            </a:fld>
            <a:endParaRPr lang="en-US" dirty="0"/>
          </a:p>
        </p:txBody>
      </p:sp>
    </p:spTree>
    <p:extLst>
      <p:ext uri="{BB962C8B-B14F-4D97-AF65-F5344CB8AC3E}">
        <p14:creationId xmlns:p14="http://schemas.microsoft.com/office/powerpoint/2010/main" val="375522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47</a:t>
            </a:fld>
            <a:endParaRPr lang="en-US" dirty="0"/>
          </a:p>
        </p:txBody>
      </p:sp>
    </p:spTree>
    <p:extLst>
      <p:ext uri="{BB962C8B-B14F-4D97-AF65-F5344CB8AC3E}">
        <p14:creationId xmlns:p14="http://schemas.microsoft.com/office/powerpoint/2010/main" val="2419499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48</a:t>
            </a:fld>
            <a:endParaRPr lang="en-US" dirty="0"/>
          </a:p>
        </p:txBody>
      </p:sp>
    </p:spTree>
    <p:extLst>
      <p:ext uri="{BB962C8B-B14F-4D97-AF65-F5344CB8AC3E}">
        <p14:creationId xmlns:p14="http://schemas.microsoft.com/office/powerpoint/2010/main" val="2007999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49</a:t>
            </a:fld>
            <a:endParaRPr lang="en-US" dirty="0"/>
          </a:p>
        </p:txBody>
      </p:sp>
    </p:spTree>
    <p:extLst>
      <p:ext uri="{BB962C8B-B14F-4D97-AF65-F5344CB8AC3E}">
        <p14:creationId xmlns:p14="http://schemas.microsoft.com/office/powerpoint/2010/main" val="210950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5</a:t>
            </a:fld>
            <a:endParaRPr lang="en-US" dirty="0"/>
          </a:p>
        </p:txBody>
      </p:sp>
    </p:spTree>
    <p:extLst>
      <p:ext uri="{BB962C8B-B14F-4D97-AF65-F5344CB8AC3E}">
        <p14:creationId xmlns:p14="http://schemas.microsoft.com/office/powerpoint/2010/main" val="2098077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50</a:t>
            </a:fld>
            <a:endParaRPr lang="en-US" dirty="0"/>
          </a:p>
        </p:txBody>
      </p:sp>
    </p:spTree>
    <p:extLst>
      <p:ext uri="{BB962C8B-B14F-4D97-AF65-F5344CB8AC3E}">
        <p14:creationId xmlns:p14="http://schemas.microsoft.com/office/powerpoint/2010/main" val="535373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51</a:t>
            </a:fld>
            <a:endParaRPr lang="en-US" dirty="0"/>
          </a:p>
        </p:txBody>
      </p:sp>
    </p:spTree>
    <p:extLst>
      <p:ext uri="{BB962C8B-B14F-4D97-AF65-F5344CB8AC3E}">
        <p14:creationId xmlns:p14="http://schemas.microsoft.com/office/powerpoint/2010/main" val="2903151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52</a:t>
            </a:fld>
            <a:endParaRPr lang="en-US" dirty="0"/>
          </a:p>
        </p:txBody>
      </p:sp>
    </p:spTree>
    <p:extLst>
      <p:ext uri="{BB962C8B-B14F-4D97-AF65-F5344CB8AC3E}">
        <p14:creationId xmlns:p14="http://schemas.microsoft.com/office/powerpoint/2010/main" val="1793811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53</a:t>
            </a:fld>
            <a:endParaRPr lang="en-US" dirty="0"/>
          </a:p>
        </p:txBody>
      </p:sp>
    </p:spTree>
    <p:extLst>
      <p:ext uri="{BB962C8B-B14F-4D97-AF65-F5344CB8AC3E}">
        <p14:creationId xmlns:p14="http://schemas.microsoft.com/office/powerpoint/2010/main" val="282256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6</a:t>
            </a:fld>
            <a:endParaRPr lang="en-US" dirty="0"/>
          </a:p>
        </p:txBody>
      </p:sp>
    </p:spTree>
    <p:extLst>
      <p:ext uri="{BB962C8B-B14F-4D97-AF65-F5344CB8AC3E}">
        <p14:creationId xmlns:p14="http://schemas.microsoft.com/office/powerpoint/2010/main" val="314309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7</a:t>
            </a:fld>
            <a:endParaRPr lang="en-US" dirty="0"/>
          </a:p>
        </p:txBody>
      </p:sp>
    </p:spTree>
    <p:extLst>
      <p:ext uri="{BB962C8B-B14F-4D97-AF65-F5344CB8AC3E}">
        <p14:creationId xmlns:p14="http://schemas.microsoft.com/office/powerpoint/2010/main" val="167508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8</a:t>
            </a:fld>
            <a:endParaRPr lang="en-US" dirty="0"/>
          </a:p>
        </p:txBody>
      </p:sp>
    </p:spTree>
    <p:extLst>
      <p:ext uri="{BB962C8B-B14F-4D97-AF65-F5344CB8AC3E}">
        <p14:creationId xmlns:p14="http://schemas.microsoft.com/office/powerpoint/2010/main" val="217445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299A8-B8E2-394F-A9EE-AD397E691FD9}" type="slidenum">
              <a:rPr lang="en-US" smtClean="0"/>
              <a:pPr/>
              <a:t>9</a:t>
            </a:fld>
            <a:endParaRPr lang="en-US" dirty="0"/>
          </a:p>
        </p:txBody>
      </p:sp>
    </p:spTree>
    <p:extLst>
      <p:ext uri="{BB962C8B-B14F-4D97-AF65-F5344CB8AC3E}">
        <p14:creationId xmlns:p14="http://schemas.microsoft.com/office/powerpoint/2010/main" val="127984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7B35CC1B-BA66-5F49-9140-6648BF4A797E}" type="datetime1">
              <a:rPr lang="en-US" smtClean="0"/>
              <a:t>5/2/18</a:t>
            </a:fld>
            <a:endParaRPr lang="en-US" dirty="0"/>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DEC0D7C4-2B66-014E-B0EE-DA46AB99C7CE}"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7863DA12-F7EB-F648-A46B-7547AFB6EACA}" type="datetime1">
              <a:rPr lang="en-US" smtClean="0"/>
              <a:t>5/2/18</a:t>
            </a:fld>
            <a:endParaRPr lang="en-US" dirty="0"/>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FB58765B-5A9E-A84D-A12F-8ECD243221F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88635"/>
            <a:ext cx="2133600" cy="365125"/>
          </a:xfrm>
          <a:prstGeom prst="rect">
            <a:avLst/>
          </a:prstGeom>
        </p:spPr>
        <p:txBody>
          <a:bodyPr vert="horz" wrap="square" lIns="91440" tIns="45720" rIns="91440" bIns="45720" numCol="1" anchor="t" anchorCtr="0" compatLnSpc="1">
            <a:prstTxWarp prst="textNoShape">
              <a:avLst/>
            </a:prstTxWarp>
          </a:bodyPr>
          <a:lstStyle>
            <a:lvl1pPr>
              <a:defRPr sz="1000">
                <a:latin typeface="Calibri" charset="0"/>
              </a:defRPr>
            </a:lvl1pPr>
          </a:lstStyle>
          <a:p>
            <a:pPr>
              <a:defRPr/>
            </a:pPr>
            <a:fld id="{7B686822-2440-6C44-AD26-1BFB83BBD060}" type="datetime1">
              <a:rPr lang="en-US" smtClean="0"/>
              <a:t>5/2/18</a:t>
            </a:fld>
            <a:endParaRPr lang="en-US" dirty="0"/>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6" name="Slide Number Placeholder 5"/>
          <p:cNvSpPr>
            <a:spLocks noGrp="1"/>
          </p:cNvSpPr>
          <p:nvPr>
            <p:ph type="sldNum" sz="quarter" idx="12"/>
          </p:nvPr>
        </p:nvSpPr>
        <p:spPr>
          <a:xfrm>
            <a:off x="6553200" y="6515092"/>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a:latin typeface="Calibri" charset="0"/>
              </a:defRPr>
            </a:lvl1pPr>
          </a:lstStyle>
          <a:p>
            <a:pPr>
              <a:defRPr/>
            </a:pPr>
            <a:fld id="{AA37694D-A2DE-D142-A743-C6CB05DD7239}"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D885F600-8494-294E-B5F6-465ED5A78E0D}" type="datetime1">
              <a:rPr lang="en-US" smtClean="0"/>
              <a:t>5/2/18</a:t>
            </a:fld>
            <a:endParaRPr lang="en-US" dirty="0"/>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F5D85ED-CD73-C043-8E92-EB909CBEE350}"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37820"/>
            <a:ext cx="4038600" cy="52883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7820"/>
            <a:ext cx="4038600" cy="52883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622D7F07-01EE-D448-B013-EF7506CF68B2}" type="datetime1">
              <a:rPr lang="en-US" smtClean="0"/>
              <a:t>5/2/18</a:t>
            </a:fld>
            <a:endParaRPr lang="en-US" dirty="0"/>
          </a:p>
        </p:txBody>
      </p:sp>
      <p:sp>
        <p:nvSpPr>
          <p:cNvPr id="6" name="Footer Placeholder 5"/>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94A9D8E0-F276-1049-9872-BFDF1F2390AB}"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90735"/>
            <a:ext cx="4040188" cy="6443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5113"/>
            <a:ext cx="4040188"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890735"/>
            <a:ext cx="4041775" cy="6443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5113"/>
            <a:ext cx="4041775"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984FD9BF-F206-6B47-A132-A60730AF3A13}" type="datetime1">
              <a:rPr lang="en-US" smtClean="0"/>
              <a:t>5/2/18</a:t>
            </a:fld>
            <a:endParaRPr lang="en-US" dirty="0"/>
          </a:p>
        </p:txBody>
      </p:sp>
      <p:sp>
        <p:nvSpPr>
          <p:cNvPr id="8" name="Footer Placeholder 7"/>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CAB5AAF-6F2D-0D45-B049-287A310394B9}"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90"/>
            <a:ext cx="3008313" cy="70311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731990"/>
            <a:ext cx="5111750" cy="53941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7505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0D05D711-4274-264E-A44B-A4EBBE3D4D43}" type="datetime1">
              <a:rPr lang="en-US" smtClean="0"/>
              <a:t>5/2/18</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5E8A3870-3B3F-7D4C-9B2A-8490BB88AE03}" type="datetime1">
              <a:rPr lang="en-US" smtClean="0"/>
              <a:t>5/2/18</a:t>
            </a:fld>
            <a:endParaRPr lang="en-US" dirty="0"/>
          </a:p>
        </p:txBody>
      </p:sp>
      <p:sp>
        <p:nvSpPr>
          <p:cNvPr id="6" name="Footer Placeholder 5"/>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1B358A8B-6774-4945-929C-A7AD94A76A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63035" y="6068568"/>
            <a:ext cx="1783080" cy="713232"/>
          </a:xfrm>
          <a:prstGeom prst="rect">
            <a:avLst/>
          </a:prstGeom>
        </p:spPr>
      </p:pic>
      <p:sp>
        <p:nvSpPr>
          <p:cNvPr id="7" name="Rectangle 6"/>
          <p:cNvSpPr>
            <a:spLocks noChangeArrowheads="1"/>
          </p:cNvSpPr>
          <p:nvPr userDrawn="1"/>
        </p:nvSpPr>
        <p:spPr bwMode="auto">
          <a:xfrm>
            <a:off x="0" y="0"/>
            <a:ext cx="9144000" cy="609600"/>
          </a:xfrm>
          <a:prstGeom prst="rect">
            <a:avLst/>
          </a:prstGeom>
          <a:solidFill>
            <a:srgbClr val="800000"/>
          </a:solidFill>
          <a:ln w="9525">
            <a:solidFill>
              <a:srgbClr val="800000"/>
            </a:solidFill>
            <a:miter lim="800000"/>
            <a:headEnd/>
            <a:tailEnd/>
          </a:ln>
          <a:effectLst>
            <a:outerShdw dist="23000" dir="5400000" rotWithShape="0">
              <a:srgbClr val="808080">
                <a:alpha val="34999"/>
              </a:srgbClr>
            </a:outerShdw>
          </a:effectLst>
        </p:spPr>
        <p:txBody>
          <a:bodyPr anchor="ctr">
            <a:prstTxWarp prst="textNoShape">
              <a:avLst/>
            </a:prstTxWarp>
          </a:bodyPr>
          <a:lstStyle/>
          <a:p>
            <a:pPr algn="ctr">
              <a:defRPr/>
            </a:pPr>
            <a:endParaRPr lang="en-US" dirty="0">
              <a:solidFill>
                <a:srgbClr val="FFFFFF"/>
              </a:solidFill>
              <a:latin typeface="Calibri" charset="0"/>
            </a:endParaRPr>
          </a:p>
        </p:txBody>
      </p:sp>
      <p:sp>
        <p:nvSpPr>
          <p:cNvPr id="1027" name="Title Placeholder 1"/>
          <p:cNvSpPr>
            <a:spLocks noGrp="1"/>
          </p:cNvSpPr>
          <p:nvPr>
            <p:ph type="title"/>
          </p:nvPr>
        </p:nvSpPr>
        <p:spPr bwMode="auto">
          <a:xfrm>
            <a:off x="457200" y="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784906"/>
            <a:ext cx="8229600" cy="5341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ChangeArrowheads="1"/>
          </p:cNvSpPr>
          <p:nvPr userDrawn="1"/>
        </p:nvSpPr>
        <p:spPr bwMode="auto">
          <a:xfrm>
            <a:off x="0" y="6738938"/>
            <a:ext cx="9144000" cy="119062"/>
          </a:xfrm>
          <a:prstGeom prst="rect">
            <a:avLst/>
          </a:prstGeom>
          <a:solidFill>
            <a:srgbClr val="800000"/>
          </a:solidFill>
          <a:ln w="9525">
            <a:solidFill>
              <a:srgbClr val="800000"/>
            </a:solidFill>
            <a:miter lim="800000"/>
            <a:headEnd/>
            <a:tailEnd/>
          </a:ln>
          <a:effectLst>
            <a:outerShdw dist="23000" dir="5400000" rotWithShape="0">
              <a:srgbClr val="808080">
                <a:alpha val="34999"/>
              </a:srgbClr>
            </a:outerShdw>
          </a:effectLst>
        </p:spPr>
        <p:txBody>
          <a:bodyPr anchor="ctr">
            <a:prstTxWarp prst="textNoShape">
              <a:avLst/>
            </a:prstTxWarp>
          </a:bodyPr>
          <a:lstStyle/>
          <a:p>
            <a:pPr algn="ctr">
              <a:defRPr/>
            </a:pPr>
            <a:endParaRPr lang="en-US" dirty="0">
              <a:solidFill>
                <a:srgbClr val="FFFFFF"/>
              </a:solidFill>
              <a:latin typeface="Calibri"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p:txStyles>
    <p:titleStyle>
      <a:lvl1pPr algn="l" defTabSz="457200" rtl="0" eaLnBrk="0" fontAlgn="base" hangingPunct="0">
        <a:spcBef>
          <a:spcPct val="0"/>
        </a:spcBef>
        <a:spcAft>
          <a:spcPct val="0"/>
        </a:spcAft>
        <a:defRPr sz="4400" kern="1200">
          <a:solidFill>
            <a:schemeClr val="bg1"/>
          </a:solidFill>
          <a:latin typeface="+mj-lt"/>
          <a:ea typeface="ＭＳ Ｐゴシック" pitchFamily="68" charset="-128"/>
          <a:cs typeface="ＭＳ Ｐゴシック" pitchFamily="68" charset="-128"/>
        </a:defRPr>
      </a:lvl1pPr>
      <a:lvl2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2pPr>
      <a:lvl3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3pPr>
      <a:lvl4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4pPr>
      <a:lvl5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5pPr>
      <a:lvl6pPr marL="4572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6pPr>
      <a:lvl7pPr marL="9144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7pPr>
      <a:lvl8pPr marL="13716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8pPr>
      <a:lvl9pPr marL="18288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8" charset="-128"/>
          <a:cs typeface="ＭＳ Ｐゴシック" pitchFamily="68" charset="-128"/>
        </a:defRPr>
      </a:lvl1pPr>
      <a:lvl2pPr marL="742950" indent="-285750" algn="l" defTabSz="457200" rtl="0" eaLnBrk="0" fontAlgn="base" hangingPunct="0">
        <a:spcBef>
          <a:spcPct val="20000"/>
        </a:spcBef>
        <a:spcAft>
          <a:spcPct val="0"/>
        </a:spcAft>
        <a:buFont typeface="Wingdings" charset="2"/>
        <a:buChar char="§"/>
        <a:defRPr sz="2800" kern="1200">
          <a:solidFill>
            <a:schemeClr val="tx1"/>
          </a:solidFill>
          <a:latin typeface="+mn-lt"/>
          <a:ea typeface="ＭＳ Ｐゴシック" pitchFamily="68" charset="-128"/>
          <a:cs typeface="+mn-cs"/>
        </a:defRPr>
      </a:lvl2pPr>
      <a:lvl3pPr marL="1143000" indent="-228600" algn="l" defTabSz="457200" rtl="0" eaLnBrk="0" fontAlgn="base" hangingPunct="0">
        <a:spcBef>
          <a:spcPct val="20000"/>
        </a:spcBef>
        <a:spcAft>
          <a:spcPct val="0"/>
        </a:spcAft>
        <a:buFont typeface="Wingdings" charset="2"/>
        <a:buChar char="§"/>
        <a:defRPr sz="2400" kern="1200">
          <a:solidFill>
            <a:schemeClr val="tx1"/>
          </a:solidFill>
          <a:latin typeface="+mn-lt"/>
          <a:ea typeface="ＭＳ Ｐゴシック" pitchFamily="68" charset="-128"/>
          <a:cs typeface="+mn-cs"/>
        </a:defRPr>
      </a:lvl3pPr>
      <a:lvl4pPr marL="1600200" indent="-228600" algn="l" defTabSz="457200" rtl="0" eaLnBrk="0" fontAlgn="base" hangingPunct="0">
        <a:spcBef>
          <a:spcPct val="20000"/>
        </a:spcBef>
        <a:spcAft>
          <a:spcPct val="0"/>
        </a:spcAft>
        <a:buFont typeface="Wingdings" charset="2"/>
        <a:buChar char="§"/>
        <a:defRPr sz="2000" kern="1200">
          <a:solidFill>
            <a:schemeClr val="tx1"/>
          </a:solidFill>
          <a:latin typeface="+mn-lt"/>
          <a:ea typeface="ＭＳ Ｐゴシック" pitchFamily="68" charset="-128"/>
          <a:cs typeface="+mn-cs"/>
        </a:defRPr>
      </a:lvl4pPr>
      <a:lvl5pPr marL="2057400" indent="-228600" algn="l" defTabSz="457200" rtl="0" eaLnBrk="0" fontAlgn="base" hangingPunct="0">
        <a:spcBef>
          <a:spcPct val="20000"/>
        </a:spcBef>
        <a:spcAft>
          <a:spcPct val="0"/>
        </a:spcAft>
        <a:buFont typeface="Wingdings" charset="2"/>
        <a:buChar char="§"/>
        <a:defRPr sz="2000" kern="1200">
          <a:solidFill>
            <a:schemeClr val="tx1"/>
          </a:solidFill>
          <a:latin typeface="+mn-lt"/>
          <a:ea typeface="ＭＳ Ｐゴシック"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ttuhsc.libguides.com/homepage"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ttuhsc.edu/resour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ttuhsc.libguides.com/homepag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ttuhsc.libguides.com/home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tuhsc.libguides.com/EBP_tutorial_link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2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hrq.gov/patients-consumers/diagnosis-treatmenttreatments/pillcard/pillcard.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cdc.gov/healthliteracy/index.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medlineplus.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health.gov/communication/literacy/quickguid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4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6.xml"/><Relationship Id="rId4" Type="http://schemas.openxmlformats.org/officeDocument/2006/relationships/slide" Target="slide18.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5.xml"/><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2.xml.rels><?xml version="1.0" encoding="UTF-8" standalone="yes"?>
<Relationships xmlns="http://schemas.openxmlformats.org/package/2006/relationships"><Relationship Id="rId8" Type="http://schemas.openxmlformats.org/officeDocument/2006/relationships/hyperlink" Target="http://www.essentialevidenceplus.com/product/ebm_loe.cfm?show=grade" TargetMode="External"/><Relationship Id="rId13" Type="http://schemas.openxmlformats.org/officeDocument/2006/relationships/hyperlink" Target="https://www.ncbi.nlm.nih.gov/pmc/articles/PMC2376019/" TargetMode="External"/><Relationship Id="rId3" Type="http://schemas.openxmlformats.org/officeDocument/2006/relationships/hyperlink" Target="http://www.otseeker.com/default.aspx" TargetMode="External"/><Relationship Id="rId7" Type="http://schemas.openxmlformats.org/officeDocument/2006/relationships/hyperlink" Target="http://slideplayer.com/slide/4593145/" TargetMode="External"/><Relationship Id="rId12" Type="http://schemas.openxmlformats.org/officeDocument/2006/relationships/hyperlink" Target="https://www.ncbi.nlm.nih.gov/pmc/articles/PMC2335261/"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oi.org/10.1111/j.1756-5391.2009.01041.x" TargetMode="External"/><Relationship Id="rId11" Type="http://schemas.openxmlformats.org/officeDocument/2006/relationships/hyperlink" Target="https://doi.org/10.1136/bmj.328.7454.1490" TargetMode="External"/><Relationship Id="rId5" Type="http://schemas.openxmlformats.org/officeDocument/2006/relationships/hyperlink" Target="http://www.pedro.org.au/" TargetMode="External"/><Relationship Id="rId15" Type="http://schemas.openxmlformats.org/officeDocument/2006/relationships/hyperlink" Target="http://www.nlm.nih.gov/pubs/techbull/jf04/cq_info.html" TargetMode="External"/><Relationship Id="rId10" Type="http://schemas.openxmlformats.org/officeDocument/2006/relationships/hyperlink" Target="https://www.ncbi.nlm.nih.gov/pmc/articles/PMC428525/" TargetMode="External"/><Relationship Id="rId4" Type="http://schemas.openxmlformats.org/officeDocument/2006/relationships/hyperlink" Target="http://www.ncbi.nlm.nih.gov/pmc/articles/PMC3278143" TargetMode="External"/><Relationship Id="rId9" Type="http://schemas.openxmlformats.org/officeDocument/2006/relationships/hyperlink" Target="http://www.aafp.org/afp/2004/0201/p548.html" TargetMode="External"/><Relationship Id="rId14" Type="http://schemas.openxmlformats.org/officeDocument/2006/relationships/hyperlink" Target="https://www.ncbi.nlm.nih.gov/pmc/articles/PMC2364804/"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community.cochrane.org/glossary" TargetMode="External"/><Relationship Id="rId13" Type="http://schemas.openxmlformats.org/officeDocument/2006/relationships/hyperlink" Target="http://libguides.hsl.washington.edu/content.php?pid=231619&amp;sid=1931590" TargetMode="External"/><Relationship Id="rId3" Type="http://schemas.openxmlformats.org/officeDocument/2006/relationships/hyperlink" Target="https://www.ncbi.nlm.nih.gov/books/NBK216032/" TargetMode="External"/><Relationship Id="rId7" Type="http://schemas.openxmlformats.org/officeDocument/2006/relationships/hyperlink" Target="http://www.cochranelibrary.com/about/about-the-cochrane-library.html" TargetMode="External"/><Relationship Id="rId12" Type="http://schemas.openxmlformats.org/officeDocument/2006/relationships/hyperlink" Target="http://www.ncbi.nlm.nih.gov/books/NBK3827/#pubmedhelp.Clinical_Queries_Filter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jamaevidence.mhmedical.com/book.aspx?bookID=847&amp;TopLevelContentDisplayName=Books" TargetMode="External"/><Relationship Id="rId11" Type="http://schemas.openxmlformats.org/officeDocument/2006/relationships/hyperlink" Target="http://www.nlm.nih.gov/medlineplus/" TargetMode="External"/><Relationship Id="rId5" Type="http://schemas.openxmlformats.org/officeDocument/2006/relationships/hyperlink" Target="http://www.nlm.nih.gov/archive/20061214/pubs/cbm/hliteracy.html" TargetMode="External"/><Relationship Id="rId10" Type="http://schemas.openxmlformats.org/officeDocument/2006/relationships/hyperlink" Target="https://www.cdc.gov/healthliteracy/index.html" TargetMode="External"/><Relationship Id="rId4" Type="http://schemas.openxmlformats.org/officeDocument/2006/relationships/hyperlink" Target="https://doi.org/10.1016/j.jada.2010.02.019" TargetMode="External"/><Relationship Id="rId9" Type="http://schemas.openxmlformats.org/officeDocument/2006/relationships/hyperlink" Target="https://jamaevidence.mhmedical.com/podcasts.aspx"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slide" Target="slide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3053"/>
            <a:ext cx="7772400" cy="1470025"/>
          </a:xfrm>
        </p:spPr>
        <p:txBody>
          <a:bodyPr/>
          <a:lstStyle/>
          <a:p>
            <a:pPr algn="ctr"/>
            <a:r>
              <a:rPr lang="en-US" dirty="0">
                <a:solidFill>
                  <a:schemeClr val="tx1"/>
                </a:solidFill>
              </a:rPr>
              <a:t>Evidence–Based Practice</a:t>
            </a:r>
          </a:p>
        </p:txBody>
      </p:sp>
      <p:sp>
        <p:nvSpPr>
          <p:cNvPr id="4" name="Subtitle 3"/>
          <p:cNvSpPr>
            <a:spLocks noGrp="1"/>
          </p:cNvSpPr>
          <p:nvPr>
            <p:ph type="subTitle" idx="1"/>
          </p:nvPr>
        </p:nvSpPr>
        <p:spPr>
          <a:xfrm>
            <a:off x="1371600" y="3551790"/>
            <a:ext cx="6400800" cy="2315610"/>
          </a:xfrm>
        </p:spPr>
        <p:txBody>
          <a:bodyPr/>
          <a:lstStyle/>
          <a:p>
            <a:r>
              <a:rPr lang="en-US" dirty="0"/>
              <a:t>Peggy Edwards, AMLS</a:t>
            </a:r>
          </a:p>
          <a:p>
            <a:r>
              <a:rPr lang="en-US" dirty="0"/>
              <a:t>Travis Real, MLIS </a:t>
            </a:r>
          </a:p>
          <a:p>
            <a:endParaRPr lang="en-US" dirty="0"/>
          </a:p>
          <a:p>
            <a:r>
              <a:rPr lang="en-US" dirty="0"/>
              <a:t>May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7162800" cy="516467"/>
          </a:xfrm>
        </p:spPr>
        <p:txBody>
          <a:bodyPr/>
          <a:lstStyle/>
          <a:p>
            <a:pPr algn="l"/>
            <a:r>
              <a:rPr lang="en-US" dirty="0"/>
              <a:t>Using PICO to Focus Q</a:t>
            </a:r>
            <a:r>
              <a:rPr lang="en-US" dirty="0">
                <a:solidFill>
                  <a:schemeClr val="bg1"/>
                </a:solidFill>
              </a:rPr>
              <a:t>uestions</a:t>
            </a:r>
          </a:p>
        </p:txBody>
      </p:sp>
      <p:sp>
        <p:nvSpPr>
          <p:cNvPr id="3" name="Content Placeholder 2"/>
          <p:cNvSpPr>
            <a:spLocks noGrp="1"/>
          </p:cNvSpPr>
          <p:nvPr>
            <p:ph idx="1"/>
          </p:nvPr>
        </p:nvSpPr>
        <p:spPr>
          <a:xfrm>
            <a:off x="135467" y="990600"/>
            <a:ext cx="8882942" cy="5029200"/>
          </a:xfrm>
        </p:spPr>
        <p:txBody>
          <a:bodyPr/>
          <a:lstStyle/>
          <a:p>
            <a:pPr>
              <a:buNone/>
            </a:pPr>
            <a:r>
              <a:rPr lang="en-US" sz="2400" dirty="0"/>
              <a:t>	</a:t>
            </a:r>
            <a:r>
              <a:rPr lang="en-US" dirty="0"/>
              <a:t>A clinical question should be directly relevant to the problem. Using the </a:t>
            </a:r>
            <a:r>
              <a:rPr lang="en-US" dirty="0">
                <a:solidFill>
                  <a:srgbClr val="000000"/>
                </a:solidFill>
              </a:rPr>
              <a:t>PICO format</a:t>
            </a:r>
            <a:r>
              <a:rPr lang="en-US" dirty="0"/>
              <a:t>, the question can be phrased to facilitate </a:t>
            </a:r>
            <a:r>
              <a:rPr lang="en-US" dirty="0">
                <a:solidFill>
                  <a:srgbClr val="000000"/>
                </a:solidFill>
              </a:rPr>
              <a:t>searching</a:t>
            </a:r>
            <a:r>
              <a:rPr lang="en-US" dirty="0"/>
              <a:t> for a precise answer.</a:t>
            </a:r>
          </a:p>
          <a:p>
            <a:pPr marL="1371600" lvl="2" indent="-457200"/>
            <a:r>
              <a:rPr lang="en-US" dirty="0"/>
              <a:t>the </a:t>
            </a:r>
            <a:r>
              <a:rPr lang="en-US" sz="3200" b="1" dirty="0">
                <a:solidFill>
                  <a:srgbClr val="C0504D"/>
                </a:solidFill>
              </a:rPr>
              <a:t>P</a:t>
            </a:r>
            <a:r>
              <a:rPr lang="en-US" dirty="0"/>
              <a:t>atient, population or problem being addressed.</a:t>
            </a:r>
          </a:p>
          <a:p>
            <a:pPr marL="1371600" lvl="2" indent="-457200"/>
            <a:r>
              <a:rPr lang="en-US" dirty="0"/>
              <a:t>the </a:t>
            </a:r>
            <a:r>
              <a:rPr lang="en-US" sz="3200" b="1" dirty="0">
                <a:solidFill>
                  <a:srgbClr val="C0504D"/>
                </a:solidFill>
              </a:rPr>
              <a:t>I</a:t>
            </a:r>
            <a:r>
              <a:rPr lang="en-US" dirty="0"/>
              <a:t>ntervention being considered.</a:t>
            </a:r>
          </a:p>
          <a:p>
            <a:pPr marL="1371600" lvl="2" indent="-457200"/>
            <a:r>
              <a:rPr lang="en-US" dirty="0"/>
              <a:t>the </a:t>
            </a:r>
            <a:r>
              <a:rPr lang="en-US" sz="3200" b="1" dirty="0">
                <a:solidFill>
                  <a:srgbClr val="C0504D"/>
                </a:solidFill>
              </a:rPr>
              <a:t>C</a:t>
            </a:r>
            <a:r>
              <a:rPr lang="en-US" dirty="0"/>
              <a:t>omparison intervention or exposure, when relevant.</a:t>
            </a:r>
          </a:p>
          <a:p>
            <a:pPr marL="1371600" lvl="2" indent="-457200"/>
            <a:r>
              <a:rPr lang="en-US" dirty="0"/>
              <a:t>the clinical </a:t>
            </a:r>
            <a:r>
              <a:rPr lang="en-US" sz="3200" b="1" dirty="0">
                <a:solidFill>
                  <a:srgbClr val="C0504D"/>
                </a:solidFill>
              </a:rPr>
              <a:t>O</a:t>
            </a:r>
            <a:r>
              <a:rPr lang="en-US" dirty="0"/>
              <a:t>utcomes of interest.</a:t>
            </a:r>
          </a:p>
          <a:p>
            <a:pPr lvl="2">
              <a:buNone/>
            </a:pPr>
            <a:r>
              <a:rPr lang="en-US" sz="1800" dirty="0"/>
              <a:t>																										</a:t>
            </a:r>
            <a:r>
              <a:rPr lang="en-US" sz="1800" dirty="0">
                <a:hlinkClick r:id="rId3" action="ppaction://hlinksldjump"/>
              </a:rPr>
              <a:t>Click here to go back to review point quiz</a:t>
            </a:r>
            <a:endParaRPr lang="en-US" sz="1800" dirty="0"/>
          </a:p>
          <a:p>
            <a:pPr lvl="2">
              <a:buNone/>
            </a:pPr>
            <a:r>
              <a:rPr lang="en-US" sz="1000" i="1" dirty="0"/>
              <a:t>(Washington Health Sciences Libraries, 2009)</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10</a:t>
            </a:fld>
            <a:endParaRPr lang="en-US" dirty="0"/>
          </a:p>
        </p:txBody>
      </p:sp>
      <p:sp>
        <p:nvSpPr>
          <p:cNvPr id="5" name="Date Placeholder 4"/>
          <p:cNvSpPr>
            <a:spLocks noGrp="1"/>
          </p:cNvSpPr>
          <p:nvPr>
            <p:ph type="dt" sz="half" idx="10"/>
          </p:nvPr>
        </p:nvSpPr>
        <p:spPr/>
        <p:txBody>
          <a:bodyPr/>
          <a:lstStyle/>
          <a:p>
            <a:pPr>
              <a:defRPr/>
            </a:pPr>
            <a:fld id="{8B7D98D6-D973-5240-9074-A638DA77C5E4}" type="datetime1">
              <a:rPr lang="en-US" smtClean="0"/>
              <a:t>5/2/18</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609600"/>
          </a:xfrm>
        </p:spPr>
        <p:txBody>
          <a:bodyPr/>
          <a:lstStyle/>
          <a:p>
            <a:r>
              <a:rPr lang="en-US" sz="3800" dirty="0">
                <a:solidFill>
                  <a:srgbClr val="FFFFFF"/>
                </a:solidFill>
              </a:rPr>
              <a:t>ACQUIRE: EBP Tool</a:t>
            </a:r>
            <a:endParaRPr lang="en-US" sz="3800"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11</a:t>
            </a:fld>
            <a:endParaRPr lang="en-US" dirty="0"/>
          </a:p>
        </p:txBody>
      </p:sp>
      <p:sp>
        <p:nvSpPr>
          <p:cNvPr id="10" name="TextBox 9"/>
          <p:cNvSpPr txBox="1"/>
          <p:nvPr/>
        </p:nvSpPr>
        <p:spPr>
          <a:xfrm>
            <a:off x="4267200" y="5715000"/>
            <a:ext cx="1719152" cy="246221"/>
          </a:xfrm>
          <a:prstGeom prst="rect">
            <a:avLst/>
          </a:prstGeom>
          <a:noFill/>
        </p:spPr>
        <p:txBody>
          <a:bodyPr wrap="square" rtlCol="0">
            <a:spAutoFit/>
          </a:bodyPr>
          <a:lstStyle/>
          <a:p>
            <a:r>
              <a:rPr lang="en-US" sz="1000" i="1" dirty="0"/>
              <a:t>(Haynes, R.B. &amp; et al., 2005)</a:t>
            </a:r>
          </a:p>
        </p:txBody>
      </p:sp>
      <p:sp>
        <p:nvSpPr>
          <p:cNvPr id="11" name="Content Placeholder 2"/>
          <p:cNvSpPr txBox="1">
            <a:spLocks/>
          </p:cNvSpPr>
          <p:nvPr/>
        </p:nvSpPr>
        <p:spPr bwMode="auto">
          <a:xfrm>
            <a:off x="152400" y="723900"/>
            <a:ext cx="8839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8" charset="-128"/>
                <a:cs typeface="ＭＳ Ｐゴシック" pitchFamily="68" charset="-128"/>
              </a:defRPr>
            </a:lvl1pPr>
            <a:lvl2pPr marL="742950" indent="-285750" algn="l" defTabSz="457200" rtl="0" eaLnBrk="0" fontAlgn="base" hangingPunct="0">
              <a:spcBef>
                <a:spcPct val="20000"/>
              </a:spcBef>
              <a:spcAft>
                <a:spcPct val="0"/>
              </a:spcAft>
              <a:buFont typeface="Wingdings" charset="2"/>
              <a:buChar char="§"/>
              <a:defRPr sz="2800" kern="1200">
                <a:solidFill>
                  <a:schemeClr val="tx1"/>
                </a:solidFill>
                <a:latin typeface="+mn-lt"/>
                <a:ea typeface="ＭＳ Ｐゴシック" pitchFamily="68" charset="-128"/>
                <a:cs typeface="+mn-cs"/>
              </a:defRPr>
            </a:lvl2pPr>
            <a:lvl3pPr marL="1143000" indent="-228600" algn="l" defTabSz="457200" rtl="0" eaLnBrk="0" fontAlgn="base" hangingPunct="0">
              <a:spcBef>
                <a:spcPct val="20000"/>
              </a:spcBef>
              <a:spcAft>
                <a:spcPct val="0"/>
              </a:spcAft>
              <a:buFont typeface="Wingdings" charset="2"/>
              <a:buChar char="§"/>
              <a:defRPr sz="2400" kern="1200">
                <a:solidFill>
                  <a:schemeClr val="tx1"/>
                </a:solidFill>
                <a:latin typeface="+mn-lt"/>
                <a:ea typeface="ＭＳ Ｐゴシック" pitchFamily="68" charset="-128"/>
                <a:cs typeface="+mn-cs"/>
              </a:defRPr>
            </a:lvl3pPr>
            <a:lvl4pPr marL="1600200" indent="-228600" algn="l" defTabSz="457200" rtl="0" eaLnBrk="0" fontAlgn="base" hangingPunct="0">
              <a:spcBef>
                <a:spcPct val="20000"/>
              </a:spcBef>
              <a:spcAft>
                <a:spcPct val="0"/>
              </a:spcAft>
              <a:buFont typeface="Wingdings" charset="2"/>
              <a:buChar char="§"/>
              <a:defRPr sz="2000" kern="1200">
                <a:solidFill>
                  <a:schemeClr val="tx1"/>
                </a:solidFill>
                <a:latin typeface="+mn-lt"/>
                <a:ea typeface="ＭＳ Ｐゴシック" pitchFamily="68" charset="-128"/>
                <a:cs typeface="+mn-cs"/>
              </a:defRPr>
            </a:lvl4pPr>
            <a:lvl5pPr marL="2057400" indent="-228600" algn="l" defTabSz="457200" rtl="0" eaLnBrk="0" fontAlgn="base" hangingPunct="0">
              <a:spcBef>
                <a:spcPct val="20000"/>
              </a:spcBef>
              <a:spcAft>
                <a:spcPct val="0"/>
              </a:spcAft>
              <a:buFont typeface="Wingdings" charset="2"/>
              <a:buChar char="§"/>
              <a:defRPr sz="2000" kern="1200">
                <a:solidFill>
                  <a:schemeClr val="tx1"/>
                </a:solidFill>
                <a:latin typeface="+mn-lt"/>
                <a:ea typeface="ＭＳ Ｐゴシック"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PubMed’s Clinical Queries </a:t>
            </a:r>
          </a:p>
          <a:p>
            <a:pPr lvl="1"/>
            <a:r>
              <a:rPr lang="en-US" sz="2400" dirty="0"/>
              <a:t>search tool that quickly locates EBP journal articles</a:t>
            </a:r>
          </a:p>
          <a:p>
            <a:pPr lvl="1"/>
            <a:r>
              <a:rPr lang="en-US" sz="2400" dirty="0"/>
              <a:t>uses study question categories: </a:t>
            </a:r>
            <a:r>
              <a:rPr lang="en-US" sz="2000" dirty="0"/>
              <a:t>therapy, diagnosis, etiology, prognosis</a:t>
            </a:r>
            <a:r>
              <a:rPr lang="en-US" sz="2400" dirty="0"/>
              <a:t> </a:t>
            </a:r>
          </a:p>
          <a:p>
            <a:pPr lvl="1"/>
            <a:r>
              <a:rPr lang="en-US" sz="2400" dirty="0"/>
              <a:t>includes appropriate study designs</a:t>
            </a:r>
          </a:p>
        </p:txBody>
      </p:sp>
      <p:sp>
        <p:nvSpPr>
          <p:cNvPr id="3" name="Date Placeholder 2"/>
          <p:cNvSpPr>
            <a:spLocks noGrp="1"/>
          </p:cNvSpPr>
          <p:nvPr>
            <p:ph type="dt" sz="half" idx="10"/>
          </p:nvPr>
        </p:nvSpPr>
        <p:spPr/>
        <p:txBody>
          <a:bodyPr/>
          <a:lstStyle/>
          <a:p>
            <a:pPr>
              <a:defRPr/>
            </a:pPr>
            <a:fld id="{95985CAF-AEC9-B745-9F94-2A6B82F9B48E}" type="datetime1">
              <a:rPr lang="en-US" smtClean="0"/>
              <a:t>5/2/18</a:t>
            </a:fld>
            <a:endParaRPr lang="en-US" dirty="0"/>
          </a:p>
        </p:txBody>
      </p:sp>
      <p:pic>
        <p:nvPicPr>
          <p:cNvPr id="5" name="Picture 4" descr="Screen Shot 2015-03-23 at 11.16.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667000"/>
            <a:ext cx="3264408" cy="3380994"/>
          </a:xfrm>
          <a:prstGeom prst="rect">
            <a:avLst/>
          </a:prstGeom>
          <a:ln>
            <a:solidFill>
              <a:schemeClr val="tx1"/>
            </a:solidFill>
          </a:ln>
        </p:spPr>
      </p:pic>
      <p:sp>
        <p:nvSpPr>
          <p:cNvPr id="12" name="Rounded Rectangular Callout 11"/>
          <p:cNvSpPr/>
          <p:nvPr/>
        </p:nvSpPr>
        <p:spPr>
          <a:xfrm>
            <a:off x="4876800" y="3810000"/>
            <a:ext cx="3810000" cy="1002925"/>
          </a:xfrm>
          <a:prstGeom prst="wedgeRoundRectCallout">
            <a:avLst>
              <a:gd name="adj1" fmla="val -65258"/>
              <a:gd name="adj2" fmla="val -124928"/>
              <a:gd name="adj3" fmla="val 16667"/>
            </a:avLst>
          </a:prstGeom>
          <a:solidFill>
            <a:srgbClr val="FFFFFF"/>
          </a:solidFill>
          <a:ln w="38100" cap="flat" cmpd="sng" algn="ctr">
            <a:solidFill>
              <a:srgbClr val="C0504D"/>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Utilizes pre–formulated strategies to filter to the best evidence</a:t>
            </a:r>
          </a:p>
        </p:txBody>
      </p:sp>
    </p:spTree>
    <p:extLst>
      <p:ext uri="{BB962C8B-B14F-4D97-AF65-F5344CB8AC3E}">
        <p14:creationId xmlns:p14="http://schemas.microsoft.com/office/powerpoint/2010/main" val="15986374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609600"/>
          </a:xfrm>
        </p:spPr>
        <p:txBody>
          <a:bodyPr/>
          <a:lstStyle/>
          <a:p>
            <a:r>
              <a:rPr lang="en-US" dirty="0">
                <a:solidFill>
                  <a:srgbClr val="FFFFFF"/>
                </a:solidFill>
              </a:rPr>
              <a:t>PubMed’s </a:t>
            </a:r>
            <a:r>
              <a:rPr lang="en-US" dirty="0"/>
              <a:t>Clinical Queries</a:t>
            </a:r>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12</a:t>
            </a:fld>
            <a:endParaRPr lang="en-US" dirty="0"/>
          </a:p>
        </p:txBody>
      </p:sp>
      <p:sp>
        <p:nvSpPr>
          <p:cNvPr id="3" name="Date Placeholder 2"/>
          <p:cNvSpPr>
            <a:spLocks noGrp="1"/>
          </p:cNvSpPr>
          <p:nvPr>
            <p:ph type="dt" sz="half" idx="10"/>
          </p:nvPr>
        </p:nvSpPr>
        <p:spPr/>
        <p:txBody>
          <a:bodyPr/>
          <a:lstStyle/>
          <a:p>
            <a:pPr>
              <a:defRPr/>
            </a:pPr>
            <a:fld id="{DE88712E-7FCB-6B49-AEAB-F826722BB565}" type="datetime1">
              <a:rPr lang="en-US" smtClean="0"/>
              <a:t>5/2/18</a:t>
            </a:fld>
            <a:endParaRPr lang="en-US" dirty="0"/>
          </a:p>
        </p:txBody>
      </p:sp>
      <p:pic>
        <p:nvPicPr>
          <p:cNvPr id="22" name="Picture 21">
            <a:extLst>
              <a:ext uri="{FF2B5EF4-FFF2-40B4-BE49-F238E27FC236}">
                <a16:creationId xmlns:a16="http://schemas.microsoft.com/office/drawing/2014/main" id="{3AA958CC-B87E-8641-BE0A-C5EDC15ACE34}"/>
              </a:ext>
            </a:extLst>
          </p:cNvPr>
          <p:cNvPicPr>
            <a:picLocks noChangeAspect="1"/>
          </p:cNvPicPr>
          <p:nvPr/>
        </p:nvPicPr>
        <p:blipFill>
          <a:blip r:embed="rId3"/>
          <a:stretch>
            <a:fillRect/>
          </a:stretch>
        </p:blipFill>
        <p:spPr>
          <a:xfrm>
            <a:off x="4800600" y="1990344"/>
            <a:ext cx="3712464" cy="3800856"/>
          </a:xfrm>
          <a:prstGeom prst="rect">
            <a:avLst/>
          </a:prstGeom>
          <a:ln w="57150">
            <a:solidFill>
              <a:schemeClr val="bg1">
                <a:lumMod val="75000"/>
              </a:schemeClr>
            </a:solidFill>
          </a:ln>
        </p:spPr>
      </p:pic>
      <p:sp>
        <p:nvSpPr>
          <p:cNvPr id="27" name="Rounded Rectangular Callout 26">
            <a:extLst>
              <a:ext uri="{FF2B5EF4-FFF2-40B4-BE49-F238E27FC236}">
                <a16:creationId xmlns:a16="http://schemas.microsoft.com/office/drawing/2014/main" id="{1D8BD8A7-F23D-2340-BE75-D5A2863D6589}"/>
              </a:ext>
            </a:extLst>
          </p:cNvPr>
          <p:cNvSpPr/>
          <p:nvPr/>
        </p:nvSpPr>
        <p:spPr>
          <a:xfrm>
            <a:off x="5486400" y="3886200"/>
            <a:ext cx="2895600" cy="533400"/>
          </a:xfrm>
          <a:prstGeom prst="wedgeRoundRectCallout">
            <a:avLst>
              <a:gd name="adj1" fmla="val -20616"/>
              <a:gd name="adj2" fmla="val -95599"/>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3) Click Clinical Queries</a:t>
            </a:r>
          </a:p>
        </p:txBody>
      </p:sp>
      <p:pic>
        <p:nvPicPr>
          <p:cNvPr id="7" name="Picture 6">
            <a:extLst>
              <a:ext uri="{FF2B5EF4-FFF2-40B4-BE49-F238E27FC236}">
                <a16:creationId xmlns:a16="http://schemas.microsoft.com/office/drawing/2014/main" id="{21BB7858-B837-3E47-A261-D4D06B2FCD93}"/>
              </a:ext>
            </a:extLst>
          </p:cNvPr>
          <p:cNvPicPr>
            <a:picLocks noChangeAspect="1"/>
          </p:cNvPicPr>
          <p:nvPr/>
        </p:nvPicPr>
        <p:blipFill>
          <a:blip r:embed="rId4"/>
          <a:stretch>
            <a:fillRect/>
          </a:stretch>
        </p:blipFill>
        <p:spPr>
          <a:xfrm>
            <a:off x="316678" y="1181202"/>
            <a:ext cx="3966210" cy="4735830"/>
          </a:xfrm>
          <a:prstGeom prst="rect">
            <a:avLst/>
          </a:prstGeom>
        </p:spPr>
      </p:pic>
      <p:grpSp>
        <p:nvGrpSpPr>
          <p:cNvPr id="8" name="Group 7">
            <a:extLst>
              <a:ext uri="{FF2B5EF4-FFF2-40B4-BE49-F238E27FC236}">
                <a16:creationId xmlns:a16="http://schemas.microsoft.com/office/drawing/2014/main" id="{C5045C16-AC3C-F94A-9466-60C3241819E6}"/>
              </a:ext>
            </a:extLst>
          </p:cNvPr>
          <p:cNvGrpSpPr/>
          <p:nvPr/>
        </p:nvGrpSpPr>
        <p:grpSpPr>
          <a:xfrm>
            <a:off x="477370" y="4873752"/>
            <a:ext cx="3104030" cy="612648"/>
            <a:chOff x="477370" y="4873752"/>
            <a:chExt cx="3104030" cy="612648"/>
          </a:xfrm>
        </p:grpSpPr>
        <p:sp>
          <p:nvSpPr>
            <p:cNvPr id="15" name="Rounded Rectangular Callout 14">
              <a:extLst>
                <a:ext uri="{FF2B5EF4-FFF2-40B4-BE49-F238E27FC236}">
                  <a16:creationId xmlns:a16="http://schemas.microsoft.com/office/drawing/2014/main" id="{AFBEF1CE-9AEF-4242-A897-AEB6D0022600}"/>
                </a:ext>
              </a:extLst>
            </p:cNvPr>
            <p:cNvSpPr/>
            <p:nvPr/>
          </p:nvSpPr>
          <p:spPr>
            <a:xfrm>
              <a:off x="1524000" y="4949952"/>
              <a:ext cx="2057400" cy="536448"/>
            </a:xfrm>
            <a:prstGeom prst="wedgeRoundRectCallout">
              <a:avLst>
                <a:gd name="adj1" fmla="val -74895"/>
                <a:gd name="adj2" fmla="val -45701"/>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2) Click PubMed</a:t>
              </a:r>
            </a:p>
          </p:txBody>
        </p:sp>
        <p:sp>
          <p:nvSpPr>
            <p:cNvPr id="17" name="Rounded Rectangle 16">
              <a:extLst>
                <a:ext uri="{FF2B5EF4-FFF2-40B4-BE49-F238E27FC236}">
                  <a16:creationId xmlns:a16="http://schemas.microsoft.com/office/drawing/2014/main" id="{15BB5DCB-347D-5D48-B1D8-040ECDA80FA9}"/>
                </a:ext>
              </a:extLst>
            </p:cNvPr>
            <p:cNvSpPr/>
            <p:nvPr/>
          </p:nvSpPr>
          <p:spPr>
            <a:xfrm>
              <a:off x="477370" y="4873752"/>
              <a:ext cx="457200" cy="231648"/>
            </a:xfrm>
            <a:prstGeom prst="roundRect">
              <a:avLst/>
            </a:prstGeom>
            <a:noFill/>
            <a:ln w="76200">
              <a:solidFill>
                <a:srgbClr val="0035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ounded Rectangular Callout 18">
            <a:extLst>
              <a:ext uri="{FF2B5EF4-FFF2-40B4-BE49-F238E27FC236}">
                <a16:creationId xmlns:a16="http://schemas.microsoft.com/office/drawing/2014/main" id="{3B0CFBA2-D38F-9F47-97C4-35073CF0E16B}"/>
              </a:ext>
            </a:extLst>
          </p:cNvPr>
          <p:cNvSpPr/>
          <p:nvPr/>
        </p:nvSpPr>
        <p:spPr>
          <a:xfrm>
            <a:off x="4267200" y="806798"/>
            <a:ext cx="4648200" cy="685800"/>
          </a:xfrm>
          <a:prstGeom prst="wedgeRoundRectCallout">
            <a:avLst>
              <a:gd name="adj1" fmla="val -62616"/>
              <a:gd name="adj2" fmla="val 38470"/>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hlinkClick r:id="rId5"/>
              </a:rPr>
              <a:t>1) https://ttuhsc.libguides.com/homepage</a:t>
            </a:r>
            <a:endParaRPr lang="en-US" sz="2000" dirty="0">
              <a:solidFill>
                <a:srgbClr val="000000"/>
              </a:solidFill>
            </a:endParaRPr>
          </a:p>
        </p:txBody>
      </p:sp>
    </p:spTree>
    <p:extLst>
      <p:ext uri="{BB962C8B-B14F-4D97-AF65-F5344CB8AC3E}">
        <p14:creationId xmlns:p14="http://schemas.microsoft.com/office/powerpoint/2010/main" val="18166802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609600"/>
          </a:xfrm>
        </p:spPr>
        <p:txBody>
          <a:bodyPr/>
          <a:lstStyle/>
          <a:p>
            <a:r>
              <a:rPr lang="en-US" dirty="0"/>
              <a:t>Clinical Queries – Search Process</a:t>
            </a:r>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13</a:t>
            </a:fld>
            <a:endParaRPr lang="en-US" dirty="0"/>
          </a:p>
        </p:txBody>
      </p:sp>
      <p:sp>
        <p:nvSpPr>
          <p:cNvPr id="8" name="Rectangle 7"/>
          <p:cNvSpPr/>
          <p:nvPr/>
        </p:nvSpPr>
        <p:spPr>
          <a:xfrm>
            <a:off x="235431" y="2209801"/>
            <a:ext cx="8622337" cy="327659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419058" y="2423160"/>
            <a:ext cx="8276924" cy="2301240"/>
            <a:chOff x="410591" y="1295400"/>
            <a:chExt cx="8276924" cy="2301240"/>
          </a:xfrm>
        </p:grpSpPr>
        <p:pic>
          <p:nvPicPr>
            <p:cNvPr id="10" name="Picture 9" descr="Screen Shot 2014-02-05 at 2.38.16 PM.png"/>
            <p:cNvPicPr>
              <a:picLocks noChangeAspect="1"/>
            </p:cNvPicPr>
            <p:nvPr/>
          </p:nvPicPr>
          <p:blipFill rotWithShape="1">
            <a:blip r:embed="rId3">
              <a:extLst>
                <a:ext uri="{28A0092B-C50C-407E-A947-70E740481C1C}">
                  <a14:useLocalDpi xmlns:a14="http://schemas.microsoft.com/office/drawing/2010/main" val="0"/>
                </a:ext>
              </a:extLst>
            </a:blip>
            <a:srcRect r="3276"/>
            <a:stretch/>
          </p:blipFill>
          <p:spPr>
            <a:xfrm>
              <a:off x="410591" y="1295400"/>
              <a:ext cx="8276924" cy="2301240"/>
            </a:xfrm>
            <a:prstGeom prst="rect">
              <a:avLst/>
            </a:prstGeom>
          </p:spPr>
        </p:pic>
        <p:sp>
          <p:nvSpPr>
            <p:cNvPr id="26" name="Rounded Rectangle 25"/>
            <p:cNvSpPr/>
            <p:nvPr/>
          </p:nvSpPr>
          <p:spPr>
            <a:xfrm>
              <a:off x="533401" y="2235200"/>
              <a:ext cx="6248400" cy="381000"/>
            </a:xfrm>
            <a:prstGeom prst="roundRect">
              <a:avLst/>
            </a:prstGeom>
            <a:solidFill>
              <a:schemeClr val="bg1"/>
            </a:solidFill>
            <a:ln w="38100" cap="flat" cmpd="sng" algn="ctr">
              <a:solidFill>
                <a:schemeClr val="bg1">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sp>
          <p:nvSpPr>
            <p:cNvPr id="27" name="Rounded Rectangle 26"/>
            <p:cNvSpPr/>
            <p:nvPr/>
          </p:nvSpPr>
          <p:spPr>
            <a:xfrm>
              <a:off x="578646" y="2302933"/>
              <a:ext cx="3536154" cy="28786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2400" dirty="0">
                  <a:solidFill>
                    <a:srgbClr val="000000"/>
                  </a:solidFill>
                </a:rPr>
                <a:t>stroke "patient care team"</a:t>
              </a:r>
            </a:p>
          </p:txBody>
        </p:sp>
      </p:grpSp>
      <p:grpSp>
        <p:nvGrpSpPr>
          <p:cNvPr id="28" name="Group 27"/>
          <p:cNvGrpSpPr/>
          <p:nvPr/>
        </p:nvGrpSpPr>
        <p:grpSpPr>
          <a:xfrm>
            <a:off x="4454773" y="4368800"/>
            <a:ext cx="4119047" cy="812800"/>
            <a:chOff x="4318000" y="2443919"/>
            <a:chExt cx="4119047" cy="812800"/>
          </a:xfrm>
        </p:grpSpPr>
        <p:sp>
          <p:nvSpPr>
            <p:cNvPr id="29" name="Rounded Rectangular Callout 28"/>
            <p:cNvSpPr/>
            <p:nvPr/>
          </p:nvSpPr>
          <p:spPr>
            <a:xfrm>
              <a:off x="4318000" y="2443919"/>
              <a:ext cx="4119047" cy="812800"/>
            </a:xfrm>
            <a:prstGeom prst="wedgeRoundRectCallout">
              <a:avLst>
                <a:gd name="adj1" fmla="val 13904"/>
                <a:gd name="adj2" fmla="val -136415"/>
                <a:gd name="adj3" fmla="val 16667"/>
              </a:avLst>
            </a:prstGeom>
            <a:solidFill>
              <a:srgbClr val="FFFFFF"/>
            </a:solidFill>
            <a:ln w="38100" cap="flat" cmpd="sng" algn="ctr">
              <a:solidFill>
                <a:schemeClr val="accent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000000"/>
                  </a:solidFill>
                </a:rPr>
                <a:t> Enter terms and click</a:t>
              </a:r>
            </a:p>
          </p:txBody>
        </p:sp>
        <p:sp>
          <p:nvSpPr>
            <p:cNvPr id="30" name="Rounded Rectangle 29"/>
            <p:cNvSpPr/>
            <p:nvPr/>
          </p:nvSpPr>
          <p:spPr>
            <a:xfrm>
              <a:off x="7186923" y="2596319"/>
              <a:ext cx="1064290" cy="508000"/>
            </a:xfrm>
            <a:prstGeom prst="roundRect">
              <a:avLst/>
            </a:prstGeom>
            <a:solidFill>
              <a:srgbClr val="33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Search</a:t>
              </a:r>
            </a:p>
          </p:txBody>
        </p:sp>
      </p:grpSp>
      <p:sp>
        <p:nvSpPr>
          <p:cNvPr id="35" name="Rounded Rectangular Callout 34"/>
          <p:cNvSpPr/>
          <p:nvPr/>
        </p:nvSpPr>
        <p:spPr>
          <a:xfrm>
            <a:off x="2514600" y="914400"/>
            <a:ext cx="5054600" cy="1100667"/>
          </a:xfrm>
          <a:prstGeom prst="wedgeRoundRectCallout">
            <a:avLst>
              <a:gd name="adj1" fmla="val -45336"/>
              <a:gd name="adj2" fmla="val 130907"/>
              <a:gd name="adj3" fmla="val 16667"/>
            </a:avLst>
          </a:prstGeom>
          <a:solidFill>
            <a:schemeClr val="bg1"/>
          </a:solidFill>
          <a:ln w="38100" cap="flat" cmpd="sng" algn="ctr">
            <a:solidFill>
              <a:schemeClr val="accent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US" sz="2400" dirty="0">
                <a:solidFill>
                  <a:schemeClr val="tx1"/>
                </a:solidFill>
                <a:hlinkClick r:id="rId4" action="ppaction://hlinksldjump"/>
              </a:rPr>
              <a:t>Clinical Queries </a:t>
            </a:r>
            <a:r>
              <a:rPr lang="en-US" sz="2400" dirty="0">
                <a:solidFill>
                  <a:schemeClr val="tx1"/>
                </a:solidFill>
              </a:rPr>
              <a:t>provides rapid access to evidence–based journal articles.</a:t>
            </a:r>
          </a:p>
        </p:txBody>
      </p:sp>
      <p:sp>
        <p:nvSpPr>
          <p:cNvPr id="3" name="Date Placeholder 2"/>
          <p:cNvSpPr>
            <a:spLocks noGrp="1"/>
          </p:cNvSpPr>
          <p:nvPr>
            <p:ph type="dt" sz="half" idx="10"/>
          </p:nvPr>
        </p:nvSpPr>
        <p:spPr/>
        <p:txBody>
          <a:bodyPr/>
          <a:lstStyle/>
          <a:p>
            <a:pPr>
              <a:defRPr/>
            </a:pPr>
            <a:fld id="{B4B1875F-C83E-FD4A-B3B2-41F4353030FB}" type="datetime1">
              <a:rPr lang="en-US" smtClean="0"/>
              <a:t>5/2/18</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516467"/>
          </a:xfrm>
        </p:spPr>
        <p:txBody>
          <a:bodyPr/>
          <a:lstStyle/>
          <a:p>
            <a:pPr algn="l"/>
            <a:r>
              <a:rPr lang="en-US" sz="4300" dirty="0">
                <a:solidFill>
                  <a:srgbClr val="FFFFFF"/>
                </a:solidFill>
              </a:rPr>
              <a:t>Clinical Queries – Question Categories</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14</a:t>
            </a:fld>
            <a:endParaRPr lang="en-US" dirty="0"/>
          </a:p>
        </p:txBody>
      </p:sp>
      <p:sp>
        <p:nvSpPr>
          <p:cNvPr id="9" name="Rectangle 8"/>
          <p:cNvSpPr/>
          <p:nvPr/>
        </p:nvSpPr>
        <p:spPr>
          <a:xfrm>
            <a:off x="393700" y="1066800"/>
            <a:ext cx="8305800" cy="509995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0" name="Group 19"/>
          <p:cNvGrpSpPr/>
          <p:nvPr/>
        </p:nvGrpSpPr>
        <p:grpSpPr>
          <a:xfrm>
            <a:off x="530759" y="838200"/>
            <a:ext cx="8003641" cy="838200"/>
            <a:chOff x="551908" y="5366004"/>
            <a:chExt cx="8003641" cy="838200"/>
          </a:xfrm>
        </p:grpSpPr>
        <p:sp>
          <p:nvSpPr>
            <p:cNvPr id="17" name="Rectangle 16"/>
            <p:cNvSpPr/>
            <p:nvPr/>
          </p:nvSpPr>
          <p:spPr>
            <a:xfrm>
              <a:off x="551908" y="5366004"/>
              <a:ext cx="8003641" cy="838200"/>
            </a:xfrm>
            <a:prstGeom prst="rect">
              <a:avLst/>
            </a:prstGeom>
            <a:solidFill>
              <a:srgbClr val="FFFFFF"/>
            </a:solidFill>
            <a:ln w="38100" cap="flat" cmpd="sng" algn="ctr">
              <a:solidFill>
                <a:srgbClr val="C0504D"/>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53254" y="5494866"/>
              <a:ext cx="7826095" cy="524934"/>
            </a:xfrm>
            <a:prstGeom prst="rect">
              <a:avLst/>
            </a:prstGeom>
            <a:solidFill>
              <a:srgbClr val="FFFFFF"/>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000000"/>
                  </a:solidFill>
                </a:rPr>
                <a:t>Clinical Queries </a:t>
              </a:r>
              <a:r>
                <a:rPr lang="en-US" dirty="0">
                  <a:solidFill>
                    <a:srgbClr val="000000"/>
                  </a:solidFill>
                </a:rPr>
                <a:t>defaults to Boolean "AND" when processing the searcher's terms. See pre–formulated strategy on page 10  for specifics on category and scope.</a:t>
              </a:r>
              <a:endParaRPr lang="en-US" dirty="0">
                <a:solidFill>
                  <a:schemeClr val="tx1"/>
                </a:solidFill>
              </a:endParaRPr>
            </a:p>
          </p:txBody>
        </p:sp>
      </p:grpSp>
      <p:sp>
        <p:nvSpPr>
          <p:cNvPr id="3" name="Date Placeholder 2"/>
          <p:cNvSpPr>
            <a:spLocks noGrp="1"/>
          </p:cNvSpPr>
          <p:nvPr>
            <p:ph type="dt" sz="half" idx="10"/>
          </p:nvPr>
        </p:nvSpPr>
        <p:spPr/>
        <p:txBody>
          <a:bodyPr/>
          <a:lstStyle/>
          <a:p>
            <a:pPr>
              <a:defRPr/>
            </a:pPr>
            <a:fld id="{D5EC2FCC-6563-7147-8C9B-1359BFF002E4}" type="datetime1">
              <a:rPr lang="en-US" smtClean="0"/>
              <a:t>5/2/18</a:t>
            </a:fld>
            <a:endParaRPr lang="en-US" dirty="0"/>
          </a:p>
        </p:txBody>
      </p:sp>
      <p:pic>
        <p:nvPicPr>
          <p:cNvPr id="7" name="Picture 6">
            <a:extLst>
              <a:ext uri="{FF2B5EF4-FFF2-40B4-BE49-F238E27FC236}">
                <a16:creationId xmlns:a16="http://schemas.microsoft.com/office/drawing/2014/main" id="{F72EB7B9-8985-6348-84C6-3F75D7F82033}"/>
              </a:ext>
            </a:extLst>
          </p:cNvPr>
          <p:cNvPicPr>
            <a:picLocks noChangeAspect="1"/>
          </p:cNvPicPr>
          <p:nvPr/>
        </p:nvPicPr>
        <p:blipFill>
          <a:blip r:embed="rId3"/>
          <a:stretch>
            <a:fillRect/>
          </a:stretch>
        </p:blipFill>
        <p:spPr>
          <a:xfrm>
            <a:off x="914400" y="1828800"/>
            <a:ext cx="6613017" cy="4080510"/>
          </a:xfrm>
          <a:prstGeom prst="rect">
            <a:avLst/>
          </a:prstGeom>
        </p:spPr>
      </p:pic>
      <p:sp>
        <p:nvSpPr>
          <p:cNvPr id="31" name="Rounded Rectangular Callout 30">
            <a:extLst>
              <a:ext uri="{FF2B5EF4-FFF2-40B4-BE49-F238E27FC236}">
                <a16:creationId xmlns:a16="http://schemas.microsoft.com/office/drawing/2014/main" id="{BD7798A7-1760-0C4D-9113-36821F073D26}"/>
              </a:ext>
            </a:extLst>
          </p:cNvPr>
          <p:cNvSpPr/>
          <p:nvPr/>
        </p:nvSpPr>
        <p:spPr>
          <a:xfrm>
            <a:off x="3352800" y="3048000"/>
            <a:ext cx="3251202" cy="533400"/>
          </a:xfrm>
          <a:prstGeom prst="wedgeRoundRectCallout">
            <a:avLst>
              <a:gd name="adj1" fmla="val -62043"/>
              <a:gd name="adj2" fmla="val 20510"/>
              <a:gd name="adj3" fmla="val 16667"/>
            </a:avLst>
          </a:prstGeom>
          <a:solidFill>
            <a:schemeClr val="bg1"/>
          </a:solidFill>
          <a:ln w="38100" cap="flat" cmpd="sng" algn="ctr">
            <a:solidFill>
              <a:schemeClr val="accent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Select Category and Scope</a:t>
            </a:r>
          </a:p>
        </p:txBody>
      </p:sp>
      <p:grpSp>
        <p:nvGrpSpPr>
          <p:cNvPr id="10" name="Group 9">
            <a:extLst>
              <a:ext uri="{FF2B5EF4-FFF2-40B4-BE49-F238E27FC236}">
                <a16:creationId xmlns:a16="http://schemas.microsoft.com/office/drawing/2014/main" id="{815A7F2A-5594-9B40-B938-8B3AA87AF164}"/>
              </a:ext>
            </a:extLst>
          </p:cNvPr>
          <p:cNvGrpSpPr/>
          <p:nvPr/>
        </p:nvGrpSpPr>
        <p:grpSpPr>
          <a:xfrm>
            <a:off x="3124200" y="4572000"/>
            <a:ext cx="4876800" cy="1066800"/>
            <a:chOff x="2108200" y="4343400"/>
            <a:chExt cx="4876800" cy="1066800"/>
          </a:xfrm>
        </p:grpSpPr>
        <p:sp>
          <p:nvSpPr>
            <p:cNvPr id="27" name="Rounded Rectangular Callout 26">
              <a:extLst>
                <a:ext uri="{FF2B5EF4-FFF2-40B4-BE49-F238E27FC236}">
                  <a16:creationId xmlns:a16="http://schemas.microsoft.com/office/drawing/2014/main" id="{1C40D284-1865-E343-BEEE-901EECCDAE6B}"/>
                </a:ext>
              </a:extLst>
            </p:cNvPr>
            <p:cNvSpPr/>
            <p:nvPr/>
          </p:nvSpPr>
          <p:spPr>
            <a:xfrm>
              <a:off x="2108200" y="4343400"/>
              <a:ext cx="4876800" cy="1066800"/>
            </a:xfrm>
            <a:prstGeom prst="wedgeRoundRectCallout">
              <a:avLst>
                <a:gd name="adj1" fmla="val -53252"/>
                <a:gd name="adj2" fmla="val -91693"/>
                <a:gd name="adj3" fmla="val 16667"/>
              </a:avLst>
            </a:prstGeom>
            <a:solidFill>
              <a:srgbClr val="FFFFFF"/>
            </a:solidFill>
            <a:ln w="38100" cap="flat" cmpd="sng" algn="ctr">
              <a:solidFill>
                <a:srgbClr val="C0504D"/>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endParaRPr>
            </a:p>
          </p:txBody>
        </p:sp>
        <p:pic>
          <p:nvPicPr>
            <p:cNvPr id="30" name="Picture 29" descr="Screen shot 2011-03-01 at 4.10.58 PM.png">
              <a:extLst>
                <a:ext uri="{FF2B5EF4-FFF2-40B4-BE49-F238E27FC236}">
                  <a16:creationId xmlns:a16="http://schemas.microsoft.com/office/drawing/2014/main" id="{D3A60E81-FAAB-AE4A-89FF-2C63974F72CE}"/>
                </a:ext>
              </a:extLst>
            </p:cNvPr>
            <p:cNvPicPr>
              <a:picLocks noChangeAspect="1"/>
            </p:cNvPicPr>
            <p:nvPr/>
          </p:nvPicPr>
          <p:blipFill rotWithShape="1">
            <a:blip r:embed="rId4">
              <a:extLst>
                <a:ext uri="{28A0092B-C50C-407E-A947-70E740481C1C}">
                  <a14:useLocalDpi xmlns:a14="http://schemas.microsoft.com/office/drawing/2010/main" val="0"/>
                </a:ext>
              </a:extLst>
            </a:blip>
            <a:srcRect l="-1" t="17784" r="-145" b="-588"/>
            <a:stretch/>
          </p:blipFill>
          <p:spPr>
            <a:xfrm>
              <a:off x="4953000" y="4876800"/>
              <a:ext cx="1813422" cy="440717"/>
            </a:xfrm>
            <a:prstGeom prst="rect">
              <a:avLst/>
            </a:prstGeom>
          </p:spPr>
        </p:pic>
        <p:sp>
          <p:nvSpPr>
            <p:cNvPr id="32" name="Rounded Rectangle 31">
              <a:extLst>
                <a:ext uri="{FF2B5EF4-FFF2-40B4-BE49-F238E27FC236}">
                  <a16:creationId xmlns:a16="http://schemas.microsoft.com/office/drawing/2014/main" id="{61013E07-6734-AD4D-B128-23114B8123D6}"/>
                </a:ext>
              </a:extLst>
            </p:cNvPr>
            <p:cNvSpPr/>
            <p:nvPr/>
          </p:nvSpPr>
          <p:spPr>
            <a:xfrm>
              <a:off x="2166257" y="4419600"/>
              <a:ext cx="4760686" cy="446165"/>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Click title for abstract and for full–text icon</a:t>
              </a:r>
              <a:r>
                <a:rPr lang="en-US" sz="2400" dirty="0">
                  <a:solidFill>
                    <a:srgbClr val="000000"/>
                  </a:solidFill>
                </a:rPr>
                <a:t>:</a:t>
              </a:r>
            </a:p>
          </p:txBody>
        </p:sp>
      </p:grpSp>
    </p:spTree>
    <p:extLst>
      <p:ext uri="{BB962C8B-B14F-4D97-AF65-F5344CB8AC3E}">
        <p14:creationId xmlns:p14="http://schemas.microsoft.com/office/powerpoint/2010/main" val="38748765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609600"/>
          </a:xfrm>
        </p:spPr>
        <p:txBody>
          <a:bodyPr/>
          <a:lstStyle/>
          <a:p>
            <a:r>
              <a:rPr lang="en-US" dirty="0">
                <a:solidFill>
                  <a:srgbClr val="FFFFFF"/>
                </a:solidFill>
              </a:rPr>
              <a:t>ACQUIRE: Information at Point of Care</a:t>
            </a:r>
          </a:p>
        </p:txBody>
      </p:sp>
      <p:sp>
        <p:nvSpPr>
          <p:cNvPr id="3" name="Content Placeholder 2"/>
          <p:cNvSpPr>
            <a:spLocks noGrp="1"/>
          </p:cNvSpPr>
          <p:nvPr>
            <p:ph idx="1"/>
          </p:nvPr>
        </p:nvSpPr>
        <p:spPr>
          <a:xfrm>
            <a:off x="76200" y="838200"/>
            <a:ext cx="8991600" cy="4953000"/>
          </a:xfrm>
        </p:spPr>
        <p:txBody>
          <a:bodyPr/>
          <a:lstStyle/>
          <a:p>
            <a:r>
              <a:rPr lang="en-US" dirty="0"/>
              <a:t>Point–of–Care Systems</a:t>
            </a:r>
          </a:p>
          <a:p>
            <a:pPr lvl="1"/>
            <a:r>
              <a:rPr lang="en-US" dirty="0"/>
              <a:t>Contain detailed modules about diseases.</a:t>
            </a:r>
          </a:p>
          <a:p>
            <a:pPr lvl="1"/>
            <a:r>
              <a:rPr lang="en-US" dirty="0"/>
              <a:t>Information overviews; rapid electronic updating.</a:t>
            </a:r>
          </a:p>
          <a:p>
            <a:pPr lvl="1"/>
            <a:r>
              <a:rPr lang="en-US" dirty="0"/>
              <a:t>Generally includes information on:</a:t>
            </a:r>
          </a:p>
          <a:p>
            <a:pPr lvl="2"/>
            <a:r>
              <a:rPr lang="en-US" dirty="0"/>
              <a:t>Etiology</a:t>
            </a:r>
          </a:p>
          <a:p>
            <a:pPr lvl="2"/>
            <a:r>
              <a:rPr lang="en-US" dirty="0"/>
              <a:t>Diagnosis</a:t>
            </a:r>
          </a:p>
          <a:p>
            <a:pPr lvl="2"/>
            <a:r>
              <a:rPr lang="en-US" dirty="0"/>
              <a:t>Therapy</a:t>
            </a:r>
          </a:p>
          <a:p>
            <a:pPr lvl="2"/>
            <a:r>
              <a:rPr lang="en-US" dirty="0"/>
              <a:t>Prognosis</a:t>
            </a:r>
          </a:p>
          <a:p>
            <a:pPr lvl="1"/>
            <a:r>
              <a:rPr lang="en-US" dirty="0"/>
              <a:t>Information is rated according to evidence quality level.</a:t>
            </a:r>
          </a:p>
          <a:p>
            <a:pPr lvl="1"/>
            <a:r>
              <a:rPr lang="en-US" dirty="0"/>
              <a:t>Available via smartphones for access at patient bedside.</a:t>
            </a:r>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15</a:t>
            </a:fld>
            <a:endParaRPr lang="en-US" dirty="0"/>
          </a:p>
        </p:txBody>
      </p:sp>
      <p:sp>
        <p:nvSpPr>
          <p:cNvPr id="6" name="Date Placeholder 5"/>
          <p:cNvSpPr>
            <a:spLocks noGrp="1"/>
          </p:cNvSpPr>
          <p:nvPr>
            <p:ph type="dt" sz="half" idx="10"/>
          </p:nvPr>
        </p:nvSpPr>
        <p:spPr/>
        <p:txBody>
          <a:bodyPr/>
          <a:lstStyle/>
          <a:p>
            <a:pPr>
              <a:defRPr/>
            </a:pPr>
            <a:fld id="{5A961F0D-92F0-C348-9675-C306166FDA0B}" type="datetime1">
              <a:rPr lang="en-US" smtClean="0"/>
              <a:t>5/2/18</a:t>
            </a:fld>
            <a:endParaRPr lang="en-US" dirty="0"/>
          </a:p>
        </p:txBody>
      </p:sp>
    </p:spTree>
    <p:extLst>
      <p:ext uri="{BB962C8B-B14F-4D97-AF65-F5344CB8AC3E}">
        <p14:creationId xmlns:p14="http://schemas.microsoft.com/office/powerpoint/2010/main" val="1728218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3338"/>
            <a:ext cx="7086600" cy="517525"/>
          </a:xfrm>
        </p:spPr>
        <p:txBody>
          <a:bodyPr/>
          <a:lstStyle/>
          <a:p>
            <a:r>
              <a:rPr lang="en-US" dirty="0">
                <a:solidFill>
                  <a:srgbClr val="FFFFFF"/>
                </a:solidFill>
                <a:ea typeface="ＭＳ Ｐゴシック" charset="-128"/>
                <a:cs typeface="ＭＳ Ｐゴシック" charset="-128"/>
              </a:rPr>
              <a:t>Accessing Point–of–Care Tools</a:t>
            </a:r>
          </a:p>
        </p:txBody>
      </p:sp>
      <p:sp>
        <p:nvSpPr>
          <p:cNvPr id="8195" name="Content Placeholder 2"/>
          <p:cNvSpPr>
            <a:spLocks noGrp="1"/>
          </p:cNvSpPr>
          <p:nvPr>
            <p:ph idx="1"/>
          </p:nvPr>
        </p:nvSpPr>
        <p:spPr>
          <a:xfrm>
            <a:off x="76200" y="846931"/>
            <a:ext cx="8763000" cy="5257800"/>
          </a:xfrm>
          <a:ln>
            <a:noFill/>
          </a:ln>
        </p:spPr>
        <p:txBody>
          <a:bodyPr/>
          <a:lstStyle/>
          <a:p>
            <a:endParaRPr lang="en-US" sz="2800" dirty="0">
              <a:solidFill>
                <a:srgbClr val="000000"/>
              </a:solidFill>
              <a:ea typeface="ＭＳ Ｐゴシック" charset="-128"/>
              <a:cs typeface="ＭＳ Ｐゴシック" charset="-128"/>
            </a:endParaRPr>
          </a:p>
          <a:p>
            <a:r>
              <a:rPr lang="en-US" sz="2800" dirty="0">
                <a:solidFill>
                  <a:srgbClr val="000000"/>
                </a:solidFill>
                <a:ea typeface="ＭＳ Ｐゴシック" charset="-128"/>
                <a:cs typeface="ＭＳ Ｐゴシック" charset="-128"/>
              </a:rPr>
              <a:t>TTUHSC Libraries subscribe to</a:t>
            </a:r>
          </a:p>
          <a:p>
            <a:pPr marL="0" indent="0">
              <a:buNone/>
            </a:pPr>
            <a:r>
              <a:rPr lang="en-US" sz="2800" dirty="0">
                <a:solidFill>
                  <a:srgbClr val="000000"/>
                </a:solidFill>
                <a:ea typeface="ＭＳ Ｐゴシック" charset="-128"/>
                <a:cs typeface="ＭＳ Ｐゴシック" charset="-128"/>
              </a:rPr>
              <a:t>     these Point–of–Care Databases:</a:t>
            </a:r>
            <a:endParaRPr lang="en-US" sz="2000" dirty="0">
              <a:ea typeface="ＭＳ Ｐゴシック" charset="-128"/>
              <a:cs typeface="ＭＳ Ｐゴシック" charset="-128"/>
            </a:endParaRPr>
          </a:p>
          <a:p>
            <a:pPr lvl="2"/>
            <a:r>
              <a:rPr lang="en-US" sz="2000" dirty="0">
                <a:ea typeface="ＭＳ Ｐゴシック" charset="-128"/>
                <a:cs typeface="ＭＳ Ｐゴシック" charset="-128"/>
              </a:rPr>
              <a:t>* Dynamed Plus™.</a:t>
            </a:r>
          </a:p>
          <a:p>
            <a:pPr lvl="2"/>
            <a:r>
              <a:rPr lang="en-US" sz="2000" dirty="0">
                <a:ea typeface="ＭＳ Ｐゴシック" charset="-128"/>
                <a:cs typeface="ＭＳ Ｐゴシック" charset="-128"/>
              </a:rPr>
              <a:t>   Essential Evidence Plus</a:t>
            </a:r>
            <a:r>
              <a:rPr lang="en-US" sz="1800" baseline="30000" dirty="0">
                <a:ea typeface="ＭＳ Ｐゴシック" charset="-128"/>
                <a:cs typeface="ＭＳ Ｐゴシック" charset="-128"/>
              </a:rPr>
              <a:t>©</a:t>
            </a:r>
            <a:r>
              <a:rPr lang="en-US" sz="1800" dirty="0">
                <a:ea typeface="ＭＳ Ｐゴシック" charset="-128"/>
                <a:cs typeface="ＭＳ Ｐゴシック" charset="-128"/>
              </a:rPr>
              <a:t>.</a:t>
            </a:r>
          </a:p>
          <a:p>
            <a:pPr lvl="2"/>
            <a:r>
              <a:rPr lang="en-US" sz="2000" dirty="0">
                <a:ea typeface="ＭＳ Ｐゴシック" charset="-128"/>
                <a:cs typeface="ＭＳ Ｐゴシック" charset="-128"/>
              </a:rPr>
              <a:t>*  FirstConsult</a:t>
            </a:r>
            <a:r>
              <a:rPr lang="en-US" sz="1800" dirty="0">
                <a:ea typeface="ＭＳ Ｐゴシック" charset="-128"/>
                <a:cs typeface="ＭＳ Ｐゴシック" charset="-128"/>
              </a:rPr>
              <a:t>™ within Clinical Key.</a:t>
            </a:r>
          </a:p>
          <a:p>
            <a:pPr lvl="2"/>
            <a:r>
              <a:rPr lang="en-US" sz="2000" dirty="0">
                <a:ea typeface="ＭＳ Ｐゴシック" charset="-128"/>
                <a:cs typeface="ＭＳ Ｐゴシック" charset="-128"/>
              </a:rPr>
              <a:t>* MICROMEDEX®.</a:t>
            </a:r>
          </a:p>
          <a:p>
            <a:pPr lvl="2"/>
            <a:r>
              <a:rPr lang="en-US" sz="2000" dirty="0">
                <a:ea typeface="ＭＳ Ｐゴシック" charset="-128"/>
                <a:cs typeface="ＭＳ Ｐゴシック" charset="-128"/>
              </a:rPr>
              <a:t># Nursing Reference Center Plus</a:t>
            </a:r>
            <a:r>
              <a:rPr lang="en-US" sz="1800" dirty="0">
                <a:ea typeface="ＭＳ Ｐゴシック" charset="-128"/>
                <a:cs typeface="ＭＳ Ｐゴシック" charset="-128"/>
              </a:rPr>
              <a:t>™.</a:t>
            </a:r>
          </a:p>
          <a:p>
            <a:pPr lvl="1"/>
            <a:r>
              <a:rPr lang="en-US" sz="2400" dirty="0">
                <a:ea typeface="ＭＳ Ｐゴシック" charset="-128"/>
                <a:cs typeface="ＭＳ Ｐゴシック" charset="-128"/>
              </a:rPr>
              <a:t>All of these databases provide </a:t>
            </a:r>
          </a:p>
          <a:p>
            <a:pPr marL="457200" lvl="1" indent="0">
              <a:buNone/>
            </a:pPr>
            <a:r>
              <a:rPr lang="en-US" sz="2400" dirty="0">
                <a:ea typeface="ＭＳ Ｐゴシック" charset="-128"/>
                <a:cs typeface="ＭＳ Ｐゴシック" charset="-128"/>
              </a:rPr>
              <a:t>    web-based </a:t>
            </a:r>
            <a:r>
              <a:rPr lang="en-US" sz="2400" dirty="0">
                <a:ea typeface="ＭＳ Ｐゴシック" charset="-128"/>
                <a:cs typeface="ＭＳ Ｐゴシック" charset="-128"/>
                <a:hlinkClick r:id="rId3"/>
              </a:rPr>
              <a:t>mobile</a:t>
            </a:r>
            <a:r>
              <a:rPr lang="en-US" sz="2400" dirty="0">
                <a:ea typeface="ＭＳ Ｐゴシック" charset="-128"/>
                <a:cs typeface="ＭＳ Ｐゴシック" charset="-128"/>
              </a:rPr>
              <a:t> access.</a:t>
            </a:r>
          </a:p>
          <a:p>
            <a:pPr lvl="2"/>
            <a:r>
              <a:rPr lang="en-US" sz="2000" dirty="0">
                <a:ea typeface="ＭＳ Ｐゴシック" charset="-128"/>
                <a:cs typeface="ＭＳ Ｐゴシック" charset="-128"/>
              </a:rPr>
              <a:t>* also have true mobile apps</a:t>
            </a:r>
          </a:p>
          <a:p>
            <a:pPr lvl="2"/>
            <a:r>
              <a:rPr lang="en-US" sz="2000" dirty="0">
                <a:ea typeface="ＭＳ Ｐゴシック" charset="-128"/>
                <a:cs typeface="ＭＳ Ｐゴシック" charset="-128"/>
              </a:rPr>
              <a:t># app for Androids, iPhones </a:t>
            </a:r>
          </a:p>
        </p:txBody>
      </p:sp>
      <p:sp>
        <p:nvSpPr>
          <p:cNvPr id="8197"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D554503A-D780-A94F-8B84-40E58433AB76}" type="slidenum">
              <a:rPr lang="en-US">
                <a:solidFill>
                  <a:srgbClr val="000000"/>
                </a:solidFill>
                <a:ea typeface="ＭＳ Ｐゴシック" charset="-128"/>
                <a:cs typeface="ＭＳ Ｐゴシック" charset="-128"/>
              </a:rPr>
              <a:pPr fontAlgn="base">
                <a:spcBef>
                  <a:spcPct val="0"/>
                </a:spcBef>
                <a:spcAft>
                  <a:spcPct val="0"/>
                </a:spcAft>
              </a:pPr>
              <a:t>16</a:t>
            </a:fld>
            <a:endParaRPr lang="en-US" dirty="0">
              <a:solidFill>
                <a:srgbClr val="000000"/>
              </a:solidFill>
              <a:ea typeface="ＭＳ Ｐゴシック" charset="-128"/>
              <a:cs typeface="ＭＳ Ｐゴシック" charset="-128"/>
            </a:endParaRPr>
          </a:p>
        </p:txBody>
      </p:sp>
      <p:sp>
        <p:nvSpPr>
          <p:cNvPr id="2" name="Date Placeholder 1"/>
          <p:cNvSpPr>
            <a:spLocks noGrp="1"/>
          </p:cNvSpPr>
          <p:nvPr>
            <p:ph type="dt" sz="half" idx="10"/>
          </p:nvPr>
        </p:nvSpPr>
        <p:spPr/>
        <p:txBody>
          <a:bodyPr/>
          <a:lstStyle/>
          <a:p>
            <a:pPr>
              <a:defRPr/>
            </a:pPr>
            <a:fld id="{2D4C0E69-6AC9-FB40-84C3-ED0BC8A027E9}" type="datetime1">
              <a:rPr lang="en-US" smtClean="0"/>
              <a:t>5/2/18</a:t>
            </a:fld>
            <a:endParaRPr lang="en-US" dirty="0"/>
          </a:p>
        </p:txBody>
      </p:sp>
      <p:pic>
        <p:nvPicPr>
          <p:cNvPr id="4" name="Picture 3">
            <a:extLst>
              <a:ext uri="{FF2B5EF4-FFF2-40B4-BE49-F238E27FC236}">
                <a16:creationId xmlns:a16="http://schemas.microsoft.com/office/drawing/2014/main" id="{51DCB750-B524-D04C-8A15-6A4C334A5E9E}"/>
              </a:ext>
            </a:extLst>
          </p:cNvPr>
          <p:cNvPicPr>
            <a:picLocks noChangeAspect="1"/>
          </p:cNvPicPr>
          <p:nvPr/>
        </p:nvPicPr>
        <p:blipFill>
          <a:blip r:embed="rId4"/>
          <a:stretch>
            <a:fillRect/>
          </a:stretch>
        </p:blipFill>
        <p:spPr>
          <a:xfrm>
            <a:off x="5257800" y="1523492"/>
            <a:ext cx="3701796" cy="4420108"/>
          </a:xfrm>
          <a:prstGeom prst="rect">
            <a:avLst/>
          </a:prstGeom>
        </p:spPr>
      </p:pic>
      <p:sp>
        <p:nvSpPr>
          <p:cNvPr id="15" name="Rounded Rectangular Callout 14">
            <a:extLst>
              <a:ext uri="{FF2B5EF4-FFF2-40B4-BE49-F238E27FC236}">
                <a16:creationId xmlns:a16="http://schemas.microsoft.com/office/drawing/2014/main" id="{BCBEDB34-AF1E-1B40-BE71-0995C19B0BEA}"/>
              </a:ext>
            </a:extLst>
          </p:cNvPr>
          <p:cNvSpPr/>
          <p:nvPr/>
        </p:nvSpPr>
        <p:spPr>
          <a:xfrm>
            <a:off x="4572000" y="838200"/>
            <a:ext cx="4419600" cy="533400"/>
          </a:xfrm>
          <a:prstGeom prst="wedgeRoundRectCallout">
            <a:avLst>
              <a:gd name="adj1" fmla="val 9865"/>
              <a:gd name="adj2" fmla="val 82535"/>
              <a:gd name="adj3" fmla="val 16667"/>
            </a:avLst>
          </a:prstGeom>
          <a:solidFill>
            <a:schemeClr val="bg1"/>
          </a:solidFill>
          <a:ln w="28575" cmpd="sng">
            <a:solidFill>
              <a:srgbClr val="AB46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https://ttuhsc.libguides.com/homepage</a:t>
            </a:r>
          </a:p>
        </p:txBody>
      </p:sp>
      <p:sp>
        <p:nvSpPr>
          <p:cNvPr id="16" name="Rounded Rectangular Callout 15">
            <a:extLst>
              <a:ext uri="{FF2B5EF4-FFF2-40B4-BE49-F238E27FC236}">
                <a16:creationId xmlns:a16="http://schemas.microsoft.com/office/drawing/2014/main" id="{7ECF36C7-68F4-9949-BF0B-77C8CA9FAE4F}"/>
              </a:ext>
            </a:extLst>
          </p:cNvPr>
          <p:cNvSpPr/>
          <p:nvPr/>
        </p:nvSpPr>
        <p:spPr>
          <a:xfrm>
            <a:off x="5486400" y="5791200"/>
            <a:ext cx="2819400" cy="685800"/>
          </a:xfrm>
          <a:prstGeom prst="wedgeRoundRectCallout">
            <a:avLst>
              <a:gd name="adj1" fmla="val -28255"/>
              <a:gd name="adj2" fmla="val -162304"/>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Click on the name of tool you wish to search</a:t>
            </a:r>
          </a:p>
        </p:txBody>
      </p:sp>
      <p:cxnSp>
        <p:nvCxnSpPr>
          <p:cNvPr id="17" name="Straight Arrow Connector 16">
            <a:extLst>
              <a:ext uri="{FF2B5EF4-FFF2-40B4-BE49-F238E27FC236}">
                <a16:creationId xmlns:a16="http://schemas.microsoft.com/office/drawing/2014/main" id="{61581AFA-27D4-8648-A5A4-2E1076E0B71B}"/>
              </a:ext>
            </a:extLst>
          </p:cNvPr>
          <p:cNvCxnSpPr>
            <a:cxnSpLocks/>
          </p:cNvCxnSpPr>
          <p:nvPr/>
        </p:nvCxnSpPr>
        <p:spPr>
          <a:xfrm flipH="1">
            <a:off x="6134100" y="4648200"/>
            <a:ext cx="457200" cy="0"/>
          </a:xfrm>
          <a:prstGeom prst="straightConnector1">
            <a:avLst/>
          </a:prstGeom>
          <a:ln w="38100">
            <a:solidFill>
              <a:srgbClr val="0035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98EE632-8232-F64B-A810-B72A9CA0FC5D}"/>
              </a:ext>
            </a:extLst>
          </p:cNvPr>
          <p:cNvCxnSpPr>
            <a:cxnSpLocks/>
          </p:cNvCxnSpPr>
          <p:nvPr/>
        </p:nvCxnSpPr>
        <p:spPr>
          <a:xfrm flipH="1">
            <a:off x="6134100" y="4800600"/>
            <a:ext cx="457200" cy="0"/>
          </a:xfrm>
          <a:prstGeom prst="straightConnector1">
            <a:avLst/>
          </a:prstGeom>
          <a:ln w="38100">
            <a:solidFill>
              <a:srgbClr val="0035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8636EA0-1F27-B446-BEBE-F3BD57F8AD6B}"/>
              </a:ext>
            </a:extLst>
          </p:cNvPr>
          <p:cNvCxnSpPr>
            <a:cxnSpLocks/>
          </p:cNvCxnSpPr>
          <p:nvPr/>
        </p:nvCxnSpPr>
        <p:spPr>
          <a:xfrm>
            <a:off x="5067300" y="4724400"/>
            <a:ext cx="381000" cy="0"/>
          </a:xfrm>
          <a:prstGeom prst="straightConnector1">
            <a:avLst/>
          </a:prstGeom>
          <a:ln w="38100">
            <a:solidFill>
              <a:srgbClr val="0035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FB61F6E-F2AB-A84F-9CEA-2ACB8ED891BC}"/>
              </a:ext>
            </a:extLst>
          </p:cNvPr>
          <p:cNvCxnSpPr>
            <a:cxnSpLocks/>
          </p:cNvCxnSpPr>
          <p:nvPr/>
        </p:nvCxnSpPr>
        <p:spPr>
          <a:xfrm>
            <a:off x="5067300" y="4495800"/>
            <a:ext cx="381000" cy="0"/>
          </a:xfrm>
          <a:prstGeom prst="straightConnector1">
            <a:avLst/>
          </a:prstGeom>
          <a:ln w="38100">
            <a:solidFill>
              <a:srgbClr val="0035FF"/>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3985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3338"/>
            <a:ext cx="4800600" cy="517525"/>
          </a:xfrm>
        </p:spPr>
        <p:txBody>
          <a:bodyPr/>
          <a:lstStyle/>
          <a:p>
            <a:r>
              <a:rPr lang="en-US" dirty="0">
                <a:ea typeface="ＭＳ Ｐゴシック" charset="-128"/>
                <a:cs typeface="ＭＳ Ｐゴシック" charset="-128"/>
              </a:rPr>
              <a:t>Point–of–Care Tools</a:t>
            </a:r>
          </a:p>
        </p:txBody>
      </p:sp>
      <p:sp>
        <p:nvSpPr>
          <p:cNvPr id="9220"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5CDD5908-B16D-8449-80B7-C2373CAF8AB4}" type="slidenum">
              <a:rPr lang="en-US" smtClean="0">
                <a:solidFill>
                  <a:srgbClr val="000000"/>
                </a:solidFill>
                <a:ea typeface="ＭＳ Ｐゴシック" charset="-128"/>
                <a:cs typeface="ＭＳ Ｐゴシック" charset="-128"/>
              </a:rPr>
              <a:pPr fontAlgn="base">
                <a:spcBef>
                  <a:spcPct val="0"/>
                </a:spcBef>
                <a:spcAft>
                  <a:spcPct val="0"/>
                </a:spcAft>
              </a:pPr>
              <a:t>17</a:t>
            </a:fld>
            <a:endParaRPr lang="en-US" dirty="0">
              <a:solidFill>
                <a:srgbClr val="000000"/>
              </a:solidFill>
              <a:ea typeface="ＭＳ Ｐゴシック" charset="-128"/>
              <a:cs typeface="ＭＳ Ｐゴシック" charset="-128"/>
            </a:endParaRPr>
          </a:p>
        </p:txBody>
      </p:sp>
      <p:sp>
        <p:nvSpPr>
          <p:cNvPr id="3" name="Date Placeholder 2"/>
          <p:cNvSpPr>
            <a:spLocks noGrp="1"/>
          </p:cNvSpPr>
          <p:nvPr>
            <p:ph type="dt" sz="half" idx="10"/>
          </p:nvPr>
        </p:nvSpPr>
        <p:spPr/>
        <p:txBody>
          <a:bodyPr/>
          <a:lstStyle/>
          <a:p>
            <a:pPr>
              <a:defRPr/>
            </a:pPr>
            <a:fld id="{F1244B6B-AEE9-4C41-9080-3F5EEAEF7997}" type="datetime1">
              <a:rPr lang="en-US" smtClean="0"/>
              <a:t>5/2/18</a:t>
            </a:fld>
            <a:endParaRPr lang="en-US" dirty="0"/>
          </a:p>
        </p:txBody>
      </p:sp>
      <p:grpSp>
        <p:nvGrpSpPr>
          <p:cNvPr id="15" name="Group 14">
            <a:extLst>
              <a:ext uri="{FF2B5EF4-FFF2-40B4-BE49-F238E27FC236}">
                <a16:creationId xmlns:a16="http://schemas.microsoft.com/office/drawing/2014/main" id="{F276964A-F126-AD4A-95F3-E1ABB9E4DE76}"/>
              </a:ext>
            </a:extLst>
          </p:cNvPr>
          <p:cNvGrpSpPr/>
          <p:nvPr/>
        </p:nvGrpSpPr>
        <p:grpSpPr>
          <a:xfrm>
            <a:off x="228600" y="1015477"/>
            <a:ext cx="8610600" cy="5004323"/>
            <a:chOff x="228600" y="1015477"/>
            <a:chExt cx="8610600" cy="5004323"/>
          </a:xfrm>
        </p:grpSpPr>
        <p:grpSp>
          <p:nvGrpSpPr>
            <p:cNvPr id="29" name="Group 28"/>
            <p:cNvGrpSpPr>
              <a:grpSpLocks noChangeAspect="1"/>
            </p:cNvGrpSpPr>
            <p:nvPr/>
          </p:nvGrpSpPr>
          <p:grpSpPr>
            <a:xfrm>
              <a:off x="4581119" y="2743200"/>
              <a:ext cx="3343681" cy="1134218"/>
              <a:chOff x="744727" y="877348"/>
              <a:chExt cx="3483000" cy="1181477"/>
            </a:xfrm>
          </p:grpSpPr>
          <p:pic>
            <p:nvPicPr>
              <p:cNvPr id="39" name="Content Placeholder 6" descr="Screen shot 2010-11-10 at 4.45.35 PM.png"/>
              <p:cNvPicPr>
                <a:picLocks noChangeAspect="1"/>
              </p:cNvPicPr>
              <p:nvPr/>
            </p:nvPicPr>
            <p:blipFill>
              <a:blip r:embed="rId3"/>
              <a:srcRect t="1385" r="-1222" b="1385"/>
              <a:stretch>
                <a:fillRect/>
              </a:stretch>
            </p:blipFill>
            <p:spPr bwMode="auto">
              <a:xfrm>
                <a:off x="744727" y="877348"/>
                <a:ext cx="3483000" cy="1181477"/>
              </a:xfrm>
              <a:prstGeom prst="rect">
                <a:avLst/>
              </a:prstGeom>
              <a:noFill/>
              <a:ln w="38100" cap="flat" cmpd="sng" algn="ctr">
                <a:solidFill>
                  <a:srgbClr val="5283DD"/>
                </a:solidFill>
                <a:prstDash val="solid"/>
                <a:miter lim="800000"/>
                <a:headEnd type="none" w="med" len="med"/>
                <a:tailEnd type="none" w="med" len="med"/>
              </a:ln>
            </p:spPr>
          </p:pic>
          <p:sp>
            <p:nvSpPr>
              <p:cNvPr id="42" name="Rectangle 41"/>
              <p:cNvSpPr/>
              <p:nvPr/>
            </p:nvSpPr>
            <p:spPr>
              <a:xfrm>
                <a:off x="3821926" y="971316"/>
                <a:ext cx="369578" cy="499281"/>
              </a:xfrm>
              <a:prstGeom prst="rect">
                <a:avLst/>
              </a:prstGeom>
              <a:solidFill>
                <a:srgbClr val="FFFFFF"/>
              </a:solidFill>
              <a:ln w="285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Rectangle 1"/>
            <p:cNvSpPr/>
            <p:nvPr/>
          </p:nvSpPr>
          <p:spPr>
            <a:xfrm>
              <a:off x="3048000" y="1015477"/>
              <a:ext cx="2590800" cy="813323"/>
            </a:xfrm>
            <a:prstGeom prst="rect">
              <a:avLst/>
            </a:prstGeom>
            <a:solidFill>
              <a:schemeClr val="bg1"/>
            </a:solidFill>
            <a:ln w="381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400080"/>
                  </a:solidFill>
                  <a:latin typeface="Verdana"/>
                  <a:ea typeface="Osaka"/>
                  <a:cs typeface="Verdana"/>
                </a:rPr>
                <a:t>MICROMEDEX</a:t>
              </a:r>
              <a:r>
                <a:rPr lang="en-US" sz="2000" b="1" baseline="30000" dirty="0">
                  <a:solidFill>
                    <a:srgbClr val="400080"/>
                  </a:solidFill>
                  <a:latin typeface="Verdana"/>
                  <a:ea typeface="Osaka"/>
                  <a:cs typeface="Verdana"/>
                </a:rPr>
                <a:t>®</a:t>
              </a:r>
            </a:p>
          </p:txBody>
        </p:sp>
        <p:grpSp>
          <p:nvGrpSpPr>
            <p:cNvPr id="21" name="Group 20"/>
            <p:cNvGrpSpPr>
              <a:grpSpLocks noChangeAspect="1"/>
            </p:cNvGrpSpPr>
            <p:nvPr/>
          </p:nvGrpSpPr>
          <p:grpSpPr>
            <a:xfrm>
              <a:off x="381000" y="1325118"/>
              <a:ext cx="3534951" cy="2408682"/>
              <a:chOff x="2667000" y="2362200"/>
              <a:chExt cx="3243072" cy="2209800"/>
            </a:xfrm>
          </p:grpSpPr>
          <p:pic>
            <p:nvPicPr>
              <p:cNvPr id="62" name="Picture 22" descr="eeplus.png"/>
              <p:cNvPicPr>
                <a:picLocks noChangeAspect="1"/>
              </p:cNvPicPr>
              <p:nvPr/>
            </p:nvPicPr>
            <p:blipFill>
              <a:blip r:embed="rId4"/>
              <a:srcRect/>
              <a:stretch>
                <a:fillRect/>
              </a:stretch>
            </p:blipFill>
            <p:spPr bwMode="auto">
              <a:xfrm>
                <a:off x="2679700" y="2362200"/>
                <a:ext cx="1626858" cy="619624"/>
              </a:xfrm>
              <a:prstGeom prst="rect">
                <a:avLst/>
              </a:prstGeom>
              <a:solidFill>
                <a:srgbClr val="FFFFFF"/>
              </a:solidFill>
              <a:ln w="9525">
                <a:noFill/>
                <a:miter lim="800000"/>
                <a:headEnd/>
                <a:tailEnd/>
              </a:ln>
            </p:spPr>
          </p:pic>
          <p:pic>
            <p:nvPicPr>
              <p:cNvPr id="19" name="Picture 18" descr="Screen Shot 2014-02-05 at 4.33.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099816"/>
                <a:ext cx="3243072" cy="1472184"/>
              </a:xfrm>
              <a:prstGeom prst="rect">
                <a:avLst/>
              </a:prstGeom>
              <a:ln w="19050" cmpd="sng">
                <a:solidFill>
                  <a:srgbClr val="FFCC66"/>
                </a:solidFill>
              </a:ln>
            </p:spPr>
          </p:pic>
        </p:grpSp>
        <p:grpSp>
          <p:nvGrpSpPr>
            <p:cNvPr id="13" name="Group 12">
              <a:extLst>
                <a:ext uri="{FF2B5EF4-FFF2-40B4-BE49-F238E27FC236}">
                  <a16:creationId xmlns:a16="http://schemas.microsoft.com/office/drawing/2014/main" id="{CB17CDEA-B30B-A44B-9BC4-81F34F2C5808}"/>
                </a:ext>
              </a:extLst>
            </p:cNvPr>
            <p:cNvGrpSpPr/>
            <p:nvPr/>
          </p:nvGrpSpPr>
          <p:grpSpPr>
            <a:xfrm>
              <a:off x="228600" y="4114800"/>
              <a:ext cx="4876800" cy="1905000"/>
              <a:chOff x="228600" y="4419600"/>
              <a:chExt cx="4876800" cy="1905000"/>
            </a:xfrm>
          </p:grpSpPr>
          <p:sp>
            <p:nvSpPr>
              <p:cNvPr id="16" name="Rectangle 15"/>
              <p:cNvSpPr/>
              <p:nvPr/>
            </p:nvSpPr>
            <p:spPr>
              <a:xfrm>
                <a:off x="228600" y="4419600"/>
                <a:ext cx="4876800" cy="1905000"/>
              </a:xfrm>
              <a:prstGeom prst="rect">
                <a:avLst/>
              </a:prstGeom>
              <a:solidFill>
                <a:schemeClr val="bg1"/>
              </a:solidFill>
              <a:ln w="1905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3332435-01FE-E346-8258-B2B3A6D744C1}"/>
                  </a:ext>
                </a:extLst>
              </p:cNvPr>
              <p:cNvGrpSpPr/>
              <p:nvPr/>
            </p:nvGrpSpPr>
            <p:grpSpPr>
              <a:xfrm>
                <a:off x="487026" y="4648200"/>
                <a:ext cx="4377074" cy="1447800"/>
                <a:chOff x="487026" y="4648200"/>
                <a:chExt cx="4377074" cy="1447800"/>
              </a:xfrm>
            </p:grpSpPr>
            <p:sp>
              <p:nvSpPr>
                <p:cNvPr id="47" name="Rectangle 46"/>
                <p:cNvSpPr/>
                <p:nvPr/>
              </p:nvSpPr>
              <p:spPr>
                <a:xfrm>
                  <a:off x="594471" y="5334000"/>
                  <a:ext cx="533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lang="en-US" sz="4800" dirty="0">
                      <a:solidFill>
                        <a:schemeClr val="tx1">
                          <a:lumMod val="50000"/>
                          <a:lumOff val="50000"/>
                        </a:schemeClr>
                      </a:solidFill>
                      <a:latin typeface="Edwardian Script ITC"/>
                      <a:cs typeface="Edwardian Script ITC"/>
                    </a:rPr>
                    <a:t>in</a:t>
                  </a:r>
                </a:p>
              </p:txBody>
            </p:sp>
            <p:sp>
              <p:nvSpPr>
                <p:cNvPr id="4" name="Rectangle 3"/>
                <p:cNvSpPr/>
                <p:nvPr/>
              </p:nvSpPr>
              <p:spPr>
                <a:xfrm>
                  <a:off x="539113" y="5689758"/>
                  <a:ext cx="1886587" cy="406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600" dirty="0">
                      <a:solidFill>
                        <a:srgbClr val="FF8200"/>
                      </a:solidFill>
                    </a:rPr>
                    <a:t>Clinical Key®</a:t>
                  </a:r>
                </a:p>
              </p:txBody>
            </p:sp>
            <p:sp>
              <p:nvSpPr>
                <p:cNvPr id="30" name="Rectangle 29"/>
                <p:cNvSpPr/>
                <p:nvPr/>
              </p:nvSpPr>
              <p:spPr>
                <a:xfrm>
                  <a:off x="487026" y="4648200"/>
                  <a:ext cx="4377074" cy="5334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2400" dirty="0">
                      <a:solidFill>
                        <a:schemeClr val="bg1"/>
                      </a:solidFill>
                    </a:rPr>
                    <a:t> First Consult/Clinical Overviews </a:t>
                  </a:r>
                  <a:r>
                    <a:rPr lang="en-US" sz="1200" baseline="30000" dirty="0">
                      <a:solidFill>
                        <a:schemeClr val="bg1"/>
                      </a:solidFill>
                      <a:latin typeface="ＭＳ ゴシック"/>
                      <a:ea typeface="ＭＳ ゴシック"/>
                      <a:cs typeface="ＭＳ ゴシック"/>
                    </a:rPr>
                    <a:t>∨</a:t>
                  </a:r>
                  <a:endParaRPr lang="en-US" sz="1200" baseline="30000" dirty="0">
                    <a:solidFill>
                      <a:schemeClr val="bg1"/>
                    </a:solidFill>
                  </a:endParaRPr>
                </a:p>
              </p:txBody>
            </p:sp>
          </p:grpSp>
        </p:grpSp>
        <p:pic>
          <p:nvPicPr>
            <p:cNvPr id="9" name="Picture 8" descr="Screen Shot 2015-03-23 at 1.53.03 PM.png"/>
            <p:cNvPicPr>
              <a:picLocks noChangeAspect="1"/>
            </p:cNvPicPr>
            <p:nvPr/>
          </p:nvPicPr>
          <p:blipFill rotWithShape="1">
            <a:blip r:embed="rId6">
              <a:extLst>
                <a:ext uri="{28A0092B-C50C-407E-A947-70E740481C1C}">
                  <a14:useLocalDpi xmlns:a14="http://schemas.microsoft.com/office/drawing/2010/main" val="0"/>
                </a:ext>
              </a:extLst>
            </a:blip>
            <a:srcRect b="23464"/>
            <a:stretch/>
          </p:blipFill>
          <p:spPr>
            <a:xfrm>
              <a:off x="5358765" y="4421345"/>
              <a:ext cx="3480435" cy="1446055"/>
            </a:xfrm>
            <a:prstGeom prst="rect">
              <a:avLst/>
            </a:prstGeom>
            <a:ln>
              <a:solidFill>
                <a:srgbClr val="7F7F7F"/>
              </a:solidFill>
            </a:ln>
          </p:spPr>
        </p:pic>
        <p:pic>
          <p:nvPicPr>
            <p:cNvPr id="8" name="Picture 7">
              <a:extLst>
                <a:ext uri="{FF2B5EF4-FFF2-40B4-BE49-F238E27FC236}">
                  <a16:creationId xmlns:a16="http://schemas.microsoft.com/office/drawing/2014/main" id="{2567BB6B-8844-1F43-93F3-3E3E1384AD2C}"/>
                </a:ext>
              </a:extLst>
            </p:cNvPr>
            <p:cNvPicPr>
              <a:picLocks noChangeAspect="1"/>
            </p:cNvPicPr>
            <p:nvPr/>
          </p:nvPicPr>
          <p:blipFill>
            <a:blip r:embed="rId7"/>
            <a:stretch>
              <a:fillRect/>
            </a:stretch>
          </p:blipFill>
          <p:spPr>
            <a:xfrm>
              <a:off x="5981700" y="1085850"/>
              <a:ext cx="2857500" cy="1428750"/>
            </a:xfrm>
            <a:prstGeom prst="rect">
              <a:avLst/>
            </a:prstGeom>
          </p:spPr>
        </p:pic>
      </p:grpSp>
    </p:spTree>
    <p:extLst>
      <p:ext uri="{BB962C8B-B14F-4D97-AF65-F5344CB8AC3E}">
        <p14:creationId xmlns:p14="http://schemas.microsoft.com/office/powerpoint/2010/main" val="3954566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56" y="76200"/>
            <a:ext cx="8379944" cy="516467"/>
          </a:xfrm>
        </p:spPr>
        <p:txBody>
          <a:bodyPr/>
          <a:lstStyle/>
          <a:p>
            <a:r>
              <a:rPr lang="en-US" dirty="0"/>
              <a:t>ACQUIRE: EBP Literature Databases</a:t>
            </a:r>
          </a:p>
        </p:txBody>
      </p:sp>
      <p:sp>
        <p:nvSpPr>
          <p:cNvPr id="3" name="Content Placeholder 2"/>
          <p:cNvSpPr>
            <a:spLocks noGrp="1"/>
          </p:cNvSpPr>
          <p:nvPr>
            <p:ph idx="1"/>
          </p:nvPr>
        </p:nvSpPr>
        <p:spPr>
          <a:xfrm>
            <a:off x="80816" y="762000"/>
            <a:ext cx="8975934" cy="5334000"/>
          </a:xfrm>
        </p:spPr>
        <p:txBody>
          <a:bodyPr/>
          <a:lstStyle/>
          <a:p>
            <a:pPr marL="0" indent="0" algn="ctr">
              <a:buNone/>
            </a:pPr>
            <a:r>
              <a:rPr lang="en-US" sz="1800" i="1" dirty="0"/>
              <a:t>Access databases below via </a:t>
            </a:r>
            <a:r>
              <a:rPr lang="en-US" sz="1800" dirty="0">
                <a:hlinkClick r:id="rId3"/>
              </a:rPr>
              <a:t>https://ttuhsc.libguides.com/homepage</a:t>
            </a:r>
            <a:r>
              <a:rPr lang="en-US" sz="1800" dirty="0"/>
              <a:t> </a:t>
            </a:r>
            <a:r>
              <a:rPr lang="en-US" sz="1800" i="1" dirty="0"/>
              <a:t>under the School/Program pull down or click on Databases A-Z </a:t>
            </a:r>
          </a:p>
          <a:p>
            <a:pPr marL="0" indent="0">
              <a:buNone/>
            </a:pPr>
            <a:endParaRPr lang="en-US" sz="1800" dirty="0"/>
          </a:p>
          <a:p>
            <a:r>
              <a:rPr lang="en-US" sz="1800" dirty="0"/>
              <a:t>Cochrane Library</a:t>
            </a:r>
          </a:p>
          <a:p>
            <a:pPr lvl="1"/>
            <a:r>
              <a:rPr lang="en-US" sz="1800" dirty="0"/>
              <a:t>collection of six databases that contain different types of high-quality, independent evidence to inform healthcare decision-making and are produced the The Cochrane Collaboration  </a:t>
            </a:r>
            <a:r>
              <a:rPr lang="en-US" sz="1800" i="1" dirty="0"/>
              <a:t>(The Cochrane Collaboration, 2016)</a:t>
            </a:r>
          </a:p>
          <a:p>
            <a:r>
              <a:rPr lang="en-US" sz="1800" dirty="0"/>
              <a:t>Joanna Briggs Institute (JBI). (nursing)</a:t>
            </a:r>
          </a:p>
          <a:p>
            <a:pPr lvl="1"/>
            <a:r>
              <a:rPr lang="en-US" sz="1800" dirty="0"/>
              <a:t>includes the JBI Library of </a:t>
            </a:r>
            <a:r>
              <a:rPr lang="en-US" sz="1800" dirty="0">
                <a:solidFill>
                  <a:srgbClr val="000000"/>
                </a:solidFill>
              </a:rPr>
              <a:t>Systematic Reviews</a:t>
            </a:r>
            <a:r>
              <a:rPr lang="en-US" sz="1800" dirty="0"/>
              <a:t>, Best Practice Information sheets, Evidence Summaries and Evidence-Based Recommended Practice.</a:t>
            </a:r>
            <a:endParaRPr lang="en-US" sz="2200" i="1" dirty="0"/>
          </a:p>
          <a:p>
            <a:r>
              <a:rPr lang="en-US" sz="1800" dirty="0"/>
              <a:t>OTseeker</a:t>
            </a:r>
          </a:p>
          <a:p>
            <a:pPr lvl="1"/>
            <a:r>
              <a:rPr lang="en-US" sz="1800" dirty="0"/>
              <a:t>abstracts of systematic reviews and randomized controlled trials relevant to occupational therapy. </a:t>
            </a:r>
            <a:r>
              <a:rPr lang="en-US" sz="1800" i="1" dirty="0"/>
              <a:t>(Bennett, S., 2003)</a:t>
            </a:r>
          </a:p>
          <a:p>
            <a:r>
              <a:rPr lang="en-US" sz="1800" dirty="0" err="1"/>
              <a:t>PED</a:t>
            </a:r>
            <a:r>
              <a:rPr lang="en-US" sz="1800" i="1" dirty="0" err="1"/>
              <a:t>ro</a:t>
            </a:r>
            <a:r>
              <a:rPr lang="en-US" sz="1800" i="1" dirty="0"/>
              <a:t> </a:t>
            </a:r>
            <a:r>
              <a:rPr lang="en-US" sz="1800" dirty="0"/>
              <a:t>(physical therapy)</a:t>
            </a:r>
          </a:p>
          <a:p>
            <a:pPr lvl="1"/>
            <a:r>
              <a:rPr lang="en-US" sz="1800" dirty="0"/>
              <a:t>abstracts of </a:t>
            </a:r>
            <a:r>
              <a:rPr lang="en-US" sz="1800" dirty="0">
                <a:solidFill>
                  <a:srgbClr val="000000"/>
                </a:solidFill>
              </a:rPr>
              <a:t>randomized controlled trials, systematic reviews</a:t>
            </a:r>
            <a:r>
              <a:rPr lang="en-US" sz="1800" dirty="0"/>
              <a:t>, and practice guidelines in physiotherapy</a:t>
            </a:r>
          </a:p>
          <a:p>
            <a:pPr lvl="1"/>
            <a:r>
              <a:rPr lang="en-US" sz="1800" dirty="0"/>
              <a:t>links to full text articles where possible. </a:t>
            </a:r>
            <a:r>
              <a:rPr lang="en-US" sz="1800" i="1" dirty="0"/>
              <a:t>(CEBP, 1999)</a:t>
            </a:r>
            <a:endParaRPr lang="en-US" sz="1800"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18</a:t>
            </a:fld>
            <a:endParaRPr lang="en-US" dirty="0"/>
          </a:p>
        </p:txBody>
      </p:sp>
      <p:sp>
        <p:nvSpPr>
          <p:cNvPr id="7" name="Date Placeholder 6"/>
          <p:cNvSpPr>
            <a:spLocks noGrp="1"/>
          </p:cNvSpPr>
          <p:nvPr>
            <p:ph type="dt" sz="half" idx="10"/>
          </p:nvPr>
        </p:nvSpPr>
        <p:spPr/>
        <p:txBody>
          <a:bodyPr/>
          <a:lstStyle/>
          <a:p>
            <a:pPr>
              <a:defRPr/>
            </a:pPr>
            <a:fld id="{EBB6EF95-8ED7-974A-9645-F09400B58318}" type="datetime1">
              <a:rPr lang="en-US" smtClean="0"/>
              <a:t>5/2/18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39775"/>
            <a:ext cx="5126950" cy="5308625"/>
          </a:xfrm>
        </p:spPr>
        <p:txBody>
          <a:bodyPr/>
          <a:lstStyle/>
          <a:p>
            <a:pPr>
              <a:buNone/>
            </a:pPr>
            <a:r>
              <a:rPr lang="en-US" dirty="0">
                <a:ea typeface="ＭＳ Ｐゴシック" charset="-128"/>
                <a:cs typeface="ＭＳ Ｐゴシック" charset="-128"/>
              </a:rPr>
              <a:t>Additional information on:</a:t>
            </a:r>
            <a:endParaRPr lang="en-US" sz="2000" dirty="0">
              <a:ea typeface="ＭＳ Ｐゴシック" charset="-128"/>
              <a:cs typeface="ＭＳ Ｐゴシック" charset="-128"/>
            </a:endParaRPr>
          </a:p>
          <a:p>
            <a:pPr lvl="1"/>
            <a:r>
              <a:rPr lang="en-US" sz="2400" dirty="0">
                <a:ea typeface="ＭＳ Ｐゴシック" charset="-128"/>
                <a:cs typeface="ＭＳ Ｐゴシック" charset="-128"/>
              </a:rPr>
              <a:t>PubMed.</a:t>
            </a:r>
          </a:p>
          <a:p>
            <a:pPr lvl="1"/>
            <a:r>
              <a:rPr lang="en-US" sz="2400" dirty="0">
                <a:ea typeface="ＭＳ Ｐゴシック" charset="-128"/>
                <a:cs typeface="ＭＳ Ｐゴシック" charset="-128"/>
              </a:rPr>
              <a:t>PubMed’s Clinical Queries.</a:t>
            </a:r>
          </a:p>
          <a:p>
            <a:pPr lvl="1"/>
            <a:r>
              <a:rPr lang="en-US" sz="2400" dirty="0">
                <a:ea typeface="ＭＳ Ｐゴシック" charset="-128"/>
                <a:cs typeface="ＭＳ Ｐゴシック" charset="-128"/>
              </a:rPr>
              <a:t>Evidence–Based databases.</a:t>
            </a:r>
          </a:p>
          <a:p>
            <a:pPr lvl="1"/>
            <a:r>
              <a:rPr lang="en-US" sz="2400" dirty="0">
                <a:ea typeface="ＭＳ Ｐゴシック" charset="-128"/>
                <a:cs typeface="ＭＳ Ｐゴシック" charset="-128"/>
              </a:rPr>
              <a:t>Point–of–Care databases.</a:t>
            </a:r>
          </a:p>
          <a:p>
            <a:pPr marL="57150" indent="0">
              <a:buNone/>
            </a:pPr>
            <a:r>
              <a:rPr lang="en-US" dirty="0">
                <a:ea typeface="ＭＳ Ｐゴシック" charset="-128"/>
                <a:cs typeface="ＭＳ Ｐゴシック" charset="-128"/>
              </a:rPr>
              <a:t>By clicking the All Guides tab.</a:t>
            </a:r>
          </a:p>
          <a:p>
            <a:pPr marL="457200" lvl="1" indent="0">
              <a:buNone/>
            </a:pPr>
            <a:endParaRPr lang="en-US" sz="2400" dirty="0">
              <a:ea typeface="ＭＳ Ｐゴシック" charset="-128"/>
              <a:cs typeface="ＭＳ Ｐゴシック" charset="-128"/>
            </a:endParaRPr>
          </a:p>
          <a:p>
            <a:pPr>
              <a:buNone/>
            </a:pPr>
            <a:r>
              <a:rPr lang="en-US" dirty="0">
                <a:ea typeface="ＭＳ Ｐゴシック" charset="-128"/>
                <a:cs typeface="ＭＳ Ｐゴシック" charset="-128"/>
              </a:rPr>
              <a:t>Or contact the library for additional training at:</a:t>
            </a:r>
          </a:p>
          <a:p>
            <a:pPr lvl="1"/>
            <a:r>
              <a:rPr lang="en-US" sz="2400" dirty="0">
                <a:ea typeface="ＭＳ Ｐゴシック" charset="-128"/>
                <a:cs typeface="ＭＳ Ｐゴシック" charset="-128"/>
              </a:rPr>
              <a:t>“Ask-a-Librarian”</a:t>
            </a:r>
          </a:p>
        </p:txBody>
      </p:sp>
      <p:sp>
        <p:nvSpPr>
          <p:cNvPr id="6" name="Slide Number Placeholder 5"/>
          <p:cNvSpPr>
            <a:spLocks noGrp="1"/>
          </p:cNvSpPr>
          <p:nvPr>
            <p:ph type="sldNum" sz="quarter" idx="12"/>
          </p:nvPr>
        </p:nvSpPr>
        <p:spPr>
          <a:xfrm>
            <a:off x="8263467" y="6477000"/>
            <a:ext cx="423333" cy="284685"/>
          </a:xfrm>
        </p:spPr>
        <p:txBody>
          <a:bodyPr/>
          <a:lstStyle/>
          <a:p>
            <a:pPr>
              <a:defRPr/>
            </a:pPr>
            <a:fld id="{AA37694D-A2DE-D142-A743-C6CB05DD7239}" type="slidenum">
              <a:rPr lang="en-US" smtClean="0"/>
              <a:pPr>
                <a:defRPr/>
              </a:pPr>
              <a:t>19</a:t>
            </a:fld>
            <a:endParaRPr lang="en-US" dirty="0"/>
          </a:p>
        </p:txBody>
      </p:sp>
      <p:sp>
        <p:nvSpPr>
          <p:cNvPr id="7" name="Title 6"/>
          <p:cNvSpPr>
            <a:spLocks noGrp="1"/>
          </p:cNvSpPr>
          <p:nvPr>
            <p:ph type="title"/>
          </p:nvPr>
        </p:nvSpPr>
        <p:spPr>
          <a:xfrm>
            <a:off x="457200" y="0"/>
            <a:ext cx="6324600" cy="609600"/>
          </a:xfrm>
        </p:spPr>
        <p:txBody>
          <a:bodyPr/>
          <a:lstStyle/>
          <a:p>
            <a:r>
              <a:rPr lang="en-US" dirty="0"/>
              <a:t>TTUHSC Guides &amp; Tutorials</a:t>
            </a:r>
          </a:p>
        </p:txBody>
      </p:sp>
      <p:sp>
        <p:nvSpPr>
          <p:cNvPr id="2" name="Date Placeholder 1"/>
          <p:cNvSpPr>
            <a:spLocks noGrp="1"/>
          </p:cNvSpPr>
          <p:nvPr>
            <p:ph type="dt" sz="half" idx="10"/>
          </p:nvPr>
        </p:nvSpPr>
        <p:spPr/>
        <p:txBody>
          <a:bodyPr/>
          <a:lstStyle/>
          <a:p>
            <a:pPr>
              <a:defRPr/>
            </a:pPr>
            <a:fld id="{6E0810A8-EA7E-B444-97E0-0E3FDA680394}" type="datetime1">
              <a:rPr lang="en-US" smtClean="0"/>
              <a:t>5/2/18</a:t>
            </a:fld>
            <a:endParaRPr lang="en-US" dirty="0"/>
          </a:p>
        </p:txBody>
      </p:sp>
      <p:pic>
        <p:nvPicPr>
          <p:cNvPr id="5" name="Picture 4">
            <a:extLst>
              <a:ext uri="{FF2B5EF4-FFF2-40B4-BE49-F238E27FC236}">
                <a16:creationId xmlns:a16="http://schemas.microsoft.com/office/drawing/2014/main" id="{E4FED5BE-8252-E34E-9090-F0EA862810AB}"/>
              </a:ext>
            </a:extLst>
          </p:cNvPr>
          <p:cNvPicPr>
            <a:picLocks noChangeAspect="1"/>
          </p:cNvPicPr>
          <p:nvPr/>
        </p:nvPicPr>
        <p:blipFill>
          <a:blip r:embed="rId3"/>
          <a:stretch>
            <a:fillRect/>
          </a:stretch>
        </p:blipFill>
        <p:spPr>
          <a:xfrm>
            <a:off x="5116395" y="1374714"/>
            <a:ext cx="3834003" cy="4577969"/>
          </a:xfrm>
          <a:prstGeom prst="rect">
            <a:avLst/>
          </a:prstGeom>
          <a:ln w="19050">
            <a:solidFill>
              <a:schemeClr val="bg1">
                <a:lumMod val="50000"/>
              </a:schemeClr>
            </a:solidFill>
          </a:ln>
        </p:spPr>
      </p:pic>
      <p:sp>
        <p:nvSpPr>
          <p:cNvPr id="12" name="Rounded Rectangular Callout 11">
            <a:extLst>
              <a:ext uri="{FF2B5EF4-FFF2-40B4-BE49-F238E27FC236}">
                <a16:creationId xmlns:a16="http://schemas.microsoft.com/office/drawing/2014/main" id="{42390552-DA4B-7B44-AC4B-4C11717EE683}"/>
              </a:ext>
            </a:extLst>
          </p:cNvPr>
          <p:cNvSpPr/>
          <p:nvPr/>
        </p:nvSpPr>
        <p:spPr>
          <a:xfrm>
            <a:off x="4648200" y="762000"/>
            <a:ext cx="4419600" cy="457200"/>
          </a:xfrm>
          <a:prstGeom prst="wedgeRoundRectCallout">
            <a:avLst>
              <a:gd name="adj1" fmla="val 8957"/>
              <a:gd name="adj2" fmla="val 88801"/>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hlinkClick r:id="rId4"/>
              </a:rPr>
              <a:t>https://ttuhsc.libguides.com/homepage</a:t>
            </a:r>
            <a:endParaRPr lang="en-US" sz="2000" dirty="0">
              <a:solidFill>
                <a:srgbClr val="000000"/>
              </a:solidFill>
            </a:endParaRPr>
          </a:p>
        </p:txBody>
      </p:sp>
      <p:sp>
        <p:nvSpPr>
          <p:cNvPr id="13" name="Rounded Rectangular Callout 12">
            <a:extLst>
              <a:ext uri="{FF2B5EF4-FFF2-40B4-BE49-F238E27FC236}">
                <a16:creationId xmlns:a16="http://schemas.microsoft.com/office/drawing/2014/main" id="{8B9355A3-12A2-F74A-BB34-2F8A70A45575}"/>
              </a:ext>
            </a:extLst>
          </p:cNvPr>
          <p:cNvSpPr/>
          <p:nvPr/>
        </p:nvSpPr>
        <p:spPr>
          <a:xfrm>
            <a:off x="6129867" y="2590800"/>
            <a:ext cx="2133600" cy="609600"/>
          </a:xfrm>
          <a:prstGeom prst="wedgeRoundRectCallout">
            <a:avLst>
              <a:gd name="adj1" fmla="val -42468"/>
              <a:gd name="adj2" fmla="val -113665"/>
              <a:gd name="adj3" fmla="val 16667"/>
            </a:avLst>
          </a:prstGeom>
          <a:solidFill>
            <a:srgbClr val="FFFFFF"/>
          </a:solid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All Guides tab</a:t>
            </a:r>
          </a:p>
        </p:txBody>
      </p:sp>
      <p:sp>
        <p:nvSpPr>
          <p:cNvPr id="14" name="Rounded Rectangular Callout 13">
            <a:extLst>
              <a:ext uri="{FF2B5EF4-FFF2-40B4-BE49-F238E27FC236}">
                <a16:creationId xmlns:a16="http://schemas.microsoft.com/office/drawing/2014/main" id="{03CFA291-496E-E441-A3C5-7740048A8D09}"/>
              </a:ext>
            </a:extLst>
          </p:cNvPr>
          <p:cNvSpPr/>
          <p:nvPr/>
        </p:nvSpPr>
        <p:spPr>
          <a:xfrm flipH="1">
            <a:off x="3962400" y="5308619"/>
            <a:ext cx="2307991" cy="549757"/>
          </a:xfrm>
          <a:prstGeom prst="wedgeRoundRectCallout">
            <a:avLst>
              <a:gd name="adj1" fmla="val -21858"/>
              <a:gd name="adj2" fmla="val -617654"/>
              <a:gd name="adj3" fmla="val 16667"/>
            </a:avLst>
          </a:prstGeom>
          <a:solidFill>
            <a:srgbClr val="FFFFFF"/>
          </a:solid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Ask-a-Librarian</a:t>
            </a:r>
          </a:p>
        </p:txBody>
      </p:sp>
    </p:spTree>
    <p:extLst>
      <p:ext uri="{BB962C8B-B14F-4D97-AF65-F5344CB8AC3E}">
        <p14:creationId xmlns:p14="http://schemas.microsoft.com/office/powerpoint/2010/main" val="1741616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440267"/>
          </a:xfrm>
        </p:spPr>
        <p:txBody>
          <a:bodyPr/>
          <a:lstStyle/>
          <a:p>
            <a:pPr algn="l"/>
            <a:r>
              <a:rPr lang="en-US" dirty="0"/>
              <a:t>Basics: Evidence–Based Practice </a:t>
            </a:r>
          </a:p>
        </p:txBody>
      </p:sp>
      <p:sp>
        <p:nvSpPr>
          <p:cNvPr id="3" name="Content Placeholder 2"/>
          <p:cNvSpPr>
            <a:spLocks noGrp="1"/>
          </p:cNvSpPr>
          <p:nvPr>
            <p:ph idx="1"/>
          </p:nvPr>
        </p:nvSpPr>
        <p:spPr>
          <a:xfrm>
            <a:off x="381000" y="1446601"/>
            <a:ext cx="8534400" cy="3929738"/>
          </a:xfrm>
        </p:spPr>
        <p:txBody>
          <a:bodyPr/>
          <a:lstStyle/>
          <a:p>
            <a:pPr marL="0" indent="0">
              <a:buNone/>
            </a:pPr>
            <a:r>
              <a:rPr lang="en-US" dirty="0"/>
              <a:t>Use of </a:t>
            </a:r>
            <a:r>
              <a:rPr lang="en-US" dirty="0">
                <a:solidFill>
                  <a:srgbClr val="000000"/>
                </a:solidFill>
              </a:rPr>
              <a:t>Evidence–Based Practice </a:t>
            </a:r>
            <a:r>
              <a:rPr lang="en-US" dirty="0"/>
              <a:t>resources is an important part of information literacy in health care and health sciences. </a:t>
            </a:r>
          </a:p>
          <a:p>
            <a:pPr marL="0" indent="0">
              <a:buNone/>
            </a:pPr>
            <a:r>
              <a:rPr lang="en-US" dirty="0"/>
              <a:t>This module is a web–based tutorial designed to teach beginning biomedical and health care students about Evidence–Based Practice principles and resources. </a:t>
            </a:r>
          </a:p>
          <a:p>
            <a:pPr>
              <a:buNone/>
            </a:pPr>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a:t>
            </a:fld>
            <a:endParaRPr lang="en-US" dirty="0"/>
          </a:p>
        </p:txBody>
      </p:sp>
      <p:sp>
        <p:nvSpPr>
          <p:cNvPr id="5" name="Date Placeholder 4"/>
          <p:cNvSpPr>
            <a:spLocks noGrp="1"/>
          </p:cNvSpPr>
          <p:nvPr>
            <p:ph type="dt" sz="half" idx="10"/>
          </p:nvPr>
        </p:nvSpPr>
        <p:spPr/>
        <p:txBody>
          <a:bodyPr/>
          <a:lstStyle/>
          <a:p>
            <a:pPr>
              <a:defRPr/>
            </a:pPr>
            <a:fld id="{C083626C-1573-EB46-BC75-B30D52087465}" type="datetime1">
              <a:rPr lang="en-US" smtClean="0"/>
              <a:t>5/2/18</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763000" cy="609600"/>
          </a:xfrm>
          <a:noFill/>
        </p:spPr>
        <p:txBody>
          <a:bodyPr/>
          <a:lstStyle/>
          <a:p>
            <a:r>
              <a:rPr lang="en-US" dirty="0"/>
              <a:t>Point-of-Care Producer Tutorial Links</a:t>
            </a:r>
          </a:p>
        </p:txBody>
      </p:sp>
      <p:sp>
        <p:nvSpPr>
          <p:cNvPr id="3" name="Content Placeholder 2"/>
          <p:cNvSpPr>
            <a:spLocks noGrp="1"/>
          </p:cNvSpPr>
          <p:nvPr>
            <p:ph idx="1"/>
          </p:nvPr>
        </p:nvSpPr>
        <p:spPr>
          <a:xfrm>
            <a:off x="190500" y="838200"/>
            <a:ext cx="8763000" cy="5181600"/>
          </a:xfrm>
        </p:spPr>
        <p:txBody>
          <a:bodyPr/>
          <a:lstStyle/>
          <a:p>
            <a:r>
              <a:rPr lang="en-US" dirty="0">
                <a:solidFill>
                  <a:prstClr val="black"/>
                </a:solidFill>
              </a:rPr>
              <a:t>Click here for links to producer tutorials listed: 	</a:t>
            </a:r>
          </a:p>
          <a:p>
            <a:pPr marL="0" indent="0">
              <a:buNone/>
            </a:pPr>
            <a:endParaRPr lang="en-US" dirty="0">
              <a:solidFill>
                <a:prstClr val="black"/>
              </a:solidFill>
            </a:endParaRPr>
          </a:p>
          <a:p>
            <a:pPr lvl="2"/>
            <a:r>
              <a:rPr lang="en-US" sz="2000" i="1" dirty="0">
                <a:solidFill>
                  <a:srgbClr val="AB4642"/>
                </a:solidFill>
              </a:rPr>
              <a:t>After viewing first tutorial, click back arrow to get back to next link!</a:t>
            </a:r>
          </a:p>
          <a:p>
            <a:pPr lvl="1"/>
            <a:r>
              <a:rPr lang="en-US" sz="2400" dirty="0" err="1"/>
              <a:t>DynamedPlus</a:t>
            </a:r>
            <a:r>
              <a:rPr lang="en-US" sz="2400" dirty="0">
                <a:ea typeface="ＭＳ Ｐゴシック" charset="-128"/>
                <a:cs typeface="ＭＳ Ｐゴシック" charset="-128"/>
              </a:rPr>
              <a:t>™</a:t>
            </a:r>
          </a:p>
          <a:p>
            <a:pPr lvl="1"/>
            <a:r>
              <a:rPr lang="en-US" sz="2400" dirty="0"/>
              <a:t>Essential Evidence Plus</a:t>
            </a:r>
            <a:r>
              <a:rPr lang="en-US" sz="2400" baseline="30000" dirty="0">
                <a:ea typeface="ＭＳ Ｐゴシック" charset="-128"/>
                <a:cs typeface="ＭＳ Ｐゴシック" charset="-128"/>
              </a:rPr>
              <a:t>©</a:t>
            </a:r>
          </a:p>
          <a:p>
            <a:pPr lvl="1"/>
            <a:r>
              <a:rPr lang="en-US" sz="2400" dirty="0"/>
              <a:t>Clinical Overviews/First Consult</a:t>
            </a:r>
            <a:r>
              <a:rPr lang="en-US" sz="2400" dirty="0">
                <a:ea typeface="ＭＳ Ｐゴシック" charset="-128"/>
                <a:cs typeface="ＭＳ Ｐゴシック" charset="-128"/>
              </a:rPr>
              <a:t>™ (within Clinical Key)</a:t>
            </a:r>
          </a:p>
          <a:p>
            <a:pPr lvl="1"/>
            <a:r>
              <a:rPr lang="en-US" sz="2400" dirty="0"/>
              <a:t>MICROMEDEX</a:t>
            </a:r>
            <a:r>
              <a:rPr lang="en-US" sz="2400" dirty="0">
                <a:ea typeface="ＭＳ Ｐゴシック" charset="-128"/>
                <a:cs typeface="ＭＳ Ｐゴシック" charset="-128"/>
              </a:rPr>
              <a:t>®</a:t>
            </a:r>
          </a:p>
          <a:p>
            <a:pPr lvl="1"/>
            <a:r>
              <a:rPr lang="en-US" sz="2400" dirty="0"/>
              <a:t>Nursing Reference Center</a:t>
            </a:r>
            <a:r>
              <a:rPr lang="en-US" sz="2400" dirty="0">
                <a:ea typeface="ＭＳ Ｐゴシック" charset="-128"/>
                <a:cs typeface="ＭＳ Ｐゴシック" charset="-128"/>
              </a:rPr>
              <a:t>™ </a:t>
            </a:r>
          </a:p>
          <a:p>
            <a:pPr lvl="1"/>
            <a:r>
              <a:rPr lang="en-US" sz="2400" dirty="0"/>
              <a:t>PubMed</a:t>
            </a:r>
          </a:p>
          <a:p>
            <a:pPr lvl="1"/>
            <a:r>
              <a:rPr lang="en-US" sz="2400" dirty="0"/>
              <a:t>Rehabilitation Reference Center</a:t>
            </a:r>
            <a:r>
              <a:rPr lang="en-US" sz="2400" dirty="0">
                <a:ea typeface="ＭＳ Ｐゴシック" charset="-128"/>
                <a:cs typeface="ＭＳ Ｐゴシック" charset="-128"/>
              </a:rPr>
              <a:t>™</a:t>
            </a:r>
            <a:endParaRPr lang="en-US" sz="2400" dirty="0"/>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20</a:t>
            </a:fld>
            <a:endParaRPr lang="en-US" dirty="0"/>
          </a:p>
        </p:txBody>
      </p:sp>
      <p:sp>
        <p:nvSpPr>
          <p:cNvPr id="6" name="Date Placeholder 5"/>
          <p:cNvSpPr>
            <a:spLocks noGrp="1"/>
          </p:cNvSpPr>
          <p:nvPr>
            <p:ph type="dt" sz="half" idx="10"/>
          </p:nvPr>
        </p:nvSpPr>
        <p:spPr/>
        <p:txBody>
          <a:bodyPr/>
          <a:lstStyle/>
          <a:p>
            <a:pPr>
              <a:defRPr/>
            </a:pPr>
            <a:fld id="{EB625E77-34AF-9242-A950-B43730AD3EC3}" type="datetime1">
              <a:rPr lang="en-US" smtClean="0"/>
              <a:t>5/2/18</a:t>
            </a:fld>
            <a:endParaRPr lang="en-US" dirty="0"/>
          </a:p>
        </p:txBody>
      </p:sp>
      <p:sp>
        <p:nvSpPr>
          <p:cNvPr id="4" name="Action Button: Custom 3">
            <a:hlinkClick r:id="rId3" highlightClick="1"/>
            <a:extLst>
              <a:ext uri="{FF2B5EF4-FFF2-40B4-BE49-F238E27FC236}">
                <a16:creationId xmlns:a16="http://schemas.microsoft.com/office/drawing/2014/main" id="{80FF86E9-E260-BD4A-B284-9D6E13E10B71}"/>
              </a:ext>
            </a:extLst>
          </p:cNvPr>
          <p:cNvSpPr/>
          <p:nvPr/>
        </p:nvSpPr>
        <p:spPr>
          <a:xfrm>
            <a:off x="2765834" y="1295400"/>
            <a:ext cx="990600" cy="762000"/>
          </a:xfrm>
          <a:prstGeom prst="actionButtonBlank">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Click</a:t>
            </a:r>
          </a:p>
        </p:txBody>
      </p:sp>
      <p:cxnSp>
        <p:nvCxnSpPr>
          <p:cNvPr id="8" name="Straight Arrow Connector 7">
            <a:extLst>
              <a:ext uri="{FF2B5EF4-FFF2-40B4-BE49-F238E27FC236}">
                <a16:creationId xmlns:a16="http://schemas.microsoft.com/office/drawing/2014/main" id="{82E22AF3-5525-5146-A907-85D03B039750}"/>
              </a:ext>
            </a:extLst>
          </p:cNvPr>
          <p:cNvCxnSpPr>
            <a:cxnSpLocks/>
          </p:cNvCxnSpPr>
          <p:nvPr/>
        </p:nvCxnSpPr>
        <p:spPr>
          <a:xfrm>
            <a:off x="2057400" y="1295400"/>
            <a:ext cx="762000" cy="533400"/>
          </a:xfrm>
          <a:prstGeom prst="straightConnector1">
            <a:avLst/>
          </a:prstGeom>
          <a:ln w="57150">
            <a:solidFill>
              <a:srgbClr val="AB464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8599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4114800" cy="516467"/>
          </a:xfrm>
        </p:spPr>
        <p:txBody>
          <a:bodyPr/>
          <a:lstStyle/>
          <a:p>
            <a:pPr algn="l"/>
            <a:r>
              <a:rPr lang="en-US" dirty="0">
                <a:solidFill>
                  <a:schemeClr val="bg1"/>
                </a:solidFill>
              </a:rPr>
              <a:t>Review point #1</a:t>
            </a:r>
          </a:p>
        </p:txBody>
      </p:sp>
      <p:sp>
        <p:nvSpPr>
          <p:cNvPr id="3" name="Content Placeholder 2"/>
          <p:cNvSpPr>
            <a:spLocks noGrp="1"/>
          </p:cNvSpPr>
          <p:nvPr>
            <p:ph idx="1"/>
          </p:nvPr>
        </p:nvSpPr>
        <p:spPr>
          <a:xfrm>
            <a:off x="323850" y="808553"/>
            <a:ext cx="8496300" cy="5240893"/>
          </a:xfrm>
        </p:spPr>
        <p:txBody>
          <a:bodyPr/>
          <a:lstStyle/>
          <a:p>
            <a:r>
              <a:rPr lang="en-US" sz="2400" dirty="0"/>
              <a:t>Your patient is a 45–year–old female just diagnosed with mild hypertension. She does not want to start taking pills and has asked you if she can make other changes that might bring her blood pressure back within normal range.</a:t>
            </a:r>
          </a:p>
          <a:p>
            <a:pPr lvl="1"/>
            <a:r>
              <a:rPr lang="en-US" dirty="0"/>
              <a:t>The </a:t>
            </a:r>
            <a:r>
              <a:rPr lang="en-US" dirty="0">
                <a:solidFill>
                  <a:schemeClr val="accent2"/>
                </a:solidFill>
              </a:rPr>
              <a:t>PICO</a:t>
            </a:r>
            <a:r>
              <a:rPr lang="en-US" dirty="0"/>
              <a:t> statement is:</a:t>
            </a:r>
          </a:p>
          <a:p>
            <a:pPr lvl="2"/>
            <a:r>
              <a:rPr lang="en-US" dirty="0">
                <a:solidFill>
                  <a:srgbClr val="C0504D"/>
                </a:solidFill>
              </a:rPr>
              <a:t>P</a:t>
            </a:r>
            <a:r>
              <a:rPr lang="en-US" dirty="0"/>
              <a:t>  45–year–old female with mild hypertension.</a:t>
            </a:r>
          </a:p>
          <a:p>
            <a:pPr lvl="2"/>
            <a:r>
              <a:rPr lang="en-US" dirty="0">
                <a:solidFill>
                  <a:srgbClr val="C0504D"/>
                </a:solidFill>
              </a:rPr>
              <a:t>I</a:t>
            </a:r>
            <a:r>
              <a:rPr lang="en-US" dirty="0"/>
              <a:t>   lifestyle modifications.</a:t>
            </a:r>
          </a:p>
          <a:p>
            <a:pPr lvl="2"/>
            <a:r>
              <a:rPr lang="en-US" dirty="0">
                <a:solidFill>
                  <a:srgbClr val="C0504D"/>
                </a:solidFill>
              </a:rPr>
              <a:t>C</a:t>
            </a:r>
            <a:r>
              <a:rPr lang="en-US" dirty="0"/>
              <a:t>  medication.</a:t>
            </a:r>
          </a:p>
          <a:p>
            <a:pPr lvl="2"/>
            <a:r>
              <a:rPr lang="en-US" dirty="0">
                <a:solidFill>
                  <a:srgbClr val="C0504D"/>
                </a:solidFill>
              </a:rPr>
              <a:t>O</a:t>
            </a:r>
            <a:r>
              <a:rPr lang="en-US" dirty="0"/>
              <a:t>  B/P within normal limits.</a:t>
            </a:r>
          </a:p>
          <a:p>
            <a:pPr lvl="2">
              <a:buNone/>
            </a:pPr>
            <a:endParaRPr lang="en-US" dirty="0"/>
          </a:p>
          <a:p>
            <a:r>
              <a:rPr lang="en-US" sz="2400" dirty="0"/>
              <a:t>Is this PICO statement correctly stated to help you answer your patient’s question?   Yes or No?	</a:t>
            </a:r>
            <a:r>
              <a:rPr lang="en-US" sz="1800" dirty="0">
                <a:hlinkClick r:id="rId3" action="ppaction://hlinksldjump"/>
              </a:rPr>
              <a:t>To review, click here to go back to pg. 10</a:t>
            </a:r>
            <a:endParaRPr lang="en-US" sz="1800"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21</a:t>
            </a:fld>
            <a:endParaRPr lang="en-US" dirty="0"/>
          </a:p>
        </p:txBody>
      </p:sp>
      <p:sp>
        <p:nvSpPr>
          <p:cNvPr id="5" name="Date Placeholder 4"/>
          <p:cNvSpPr>
            <a:spLocks noGrp="1"/>
          </p:cNvSpPr>
          <p:nvPr>
            <p:ph type="dt" sz="half" idx="10"/>
          </p:nvPr>
        </p:nvSpPr>
        <p:spPr/>
        <p:txBody>
          <a:bodyPr/>
          <a:lstStyle/>
          <a:p>
            <a:pPr>
              <a:defRPr/>
            </a:pPr>
            <a:fld id="{2A35FBE1-42A2-984D-AAC4-C40017886496}" type="datetime1">
              <a:rPr lang="en-US" smtClean="0"/>
              <a:t>5/2/18</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2667000" cy="516467"/>
          </a:xfrm>
        </p:spPr>
        <p:txBody>
          <a:bodyPr/>
          <a:lstStyle/>
          <a:p>
            <a:pPr algn="l"/>
            <a:r>
              <a:rPr lang="en-US" dirty="0">
                <a:solidFill>
                  <a:srgbClr val="FFFFFF"/>
                </a:solidFill>
              </a:rPr>
              <a:t>Answer #1</a:t>
            </a:r>
          </a:p>
        </p:txBody>
      </p:sp>
      <p:sp>
        <p:nvSpPr>
          <p:cNvPr id="3" name="Content Placeholder 2"/>
          <p:cNvSpPr>
            <a:spLocks noGrp="1"/>
          </p:cNvSpPr>
          <p:nvPr>
            <p:ph idx="1"/>
          </p:nvPr>
        </p:nvSpPr>
        <p:spPr>
          <a:xfrm>
            <a:off x="152400" y="939774"/>
            <a:ext cx="8839200" cy="5240893"/>
          </a:xfrm>
        </p:spPr>
        <p:txBody>
          <a:bodyPr/>
          <a:lstStyle/>
          <a:p>
            <a:r>
              <a:rPr lang="en-US" dirty="0"/>
              <a:t> </a:t>
            </a:r>
            <a:r>
              <a:rPr lang="en-US" b="1" dirty="0"/>
              <a:t>Yes</a:t>
            </a:r>
            <a:r>
              <a:rPr lang="en-US" dirty="0"/>
              <a:t>. Each element of the scenario is precisely stated. This will help you develop a search strategy that will answer your patient’s question.	</a:t>
            </a:r>
          </a:p>
          <a:p>
            <a:pPr>
              <a:buNone/>
            </a:pPr>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22</a:t>
            </a:fld>
            <a:endParaRPr lang="en-US" dirty="0"/>
          </a:p>
        </p:txBody>
      </p:sp>
      <p:sp>
        <p:nvSpPr>
          <p:cNvPr id="5" name="Date Placeholder 4"/>
          <p:cNvSpPr>
            <a:spLocks noGrp="1"/>
          </p:cNvSpPr>
          <p:nvPr>
            <p:ph type="dt" sz="half" idx="10"/>
          </p:nvPr>
        </p:nvSpPr>
        <p:spPr/>
        <p:txBody>
          <a:bodyPr/>
          <a:lstStyle/>
          <a:p>
            <a:pPr>
              <a:defRPr/>
            </a:pPr>
            <a:fld id="{E24A118E-4871-E34A-A88B-AE13C4ACB063}" type="datetime1">
              <a:rPr lang="en-US" smtClean="0"/>
              <a:t>5/2/18</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7239000" cy="516467"/>
          </a:xfrm>
        </p:spPr>
        <p:txBody>
          <a:bodyPr/>
          <a:lstStyle/>
          <a:p>
            <a:pPr algn="l"/>
            <a:r>
              <a:rPr lang="en-US" dirty="0"/>
              <a:t>ACQUIRE: Quality of Evidence</a:t>
            </a:r>
          </a:p>
        </p:txBody>
      </p:sp>
      <p:sp>
        <p:nvSpPr>
          <p:cNvPr id="3" name="Content Placeholder 2"/>
          <p:cNvSpPr>
            <a:spLocks noGrp="1"/>
          </p:cNvSpPr>
          <p:nvPr>
            <p:ph idx="1"/>
          </p:nvPr>
        </p:nvSpPr>
        <p:spPr>
          <a:xfrm>
            <a:off x="167640" y="839255"/>
            <a:ext cx="8747760" cy="5334000"/>
          </a:xfrm>
        </p:spPr>
        <p:txBody>
          <a:bodyPr/>
          <a:lstStyle/>
          <a:p>
            <a:r>
              <a:rPr lang="en-US" sz="2400" dirty="0"/>
              <a:t>Study design is important in determining the quality of evidence</a:t>
            </a:r>
            <a:r>
              <a:rPr lang="en-US" dirty="0"/>
              <a:t> </a:t>
            </a:r>
            <a:r>
              <a:rPr lang="en-US" sz="1000" dirty="0"/>
              <a:t>(</a:t>
            </a:r>
            <a:r>
              <a:rPr lang="en-US" sz="1000" dirty="0" err="1"/>
              <a:t>Guyatt</a:t>
            </a:r>
            <a:r>
              <a:rPr lang="en-US" sz="1000" dirty="0"/>
              <a:t> et al., 2008, p. 998)</a:t>
            </a:r>
            <a:endParaRPr lang="en-US" sz="1000" dirty="0">
              <a:solidFill>
                <a:srgbClr val="FF0000"/>
              </a:solidFill>
            </a:endParaRPr>
          </a:p>
          <a:p>
            <a:pPr marL="342900" lvl="1" indent="-342900">
              <a:buFont typeface="Arial" charset="0"/>
              <a:buChar char="•"/>
            </a:pPr>
            <a:r>
              <a:rPr lang="en-US" sz="2400" dirty="0"/>
              <a:t>Insufficient attention to quality of evidence risks inappropriate guidelines and recommendations that may lead clinicians to act to the detriment of their patients. </a:t>
            </a:r>
            <a:r>
              <a:rPr lang="en-US" sz="1000" dirty="0"/>
              <a:t>(</a:t>
            </a:r>
            <a:r>
              <a:rPr lang="en-US" sz="1000" dirty="0" err="1"/>
              <a:t>Guyatt</a:t>
            </a:r>
            <a:r>
              <a:rPr lang="en-US" sz="1000" dirty="0"/>
              <a:t> et al., 2008, p. 924-925)</a:t>
            </a:r>
            <a:endParaRPr lang="en-US" sz="2400" dirty="0"/>
          </a:p>
          <a:p>
            <a:pPr marL="342900" lvl="1" indent="-342900">
              <a:buFont typeface="Arial" charset="0"/>
              <a:buChar char="•"/>
            </a:pPr>
            <a:r>
              <a:rPr lang="en-US" sz="2400" dirty="0"/>
              <a:t>Factors that affect the strength of a recommendation</a:t>
            </a:r>
          </a:p>
          <a:p>
            <a:pPr marL="742950" lvl="2" indent="-342900">
              <a:buFont typeface="Arial" charset="0"/>
              <a:buChar char="•"/>
            </a:pPr>
            <a:r>
              <a:rPr lang="en-US" dirty="0"/>
              <a:t>Quality of evidence</a:t>
            </a:r>
          </a:p>
          <a:p>
            <a:pPr marL="742950" lvl="2" indent="-342900">
              <a:buFont typeface="Arial" charset="0"/>
              <a:buChar char="•"/>
            </a:pPr>
            <a:r>
              <a:rPr lang="en-US" dirty="0"/>
              <a:t>Uncertainty about the balance between desirable and undesirable effects</a:t>
            </a:r>
          </a:p>
          <a:p>
            <a:pPr marL="742950" lvl="2" indent="-342900">
              <a:buFont typeface="Arial" charset="0"/>
              <a:buChar char="•"/>
            </a:pPr>
            <a:r>
              <a:rPr lang="en-US" dirty="0"/>
              <a:t>Uncertainty or variability in values and preferences </a:t>
            </a:r>
            <a:r>
              <a:rPr lang="en-US" sz="2000" dirty="0"/>
              <a:t>(of patients)</a:t>
            </a:r>
          </a:p>
          <a:p>
            <a:pPr marL="742950" lvl="2" indent="-342900">
              <a:buFont typeface="Arial" charset="0"/>
              <a:buChar char="•"/>
            </a:pPr>
            <a:r>
              <a:rPr lang="en-US" dirty="0"/>
              <a:t>Uncertainty about whether the intervention represents a wise use of resources   </a:t>
            </a:r>
            <a:r>
              <a:rPr lang="en-US" sz="1000" dirty="0"/>
              <a:t>(</a:t>
            </a:r>
            <a:r>
              <a:rPr lang="en-US" sz="1000" dirty="0" err="1"/>
              <a:t>Guyatt</a:t>
            </a:r>
            <a:r>
              <a:rPr lang="en-US" sz="1000" dirty="0"/>
              <a:t> et al., 2008, p. 926)</a:t>
            </a:r>
            <a:endParaRPr lang="en-US" sz="1000" dirty="0">
              <a:solidFill>
                <a:srgbClr val="FF0000"/>
              </a:solidFill>
            </a:endParaRP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23</a:t>
            </a:fld>
            <a:endParaRPr lang="en-US" dirty="0"/>
          </a:p>
        </p:txBody>
      </p:sp>
      <p:sp>
        <p:nvSpPr>
          <p:cNvPr id="7" name="Date Placeholder 6"/>
          <p:cNvSpPr>
            <a:spLocks noGrp="1"/>
          </p:cNvSpPr>
          <p:nvPr>
            <p:ph type="dt" sz="half" idx="10"/>
          </p:nvPr>
        </p:nvSpPr>
        <p:spPr/>
        <p:txBody>
          <a:bodyPr/>
          <a:lstStyle/>
          <a:p>
            <a:pPr>
              <a:defRPr/>
            </a:pPr>
            <a:fld id="{9493660E-15ED-6A4A-9CBD-AC40EBE24AE5}" type="datetime1">
              <a:rPr lang="en-US" smtClean="0"/>
              <a:t>5/2/18</a:t>
            </a:fld>
            <a:endParaRPr lang="en-US" dirty="0"/>
          </a:p>
        </p:txBody>
      </p:sp>
    </p:spTree>
    <p:extLst>
      <p:ext uri="{BB962C8B-B14F-4D97-AF65-F5344CB8AC3E}">
        <p14:creationId xmlns:p14="http://schemas.microsoft.com/office/powerpoint/2010/main" val="28714117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864"/>
            <a:ext cx="8763000" cy="516467"/>
          </a:xfrm>
        </p:spPr>
        <p:txBody>
          <a:bodyPr/>
          <a:lstStyle/>
          <a:p>
            <a:pPr algn="l"/>
            <a:r>
              <a:rPr lang="en-US" dirty="0"/>
              <a:t>Definitions of Study Design</a:t>
            </a:r>
            <a:endParaRPr lang="en-US" sz="2800" dirty="0"/>
          </a:p>
        </p:txBody>
      </p:sp>
      <p:sp>
        <p:nvSpPr>
          <p:cNvPr id="3" name="Content Placeholder 2"/>
          <p:cNvSpPr>
            <a:spLocks noGrp="1"/>
          </p:cNvSpPr>
          <p:nvPr>
            <p:ph idx="1"/>
          </p:nvPr>
        </p:nvSpPr>
        <p:spPr>
          <a:xfrm>
            <a:off x="76200" y="685800"/>
            <a:ext cx="8839200" cy="5562600"/>
          </a:xfrm>
        </p:spPr>
        <p:txBody>
          <a:bodyPr>
            <a:normAutofit/>
          </a:bodyPr>
          <a:lstStyle/>
          <a:p>
            <a:r>
              <a:rPr lang="en-US" sz="2000" dirty="0">
                <a:solidFill>
                  <a:srgbClr val="C0504D"/>
                </a:solidFill>
              </a:rPr>
              <a:t>Case–control study</a:t>
            </a:r>
          </a:p>
          <a:p>
            <a:pPr lvl="1"/>
            <a:r>
              <a:rPr lang="en-US" sz="1600" dirty="0">
                <a:solidFill>
                  <a:srgbClr val="333333"/>
                </a:solidFill>
              </a:rPr>
              <a:t>A study that compares people with a specific disease or </a:t>
            </a:r>
            <a:r>
              <a:rPr lang="en-US" sz="1600" b="1" dirty="0">
                <a:solidFill>
                  <a:srgbClr val="333333"/>
                </a:solidFill>
              </a:rPr>
              <a:t>outcome</a:t>
            </a:r>
            <a:r>
              <a:rPr lang="en-US" sz="1600" dirty="0">
                <a:solidFill>
                  <a:srgbClr val="333333"/>
                </a:solidFill>
              </a:rPr>
              <a:t> of interest (cases) to people from the same </a:t>
            </a:r>
            <a:r>
              <a:rPr lang="en-US" sz="1600" b="1" dirty="0">
                <a:solidFill>
                  <a:srgbClr val="333333"/>
                </a:solidFill>
              </a:rPr>
              <a:t>population</a:t>
            </a:r>
            <a:r>
              <a:rPr lang="en-US" sz="1600" dirty="0">
                <a:solidFill>
                  <a:srgbClr val="333333"/>
                </a:solidFill>
              </a:rPr>
              <a:t> without that disease or outcome (</a:t>
            </a:r>
            <a:r>
              <a:rPr lang="en-US" sz="1600" b="1" dirty="0">
                <a:solidFill>
                  <a:srgbClr val="333333"/>
                </a:solidFill>
              </a:rPr>
              <a:t>controls</a:t>
            </a:r>
            <a:r>
              <a:rPr lang="en-US" sz="1600" dirty="0">
                <a:solidFill>
                  <a:srgbClr val="333333"/>
                </a:solidFill>
              </a:rPr>
              <a:t>), and which seeks to find associations between the outcome and prior exposure to particular risk factors. This design is particularly useful where the outcome is rare and past exposure can be reliably measured.  Case-control studies are usually </a:t>
            </a:r>
            <a:r>
              <a:rPr lang="en-US" sz="1600" b="1" dirty="0">
                <a:solidFill>
                  <a:srgbClr val="333333"/>
                </a:solidFill>
              </a:rPr>
              <a:t>retrospective</a:t>
            </a:r>
            <a:r>
              <a:rPr lang="en-US" sz="1600" dirty="0">
                <a:solidFill>
                  <a:srgbClr val="333333"/>
                </a:solidFill>
              </a:rPr>
              <a:t>, but not always.</a:t>
            </a:r>
            <a:endParaRPr lang="en-US" sz="1600" dirty="0">
              <a:solidFill>
                <a:srgbClr val="C0504D"/>
              </a:solidFill>
            </a:endParaRPr>
          </a:p>
          <a:p>
            <a:r>
              <a:rPr lang="en-US" sz="2000" dirty="0">
                <a:solidFill>
                  <a:srgbClr val="C0504D"/>
                </a:solidFill>
              </a:rPr>
              <a:t>Case series</a:t>
            </a:r>
          </a:p>
          <a:p>
            <a:pPr lvl="1">
              <a:buFont typeface="Wingdings" pitchFamily="2" charset="2"/>
              <a:buChar char="§"/>
            </a:pPr>
            <a:r>
              <a:rPr lang="en-US" sz="1600" dirty="0">
                <a:solidFill>
                  <a:srgbClr val="333333"/>
                </a:solidFill>
              </a:rPr>
              <a:t>A study reporting observations on a series of individuals, usually all receiving the same </a:t>
            </a:r>
            <a:r>
              <a:rPr lang="en-US" sz="1600" b="1" dirty="0">
                <a:solidFill>
                  <a:srgbClr val="333333"/>
                </a:solidFill>
              </a:rPr>
              <a:t>intervention</a:t>
            </a:r>
            <a:r>
              <a:rPr lang="en-US" sz="1600" dirty="0">
                <a:solidFill>
                  <a:srgbClr val="333333"/>
                </a:solidFill>
              </a:rPr>
              <a:t>, with no </a:t>
            </a:r>
            <a:r>
              <a:rPr lang="en-US" sz="1600" b="1" dirty="0">
                <a:solidFill>
                  <a:srgbClr val="333333"/>
                </a:solidFill>
              </a:rPr>
              <a:t>control group</a:t>
            </a:r>
            <a:r>
              <a:rPr lang="en-US" sz="1600" dirty="0">
                <a:solidFill>
                  <a:srgbClr val="333333"/>
                </a:solidFill>
              </a:rPr>
              <a:t>.</a:t>
            </a:r>
          </a:p>
          <a:p>
            <a:pPr>
              <a:lnSpc>
                <a:spcPct val="150000"/>
              </a:lnSpc>
              <a:buFont typeface="Arial" panose="020B0604020202020204" pitchFamily="34" charset="0"/>
              <a:buChar char="•"/>
            </a:pPr>
            <a:r>
              <a:rPr lang="en-US" sz="2000" dirty="0">
                <a:solidFill>
                  <a:srgbClr val="C0504D"/>
                </a:solidFill>
              </a:rPr>
              <a:t>Cohort study</a:t>
            </a:r>
          </a:p>
          <a:p>
            <a:pPr lvl="1">
              <a:buFont typeface="Wingdings" pitchFamily="2" charset="2"/>
              <a:buChar char="§"/>
            </a:pPr>
            <a:r>
              <a:rPr lang="en-US" sz="1600" dirty="0">
                <a:solidFill>
                  <a:srgbClr val="333333"/>
                </a:solidFill>
              </a:rPr>
              <a:t>An </a:t>
            </a:r>
            <a:r>
              <a:rPr lang="en-US" sz="1600" b="1" dirty="0">
                <a:solidFill>
                  <a:srgbClr val="333333"/>
                </a:solidFill>
              </a:rPr>
              <a:t>observational study </a:t>
            </a:r>
            <a:r>
              <a:rPr lang="en-US" sz="1600" dirty="0">
                <a:solidFill>
                  <a:srgbClr val="333333"/>
                </a:solidFill>
              </a:rPr>
              <a:t>in which a defined group of people (the cohort) is followed over time.  The </a:t>
            </a:r>
            <a:r>
              <a:rPr lang="en-US" sz="1600" b="1" dirty="0"/>
              <a:t>outcomes</a:t>
            </a:r>
            <a:r>
              <a:rPr lang="en-US" sz="1600" dirty="0"/>
              <a:t> of people in subsets of this cohort are compared, to examine people who were exposed or not exposed (or exposed at different levels) to a particular </a:t>
            </a:r>
            <a:r>
              <a:rPr lang="en-US" sz="1600" b="1" dirty="0"/>
              <a:t>intervention</a:t>
            </a:r>
            <a:r>
              <a:rPr lang="en-US" sz="1600" dirty="0"/>
              <a:t> or other factor of interest. A </a:t>
            </a:r>
            <a:r>
              <a:rPr lang="en-US" sz="1600" b="1" dirty="0"/>
              <a:t>prospective</a:t>
            </a:r>
            <a:r>
              <a:rPr lang="en-US" sz="1600" dirty="0"/>
              <a:t> cohort study assembles </a:t>
            </a:r>
            <a:r>
              <a:rPr lang="en-US" sz="1600" b="1" dirty="0"/>
              <a:t>participants</a:t>
            </a:r>
            <a:r>
              <a:rPr lang="en-US" sz="1600" dirty="0"/>
              <a:t> and follows them into the future. A </a:t>
            </a:r>
            <a:r>
              <a:rPr lang="en-US" sz="1600" b="1" dirty="0"/>
              <a:t>retrospective</a:t>
            </a:r>
            <a:r>
              <a:rPr lang="en-US" sz="1600" dirty="0"/>
              <a:t> (or historical) cohort study identifies subjects from past records and follows them from the time of those records to the present. Because subjects are not allocated by the investigator to different interventions or other exposures, </a:t>
            </a:r>
            <a:r>
              <a:rPr lang="en-US" sz="1600" b="1" dirty="0"/>
              <a:t>adjusted analysis</a:t>
            </a:r>
            <a:r>
              <a:rPr lang="en-US" sz="1600" dirty="0"/>
              <a:t> is usually required to minimize the influence of other factors (</a:t>
            </a:r>
            <a:r>
              <a:rPr lang="en-US" sz="1600" b="1" dirty="0"/>
              <a:t>confounders</a:t>
            </a:r>
            <a:r>
              <a:rPr lang="en-US" sz="1600" dirty="0"/>
              <a:t>).</a:t>
            </a:r>
            <a:endParaRPr lang="en-US" sz="1600" dirty="0">
              <a:solidFill>
                <a:srgbClr val="333333"/>
              </a:solidFill>
            </a:endParaRP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24</a:t>
            </a:fld>
            <a:endParaRPr lang="en-US" dirty="0"/>
          </a:p>
        </p:txBody>
      </p:sp>
      <p:sp>
        <p:nvSpPr>
          <p:cNvPr id="5" name="Date Placeholder 4"/>
          <p:cNvSpPr>
            <a:spLocks noGrp="1"/>
          </p:cNvSpPr>
          <p:nvPr>
            <p:ph type="dt" sz="half" idx="10"/>
          </p:nvPr>
        </p:nvSpPr>
        <p:spPr/>
        <p:txBody>
          <a:bodyPr/>
          <a:lstStyle/>
          <a:p>
            <a:pPr>
              <a:defRPr/>
            </a:pPr>
            <a:fld id="{BE98569A-06EC-1F46-A2C6-DF3FFBE0B5A5}" type="datetime1">
              <a:rPr lang="en-US" smtClean="0"/>
              <a:t>5/2/18</a:t>
            </a:fld>
            <a:endParaRPr lang="en-US" dirty="0"/>
          </a:p>
        </p:txBody>
      </p:sp>
    </p:spTree>
    <p:extLst>
      <p:ext uri="{BB962C8B-B14F-4D97-AF65-F5344CB8AC3E}">
        <p14:creationId xmlns:p14="http://schemas.microsoft.com/office/powerpoint/2010/main" val="269157828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115"/>
            <a:ext cx="8839200" cy="516467"/>
          </a:xfrm>
        </p:spPr>
        <p:txBody>
          <a:bodyPr/>
          <a:lstStyle/>
          <a:p>
            <a:pPr algn="l"/>
            <a:r>
              <a:rPr lang="en-US" dirty="0"/>
              <a:t>Definitions of Study Design continued</a:t>
            </a:r>
          </a:p>
        </p:txBody>
      </p:sp>
      <p:sp>
        <p:nvSpPr>
          <p:cNvPr id="3" name="Content Placeholder 2"/>
          <p:cNvSpPr>
            <a:spLocks noGrp="1"/>
          </p:cNvSpPr>
          <p:nvPr>
            <p:ph idx="1"/>
          </p:nvPr>
        </p:nvSpPr>
        <p:spPr>
          <a:xfrm>
            <a:off x="152400" y="838200"/>
            <a:ext cx="8839200" cy="5029200"/>
          </a:xfrm>
        </p:spPr>
        <p:txBody>
          <a:bodyPr/>
          <a:lstStyle/>
          <a:p>
            <a:r>
              <a:rPr lang="en-US" sz="2000" dirty="0">
                <a:solidFill>
                  <a:srgbClr val="C0504D"/>
                </a:solidFill>
              </a:rPr>
              <a:t>Meta–analysis</a:t>
            </a:r>
          </a:p>
          <a:p>
            <a:pPr lvl="1"/>
            <a:r>
              <a:rPr lang="en-US" sz="1600" dirty="0"/>
              <a:t>The use of statistical techniques in a </a:t>
            </a:r>
            <a:r>
              <a:rPr lang="en-US" sz="1600" b="1" dirty="0"/>
              <a:t>systematic review</a:t>
            </a:r>
            <a:r>
              <a:rPr lang="en-US" sz="1600" dirty="0"/>
              <a:t> to integrate the results of included studies. Sometimes misused as a synonym for systematic reviews, where the review includes a meta-analysis.</a:t>
            </a:r>
          </a:p>
          <a:p>
            <a:r>
              <a:rPr lang="en-US" sz="2000" dirty="0">
                <a:solidFill>
                  <a:srgbClr val="C0504D"/>
                </a:solidFill>
              </a:rPr>
              <a:t>Prospective study</a:t>
            </a:r>
          </a:p>
          <a:p>
            <a:pPr lvl="1"/>
            <a:r>
              <a:rPr lang="en-US" sz="1600" dirty="0"/>
              <a:t>In evaluations of the effects of healthcare </a:t>
            </a:r>
            <a:r>
              <a:rPr lang="en-US" sz="1600" b="1" dirty="0"/>
              <a:t>interventions</a:t>
            </a:r>
            <a:r>
              <a:rPr lang="en-US" sz="1600" dirty="0"/>
              <a:t>, a study in which people are identified according to current </a:t>
            </a:r>
            <a:r>
              <a:rPr lang="en-US" sz="1600" b="1" dirty="0"/>
              <a:t>risk</a:t>
            </a:r>
            <a:r>
              <a:rPr lang="en-US" sz="1600" dirty="0"/>
              <a:t> status or exposure, and followed forwards through time to observe </a:t>
            </a:r>
            <a:r>
              <a:rPr lang="en-US" sz="1600" b="1" dirty="0"/>
              <a:t>outcome</a:t>
            </a:r>
            <a:r>
              <a:rPr lang="en-US" sz="1600" dirty="0"/>
              <a:t>. </a:t>
            </a:r>
            <a:r>
              <a:rPr lang="en-US" sz="1600" b="1" dirty="0"/>
              <a:t>Randomized controlled trials</a:t>
            </a:r>
            <a:r>
              <a:rPr lang="en-US" sz="1600" dirty="0"/>
              <a:t> are always prospective studies. </a:t>
            </a:r>
            <a:r>
              <a:rPr lang="en-US" sz="1600" b="1" dirty="0"/>
              <a:t>Cohort studies</a:t>
            </a:r>
            <a:r>
              <a:rPr lang="en-US" sz="1600" dirty="0"/>
              <a:t> are commonly either prospective or </a:t>
            </a:r>
            <a:r>
              <a:rPr lang="en-US" sz="1600" b="1" dirty="0"/>
              <a:t>retrospective</a:t>
            </a:r>
            <a:r>
              <a:rPr lang="en-US" sz="1600" dirty="0"/>
              <a:t>, whereas </a:t>
            </a:r>
            <a:r>
              <a:rPr lang="en-US" sz="1600" b="1" dirty="0"/>
              <a:t>case-control studies</a:t>
            </a:r>
            <a:r>
              <a:rPr lang="en-US" sz="1600" dirty="0"/>
              <a:t> are usually retrospective. In </a:t>
            </a:r>
            <a:r>
              <a:rPr lang="en-US" sz="1600" b="1" dirty="0"/>
              <a:t>Epidemiology</a:t>
            </a:r>
            <a:r>
              <a:rPr lang="en-US" sz="1600" dirty="0"/>
              <a:t>, 'prospective study’ is sometimes misused as a synonym for cohort study.</a:t>
            </a:r>
          </a:p>
          <a:p>
            <a:r>
              <a:rPr lang="en-US" sz="2000" dirty="0">
                <a:solidFill>
                  <a:srgbClr val="C0504D"/>
                </a:solidFill>
              </a:rPr>
              <a:t>Randomized controlled trial</a:t>
            </a:r>
          </a:p>
          <a:p>
            <a:pPr lvl="1"/>
            <a:r>
              <a:rPr lang="en-US" sz="1600" dirty="0"/>
              <a:t>An experiment in which two or more interventions, possibly including a control intervention or no intervention, are compared by being randomly allocated to participants. In most trials one intervention is assigned to each individual but sometimes assignment is to defined groups of individuals (for example, in a household) or interventions are assigned within individuals (for example, in different orders or to different parts of the body).</a:t>
            </a:r>
            <a:endParaRPr lang="en-US" sz="1200" dirty="0">
              <a:solidFill>
                <a:srgbClr val="C0504D"/>
              </a:solidFill>
            </a:endParaRPr>
          </a:p>
          <a:p>
            <a:pPr lvl="1"/>
            <a:endParaRPr lang="en-US" sz="1200" dirty="0">
              <a:solidFill>
                <a:srgbClr val="C0504D"/>
              </a:solidFill>
            </a:endParaRPr>
          </a:p>
          <a:p>
            <a:pPr lvl="1"/>
            <a:endParaRPr lang="en-US" sz="1600" i="1" dirty="0"/>
          </a:p>
          <a:p>
            <a:pPr lvl="1"/>
            <a:endParaRPr lang="en-US" sz="1200" dirty="0">
              <a:solidFill>
                <a:srgbClr val="C0504D"/>
              </a:solidFill>
            </a:endParaRP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25</a:t>
            </a:fld>
            <a:endParaRPr lang="en-US" dirty="0"/>
          </a:p>
        </p:txBody>
      </p:sp>
      <p:sp>
        <p:nvSpPr>
          <p:cNvPr id="5" name="Date Placeholder 4"/>
          <p:cNvSpPr>
            <a:spLocks noGrp="1"/>
          </p:cNvSpPr>
          <p:nvPr>
            <p:ph type="dt" sz="half" idx="10"/>
          </p:nvPr>
        </p:nvSpPr>
        <p:spPr/>
        <p:txBody>
          <a:bodyPr/>
          <a:lstStyle/>
          <a:p>
            <a:pPr>
              <a:defRPr/>
            </a:pPr>
            <a:fld id="{4B5DC0F3-6222-D94B-A812-D13E2A419F37}" type="datetime1">
              <a:rPr lang="en-US" smtClean="0"/>
              <a:t>5/2/18</a:t>
            </a:fld>
            <a:endParaRPr lang="en-US" dirty="0"/>
          </a:p>
        </p:txBody>
      </p:sp>
    </p:spTree>
    <p:extLst>
      <p:ext uri="{BB962C8B-B14F-4D97-AF65-F5344CB8AC3E}">
        <p14:creationId xmlns:p14="http://schemas.microsoft.com/office/powerpoint/2010/main" val="13886491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933"/>
            <a:ext cx="8839200" cy="516467"/>
          </a:xfrm>
        </p:spPr>
        <p:txBody>
          <a:bodyPr/>
          <a:lstStyle/>
          <a:p>
            <a:pPr algn="l"/>
            <a:r>
              <a:rPr lang="en-US" dirty="0"/>
              <a:t>Definitions of Study Design continued</a:t>
            </a:r>
          </a:p>
        </p:txBody>
      </p:sp>
      <p:sp>
        <p:nvSpPr>
          <p:cNvPr id="3" name="Content Placeholder 2"/>
          <p:cNvSpPr>
            <a:spLocks noGrp="1"/>
          </p:cNvSpPr>
          <p:nvPr>
            <p:ph idx="1"/>
          </p:nvPr>
        </p:nvSpPr>
        <p:spPr>
          <a:xfrm>
            <a:off x="152400" y="762000"/>
            <a:ext cx="8839200" cy="4953000"/>
          </a:xfrm>
        </p:spPr>
        <p:txBody>
          <a:bodyPr/>
          <a:lstStyle/>
          <a:p>
            <a:r>
              <a:rPr lang="en-US" sz="2000" dirty="0">
                <a:solidFill>
                  <a:srgbClr val="C0504D"/>
                </a:solidFill>
              </a:rPr>
              <a:t>Retrospective study</a:t>
            </a:r>
          </a:p>
          <a:p>
            <a:pPr lvl="1"/>
            <a:r>
              <a:rPr lang="en-US" sz="1600" dirty="0"/>
              <a:t>A study in which the </a:t>
            </a:r>
            <a:r>
              <a:rPr lang="en-US" sz="1600" b="1" dirty="0"/>
              <a:t>outcomes</a:t>
            </a:r>
            <a:r>
              <a:rPr lang="en-US" sz="1600" dirty="0"/>
              <a:t> have occurred to the </a:t>
            </a:r>
            <a:r>
              <a:rPr lang="en-US" sz="1600" b="1" dirty="0"/>
              <a:t>participants</a:t>
            </a:r>
            <a:r>
              <a:rPr lang="en-US" sz="1600" dirty="0"/>
              <a:t> before the study commenced. </a:t>
            </a:r>
            <a:r>
              <a:rPr lang="en-US" sz="1600" b="1" dirty="0"/>
              <a:t>Case-control studies</a:t>
            </a:r>
            <a:r>
              <a:rPr lang="en-US" sz="1600" dirty="0"/>
              <a:t> are usually retrospective, </a:t>
            </a:r>
            <a:r>
              <a:rPr lang="en-US" sz="1600" b="1" dirty="0"/>
              <a:t>cohort studies</a:t>
            </a:r>
            <a:r>
              <a:rPr lang="en-US" sz="1600" dirty="0"/>
              <a:t> sometimes are, </a:t>
            </a:r>
            <a:r>
              <a:rPr lang="en-US" sz="1600" b="1" dirty="0"/>
              <a:t>randomized controlled trials </a:t>
            </a:r>
            <a:r>
              <a:rPr lang="en-US" sz="1600" dirty="0"/>
              <a:t>never are.</a:t>
            </a:r>
            <a:endParaRPr lang="en-US" sz="1600" dirty="0">
              <a:solidFill>
                <a:srgbClr val="C0504D"/>
              </a:solidFill>
            </a:endParaRPr>
          </a:p>
          <a:p>
            <a:r>
              <a:rPr lang="en-US" sz="2000" dirty="0">
                <a:solidFill>
                  <a:srgbClr val="C0504D"/>
                </a:solidFill>
              </a:rPr>
              <a:t>Systematic Reviews </a:t>
            </a:r>
          </a:p>
          <a:p>
            <a:pPr lvl="1"/>
            <a:r>
              <a:rPr lang="en-US" sz="1600" dirty="0"/>
              <a:t>A review of a clearly formulated question that uses systematic and explicit methods to identify, select, and critically appraise relevant research, and to collect and analyze data from the studies that are included in the review. Statistical methods (</a:t>
            </a:r>
            <a:r>
              <a:rPr lang="en-US" sz="1600" b="1" dirty="0"/>
              <a:t>meta-analysis</a:t>
            </a:r>
            <a:r>
              <a:rPr lang="en-US" sz="1600" dirty="0"/>
              <a:t>) may or may not be used to analyze and summarize the results of the included studies.</a:t>
            </a:r>
          </a:p>
          <a:p>
            <a:endParaRPr lang="en-US" sz="2000" i="1" dirty="0"/>
          </a:p>
          <a:p>
            <a:pPr marL="0" indent="0">
              <a:buNone/>
            </a:pPr>
            <a:r>
              <a:rPr lang="en-US" sz="2000" i="1" dirty="0"/>
              <a:t>All definitions from (</a:t>
            </a:r>
            <a:r>
              <a:rPr lang="en-US" sz="2000" i="1" dirty="0">
                <a:hlinkClick r:id="rId3" action="ppaction://hlinksldjump"/>
              </a:rPr>
              <a:t>The Cochrane Collaboration, 2018</a:t>
            </a:r>
            <a:r>
              <a:rPr lang="en-US" sz="2000" i="1" dirty="0"/>
              <a:t>)</a:t>
            </a:r>
            <a:endParaRPr lang="en-US" sz="2000" dirty="0">
              <a:solidFill>
                <a:srgbClr val="C0504D"/>
              </a:solidFill>
            </a:endParaRPr>
          </a:p>
          <a:p>
            <a:pPr marL="0" indent="0">
              <a:buNone/>
            </a:pPr>
            <a:endParaRPr lang="en-US" sz="2000" i="1"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26</a:t>
            </a:fld>
            <a:endParaRPr lang="en-US" dirty="0"/>
          </a:p>
        </p:txBody>
      </p:sp>
      <p:sp>
        <p:nvSpPr>
          <p:cNvPr id="5" name="Date Placeholder 4"/>
          <p:cNvSpPr>
            <a:spLocks noGrp="1"/>
          </p:cNvSpPr>
          <p:nvPr>
            <p:ph type="dt" sz="half" idx="10"/>
          </p:nvPr>
        </p:nvSpPr>
        <p:spPr/>
        <p:txBody>
          <a:bodyPr/>
          <a:lstStyle/>
          <a:p>
            <a:pPr>
              <a:defRPr/>
            </a:pPr>
            <a:fld id="{4B5DC0F3-6222-D94B-A812-D13E2A419F37}" type="datetime1">
              <a:rPr lang="en-US" smtClean="0"/>
              <a:t>5/2/18</a:t>
            </a:fld>
            <a:endParaRPr lang="en-US" dirty="0"/>
          </a:p>
        </p:txBody>
      </p:sp>
    </p:spTree>
    <p:extLst>
      <p:ext uri="{BB962C8B-B14F-4D97-AF65-F5344CB8AC3E}">
        <p14:creationId xmlns:p14="http://schemas.microsoft.com/office/powerpoint/2010/main" val="40063272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74" y="76200"/>
            <a:ext cx="8704281" cy="516467"/>
          </a:xfrm>
        </p:spPr>
        <p:txBody>
          <a:bodyPr/>
          <a:lstStyle/>
          <a:p>
            <a:pPr algn="l"/>
            <a:r>
              <a:rPr lang="en-US" sz="4200" dirty="0">
                <a:solidFill>
                  <a:srgbClr val="FFFFFF"/>
                </a:solidFill>
              </a:rPr>
              <a:t>Hierarchy of Study Design &amp; Databases</a:t>
            </a:r>
          </a:p>
        </p:txBody>
      </p:sp>
      <p:sp>
        <p:nvSpPr>
          <p:cNvPr id="3" name="Content Placeholder 2"/>
          <p:cNvSpPr>
            <a:spLocks noGrp="1"/>
          </p:cNvSpPr>
          <p:nvPr>
            <p:ph idx="1"/>
          </p:nvPr>
        </p:nvSpPr>
        <p:spPr>
          <a:xfrm>
            <a:off x="237058" y="5816597"/>
            <a:ext cx="3191942" cy="245535"/>
          </a:xfrm>
        </p:spPr>
        <p:txBody>
          <a:bodyPr/>
          <a:lstStyle/>
          <a:p>
            <a:pPr>
              <a:buNone/>
            </a:pPr>
            <a:r>
              <a:rPr lang="en-US" sz="1000" i="1" dirty="0">
                <a:latin typeface="Verdana" charset="0"/>
                <a:ea typeface="Verdana" charset="0"/>
                <a:cs typeface="Verdana" charset="0"/>
              </a:rPr>
              <a:t>(TTUHSC Preston Smith Library, 11/21/2008)</a:t>
            </a:r>
            <a:endParaRPr lang="en-US" sz="1000" i="1"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27</a:t>
            </a:fld>
            <a:endParaRPr lang="en-US" dirty="0"/>
          </a:p>
        </p:txBody>
      </p:sp>
      <p:grpSp>
        <p:nvGrpSpPr>
          <p:cNvPr id="7" name="Group 29"/>
          <p:cNvGrpSpPr/>
          <p:nvPr/>
        </p:nvGrpSpPr>
        <p:grpSpPr>
          <a:xfrm>
            <a:off x="238692" y="753290"/>
            <a:ext cx="6485882" cy="5001570"/>
            <a:chOff x="246361" y="753290"/>
            <a:chExt cx="6485882" cy="5001570"/>
          </a:xfrm>
        </p:grpSpPr>
        <p:pic>
          <p:nvPicPr>
            <p:cNvPr id="8" name="Picture 2" descr="08"/>
            <p:cNvPicPr preferRelativeResize="0">
              <a:picLocks noChangeAspect="1" noChangeArrowheads="1"/>
            </p:cNvPicPr>
            <p:nvPr/>
          </p:nvPicPr>
          <p:blipFill>
            <a:blip r:embed="rId3"/>
            <a:srcRect/>
            <a:stretch>
              <a:fillRect/>
            </a:stretch>
          </p:blipFill>
          <p:spPr bwMode="auto">
            <a:xfrm>
              <a:off x="255243" y="762172"/>
              <a:ext cx="6477000" cy="4992688"/>
            </a:xfrm>
            <a:prstGeom prst="rect">
              <a:avLst/>
            </a:prstGeom>
            <a:solidFill>
              <a:srgbClr val="757FFF"/>
            </a:solidFill>
            <a:ln w="28575" cap="flat" cmpd="sng" algn="ctr">
              <a:solidFill>
                <a:schemeClr val="bg1"/>
              </a:solidFill>
              <a:prstDash val="solid"/>
              <a:round/>
              <a:headEnd type="none" w="med" len="med"/>
              <a:tailEnd type="none" w="med" len="med"/>
            </a:ln>
          </p:spPr>
        </p:pic>
        <p:sp>
          <p:nvSpPr>
            <p:cNvPr id="9" name="Rectangle 8"/>
            <p:cNvSpPr/>
            <p:nvPr/>
          </p:nvSpPr>
          <p:spPr>
            <a:xfrm>
              <a:off x="246361" y="753290"/>
              <a:ext cx="6485881" cy="5001569"/>
            </a:xfrm>
            <a:prstGeom prst="rect">
              <a:avLst/>
            </a:prstGeom>
            <a:no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52F16AD7-2784-5C4F-9A9D-66A9CF1A54DC}"/>
              </a:ext>
            </a:extLst>
          </p:cNvPr>
          <p:cNvGrpSpPr/>
          <p:nvPr/>
        </p:nvGrpSpPr>
        <p:grpSpPr>
          <a:xfrm>
            <a:off x="5410200" y="2286000"/>
            <a:ext cx="3040924" cy="685800"/>
            <a:chOff x="5368621" y="2286000"/>
            <a:chExt cx="3040924" cy="685800"/>
          </a:xfrm>
        </p:grpSpPr>
        <p:sp>
          <p:nvSpPr>
            <p:cNvPr id="11" name="Rounded Rectangular Callout 10"/>
            <p:cNvSpPr/>
            <p:nvPr/>
          </p:nvSpPr>
          <p:spPr>
            <a:xfrm>
              <a:off x="5368621" y="2286000"/>
              <a:ext cx="3040924" cy="685800"/>
            </a:xfrm>
            <a:prstGeom prst="wedgeRoundRectCallout">
              <a:avLst>
                <a:gd name="adj1" fmla="val -76337"/>
                <a:gd name="adj2" fmla="val 55873"/>
                <a:gd name="adj3" fmla="val 16667"/>
              </a:avLst>
            </a:prstGeom>
            <a:solidFill>
              <a:srgbClr val="EAC7FE"/>
            </a:solidFill>
            <a:ln w="19050" cap="flat" cmpd="sng" algn="ctr">
              <a:solidFill>
                <a:srgbClr val="00009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32"/>
            <p:cNvSpPr>
              <a:spLocks noChangeArrowheads="1"/>
            </p:cNvSpPr>
            <p:nvPr/>
          </p:nvSpPr>
          <p:spPr bwMode="auto">
            <a:xfrm>
              <a:off x="5669270" y="2362200"/>
              <a:ext cx="2437414" cy="563100"/>
            </a:xfrm>
            <a:prstGeom prst="rect">
              <a:avLst/>
            </a:prstGeom>
            <a:noFill/>
            <a:ln w="9525">
              <a:noFill/>
              <a:miter lim="800000"/>
              <a:headEnd/>
              <a:tailEnd/>
            </a:ln>
          </p:spPr>
          <p:txBody>
            <a:bodyPr wrap="none" anchor="ctr">
              <a:prstTxWarp prst="textNoShape">
                <a:avLst/>
              </a:prstTxWarp>
            </a:bodyPr>
            <a:lstStyle/>
            <a:p>
              <a:pPr algn="ctr">
                <a:lnSpc>
                  <a:spcPct val="130000"/>
                </a:lnSpc>
              </a:pPr>
              <a:r>
                <a:rPr lang="en-US" sz="900" dirty="0">
                  <a:solidFill>
                    <a:srgbClr val="000090"/>
                  </a:solidFill>
                  <a:latin typeface="Verdana" charset="0"/>
                </a:rPr>
                <a:t>NHS Economic Evaluation Database</a:t>
              </a:r>
            </a:p>
            <a:p>
              <a:pPr algn="ctr">
                <a:lnSpc>
                  <a:spcPct val="140000"/>
                </a:lnSpc>
              </a:pPr>
              <a:r>
                <a:rPr lang="en-US" sz="900" dirty="0">
                  <a:solidFill>
                    <a:srgbClr val="000090"/>
                  </a:solidFill>
                  <a:latin typeface="Verdana" charset="0"/>
                </a:rPr>
                <a:t>  Cochrane Methodology Register</a:t>
              </a:r>
            </a:p>
            <a:p>
              <a:pPr algn="ctr">
                <a:lnSpc>
                  <a:spcPct val="140000"/>
                </a:lnSpc>
              </a:pPr>
              <a:r>
                <a:rPr lang="en-US" sz="900" dirty="0">
                  <a:solidFill>
                    <a:srgbClr val="000090"/>
                  </a:solidFill>
                  <a:latin typeface="Verdana" charset="0"/>
                </a:rPr>
                <a:t>  ACP Journal Club    PubMed</a:t>
              </a:r>
            </a:p>
          </p:txBody>
        </p:sp>
      </p:grpSp>
      <p:sp>
        <p:nvSpPr>
          <p:cNvPr id="13" name="Rounded Rectangular Callout 12"/>
          <p:cNvSpPr/>
          <p:nvPr/>
        </p:nvSpPr>
        <p:spPr>
          <a:xfrm>
            <a:off x="5929657" y="3735594"/>
            <a:ext cx="1371600" cy="331072"/>
          </a:xfrm>
          <a:prstGeom prst="wedgeRoundRectCallout">
            <a:avLst>
              <a:gd name="adj1" fmla="val -92704"/>
              <a:gd name="adj2" fmla="val 45038"/>
              <a:gd name="adj3" fmla="val 16667"/>
            </a:avLst>
          </a:prstGeom>
          <a:solidFill>
            <a:srgbClr val="ACFFFE"/>
          </a:solidFill>
          <a:ln w="19050" cap="flat" cmpd="sng" algn="ctr">
            <a:solidFill>
              <a:srgbClr val="00009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30000"/>
              </a:lnSpc>
            </a:pPr>
            <a:r>
              <a:rPr lang="en-US" sz="900" dirty="0">
                <a:solidFill>
                  <a:srgbClr val="000090"/>
                </a:solidFill>
                <a:latin typeface="Verdana" charset="0"/>
                <a:ea typeface="ＭＳ Ｐゴシック" charset="-128"/>
                <a:cs typeface="ＭＳ Ｐゴシック" charset="-128"/>
              </a:rPr>
              <a:t>PubMed, CINAHL</a:t>
            </a:r>
            <a:endParaRPr lang="en-US" sz="1000" dirty="0">
              <a:solidFill>
                <a:srgbClr val="000090"/>
              </a:solidFill>
              <a:latin typeface="Verdana" charset="0"/>
              <a:ea typeface="ＭＳ Ｐゴシック" charset="-128"/>
              <a:cs typeface="ＭＳ Ｐゴシック" charset="-128"/>
            </a:endParaRPr>
          </a:p>
        </p:txBody>
      </p:sp>
      <p:sp>
        <p:nvSpPr>
          <p:cNvPr id="14" name="Rounded Rectangular Callout 13"/>
          <p:cNvSpPr/>
          <p:nvPr/>
        </p:nvSpPr>
        <p:spPr>
          <a:xfrm>
            <a:off x="6429699" y="4155163"/>
            <a:ext cx="1474581" cy="379522"/>
          </a:xfrm>
          <a:prstGeom prst="wedgeRoundRectCallout">
            <a:avLst>
              <a:gd name="adj1" fmla="val -107326"/>
              <a:gd name="adj2" fmla="val 37962"/>
              <a:gd name="adj3" fmla="val 16667"/>
            </a:avLst>
          </a:prstGeom>
          <a:solidFill>
            <a:srgbClr val="D6FFFF"/>
          </a:solidFill>
          <a:ln w="19050" cap="flat" cmpd="sng" algn="ctr">
            <a:solidFill>
              <a:srgbClr val="00009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30000"/>
              </a:lnSpc>
            </a:pPr>
            <a:r>
              <a:rPr lang="en-US" sz="900" dirty="0">
                <a:solidFill>
                  <a:srgbClr val="000090"/>
                </a:solidFill>
                <a:latin typeface="Verdana" charset="0"/>
                <a:ea typeface="ＭＳ Ｐゴシック" charset="-128"/>
                <a:cs typeface="ＭＳ Ｐゴシック" charset="-128"/>
              </a:rPr>
              <a:t>PubMed, CINAHL</a:t>
            </a:r>
            <a:endParaRPr lang="en-US" sz="1000" dirty="0">
              <a:solidFill>
                <a:srgbClr val="000090"/>
              </a:solidFill>
              <a:latin typeface="Verdana" charset="0"/>
              <a:ea typeface="ＭＳ Ｐゴシック" charset="-128"/>
              <a:cs typeface="ＭＳ Ｐゴシック" charset="-128"/>
            </a:endParaRPr>
          </a:p>
        </p:txBody>
      </p:sp>
      <p:grpSp>
        <p:nvGrpSpPr>
          <p:cNvPr id="15" name="Group 14"/>
          <p:cNvGrpSpPr/>
          <p:nvPr/>
        </p:nvGrpSpPr>
        <p:grpSpPr>
          <a:xfrm>
            <a:off x="6616200" y="4657897"/>
            <a:ext cx="2183255" cy="617146"/>
            <a:chOff x="6734738" y="4657897"/>
            <a:chExt cx="2183255" cy="617146"/>
          </a:xfrm>
        </p:grpSpPr>
        <p:sp>
          <p:nvSpPr>
            <p:cNvPr id="16" name="Rounded Rectangular Callout 15"/>
            <p:cNvSpPr/>
            <p:nvPr/>
          </p:nvSpPr>
          <p:spPr>
            <a:xfrm>
              <a:off x="6734738" y="4657897"/>
              <a:ext cx="2183255" cy="617146"/>
            </a:xfrm>
            <a:prstGeom prst="wedgeRoundRectCallout">
              <a:avLst>
                <a:gd name="adj1" fmla="val -84594"/>
                <a:gd name="adj2" fmla="val -2788"/>
                <a:gd name="adj3" fmla="val 16667"/>
              </a:avLst>
            </a:prstGeom>
            <a:solidFill>
              <a:srgbClr val="C8E6E8"/>
            </a:solidFill>
            <a:ln w="19050" cap="flat" cmpd="sng" algn="ctr">
              <a:solidFill>
                <a:srgbClr val="00009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8"/>
            <p:cNvSpPr>
              <a:spLocks noChangeArrowheads="1"/>
            </p:cNvSpPr>
            <p:nvPr/>
          </p:nvSpPr>
          <p:spPr bwMode="auto">
            <a:xfrm>
              <a:off x="6824200" y="4700978"/>
              <a:ext cx="2013879" cy="470587"/>
            </a:xfrm>
            <a:prstGeom prst="rect">
              <a:avLst/>
            </a:prstGeom>
            <a:solidFill>
              <a:srgbClr val="C8E6E8"/>
            </a:solidFill>
            <a:ln w="9525">
              <a:noFill/>
              <a:miter lim="800000"/>
              <a:headEnd/>
              <a:tailEnd/>
            </a:ln>
          </p:spPr>
          <p:txBody>
            <a:bodyPr wrap="none" anchor="ctr">
              <a:prstTxWarp prst="textNoShape">
                <a:avLst/>
              </a:prstTxWarp>
            </a:bodyPr>
            <a:lstStyle/>
            <a:p>
              <a:pPr algn="ctr">
                <a:lnSpc>
                  <a:spcPct val="130000"/>
                </a:lnSpc>
              </a:pPr>
              <a:r>
                <a:rPr lang="en-US" sz="900" dirty="0">
                  <a:solidFill>
                    <a:srgbClr val="000090"/>
                  </a:solidFill>
                  <a:latin typeface="Verdana" charset="0"/>
                </a:rPr>
                <a:t>Health Technology Assessment</a:t>
              </a:r>
            </a:p>
            <a:p>
              <a:pPr algn="ctr">
                <a:lnSpc>
                  <a:spcPct val="130000"/>
                </a:lnSpc>
              </a:pPr>
              <a:r>
                <a:rPr lang="en-US" sz="900" dirty="0">
                  <a:solidFill>
                    <a:srgbClr val="000090"/>
                  </a:solidFill>
                  <a:latin typeface="Verdana" charset="0"/>
                </a:rPr>
                <a:t>Nursing Reference Center</a:t>
              </a:r>
              <a:endParaRPr lang="en-US" sz="1000" dirty="0">
                <a:solidFill>
                  <a:srgbClr val="000090"/>
                </a:solidFill>
                <a:latin typeface="Verdana" charset="0"/>
              </a:endParaRPr>
            </a:p>
          </p:txBody>
        </p:sp>
      </p:grpSp>
      <p:sp>
        <p:nvSpPr>
          <p:cNvPr id="18" name="Rounded Rectangular Callout 17"/>
          <p:cNvSpPr/>
          <p:nvPr/>
        </p:nvSpPr>
        <p:spPr>
          <a:xfrm>
            <a:off x="7413689" y="5354972"/>
            <a:ext cx="1412424" cy="391006"/>
          </a:xfrm>
          <a:prstGeom prst="wedgeRoundRectCallout">
            <a:avLst>
              <a:gd name="adj1" fmla="val -138682"/>
              <a:gd name="adj2" fmla="val -992"/>
              <a:gd name="adj3" fmla="val 16667"/>
            </a:avLst>
          </a:prstGeom>
          <a:solidFill>
            <a:srgbClr val="94C8C7"/>
          </a:solidFill>
          <a:ln w="19050" cap="flat" cmpd="sng" algn="ctr">
            <a:solidFill>
              <a:srgbClr val="00009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30000"/>
              </a:lnSpc>
            </a:pPr>
            <a:r>
              <a:rPr lang="en-US" sz="900" dirty="0">
                <a:solidFill>
                  <a:srgbClr val="000090"/>
                </a:solidFill>
                <a:latin typeface="Verdana" charset="0"/>
                <a:ea typeface="ＭＳ Ｐゴシック" charset="-128"/>
                <a:cs typeface="ＭＳ Ｐゴシック" charset="-128"/>
              </a:rPr>
              <a:t>PubMed, CINAHL</a:t>
            </a:r>
            <a:endParaRPr lang="en-US" sz="1000" dirty="0">
              <a:solidFill>
                <a:srgbClr val="000090"/>
              </a:solidFill>
              <a:latin typeface="Verdana" charset="0"/>
              <a:ea typeface="ＭＳ Ｐゴシック" charset="-128"/>
              <a:cs typeface="ＭＳ Ｐゴシック" charset="-128"/>
            </a:endParaRPr>
          </a:p>
        </p:txBody>
      </p:sp>
      <p:sp>
        <p:nvSpPr>
          <p:cNvPr id="28" name="Rectangle 27"/>
          <p:cNvSpPr/>
          <p:nvPr/>
        </p:nvSpPr>
        <p:spPr>
          <a:xfrm>
            <a:off x="152400" y="821524"/>
            <a:ext cx="2438400" cy="997314"/>
          </a:xfrm>
          <a:prstGeom prst="rect">
            <a:avLst/>
          </a:prstGeom>
          <a:solidFill>
            <a:srgbClr val="9FA4FF"/>
          </a:solidFill>
          <a:ln w="12700" cmpd="sng">
            <a:solidFill>
              <a:srgbClr val="0000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sz="1600" dirty="0">
                <a:solidFill>
                  <a:srgbClr val="000080"/>
                </a:solidFill>
              </a:rPr>
              <a:t>Click link for glossary</a:t>
            </a:r>
          </a:p>
          <a:p>
            <a:pPr algn="ctr">
              <a:lnSpc>
                <a:spcPct val="120000"/>
              </a:lnSpc>
            </a:pPr>
            <a:r>
              <a:rPr lang="en-US" sz="1600" dirty="0">
                <a:solidFill>
                  <a:srgbClr val="000080"/>
                </a:solidFill>
              </a:rPr>
              <a:t>definition of</a:t>
            </a:r>
          </a:p>
          <a:p>
            <a:pPr algn="ctr">
              <a:lnSpc>
                <a:spcPct val="120000"/>
              </a:lnSpc>
            </a:pPr>
            <a:r>
              <a:rPr lang="en-US" sz="1600" dirty="0">
                <a:solidFill>
                  <a:srgbClr val="000080"/>
                </a:solidFill>
                <a:hlinkClick r:id="rId4" action="ppaction://hlinksldjump"/>
              </a:rPr>
              <a:t>Hierarchy of Study Design</a:t>
            </a:r>
            <a:endParaRPr lang="en-US" sz="1600" dirty="0">
              <a:solidFill>
                <a:srgbClr val="000080"/>
              </a:solidFill>
            </a:endParaRPr>
          </a:p>
        </p:txBody>
      </p:sp>
      <p:grpSp>
        <p:nvGrpSpPr>
          <p:cNvPr id="35" name="Group 34">
            <a:extLst>
              <a:ext uri="{FF2B5EF4-FFF2-40B4-BE49-F238E27FC236}">
                <a16:creationId xmlns:a16="http://schemas.microsoft.com/office/drawing/2014/main" id="{01B22054-6641-8142-A4DD-11F09F0C340F}"/>
              </a:ext>
            </a:extLst>
          </p:cNvPr>
          <p:cNvGrpSpPr/>
          <p:nvPr/>
        </p:nvGrpSpPr>
        <p:grpSpPr>
          <a:xfrm>
            <a:off x="4760759" y="762000"/>
            <a:ext cx="4307041" cy="846910"/>
            <a:chOff x="4760759" y="762000"/>
            <a:chExt cx="4307041" cy="846910"/>
          </a:xfrm>
        </p:grpSpPr>
        <p:sp>
          <p:nvSpPr>
            <p:cNvPr id="30" name="Rounded Rectangular Callout 29"/>
            <p:cNvSpPr/>
            <p:nvPr/>
          </p:nvSpPr>
          <p:spPr>
            <a:xfrm>
              <a:off x="4760759" y="762000"/>
              <a:ext cx="4307041" cy="846910"/>
            </a:xfrm>
            <a:prstGeom prst="wedgeRoundRectCallout">
              <a:avLst>
                <a:gd name="adj1" fmla="val -74246"/>
                <a:gd name="adj2" fmla="val 67594"/>
                <a:gd name="adj3" fmla="val 16667"/>
              </a:avLst>
            </a:prstGeom>
            <a:solidFill>
              <a:srgbClr val="D9D9FE"/>
            </a:solidFill>
            <a:ln w="19050" cap="flat" cmpd="sng" algn="ctr">
              <a:solidFill>
                <a:srgbClr val="20009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
            <p:cNvSpPr>
              <a:spLocks noChangeArrowheads="1"/>
            </p:cNvSpPr>
            <p:nvPr/>
          </p:nvSpPr>
          <p:spPr bwMode="auto">
            <a:xfrm>
              <a:off x="5381271" y="775317"/>
              <a:ext cx="3136465" cy="291483"/>
            </a:xfrm>
            <a:prstGeom prst="rect">
              <a:avLst/>
            </a:prstGeom>
            <a:noFill/>
            <a:ln w="9525">
              <a:noFill/>
              <a:miter lim="800000"/>
              <a:headEnd/>
              <a:tailEnd/>
            </a:ln>
          </p:spPr>
          <p:txBody>
            <a:bodyPr wrap="none" anchor="ctr">
              <a:prstTxWarp prst="textNoShape">
                <a:avLst/>
              </a:prstTxWarp>
            </a:bodyPr>
            <a:lstStyle/>
            <a:p>
              <a:pPr algn="ctr">
                <a:lnSpc>
                  <a:spcPct val="130000"/>
                </a:lnSpc>
              </a:pPr>
              <a:r>
                <a:rPr lang="en-US" sz="900" dirty="0">
                  <a:solidFill>
                    <a:srgbClr val="000090"/>
                  </a:solidFill>
                  <a:latin typeface="Verdana" charset="0"/>
                </a:rPr>
                <a:t>Cochrane Database of Systematic Reviews</a:t>
              </a:r>
              <a:endParaRPr lang="en-US" sz="1000" dirty="0">
                <a:solidFill>
                  <a:srgbClr val="000090"/>
                </a:solidFill>
                <a:latin typeface="Verdana" charset="0"/>
              </a:endParaRPr>
            </a:p>
          </p:txBody>
        </p:sp>
        <p:sp>
          <p:nvSpPr>
            <p:cNvPr id="32" name="Rectangle 4"/>
            <p:cNvSpPr>
              <a:spLocks noChangeArrowheads="1"/>
            </p:cNvSpPr>
            <p:nvPr/>
          </p:nvSpPr>
          <p:spPr bwMode="auto">
            <a:xfrm>
              <a:off x="4977452" y="1066800"/>
              <a:ext cx="3958923" cy="216262"/>
            </a:xfrm>
            <a:prstGeom prst="rect">
              <a:avLst/>
            </a:prstGeom>
            <a:noFill/>
            <a:ln w="9525">
              <a:noFill/>
              <a:miter lim="800000"/>
              <a:headEnd/>
              <a:tailEnd/>
            </a:ln>
          </p:spPr>
          <p:txBody>
            <a:bodyPr wrap="none" anchor="ctr">
              <a:prstTxWarp prst="textNoShape">
                <a:avLst/>
              </a:prstTxWarp>
            </a:bodyPr>
            <a:lstStyle/>
            <a:p>
              <a:pPr algn="ctr">
                <a:lnSpc>
                  <a:spcPct val="140000"/>
                </a:lnSpc>
              </a:pPr>
              <a:r>
                <a:rPr lang="en-US" sz="900" dirty="0">
                  <a:solidFill>
                    <a:srgbClr val="000090"/>
                  </a:solidFill>
                  <a:latin typeface="Verdana" charset="0"/>
                </a:rPr>
                <a:t>Joanna Briggs Institute Library of Systematic Reviews (Nursing)</a:t>
              </a:r>
            </a:p>
          </p:txBody>
        </p:sp>
        <p:sp>
          <p:nvSpPr>
            <p:cNvPr id="33" name="Rectangle 4"/>
            <p:cNvSpPr>
              <a:spLocks noChangeArrowheads="1"/>
            </p:cNvSpPr>
            <p:nvPr/>
          </p:nvSpPr>
          <p:spPr bwMode="auto">
            <a:xfrm>
              <a:off x="5181601" y="1336321"/>
              <a:ext cx="798167" cy="216262"/>
            </a:xfrm>
            <a:prstGeom prst="rect">
              <a:avLst/>
            </a:prstGeom>
            <a:noFill/>
            <a:ln w="9525">
              <a:noFill/>
              <a:miter lim="800000"/>
              <a:headEnd/>
              <a:tailEnd/>
            </a:ln>
          </p:spPr>
          <p:txBody>
            <a:bodyPr wrap="none" anchor="ctr">
              <a:prstTxWarp prst="textNoShape">
                <a:avLst/>
              </a:prstTxWarp>
            </a:bodyPr>
            <a:lstStyle/>
            <a:p>
              <a:pPr algn="ctr">
                <a:lnSpc>
                  <a:spcPct val="140000"/>
                </a:lnSpc>
              </a:pPr>
              <a:r>
                <a:rPr lang="en-US" sz="900" dirty="0">
                  <a:solidFill>
                    <a:srgbClr val="000090"/>
                  </a:solidFill>
                  <a:latin typeface="Verdana" charset="0"/>
                </a:rPr>
                <a:t>OT Seeker</a:t>
              </a:r>
            </a:p>
          </p:txBody>
        </p:sp>
        <p:sp>
          <p:nvSpPr>
            <p:cNvPr id="34" name="Rectangle 4"/>
            <p:cNvSpPr>
              <a:spLocks noChangeArrowheads="1"/>
            </p:cNvSpPr>
            <p:nvPr/>
          </p:nvSpPr>
          <p:spPr bwMode="auto">
            <a:xfrm>
              <a:off x="6096001" y="1336321"/>
              <a:ext cx="1546515" cy="216262"/>
            </a:xfrm>
            <a:prstGeom prst="rect">
              <a:avLst/>
            </a:prstGeom>
            <a:noFill/>
            <a:ln w="9525">
              <a:noFill/>
              <a:miter lim="800000"/>
              <a:headEnd/>
              <a:tailEnd/>
            </a:ln>
          </p:spPr>
          <p:txBody>
            <a:bodyPr wrap="none" anchor="ctr">
              <a:prstTxWarp prst="textNoShape">
                <a:avLst/>
              </a:prstTxWarp>
            </a:bodyPr>
            <a:lstStyle/>
            <a:p>
              <a:pPr algn="ctr">
                <a:lnSpc>
                  <a:spcPct val="140000"/>
                </a:lnSpc>
              </a:pPr>
              <a:r>
                <a:rPr lang="en-US" sz="900" dirty="0">
                  <a:solidFill>
                    <a:srgbClr val="000090"/>
                  </a:solidFill>
                  <a:latin typeface="Verdana" charset="0"/>
                </a:rPr>
                <a:t>PEDro (Physical Therapy)</a:t>
              </a:r>
            </a:p>
          </p:txBody>
        </p:sp>
      </p:grpSp>
      <p:sp>
        <p:nvSpPr>
          <p:cNvPr id="5" name="TextBox 4"/>
          <p:cNvSpPr txBox="1"/>
          <p:nvPr/>
        </p:nvSpPr>
        <p:spPr>
          <a:xfrm>
            <a:off x="7848601" y="1372817"/>
            <a:ext cx="637145" cy="312293"/>
          </a:xfrm>
          <a:prstGeom prst="rect">
            <a:avLst/>
          </a:prstGeom>
          <a:noFill/>
        </p:spPr>
        <p:txBody>
          <a:bodyPr wrap="none" rtlCol="0">
            <a:spAutoFit/>
          </a:bodyPr>
          <a:lstStyle/>
          <a:p>
            <a:r>
              <a:rPr lang="en-US" sz="900" dirty="0">
                <a:solidFill>
                  <a:srgbClr val="000090"/>
                </a:solidFill>
                <a:latin typeface="Verdana"/>
                <a:cs typeface="Verdana"/>
              </a:rPr>
              <a:t>PubMed</a:t>
            </a:r>
          </a:p>
        </p:txBody>
      </p:sp>
      <p:grpSp>
        <p:nvGrpSpPr>
          <p:cNvPr id="29" name="Group 28">
            <a:extLst>
              <a:ext uri="{FF2B5EF4-FFF2-40B4-BE49-F238E27FC236}">
                <a16:creationId xmlns:a16="http://schemas.microsoft.com/office/drawing/2014/main" id="{2206481C-4EE4-1140-8444-40A99BA70F41}"/>
              </a:ext>
            </a:extLst>
          </p:cNvPr>
          <p:cNvGrpSpPr/>
          <p:nvPr/>
        </p:nvGrpSpPr>
        <p:grpSpPr>
          <a:xfrm>
            <a:off x="4724400" y="1752600"/>
            <a:ext cx="4260025" cy="457200"/>
            <a:chOff x="4731575" y="1752600"/>
            <a:chExt cx="4260025" cy="457200"/>
          </a:xfrm>
        </p:grpSpPr>
        <p:sp>
          <p:nvSpPr>
            <p:cNvPr id="20" name="Rounded Rectangular Callout 19"/>
            <p:cNvSpPr/>
            <p:nvPr/>
          </p:nvSpPr>
          <p:spPr>
            <a:xfrm>
              <a:off x="4731575" y="1752600"/>
              <a:ext cx="4260025" cy="457200"/>
            </a:xfrm>
            <a:prstGeom prst="wedgeRoundRectCallout">
              <a:avLst>
                <a:gd name="adj1" fmla="val -61237"/>
                <a:gd name="adj2" fmla="val 58294"/>
                <a:gd name="adj3" fmla="val 16667"/>
              </a:avLst>
            </a:prstGeom>
            <a:solidFill>
              <a:srgbClr val="93A5FF"/>
            </a:solidFill>
            <a:ln w="19050" cap="flat" cmpd="sng" algn="ctr">
              <a:solidFill>
                <a:srgbClr val="00009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4"/>
            <p:cNvSpPr>
              <a:spLocks noChangeArrowheads="1"/>
            </p:cNvSpPr>
            <p:nvPr/>
          </p:nvSpPr>
          <p:spPr bwMode="auto">
            <a:xfrm>
              <a:off x="4899768" y="1837904"/>
              <a:ext cx="3999835" cy="146687"/>
            </a:xfrm>
            <a:prstGeom prst="rect">
              <a:avLst/>
            </a:prstGeom>
            <a:noFill/>
            <a:ln w="9525">
              <a:noFill/>
              <a:miter lim="800000"/>
              <a:headEnd/>
              <a:tailEnd/>
            </a:ln>
          </p:spPr>
          <p:txBody>
            <a:bodyPr wrap="none" anchor="ctr">
              <a:prstTxWarp prst="textNoShape">
                <a:avLst/>
              </a:prstTxWarp>
            </a:bodyPr>
            <a:lstStyle/>
            <a:p>
              <a:pPr algn="ctr">
                <a:lnSpc>
                  <a:spcPct val="140000"/>
                </a:lnSpc>
              </a:pPr>
              <a:r>
                <a:rPr lang="en-US" sz="900" dirty="0">
                  <a:solidFill>
                    <a:srgbClr val="000090"/>
                  </a:solidFill>
                  <a:latin typeface="Verdana" charset="0"/>
                </a:rPr>
                <a:t>Topic Reviews in the Cochrane Database of Systematic Reviews</a:t>
              </a:r>
            </a:p>
          </p:txBody>
        </p:sp>
        <p:sp>
          <p:nvSpPr>
            <p:cNvPr id="37" name="TextBox 36"/>
            <p:cNvSpPr txBox="1"/>
            <p:nvPr/>
          </p:nvSpPr>
          <p:spPr>
            <a:xfrm>
              <a:off x="5582072" y="1990304"/>
              <a:ext cx="637145" cy="170077"/>
            </a:xfrm>
            <a:prstGeom prst="rect">
              <a:avLst/>
            </a:prstGeom>
            <a:noFill/>
          </p:spPr>
          <p:txBody>
            <a:bodyPr wrap="none" rtlCol="0">
              <a:spAutoFit/>
            </a:bodyPr>
            <a:lstStyle/>
            <a:p>
              <a:r>
                <a:rPr lang="en-US" sz="900" dirty="0">
                  <a:solidFill>
                    <a:srgbClr val="000090"/>
                  </a:solidFill>
                  <a:latin typeface="Verdana"/>
                  <a:cs typeface="Verdana"/>
                </a:rPr>
                <a:t>PubMed</a:t>
              </a:r>
            </a:p>
          </p:txBody>
        </p:sp>
      </p:grpSp>
      <p:grpSp>
        <p:nvGrpSpPr>
          <p:cNvPr id="39" name="Group 38"/>
          <p:cNvGrpSpPr/>
          <p:nvPr/>
        </p:nvGrpSpPr>
        <p:grpSpPr>
          <a:xfrm>
            <a:off x="5693247" y="3099302"/>
            <a:ext cx="3028388" cy="529079"/>
            <a:chOff x="5693247" y="3099302"/>
            <a:chExt cx="3028388" cy="529079"/>
          </a:xfrm>
        </p:grpSpPr>
        <p:sp>
          <p:nvSpPr>
            <p:cNvPr id="24" name="Rounded Rectangular Callout 23"/>
            <p:cNvSpPr/>
            <p:nvPr/>
          </p:nvSpPr>
          <p:spPr>
            <a:xfrm>
              <a:off x="5693247" y="3099302"/>
              <a:ext cx="3028388" cy="529079"/>
            </a:xfrm>
            <a:prstGeom prst="wedgeRoundRectCallout">
              <a:avLst>
                <a:gd name="adj1" fmla="val -72326"/>
                <a:gd name="adj2" fmla="val 46140"/>
                <a:gd name="adj3" fmla="val 16667"/>
              </a:avLst>
            </a:prstGeom>
            <a:solidFill>
              <a:srgbClr val="A47EFF"/>
            </a:solidFill>
            <a:ln w="19050" cap="flat" cmpd="sng" algn="ctr">
              <a:solidFill>
                <a:srgbClr val="00009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5"/>
            <p:cNvSpPr>
              <a:spLocks noChangeArrowheads="1"/>
            </p:cNvSpPr>
            <p:nvPr/>
          </p:nvSpPr>
          <p:spPr bwMode="auto">
            <a:xfrm>
              <a:off x="5838565" y="3140809"/>
              <a:ext cx="2743652" cy="228600"/>
            </a:xfrm>
            <a:prstGeom prst="rect">
              <a:avLst/>
            </a:prstGeom>
            <a:noFill/>
            <a:ln w="9525">
              <a:noFill/>
              <a:miter lim="800000"/>
              <a:headEnd/>
              <a:tailEnd/>
            </a:ln>
          </p:spPr>
          <p:txBody>
            <a:bodyPr wrap="none" anchor="ctr">
              <a:prstTxWarp prst="textNoShape">
                <a:avLst/>
              </a:prstTxWarp>
            </a:bodyPr>
            <a:lstStyle/>
            <a:p>
              <a:pPr algn="ctr">
                <a:lnSpc>
                  <a:spcPct val="130000"/>
                </a:lnSpc>
              </a:pPr>
              <a:r>
                <a:rPr lang="en-US" sz="900" dirty="0">
                  <a:solidFill>
                    <a:srgbClr val="000090"/>
                  </a:solidFill>
                  <a:latin typeface="Verdana" charset="0"/>
                </a:rPr>
                <a:t>Cochrane Central Register of Controlled Trials</a:t>
              </a:r>
              <a:endParaRPr lang="en-US" sz="1000" dirty="0">
                <a:solidFill>
                  <a:srgbClr val="000090"/>
                </a:solidFill>
                <a:latin typeface="Verdana" charset="0"/>
              </a:endParaRPr>
            </a:p>
          </p:txBody>
        </p:sp>
        <p:sp>
          <p:nvSpPr>
            <p:cNvPr id="26" name="Rectangle 4"/>
            <p:cNvSpPr>
              <a:spLocks noChangeArrowheads="1"/>
            </p:cNvSpPr>
            <p:nvPr/>
          </p:nvSpPr>
          <p:spPr bwMode="auto">
            <a:xfrm>
              <a:off x="6122494" y="3402510"/>
              <a:ext cx="659306" cy="159850"/>
            </a:xfrm>
            <a:prstGeom prst="rect">
              <a:avLst/>
            </a:prstGeom>
            <a:noFill/>
            <a:ln w="9525">
              <a:noFill/>
              <a:miter lim="800000"/>
              <a:headEnd/>
              <a:tailEnd/>
            </a:ln>
          </p:spPr>
          <p:txBody>
            <a:bodyPr wrap="none" anchor="ctr">
              <a:prstTxWarp prst="textNoShape">
                <a:avLst/>
              </a:prstTxWarp>
            </a:bodyPr>
            <a:lstStyle/>
            <a:p>
              <a:pPr algn="ctr">
                <a:lnSpc>
                  <a:spcPct val="140000"/>
                </a:lnSpc>
              </a:pPr>
              <a:r>
                <a:rPr lang="en-US" sz="900" dirty="0">
                  <a:solidFill>
                    <a:srgbClr val="000090"/>
                  </a:solidFill>
                  <a:latin typeface="Verdana" charset="0"/>
                </a:rPr>
                <a:t>OT Seeker</a:t>
              </a:r>
            </a:p>
          </p:txBody>
        </p:sp>
        <p:sp>
          <p:nvSpPr>
            <p:cNvPr id="27" name="Rectangle 4"/>
            <p:cNvSpPr>
              <a:spLocks noChangeArrowheads="1"/>
            </p:cNvSpPr>
            <p:nvPr/>
          </p:nvSpPr>
          <p:spPr bwMode="auto">
            <a:xfrm>
              <a:off x="6858000" y="3402510"/>
              <a:ext cx="717414" cy="159850"/>
            </a:xfrm>
            <a:prstGeom prst="rect">
              <a:avLst/>
            </a:prstGeom>
            <a:noFill/>
            <a:ln w="9525">
              <a:noFill/>
              <a:miter lim="800000"/>
              <a:headEnd/>
              <a:tailEnd/>
            </a:ln>
          </p:spPr>
          <p:txBody>
            <a:bodyPr wrap="none" anchor="ctr">
              <a:prstTxWarp prst="textNoShape">
                <a:avLst/>
              </a:prstTxWarp>
            </a:bodyPr>
            <a:lstStyle/>
            <a:p>
              <a:pPr algn="ctr">
                <a:lnSpc>
                  <a:spcPct val="140000"/>
                </a:lnSpc>
              </a:pPr>
              <a:r>
                <a:rPr lang="en-US" sz="900" dirty="0">
                  <a:solidFill>
                    <a:srgbClr val="000090"/>
                  </a:solidFill>
                  <a:latin typeface="Verdana" charset="0"/>
                </a:rPr>
                <a:t>PEDro</a:t>
              </a:r>
            </a:p>
          </p:txBody>
        </p:sp>
        <p:sp>
          <p:nvSpPr>
            <p:cNvPr id="38" name="Rectangle 4"/>
            <p:cNvSpPr>
              <a:spLocks noChangeArrowheads="1"/>
            </p:cNvSpPr>
            <p:nvPr/>
          </p:nvSpPr>
          <p:spPr bwMode="auto">
            <a:xfrm>
              <a:off x="7543800" y="3369409"/>
              <a:ext cx="946014" cy="211991"/>
            </a:xfrm>
            <a:prstGeom prst="rect">
              <a:avLst/>
            </a:prstGeom>
            <a:noFill/>
            <a:ln w="9525">
              <a:noFill/>
              <a:miter lim="800000"/>
              <a:headEnd/>
              <a:tailEnd/>
            </a:ln>
          </p:spPr>
          <p:txBody>
            <a:bodyPr wrap="none" anchor="ctr">
              <a:prstTxWarp prst="textNoShape">
                <a:avLst/>
              </a:prstTxWarp>
            </a:bodyPr>
            <a:lstStyle/>
            <a:p>
              <a:pPr algn="ctr">
                <a:lnSpc>
                  <a:spcPct val="140000"/>
                </a:lnSpc>
              </a:pPr>
              <a:r>
                <a:rPr lang="en-US" sz="900" dirty="0">
                  <a:solidFill>
                    <a:srgbClr val="000090"/>
                  </a:solidFill>
                  <a:latin typeface="Verdana" charset="0"/>
                </a:rPr>
                <a:t>PubMed</a:t>
              </a:r>
            </a:p>
          </p:txBody>
        </p:sp>
      </p:grpSp>
      <p:sp>
        <p:nvSpPr>
          <p:cNvPr id="21" name="Date Placeholder 20"/>
          <p:cNvSpPr>
            <a:spLocks noGrp="1"/>
          </p:cNvSpPr>
          <p:nvPr>
            <p:ph type="dt" sz="half" idx="10"/>
          </p:nvPr>
        </p:nvSpPr>
        <p:spPr/>
        <p:txBody>
          <a:bodyPr/>
          <a:lstStyle/>
          <a:p>
            <a:pPr>
              <a:defRPr/>
            </a:pPr>
            <a:fld id="{9F144D3E-0CEF-6F4F-B3C6-9038BD9FF2A1}" type="datetime1">
              <a:rPr lang="en-US" smtClean="0"/>
              <a:t>5/2/18</a:t>
            </a:fld>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609600"/>
          </a:xfrm>
        </p:spPr>
        <p:txBody>
          <a:bodyPr/>
          <a:lstStyle/>
          <a:p>
            <a:r>
              <a:rPr lang="en-US" sz="4300" dirty="0">
                <a:solidFill>
                  <a:srgbClr val="FFFFFF"/>
                </a:solidFill>
              </a:rPr>
              <a:t>N–of–1 Randomized Controlled Trials</a:t>
            </a:r>
          </a:p>
        </p:txBody>
      </p:sp>
      <p:sp>
        <p:nvSpPr>
          <p:cNvPr id="3" name="Content Placeholder 2"/>
          <p:cNvSpPr>
            <a:spLocks noGrp="1"/>
          </p:cNvSpPr>
          <p:nvPr>
            <p:ph idx="1"/>
          </p:nvPr>
        </p:nvSpPr>
        <p:spPr>
          <a:xfrm>
            <a:off x="241300" y="990600"/>
            <a:ext cx="8597900" cy="5257800"/>
          </a:xfrm>
        </p:spPr>
        <p:txBody>
          <a:bodyPr/>
          <a:lstStyle/>
          <a:p>
            <a:r>
              <a:rPr lang="en-US" sz="2400" dirty="0"/>
              <a:t>Experiment designed to</a:t>
            </a:r>
          </a:p>
          <a:p>
            <a:pPr lvl="1"/>
            <a:r>
              <a:rPr lang="en-US" sz="2000" dirty="0"/>
              <a:t>determine effect of an intervention/exposure on a single study participant</a:t>
            </a:r>
          </a:p>
          <a:p>
            <a:r>
              <a:rPr lang="en-US" sz="2400" dirty="0"/>
              <a:t>In a one N–of–1 design</a:t>
            </a:r>
          </a:p>
          <a:p>
            <a:pPr lvl="1"/>
            <a:r>
              <a:rPr lang="en-US" sz="2000" dirty="0"/>
              <a:t>the patient undergoes pairs of treatment periods </a:t>
            </a:r>
          </a:p>
          <a:p>
            <a:pPr lvl="1"/>
            <a:r>
              <a:rPr lang="en-US" sz="2000" dirty="0"/>
              <a:t>1 period involves the use of the experimental treatment</a:t>
            </a:r>
          </a:p>
          <a:p>
            <a:pPr lvl="1"/>
            <a:r>
              <a:rPr lang="en-US" sz="2000" dirty="0"/>
              <a:t>1 period involves the use of an alternate treatment/placebo </a:t>
            </a:r>
          </a:p>
          <a:p>
            <a:pPr lvl="1"/>
            <a:r>
              <a:rPr lang="en-US" sz="2000" dirty="0"/>
              <a:t>if possible, patient and clinician are blinded</a:t>
            </a:r>
          </a:p>
          <a:p>
            <a:pPr lvl="1"/>
            <a:r>
              <a:rPr lang="en-US" sz="2000" dirty="0"/>
              <a:t>outcomes are monitored </a:t>
            </a:r>
          </a:p>
          <a:p>
            <a:r>
              <a:rPr lang="en-US" sz="2400" dirty="0"/>
              <a:t>Treatment periods are replicated </a:t>
            </a:r>
          </a:p>
          <a:p>
            <a:pPr lvl="1"/>
            <a:r>
              <a:rPr lang="en-US" sz="2000" dirty="0"/>
              <a:t>until clinician and patient are convinced that</a:t>
            </a:r>
          </a:p>
          <a:p>
            <a:pPr lvl="2"/>
            <a:r>
              <a:rPr lang="en-US" sz="1800" dirty="0"/>
              <a:t>treatments are definitely different</a:t>
            </a:r>
          </a:p>
          <a:p>
            <a:pPr lvl="2"/>
            <a:r>
              <a:rPr lang="en-US" sz="1800" i="1" dirty="0"/>
              <a:t>or</a:t>
            </a:r>
            <a:r>
              <a:rPr lang="en-US" sz="1800" dirty="0"/>
              <a:t> definitely not different</a:t>
            </a:r>
            <a:endParaRPr lang="en-US" sz="2400" dirty="0"/>
          </a:p>
          <a:p>
            <a:pPr marL="0" indent="0">
              <a:buNone/>
            </a:pPr>
            <a:r>
              <a:rPr lang="en-US" sz="1000" i="1" dirty="0"/>
              <a:t>	(Guyatt, 2008)</a:t>
            </a:r>
            <a:r>
              <a:rPr lang="en-US" sz="1000" dirty="0">
                <a:solidFill>
                  <a:srgbClr val="C0504D"/>
                </a:solidFill>
              </a:rPr>
              <a:t> </a:t>
            </a:r>
          </a:p>
          <a:p>
            <a:pPr marL="0" indent="0">
              <a:buNone/>
            </a:pPr>
            <a:r>
              <a:rPr lang="en-US" sz="1400" dirty="0">
                <a:solidFill>
                  <a:srgbClr val="C0504D"/>
                </a:solidFill>
              </a:rPr>
              <a:t>															</a:t>
            </a:r>
            <a:r>
              <a:rPr lang="en-US" sz="1400" i="1" dirty="0">
                <a:solidFill>
                  <a:srgbClr val="C0504D"/>
                </a:solidFill>
                <a:hlinkClick r:id="rId3" action="ppaction://hlinksldjump"/>
              </a:rPr>
              <a:t>Go back to quiz</a:t>
            </a:r>
            <a:endParaRPr lang="en-US" sz="2400" i="1" dirty="0"/>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28</a:t>
            </a:fld>
            <a:endParaRPr lang="en-US" dirty="0"/>
          </a:p>
        </p:txBody>
      </p:sp>
      <p:sp>
        <p:nvSpPr>
          <p:cNvPr id="6" name="Date Placeholder 5"/>
          <p:cNvSpPr>
            <a:spLocks noGrp="1"/>
          </p:cNvSpPr>
          <p:nvPr>
            <p:ph type="dt" sz="half" idx="10"/>
          </p:nvPr>
        </p:nvSpPr>
        <p:spPr/>
        <p:txBody>
          <a:bodyPr/>
          <a:lstStyle/>
          <a:p>
            <a:pPr>
              <a:defRPr/>
            </a:pPr>
            <a:fld id="{E7B9198F-6C08-2D43-905B-48FE553AA422}" type="datetime1">
              <a:rPr lang="en-US" smtClean="0"/>
              <a:t>5/2/18</a:t>
            </a:fld>
            <a:endParaRPr lang="en-US" dirty="0"/>
          </a:p>
        </p:txBody>
      </p:sp>
    </p:spTree>
    <p:extLst>
      <p:ext uri="{BB962C8B-B14F-4D97-AF65-F5344CB8AC3E}">
        <p14:creationId xmlns:p14="http://schemas.microsoft.com/office/powerpoint/2010/main" val="14852448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553200" cy="609600"/>
          </a:xfrm>
        </p:spPr>
        <p:txBody>
          <a:bodyPr/>
          <a:lstStyle/>
          <a:p>
            <a:r>
              <a:rPr lang="en-US" dirty="0">
                <a:solidFill>
                  <a:srgbClr val="FF0080"/>
                </a:solidFill>
              </a:rPr>
              <a:t> </a:t>
            </a:r>
            <a:r>
              <a:rPr lang="en-US" dirty="0"/>
              <a:t>Evidence–Based Treatment</a:t>
            </a:r>
          </a:p>
        </p:txBody>
      </p:sp>
      <p:sp>
        <p:nvSpPr>
          <p:cNvPr id="3" name="Content Placeholder 2"/>
          <p:cNvSpPr>
            <a:spLocks noGrp="1"/>
          </p:cNvSpPr>
          <p:nvPr>
            <p:ph idx="1"/>
          </p:nvPr>
        </p:nvSpPr>
        <p:spPr>
          <a:xfrm>
            <a:off x="76200" y="784906"/>
            <a:ext cx="8763000" cy="5341258"/>
          </a:xfrm>
        </p:spPr>
        <p:txBody>
          <a:bodyPr/>
          <a:lstStyle/>
          <a:p>
            <a:pPr marL="0" indent="0">
              <a:buNone/>
            </a:pPr>
            <a:r>
              <a:rPr lang="en-US" sz="2400" dirty="0"/>
              <a:t>“Clinicians should use the results of randomized controlled trials (RCTs) of groups of patients to guide their clinical practice. However, clinicians cannot always rely on the results of RCTs…To determine the best care for an individual patient, clinicians  can conduct N–of–1 randomized controlled trials in individual patients</a:t>
            </a:r>
            <a:r>
              <a:rPr lang="en-US" sz="2400" dirty="0">
                <a:solidFill>
                  <a:srgbClr val="000000"/>
                </a:solidFill>
              </a:rPr>
              <a:t>.” </a:t>
            </a:r>
            <a:r>
              <a:rPr lang="en-US" sz="1000" i="1" dirty="0">
                <a:solidFill>
                  <a:srgbClr val="000000"/>
                </a:solidFill>
              </a:rPr>
              <a:t>(Guyatt, 2008)</a:t>
            </a:r>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29</a:t>
            </a:fld>
            <a:endParaRPr lang="en-US" dirty="0"/>
          </a:p>
        </p:txBody>
      </p:sp>
      <p:grpSp>
        <p:nvGrpSpPr>
          <p:cNvPr id="13" name="Group 12"/>
          <p:cNvGrpSpPr/>
          <p:nvPr/>
        </p:nvGrpSpPr>
        <p:grpSpPr>
          <a:xfrm>
            <a:off x="1066800" y="3134360"/>
            <a:ext cx="6629400" cy="3037840"/>
            <a:chOff x="1066800" y="2905760"/>
            <a:chExt cx="6629400" cy="3037840"/>
          </a:xfrm>
        </p:grpSpPr>
        <p:pic>
          <p:nvPicPr>
            <p:cNvPr id="6" name="Picture 5" descr="testtub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928" y="2905760"/>
              <a:ext cx="2430272" cy="3037840"/>
            </a:xfrm>
            <a:prstGeom prst="rect">
              <a:avLst/>
            </a:prstGeom>
          </p:spPr>
        </p:pic>
        <p:grpSp>
          <p:nvGrpSpPr>
            <p:cNvPr id="10" name="Group 9"/>
            <p:cNvGrpSpPr/>
            <p:nvPr/>
          </p:nvGrpSpPr>
          <p:grpSpPr>
            <a:xfrm>
              <a:off x="1066800" y="2911820"/>
              <a:ext cx="3810000" cy="3031780"/>
              <a:chOff x="1219200" y="2895600"/>
              <a:chExt cx="3810000" cy="3031780"/>
            </a:xfrm>
          </p:grpSpPr>
          <p:sp>
            <p:nvSpPr>
              <p:cNvPr id="8" name="Rectangle 7"/>
              <p:cNvSpPr/>
              <p:nvPr/>
            </p:nvSpPr>
            <p:spPr>
              <a:xfrm>
                <a:off x="1219200" y="2895600"/>
                <a:ext cx="3810000" cy="3031780"/>
              </a:xfrm>
              <a:prstGeom prst="rect">
                <a:avLst/>
              </a:prstGeom>
              <a:solidFill>
                <a:srgbClr val="0821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NIDCRInterventionalClinicalProtoco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115733"/>
                <a:ext cx="3352800" cy="2592832"/>
              </a:xfrm>
              <a:prstGeom prst="rect">
                <a:avLst/>
              </a:prstGeom>
              <a:ln w="38100" cmpd="sng">
                <a:solidFill>
                  <a:srgbClr val="FFFFFF"/>
                </a:solidFill>
              </a:ln>
            </p:spPr>
          </p:pic>
        </p:grpSp>
      </p:grpSp>
      <p:sp>
        <p:nvSpPr>
          <p:cNvPr id="7" name="Date Placeholder 6"/>
          <p:cNvSpPr>
            <a:spLocks noGrp="1"/>
          </p:cNvSpPr>
          <p:nvPr>
            <p:ph type="dt" sz="half" idx="10"/>
          </p:nvPr>
        </p:nvSpPr>
        <p:spPr/>
        <p:txBody>
          <a:bodyPr/>
          <a:lstStyle/>
          <a:p>
            <a:pPr>
              <a:defRPr/>
            </a:pPr>
            <a:fld id="{D9E8CB51-DC19-8D45-95F7-224F5C1E3B60}" type="datetime1">
              <a:rPr lang="en-US" smtClean="0"/>
              <a:t>5/2/18</a:t>
            </a:fld>
            <a:endParaRPr lang="en-US" dirty="0"/>
          </a:p>
        </p:txBody>
      </p:sp>
    </p:spTree>
    <p:extLst>
      <p:ext uri="{BB962C8B-B14F-4D97-AF65-F5344CB8AC3E}">
        <p14:creationId xmlns:p14="http://schemas.microsoft.com/office/powerpoint/2010/main" val="35323190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1524000" cy="516467"/>
          </a:xfrm>
        </p:spPr>
        <p:txBody>
          <a:bodyPr/>
          <a:lstStyle/>
          <a:p>
            <a:pPr algn="l"/>
            <a:r>
              <a:rPr lang="en-US" dirty="0">
                <a:solidFill>
                  <a:schemeClr val="bg1"/>
                </a:solidFill>
              </a:rPr>
              <a:t>Goals</a:t>
            </a:r>
          </a:p>
        </p:txBody>
      </p:sp>
      <p:sp>
        <p:nvSpPr>
          <p:cNvPr id="3" name="Content Placeholder 2"/>
          <p:cNvSpPr>
            <a:spLocks noGrp="1"/>
          </p:cNvSpPr>
          <p:nvPr>
            <p:ph idx="1"/>
          </p:nvPr>
        </p:nvSpPr>
        <p:spPr>
          <a:xfrm>
            <a:off x="106607" y="1828800"/>
            <a:ext cx="8884993" cy="2590800"/>
          </a:xfrm>
        </p:spPr>
        <p:txBody>
          <a:bodyPr/>
          <a:lstStyle/>
          <a:p>
            <a:r>
              <a:rPr lang="en-US" dirty="0"/>
              <a:t>To comprehend:</a:t>
            </a:r>
          </a:p>
          <a:p>
            <a:pPr lvl="1"/>
            <a:r>
              <a:rPr lang="en-US" dirty="0"/>
              <a:t>the principles of </a:t>
            </a:r>
            <a:r>
              <a:rPr lang="en-US" dirty="0">
                <a:solidFill>
                  <a:schemeClr val="accent1"/>
                </a:solidFill>
                <a:hlinkClick r:id="rId3" action="ppaction://hlinksldjump"/>
              </a:rPr>
              <a:t>Evidence–Based Practice</a:t>
            </a:r>
            <a:r>
              <a:rPr lang="en-US" dirty="0"/>
              <a:t>.</a:t>
            </a:r>
          </a:p>
          <a:p>
            <a:pPr lvl="1"/>
            <a:r>
              <a:rPr lang="en-US" dirty="0"/>
              <a:t>the use of Evidence–Based resources. </a:t>
            </a:r>
          </a:p>
          <a:p>
            <a:pPr lvl="1"/>
            <a:r>
              <a:rPr lang="en-US" dirty="0"/>
              <a:t>and to be motivated to strive for better patient outcomes.</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a:t>
            </a:fld>
            <a:endParaRPr lang="en-US" dirty="0"/>
          </a:p>
        </p:txBody>
      </p:sp>
      <p:sp>
        <p:nvSpPr>
          <p:cNvPr id="5" name="Date Placeholder 4"/>
          <p:cNvSpPr>
            <a:spLocks noGrp="1"/>
          </p:cNvSpPr>
          <p:nvPr>
            <p:ph type="dt" sz="half" idx="10"/>
          </p:nvPr>
        </p:nvSpPr>
        <p:spPr/>
        <p:txBody>
          <a:bodyPr/>
          <a:lstStyle/>
          <a:p>
            <a:pPr>
              <a:defRPr/>
            </a:pPr>
            <a:fld id="{7B75E74A-39C6-2E43-B9E4-C37CB159C06A}" type="datetime1">
              <a:rPr lang="en-US" smtClean="0"/>
              <a:t>5/2/18</a:t>
            </a:fld>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58" y="33864"/>
            <a:ext cx="6838242" cy="516467"/>
          </a:xfrm>
        </p:spPr>
        <p:txBody>
          <a:bodyPr/>
          <a:lstStyle/>
          <a:p>
            <a:pPr algn="l"/>
            <a:r>
              <a:rPr lang="en-US" dirty="0">
                <a:solidFill>
                  <a:schemeClr val="bg1"/>
                </a:solidFill>
              </a:rPr>
              <a:t>Quality of Evidence - GRADE</a:t>
            </a:r>
          </a:p>
        </p:txBody>
      </p:sp>
      <p:sp>
        <p:nvSpPr>
          <p:cNvPr id="3" name="Content Placeholder 2"/>
          <p:cNvSpPr>
            <a:spLocks noGrp="1"/>
          </p:cNvSpPr>
          <p:nvPr>
            <p:ph idx="1"/>
          </p:nvPr>
        </p:nvSpPr>
        <p:spPr>
          <a:xfrm>
            <a:off x="385817" y="611488"/>
            <a:ext cx="8389401" cy="391713"/>
          </a:xfrm>
        </p:spPr>
        <p:txBody>
          <a:bodyPr/>
          <a:lstStyle/>
          <a:p>
            <a:pPr algn="ctr">
              <a:buNone/>
            </a:pPr>
            <a:r>
              <a:rPr lang="en-US" sz="2400" dirty="0">
                <a:solidFill>
                  <a:srgbClr val="000000"/>
                </a:solidFill>
                <a:latin typeface="Calibri" charset="0"/>
              </a:rPr>
              <a:t>G</a:t>
            </a:r>
            <a:r>
              <a:rPr lang="en-US" sz="1800" dirty="0">
                <a:solidFill>
                  <a:srgbClr val="C0504D"/>
                </a:solidFill>
                <a:latin typeface="Calibri" charset="0"/>
              </a:rPr>
              <a:t>rading</a:t>
            </a:r>
            <a:r>
              <a:rPr lang="en-US" sz="1800" dirty="0">
                <a:solidFill>
                  <a:srgbClr val="CC0000"/>
                </a:solidFill>
                <a:latin typeface="Calibri" charset="0"/>
              </a:rPr>
              <a:t> </a:t>
            </a:r>
            <a:r>
              <a:rPr lang="en-US" sz="1800" dirty="0">
                <a:solidFill>
                  <a:srgbClr val="C0504D"/>
                </a:solidFill>
                <a:latin typeface="Calibri" charset="0"/>
              </a:rPr>
              <a:t>of</a:t>
            </a:r>
            <a:r>
              <a:rPr lang="en-US" sz="1800" dirty="0">
                <a:solidFill>
                  <a:srgbClr val="CC0000"/>
                </a:solidFill>
                <a:latin typeface="Calibri" charset="0"/>
              </a:rPr>
              <a:t> </a:t>
            </a:r>
            <a:r>
              <a:rPr lang="en-US" sz="2400" dirty="0">
                <a:solidFill>
                  <a:srgbClr val="000000"/>
                </a:solidFill>
                <a:latin typeface="Calibri" charset="0"/>
              </a:rPr>
              <a:t>R</a:t>
            </a:r>
            <a:r>
              <a:rPr lang="en-US" sz="1800" dirty="0">
                <a:solidFill>
                  <a:srgbClr val="C0504D"/>
                </a:solidFill>
                <a:latin typeface="Calibri" charset="0"/>
              </a:rPr>
              <a:t>ecommendations,</a:t>
            </a:r>
            <a:r>
              <a:rPr lang="en-US" sz="1800" dirty="0">
                <a:solidFill>
                  <a:srgbClr val="CC0000"/>
                </a:solidFill>
                <a:latin typeface="Calibri" charset="0"/>
              </a:rPr>
              <a:t> </a:t>
            </a:r>
            <a:r>
              <a:rPr lang="en-US" sz="2400" dirty="0">
                <a:solidFill>
                  <a:srgbClr val="000000"/>
                </a:solidFill>
                <a:latin typeface="Calibri" charset="0"/>
              </a:rPr>
              <a:t>A</a:t>
            </a:r>
            <a:r>
              <a:rPr lang="en-US" sz="1800" dirty="0">
                <a:solidFill>
                  <a:srgbClr val="C0504D"/>
                </a:solidFill>
                <a:latin typeface="Calibri" charset="0"/>
              </a:rPr>
              <a:t>ssessment, </a:t>
            </a:r>
            <a:r>
              <a:rPr lang="en-US" sz="2400" dirty="0">
                <a:solidFill>
                  <a:srgbClr val="000000"/>
                </a:solidFill>
                <a:latin typeface="Calibri" charset="0"/>
              </a:rPr>
              <a:t>D</a:t>
            </a:r>
            <a:r>
              <a:rPr lang="en-US" sz="1800" dirty="0">
                <a:solidFill>
                  <a:srgbClr val="C0504D"/>
                </a:solidFill>
                <a:latin typeface="Calibri" charset="0"/>
              </a:rPr>
              <a:t>evelopment, and </a:t>
            </a:r>
            <a:r>
              <a:rPr lang="en-US" sz="2400" dirty="0">
                <a:solidFill>
                  <a:srgbClr val="000000"/>
                </a:solidFill>
                <a:latin typeface="Calibri" charset="0"/>
              </a:rPr>
              <a:t>E</a:t>
            </a:r>
            <a:r>
              <a:rPr lang="en-US" sz="1800" dirty="0">
                <a:solidFill>
                  <a:srgbClr val="C0504D"/>
                </a:solidFill>
                <a:latin typeface="Calibri" charset="0"/>
              </a:rPr>
              <a:t>valuation</a:t>
            </a:r>
            <a:r>
              <a:rPr lang="en-US" sz="1800" dirty="0">
                <a:solidFill>
                  <a:srgbClr val="CC0000"/>
                </a:solidFill>
                <a:latin typeface="Calibri" charset="0"/>
              </a:rPr>
              <a:t> </a:t>
            </a:r>
            <a:r>
              <a:rPr lang="en-US" sz="1800" dirty="0">
                <a:solidFill>
                  <a:srgbClr val="C0504D"/>
                </a:solidFill>
                <a:latin typeface="Calibri" charset="0"/>
              </a:rPr>
              <a:t>–</a:t>
            </a:r>
            <a:r>
              <a:rPr lang="en-US" sz="1800" dirty="0">
                <a:solidFill>
                  <a:srgbClr val="CC0000"/>
                </a:solidFill>
                <a:latin typeface="Calibri" charset="0"/>
              </a:rPr>
              <a:t> </a:t>
            </a:r>
            <a:r>
              <a:rPr lang="en-US" sz="2400" dirty="0">
                <a:solidFill>
                  <a:srgbClr val="4F81BD"/>
                </a:solidFill>
                <a:latin typeface="Calibri" charset="0"/>
                <a:hlinkClick r:id="rId3" action="ppaction://hlinksldjump"/>
              </a:rPr>
              <a:t>GRADE</a:t>
            </a:r>
            <a:endParaRPr lang="en-US" sz="2400" dirty="0">
              <a:solidFill>
                <a:srgbClr val="4F81BD"/>
              </a:solidFill>
              <a:latin typeface="Calibri" charset="0"/>
            </a:endParaRP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30</a:t>
            </a:fld>
            <a:endParaRPr lang="en-US" dirty="0"/>
          </a:p>
        </p:txBody>
      </p:sp>
      <p:sp>
        <p:nvSpPr>
          <p:cNvPr id="8" name="Rectangle 7"/>
          <p:cNvSpPr/>
          <p:nvPr/>
        </p:nvSpPr>
        <p:spPr>
          <a:xfrm>
            <a:off x="1445626" y="1098092"/>
            <a:ext cx="6707774" cy="4948898"/>
          </a:xfrm>
          <a:prstGeom prst="rect">
            <a:avLst/>
          </a:prstGeom>
          <a:solidFill>
            <a:srgbClr val="E6E6E6"/>
          </a:solid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42464" y="1564222"/>
            <a:ext cx="500062" cy="5095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A</a:t>
            </a:r>
          </a:p>
        </p:txBody>
      </p:sp>
      <p:cxnSp>
        <p:nvCxnSpPr>
          <p:cNvPr id="13" name="Straight Connector 12"/>
          <p:cNvCxnSpPr/>
          <p:nvPr/>
        </p:nvCxnSpPr>
        <p:spPr>
          <a:xfrm>
            <a:off x="1445626" y="2529739"/>
            <a:ext cx="6707774" cy="0"/>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58326" y="3724809"/>
            <a:ext cx="6695074" cy="0"/>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58326" y="4822514"/>
            <a:ext cx="6695074" cy="0"/>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194926" y="1680109"/>
            <a:ext cx="839788" cy="277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2000" dirty="0">
                <a:solidFill>
                  <a:schemeClr val="tx1"/>
                </a:solidFill>
              </a:rPr>
              <a:t>High</a:t>
            </a:r>
          </a:p>
        </p:txBody>
      </p:sp>
      <p:sp>
        <p:nvSpPr>
          <p:cNvPr id="17" name="Rectangle 16"/>
          <p:cNvSpPr/>
          <p:nvPr/>
        </p:nvSpPr>
        <p:spPr>
          <a:xfrm>
            <a:off x="1536114" y="2819934"/>
            <a:ext cx="501650" cy="5095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B</a:t>
            </a:r>
          </a:p>
        </p:txBody>
      </p:sp>
      <p:sp>
        <p:nvSpPr>
          <p:cNvPr id="18" name="Rectangle 17"/>
          <p:cNvSpPr/>
          <p:nvPr/>
        </p:nvSpPr>
        <p:spPr>
          <a:xfrm>
            <a:off x="1540876" y="3956325"/>
            <a:ext cx="500063" cy="5095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a:t>
            </a:r>
          </a:p>
        </p:txBody>
      </p:sp>
      <p:sp>
        <p:nvSpPr>
          <p:cNvPr id="19" name="Rectangle 18"/>
          <p:cNvSpPr/>
          <p:nvPr/>
        </p:nvSpPr>
        <p:spPr>
          <a:xfrm>
            <a:off x="1536114" y="5133326"/>
            <a:ext cx="501650" cy="5095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D</a:t>
            </a:r>
          </a:p>
        </p:txBody>
      </p:sp>
      <p:sp>
        <p:nvSpPr>
          <p:cNvPr id="20" name="Rectangle 19"/>
          <p:cNvSpPr/>
          <p:nvPr/>
        </p:nvSpPr>
        <p:spPr>
          <a:xfrm>
            <a:off x="2190164" y="2943759"/>
            <a:ext cx="1706562" cy="279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2000" dirty="0">
                <a:solidFill>
                  <a:schemeClr val="tx1"/>
                </a:solidFill>
              </a:rPr>
              <a:t>Moderate</a:t>
            </a:r>
          </a:p>
        </p:txBody>
      </p:sp>
      <p:sp>
        <p:nvSpPr>
          <p:cNvPr id="21" name="Rectangle 20"/>
          <p:cNvSpPr/>
          <p:nvPr/>
        </p:nvSpPr>
        <p:spPr>
          <a:xfrm>
            <a:off x="2183814" y="4070208"/>
            <a:ext cx="839787" cy="277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2000" dirty="0">
                <a:solidFill>
                  <a:schemeClr val="tx1"/>
                </a:solidFill>
              </a:rPr>
              <a:t>Low</a:t>
            </a:r>
          </a:p>
        </p:txBody>
      </p:sp>
      <p:sp>
        <p:nvSpPr>
          <p:cNvPr id="22" name="Rectangle 21"/>
          <p:cNvSpPr/>
          <p:nvPr/>
        </p:nvSpPr>
        <p:spPr>
          <a:xfrm>
            <a:off x="2217151" y="5246208"/>
            <a:ext cx="1604963" cy="279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2000" dirty="0">
                <a:solidFill>
                  <a:schemeClr val="tx1"/>
                </a:solidFill>
              </a:rPr>
              <a:t>Very Low</a:t>
            </a:r>
          </a:p>
        </p:txBody>
      </p:sp>
      <p:sp>
        <p:nvSpPr>
          <p:cNvPr id="23" name="Rectangle 22"/>
          <p:cNvSpPr/>
          <p:nvPr/>
        </p:nvSpPr>
        <p:spPr>
          <a:xfrm>
            <a:off x="4176126" y="1369594"/>
            <a:ext cx="3977274" cy="11176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200" dirty="0">
                <a:solidFill>
                  <a:srgbClr val="000000"/>
                </a:solidFill>
              </a:rPr>
              <a:t>Further research is very </a:t>
            </a:r>
            <a:r>
              <a:rPr lang="en-US" sz="1200" b="1" dirty="0">
                <a:solidFill>
                  <a:srgbClr val="000000"/>
                </a:solidFill>
              </a:rPr>
              <a:t>unlikely</a:t>
            </a:r>
            <a:r>
              <a:rPr lang="en-US" sz="1200" dirty="0">
                <a:solidFill>
                  <a:srgbClr val="000000"/>
                </a:solidFill>
              </a:rPr>
              <a:t> to change our confidence in the estimate of effect.</a:t>
            </a:r>
          </a:p>
          <a:p>
            <a:pPr fontAlgn="auto">
              <a:spcBef>
                <a:spcPts val="0"/>
              </a:spcBef>
              <a:spcAft>
                <a:spcPts val="0"/>
              </a:spcAft>
              <a:defRPr/>
            </a:pPr>
            <a:endParaRPr lang="en-US" sz="1200" dirty="0">
              <a:solidFill>
                <a:srgbClr val="000000"/>
              </a:solidFill>
            </a:endParaRPr>
          </a:p>
          <a:p>
            <a:pPr fontAlgn="auto">
              <a:spcBef>
                <a:spcPts val="0"/>
              </a:spcBef>
              <a:spcAft>
                <a:spcPts val="0"/>
              </a:spcAft>
              <a:buFont typeface="Arial"/>
              <a:buChar char="•"/>
              <a:defRPr/>
            </a:pPr>
            <a:r>
              <a:rPr lang="en-US" sz="1200" dirty="0">
                <a:solidFill>
                  <a:srgbClr val="000000"/>
                </a:solidFill>
              </a:rPr>
              <a:t>  Several high–quality studies with consistent results.</a:t>
            </a:r>
          </a:p>
          <a:p>
            <a:pPr fontAlgn="auto">
              <a:spcBef>
                <a:spcPts val="0"/>
              </a:spcBef>
              <a:spcAft>
                <a:spcPts val="0"/>
              </a:spcAft>
              <a:buFont typeface="Arial"/>
              <a:buChar char="•"/>
              <a:defRPr/>
            </a:pPr>
            <a:r>
              <a:rPr lang="en-US" sz="1200" dirty="0">
                <a:solidFill>
                  <a:srgbClr val="000000"/>
                </a:solidFill>
              </a:rPr>
              <a:t>  In special cases: one large, high–quality multi–center trial. </a:t>
            </a:r>
          </a:p>
        </p:txBody>
      </p:sp>
      <p:sp>
        <p:nvSpPr>
          <p:cNvPr id="24" name="Rectangle 23"/>
          <p:cNvSpPr/>
          <p:nvPr/>
        </p:nvSpPr>
        <p:spPr>
          <a:xfrm>
            <a:off x="4176126" y="2566569"/>
            <a:ext cx="3465513" cy="11176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200" dirty="0">
                <a:solidFill>
                  <a:srgbClr val="000000"/>
                </a:solidFill>
              </a:rPr>
              <a:t>Further research is </a:t>
            </a:r>
            <a:r>
              <a:rPr lang="en-US" sz="1200" b="1" dirty="0">
                <a:solidFill>
                  <a:srgbClr val="000000"/>
                </a:solidFill>
              </a:rPr>
              <a:t>likely</a:t>
            </a:r>
            <a:r>
              <a:rPr lang="en-US" sz="1200" dirty="0">
                <a:solidFill>
                  <a:srgbClr val="000000"/>
                </a:solidFill>
              </a:rPr>
              <a:t> to have an important impact on our confidence in the estimate of effect and may change the estimate.</a:t>
            </a:r>
          </a:p>
          <a:p>
            <a:pPr fontAlgn="auto">
              <a:spcBef>
                <a:spcPts val="0"/>
              </a:spcBef>
              <a:spcAft>
                <a:spcPts val="0"/>
              </a:spcAft>
              <a:defRPr/>
            </a:pPr>
            <a:endParaRPr lang="en-US" sz="1200" dirty="0">
              <a:solidFill>
                <a:srgbClr val="000000"/>
              </a:solidFill>
            </a:endParaRPr>
          </a:p>
          <a:p>
            <a:pPr fontAlgn="auto">
              <a:spcBef>
                <a:spcPts val="0"/>
              </a:spcBef>
              <a:spcAft>
                <a:spcPts val="0"/>
              </a:spcAft>
              <a:buFont typeface="Arial"/>
              <a:buChar char="•"/>
              <a:defRPr/>
            </a:pPr>
            <a:r>
              <a:rPr lang="en-US" sz="1200" dirty="0">
                <a:solidFill>
                  <a:srgbClr val="000000"/>
                </a:solidFill>
              </a:rPr>
              <a:t>  One high–quality study.</a:t>
            </a:r>
          </a:p>
          <a:p>
            <a:pPr fontAlgn="auto">
              <a:spcBef>
                <a:spcPts val="0"/>
              </a:spcBef>
              <a:spcAft>
                <a:spcPts val="0"/>
              </a:spcAft>
              <a:buFont typeface="Arial"/>
              <a:buChar char="•"/>
              <a:defRPr/>
            </a:pPr>
            <a:r>
              <a:rPr lang="en-US" sz="1200" dirty="0">
                <a:solidFill>
                  <a:srgbClr val="000000"/>
                </a:solidFill>
              </a:rPr>
              <a:t>   Several studies with some limitations. </a:t>
            </a:r>
          </a:p>
        </p:txBody>
      </p:sp>
      <p:sp>
        <p:nvSpPr>
          <p:cNvPr id="25" name="Rectangle 24"/>
          <p:cNvSpPr/>
          <p:nvPr/>
        </p:nvSpPr>
        <p:spPr>
          <a:xfrm>
            <a:off x="4190414" y="3776611"/>
            <a:ext cx="3463925" cy="1002431"/>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200" dirty="0">
                <a:solidFill>
                  <a:srgbClr val="000000"/>
                </a:solidFill>
              </a:rPr>
              <a:t>Further research is </a:t>
            </a:r>
            <a:r>
              <a:rPr lang="en-US" sz="1200" b="1" dirty="0">
                <a:solidFill>
                  <a:srgbClr val="000000"/>
                </a:solidFill>
              </a:rPr>
              <a:t>very likely </a:t>
            </a:r>
            <a:r>
              <a:rPr lang="en-US" sz="1200" dirty="0">
                <a:solidFill>
                  <a:srgbClr val="000000"/>
                </a:solidFill>
              </a:rPr>
              <a:t>to have an important impact on our confidence in the estimate of effect and is likely to change the estimate.</a:t>
            </a:r>
          </a:p>
          <a:p>
            <a:pPr fontAlgn="auto">
              <a:spcBef>
                <a:spcPts val="0"/>
              </a:spcBef>
              <a:spcAft>
                <a:spcPts val="0"/>
              </a:spcAft>
              <a:defRPr/>
            </a:pPr>
            <a:endParaRPr lang="en-US" sz="1200" dirty="0">
              <a:solidFill>
                <a:srgbClr val="000000"/>
              </a:solidFill>
            </a:endParaRPr>
          </a:p>
          <a:p>
            <a:pPr fontAlgn="auto">
              <a:spcBef>
                <a:spcPts val="0"/>
              </a:spcBef>
              <a:spcAft>
                <a:spcPts val="0"/>
              </a:spcAft>
              <a:buFont typeface="Arial"/>
              <a:buChar char="•"/>
              <a:defRPr/>
            </a:pPr>
            <a:r>
              <a:rPr lang="en-US" sz="1200" dirty="0">
                <a:solidFill>
                  <a:srgbClr val="000000"/>
                </a:solidFill>
              </a:rPr>
              <a:t>  One or more studies with severe limitations. </a:t>
            </a:r>
          </a:p>
        </p:txBody>
      </p:sp>
      <p:sp>
        <p:nvSpPr>
          <p:cNvPr id="26" name="Rectangle 25"/>
          <p:cNvSpPr/>
          <p:nvPr/>
        </p:nvSpPr>
        <p:spPr>
          <a:xfrm>
            <a:off x="4184064" y="4906895"/>
            <a:ext cx="3465512" cy="975093"/>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200" dirty="0">
                <a:solidFill>
                  <a:srgbClr val="000000"/>
                </a:solidFill>
              </a:rPr>
              <a:t>Any estimate of effect is </a:t>
            </a:r>
            <a:r>
              <a:rPr lang="en-US" sz="1200" b="1" dirty="0">
                <a:solidFill>
                  <a:srgbClr val="000000"/>
                </a:solidFill>
              </a:rPr>
              <a:t>very uncertain</a:t>
            </a:r>
            <a:r>
              <a:rPr lang="en-US" sz="1200" dirty="0">
                <a:solidFill>
                  <a:srgbClr val="000000"/>
                </a:solidFill>
              </a:rPr>
              <a:t>.</a:t>
            </a:r>
          </a:p>
          <a:p>
            <a:pPr fontAlgn="auto">
              <a:spcBef>
                <a:spcPts val="0"/>
              </a:spcBef>
              <a:spcAft>
                <a:spcPts val="0"/>
              </a:spcAft>
              <a:defRPr/>
            </a:pPr>
            <a:endParaRPr lang="en-US" sz="1200" dirty="0">
              <a:solidFill>
                <a:srgbClr val="000000"/>
              </a:solidFill>
            </a:endParaRPr>
          </a:p>
          <a:p>
            <a:pPr fontAlgn="auto">
              <a:spcBef>
                <a:spcPts val="0"/>
              </a:spcBef>
              <a:spcAft>
                <a:spcPts val="0"/>
              </a:spcAft>
              <a:buFont typeface="Arial"/>
              <a:buChar char="•"/>
              <a:defRPr/>
            </a:pPr>
            <a:r>
              <a:rPr lang="en-US" sz="1200" dirty="0">
                <a:solidFill>
                  <a:srgbClr val="000000"/>
                </a:solidFill>
              </a:rPr>
              <a:t>  Expert opinion.</a:t>
            </a:r>
          </a:p>
          <a:p>
            <a:pPr fontAlgn="auto">
              <a:spcBef>
                <a:spcPts val="0"/>
              </a:spcBef>
              <a:spcAft>
                <a:spcPts val="0"/>
              </a:spcAft>
              <a:buFont typeface="Arial"/>
              <a:buChar char="•"/>
              <a:defRPr/>
            </a:pPr>
            <a:r>
              <a:rPr lang="en-US" sz="1200" dirty="0">
                <a:solidFill>
                  <a:srgbClr val="000000"/>
                </a:solidFill>
              </a:rPr>
              <a:t>  No direct research evidence.</a:t>
            </a:r>
          </a:p>
          <a:p>
            <a:pPr fontAlgn="auto">
              <a:spcBef>
                <a:spcPts val="0"/>
              </a:spcBef>
              <a:spcAft>
                <a:spcPts val="0"/>
              </a:spcAft>
              <a:buFont typeface="Arial"/>
              <a:buChar char="•"/>
              <a:defRPr/>
            </a:pPr>
            <a:r>
              <a:rPr lang="en-US" sz="1200" dirty="0">
                <a:solidFill>
                  <a:srgbClr val="000000"/>
                </a:solidFill>
              </a:rPr>
              <a:t>  One or more studies with severe limitations.</a:t>
            </a:r>
          </a:p>
        </p:txBody>
      </p:sp>
      <p:sp>
        <p:nvSpPr>
          <p:cNvPr id="27" name="Rectangle 26"/>
          <p:cNvSpPr/>
          <p:nvPr/>
        </p:nvSpPr>
        <p:spPr>
          <a:xfrm>
            <a:off x="81162" y="6088525"/>
            <a:ext cx="3509451" cy="246221"/>
          </a:xfrm>
          <a:prstGeom prst="rect">
            <a:avLst/>
          </a:prstGeom>
        </p:spPr>
        <p:txBody>
          <a:bodyPr wrap="square">
            <a:spAutoFit/>
          </a:bodyPr>
          <a:lstStyle/>
          <a:p>
            <a:pPr lvl="0" algn="ctr"/>
            <a:r>
              <a:rPr lang="en-US" sz="1000" i="1" dirty="0">
                <a:solidFill>
                  <a:srgbClr val="000000"/>
                </a:solidFill>
                <a:latin typeface="Calibri" charset="0"/>
              </a:rPr>
              <a:t>(</a:t>
            </a:r>
            <a:r>
              <a:rPr lang="en-US" sz="1000" i="1" dirty="0"/>
              <a:t>Essential Evidence Plus EBM Guidelines Editorial Team, 2010)</a:t>
            </a:r>
            <a:endParaRPr lang="en-US" sz="1000" i="1" dirty="0">
              <a:solidFill>
                <a:srgbClr val="000000"/>
              </a:solidFill>
              <a:latin typeface="Calibri" charset="0"/>
            </a:endParaRPr>
          </a:p>
        </p:txBody>
      </p:sp>
      <p:sp>
        <p:nvSpPr>
          <p:cNvPr id="28" name="Rectangle 27"/>
          <p:cNvSpPr/>
          <p:nvPr/>
        </p:nvSpPr>
        <p:spPr>
          <a:xfrm>
            <a:off x="1443037" y="1098092"/>
            <a:ext cx="6710363" cy="277812"/>
          </a:xfrm>
          <a:prstGeom prst="rect">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Code    Quality of Evidence    Definition</a:t>
            </a:r>
          </a:p>
        </p:txBody>
      </p:sp>
      <p:cxnSp>
        <p:nvCxnSpPr>
          <p:cNvPr id="29" name="Straight Connector 28"/>
          <p:cNvCxnSpPr/>
          <p:nvPr/>
        </p:nvCxnSpPr>
        <p:spPr>
          <a:xfrm rot="5400000">
            <a:off x="-348181" y="3553872"/>
            <a:ext cx="4949692" cy="1588"/>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646118" y="3572540"/>
            <a:ext cx="4948897" cy="1"/>
          </a:xfrm>
          <a:prstGeom prst="line">
            <a:avLst/>
          </a:prstGeom>
          <a:ln>
            <a:solidFill>
              <a:srgbClr val="262626"/>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pPr>
              <a:defRPr/>
            </a:pPr>
            <a:fld id="{D3B14D80-655C-7B42-B946-BADAEF806474}" type="datetime1">
              <a:rPr lang="en-US" smtClean="0"/>
              <a:t>5/2/18</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lstStyle/>
          <a:p>
            <a:r>
              <a:rPr lang="en-US" dirty="0">
                <a:solidFill>
                  <a:srgbClr val="FFFFFF"/>
                </a:solidFill>
              </a:rPr>
              <a:t> Hierarchy of Strength of Evidence</a:t>
            </a:r>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31</a:t>
            </a:fld>
            <a:endParaRPr lang="en-US" dirty="0"/>
          </a:p>
        </p:txBody>
      </p:sp>
      <p:sp>
        <p:nvSpPr>
          <p:cNvPr id="14" name="Rectangle 13"/>
          <p:cNvSpPr/>
          <p:nvPr/>
        </p:nvSpPr>
        <p:spPr>
          <a:xfrm>
            <a:off x="304800" y="1381320"/>
            <a:ext cx="8534400" cy="599880"/>
          </a:xfrm>
          <a:prstGeom prst="rect">
            <a:avLst/>
          </a:prstGeom>
          <a:solidFill>
            <a:srgbClr val="B3B3B3"/>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  </a:t>
            </a:r>
            <a:r>
              <a:rPr lang="en-US" sz="2000" dirty="0">
                <a:solidFill>
                  <a:schemeClr val="tx1"/>
                </a:solidFill>
              </a:rPr>
              <a:t>Hierarchy of Strength of Evidence for Prevention and Treatment Decisions</a:t>
            </a:r>
          </a:p>
        </p:txBody>
      </p:sp>
      <p:grpSp>
        <p:nvGrpSpPr>
          <p:cNvPr id="11" name="Group 10"/>
          <p:cNvGrpSpPr/>
          <p:nvPr/>
        </p:nvGrpSpPr>
        <p:grpSpPr>
          <a:xfrm>
            <a:off x="304800" y="2115120"/>
            <a:ext cx="8534400" cy="2990280"/>
            <a:chOff x="304800" y="1676400"/>
            <a:chExt cx="8534400" cy="2990280"/>
          </a:xfrm>
        </p:grpSpPr>
        <p:sp>
          <p:nvSpPr>
            <p:cNvPr id="9" name="Rectangle 8"/>
            <p:cNvSpPr/>
            <p:nvPr/>
          </p:nvSpPr>
          <p:spPr>
            <a:xfrm>
              <a:off x="304800" y="1676400"/>
              <a:ext cx="8534400" cy="2990280"/>
            </a:xfrm>
            <a:prstGeom prst="rect">
              <a:avLst/>
            </a:prstGeom>
            <a:solidFill>
              <a:srgbClr val="CCCCCC"/>
            </a:solidFill>
            <a:ln>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457200" y="1847280"/>
              <a:ext cx="8229602" cy="2667000"/>
              <a:chOff x="457200" y="1847280"/>
              <a:chExt cx="8229602" cy="2667000"/>
            </a:xfrm>
          </p:grpSpPr>
          <p:sp>
            <p:nvSpPr>
              <p:cNvPr id="22" name="Rectangle 21"/>
              <p:cNvSpPr/>
              <p:nvPr/>
            </p:nvSpPr>
            <p:spPr>
              <a:xfrm>
                <a:off x="457201" y="1847280"/>
                <a:ext cx="8229600" cy="381000"/>
              </a:xfrm>
              <a:prstGeom prst="rect">
                <a:avLst/>
              </a:prstGeom>
              <a:solidFill>
                <a:schemeClr val="bg1"/>
              </a:solidFill>
              <a:ln w="12700"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Wingdings"/>
                    <a:ea typeface="Wingdings"/>
                    <a:cs typeface="Wingdings"/>
                    <a:sym typeface="Wingdings"/>
                  </a:rPr>
                  <a:t></a:t>
                </a:r>
                <a:r>
                  <a:rPr lang="en-US" dirty="0">
                    <a:solidFill>
                      <a:srgbClr val="000000"/>
                    </a:solidFill>
                  </a:rPr>
                  <a:t> N–of–1 randomized trial</a:t>
                </a:r>
              </a:p>
            </p:txBody>
          </p:sp>
          <p:sp>
            <p:nvSpPr>
              <p:cNvPr id="23" name="Rectangle 22"/>
              <p:cNvSpPr/>
              <p:nvPr/>
            </p:nvSpPr>
            <p:spPr>
              <a:xfrm>
                <a:off x="457200" y="2228280"/>
                <a:ext cx="8229601" cy="381000"/>
              </a:xfrm>
              <a:prstGeom prst="rect">
                <a:avLst/>
              </a:prstGeom>
              <a:solidFill>
                <a:schemeClr val="bg1"/>
              </a:solidFill>
              <a:ln w="12700"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Wingdings"/>
                    <a:ea typeface="Wingdings"/>
                    <a:cs typeface="Wingdings"/>
                    <a:sym typeface="Wingdings"/>
                  </a:rPr>
                  <a:t></a:t>
                </a:r>
                <a:r>
                  <a:rPr lang="en-US" dirty="0">
                    <a:solidFill>
                      <a:srgbClr val="000000"/>
                    </a:solidFill>
                  </a:rPr>
                  <a:t> Systematic reviews of randomized trials</a:t>
                </a:r>
              </a:p>
            </p:txBody>
          </p:sp>
          <p:sp>
            <p:nvSpPr>
              <p:cNvPr id="24" name="Rectangle 23"/>
              <p:cNvSpPr/>
              <p:nvPr/>
            </p:nvSpPr>
            <p:spPr>
              <a:xfrm>
                <a:off x="457201" y="2609280"/>
                <a:ext cx="8229600" cy="381000"/>
              </a:xfrm>
              <a:prstGeom prst="rect">
                <a:avLst/>
              </a:prstGeom>
              <a:solidFill>
                <a:schemeClr val="bg1"/>
              </a:solidFill>
              <a:ln w="12700"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Wingdings"/>
                    <a:ea typeface="Wingdings"/>
                    <a:cs typeface="Wingdings"/>
                    <a:sym typeface="Wingdings"/>
                  </a:rPr>
                  <a:t></a:t>
                </a:r>
                <a:r>
                  <a:rPr lang="en-US" dirty="0">
                    <a:solidFill>
                      <a:srgbClr val="000000"/>
                    </a:solidFill>
                  </a:rPr>
                  <a:t> Single randomized trial</a:t>
                </a:r>
              </a:p>
            </p:txBody>
          </p:sp>
          <p:sp>
            <p:nvSpPr>
              <p:cNvPr id="25" name="Rectangle 24"/>
              <p:cNvSpPr/>
              <p:nvPr/>
            </p:nvSpPr>
            <p:spPr>
              <a:xfrm>
                <a:off x="457201" y="2990280"/>
                <a:ext cx="8229600" cy="381000"/>
              </a:xfrm>
              <a:prstGeom prst="rect">
                <a:avLst/>
              </a:prstGeom>
              <a:solidFill>
                <a:schemeClr val="bg1"/>
              </a:solidFill>
              <a:ln w="12700"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Wingdings"/>
                    <a:ea typeface="Wingdings"/>
                    <a:cs typeface="Wingdings"/>
                    <a:sym typeface="Wingdings"/>
                  </a:rPr>
                  <a:t></a:t>
                </a:r>
                <a:r>
                  <a:rPr lang="en-US" dirty="0">
                    <a:solidFill>
                      <a:srgbClr val="000000"/>
                    </a:solidFill>
                    <a:sym typeface="Wingdings"/>
                  </a:rPr>
                  <a:t> </a:t>
                </a:r>
                <a:r>
                  <a:rPr lang="en-US" dirty="0">
                    <a:solidFill>
                      <a:srgbClr val="000000"/>
                    </a:solidFill>
                  </a:rPr>
                  <a:t>Systematic review of observational studies addressing patient–important outcomes</a:t>
                </a:r>
              </a:p>
            </p:txBody>
          </p:sp>
          <p:sp>
            <p:nvSpPr>
              <p:cNvPr id="26" name="Rectangle 25"/>
              <p:cNvSpPr/>
              <p:nvPr/>
            </p:nvSpPr>
            <p:spPr>
              <a:xfrm>
                <a:off x="457200" y="3371280"/>
                <a:ext cx="8229601" cy="381000"/>
              </a:xfrm>
              <a:prstGeom prst="rect">
                <a:avLst/>
              </a:prstGeom>
              <a:solidFill>
                <a:schemeClr val="bg1"/>
              </a:solidFill>
              <a:ln w="12700"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Wingdings"/>
                    <a:ea typeface="Wingdings"/>
                    <a:cs typeface="Wingdings"/>
                    <a:sym typeface="Wingdings"/>
                  </a:rPr>
                  <a:t></a:t>
                </a:r>
                <a:r>
                  <a:rPr lang="en-US" dirty="0">
                    <a:solidFill>
                      <a:srgbClr val="000000"/>
                    </a:solidFill>
                    <a:sym typeface="Wingdings"/>
                  </a:rPr>
                  <a:t> </a:t>
                </a:r>
                <a:r>
                  <a:rPr lang="en-US" dirty="0">
                    <a:solidFill>
                      <a:srgbClr val="000000"/>
                    </a:solidFill>
                  </a:rPr>
                  <a:t>Single observational study addressing patient–important outcomes</a:t>
                </a:r>
              </a:p>
            </p:txBody>
          </p:sp>
          <p:sp>
            <p:nvSpPr>
              <p:cNvPr id="27" name="Rectangle 26"/>
              <p:cNvSpPr/>
              <p:nvPr/>
            </p:nvSpPr>
            <p:spPr>
              <a:xfrm>
                <a:off x="457200" y="3752280"/>
                <a:ext cx="8229602" cy="381000"/>
              </a:xfrm>
              <a:prstGeom prst="rect">
                <a:avLst/>
              </a:prstGeom>
              <a:solidFill>
                <a:schemeClr val="bg1"/>
              </a:solidFill>
              <a:ln w="12700"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Wingdings"/>
                    <a:ea typeface="Wingdings"/>
                    <a:cs typeface="Wingdings"/>
                    <a:sym typeface="Wingdings"/>
                  </a:rPr>
                  <a:t></a:t>
                </a:r>
                <a:r>
                  <a:rPr lang="en-US" dirty="0">
                    <a:solidFill>
                      <a:srgbClr val="000000"/>
                    </a:solidFill>
                    <a:sym typeface="Wingdings"/>
                  </a:rPr>
                  <a:t> </a:t>
                </a:r>
                <a:r>
                  <a:rPr lang="en-US" dirty="0">
                    <a:solidFill>
                      <a:srgbClr val="000000"/>
                    </a:solidFill>
                  </a:rPr>
                  <a:t>Physiologic studies </a:t>
                </a:r>
                <a:r>
                  <a:rPr lang="en-US" sz="1300" dirty="0">
                    <a:solidFill>
                      <a:srgbClr val="000000"/>
                    </a:solidFill>
                  </a:rPr>
                  <a:t>(studies of blood pressure, cardiac output, exercise capacity, bone density, and so forth)</a:t>
                </a:r>
                <a:endParaRPr lang="en-US" sz="1300" dirty="0"/>
              </a:p>
            </p:txBody>
          </p:sp>
          <p:sp>
            <p:nvSpPr>
              <p:cNvPr id="28" name="Rectangle 27"/>
              <p:cNvSpPr/>
              <p:nvPr/>
            </p:nvSpPr>
            <p:spPr>
              <a:xfrm>
                <a:off x="457200" y="4133280"/>
                <a:ext cx="8229602" cy="381000"/>
              </a:xfrm>
              <a:prstGeom prst="rect">
                <a:avLst/>
              </a:prstGeom>
              <a:solidFill>
                <a:schemeClr val="bg1"/>
              </a:solidFill>
              <a:ln w="12700"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Wingdings"/>
                    <a:ea typeface="Wingdings"/>
                    <a:cs typeface="Wingdings"/>
                    <a:sym typeface="Wingdings"/>
                  </a:rPr>
                  <a:t></a:t>
                </a:r>
                <a:r>
                  <a:rPr lang="en-US" dirty="0">
                    <a:solidFill>
                      <a:srgbClr val="000000"/>
                    </a:solidFill>
                    <a:sym typeface="Wingdings"/>
                  </a:rPr>
                  <a:t> </a:t>
                </a:r>
                <a:r>
                  <a:rPr lang="en-US" dirty="0">
                    <a:solidFill>
                      <a:srgbClr val="000000"/>
                    </a:solidFill>
                  </a:rPr>
                  <a:t>Unsystematic clinical observations</a:t>
                </a:r>
                <a:endParaRPr lang="en-US" dirty="0"/>
              </a:p>
            </p:txBody>
          </p:sp>
        </p:grpSp>
      </p:grpSp>
      <p:sp>
        <p:nvSpPr>
          <p:cNvPr id="3" name="Rectangle 2"/>
          <p:cNvSpPr/>
          <p:nvPr/>
        </p:nvSpPr>
        <p:spPr>
          <a:xfrm>
            <a:off x="7744214" y="5163979"/>
            <a:ext cx="970137" cy="246221"/>
          </a:xfrm>
          <a:prstGeom prst="rect">
            <a:avLst/>
          </a:prstGeom>
        </p:spPr>
        <p:txBody>
          <a:bodyPr wrap="none">
            <a:spAutoFit/>
          </a:bodyPr>
          <a:lstStyle/>
          <a:p>
            <a:r>
              <a:rPr lang="en-US" sz="1000" i="1" dirty="0"/>
              <a:t>(Guyatt, 2008)</a:t>
            </a:r>
            <a:r>
              <a:rPr lang="en-US" sz="1000" dirty="0">
                <a:solidFill>
                  <a:srgbClr val="C0504D"/>
                </a:solidFill>
              </a:rPr>
              <a:t> </a:t>
            </a:r>
            <a:endParaRPr lang="en-US" sz="1000" dirty="0"/>
          </a:p>
        </p:txBody>
      </p:sp>
      <p:sp>
        <p:nvSpPr>
          <p:cNvPr id="6" name="Date Placeholder 5"/>
          <p:cNvSpPr>
            <a:spLocks noGrp="1"/>
          </p:cNvSpPr>
          <p:nvPr>
            <p:ph type="dt" sz="half" idx="10"/>
          </p:nvPr>
        </p:nvSpPr>
        <p:spPr/>
        <p:txBody>
          <a:bodyPr/>
          <a:lstStyle/>
          <a:p>
            <a:pPr>
              <a:defRPr/>
            </a:pPr>
            <a:fld id="{866FCC6A-CB6D-E246-8A8B-37527CD43767}" type="datetime1">
              <a:rPr lang="en-US" smtClean="0"/>
              <a:t>5/2/18</a:t>
            </a:fld>
            <a:endParaRPr lang="en-US" dirty="0"/>
          </a:p>
        </p:txBody>
      </p:sp>
    </p:spTree>
    <p:extLst>
      <p:ext uri="{BB962C8B-B14F-4D97-AF65-F5344CB8AC3E}">
        <p14:creationId xmlns:p14="http://schemas.microsoft.com/office/powerpoint/2010/main" val="15044967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05600" cy="533400"/>
          </a:xfrm>
        </p:spPr>
        <p:txBody>
          <a:bodyPr/>
          <a:lstStyle/>
          <a:p>
            <a:pPr algn="l"/>
            <a:r>
              <a:rPr lang="en-US" dirty="0">
                <a:solidFill>
                  <a:srgbClr val="FFFFFF"/>
                </a:solidFill>
              </a:rPr>
              <a:t>Recommendations</a:t>
            </a:r>
            <a:endParaRPr lang="en-US" dirty="0">
              <a:solidFill>
                <a:schemeClr val="bg1"/>
              </a:solidFill>
            </a:endParaRPr>
          </a:p>
        </p:txBody>
      </p:sp>
      <p:sp>
        <p:nvSpPr>
          <p:cNvPr id="3" name="Content Placeholder 2"/>
          <p:cNvSpPr>
            <a:spLocks noGrp="1"/>
          </p:cNvSpPr>
          <p:nvPr>
            <p:ph idx="1"/>
          </p:nvPr>
        </p:nvSpPr>
        <p:spPr>
          <a:xfrm>
            <a:off x="228600" y="838200"/>
            <a:ext cx="8686800" cy="5167612"/>
          </a:xfrm>
        </p:spPr>
        <p:txBody>
          <a:bodyPr/>
          <a:lstStyle/>
          <a:p>
            <a:r>
              <a:rPr lang="en-US" sz="2400" dirty="0"/>
              <a:t>Judgements about evidence and recommendations are complex.</a:t>
            </a:r>
            <a:r>
              <a:rPr lang="en-US" sz="2400" i="1" dirty="0"/>
              <a:t> </a:t>
            </a:r>
          </a:p>
          <a:p>
            <a:pPr marL="0" indent="0">
              <a:buNone/>
            </a:pPr>
            <a:r>
              <a:rPr lang="en-US" sz="1000" dirty="0"/>
              <a:t>	("Grading quality of evidence and strength of recommendations," 2004, p. 1)</a:t>
            </a:r>
            <a:endParaRPr lang="en-US" sz="1000" i="1" dirty="0"/>
          </a:p>
          <a:p>
            <a:r>
              <a:rPr lang="en-US" sz="2400" i="1" dirty="0"/>
              <a:t>The strength of a recommendation reflects the extent to which we can be confident that desirable effects of an intervention outweigh undesirable effects.  </a:t>
            </a:r>
            <a:r>
              <a:rPr lang="en-US" sz="1000" dirty="0"/>
              <a:t>(</a:t>
            </a:r>
            <a:r>
              <a:rPr lang="en-US" sz="1000" dirty="0" err="1"/>
              <a:t>Guyatt</a:t>
            </a:r>
            <a:r>
              <a:rPr lang="en-US" sz="1000" dirty="0"/>
              <a:t> et al., 2008, p. 1049)</a:t>
            </a:r>
            <a:endParaRPr lang="en-US" sz="1000" dirty="0">
              <a:solidFill>
                <a:srgbClr val="00B050"/>
              </a:solidFill>
            </a:endParaRPr>
          </a:p>
          <a:p>
            <a:pPr marL="342900" lvl="1" indent="-342900">
              <a:buFont typeface="Arial" charset="0"/>
              <a:buChar char="•"/>
            </a:pPr>
            <a:r>
              <a:rPr lang="en-US" sz="2400" dirty="0"/>
              <a:t>The Grading of Recommendations Assessment, Development and Evaluation (GRADE) approach is a system for rating the </a:t>
            </a:r>
            <a:r>
              <a:rPr lang="en-US" sz="2400" i="1" dirty="0"/>
              <a:t>quality of evidence </a:t>
            </a:r>
            <a:r>
              <a:rPr lang="en-US" sz="2400" dirty="0"/>
              <a:t>and </a:t>
            </a:r>
            <a:r>
              <a:rPr lang="en-US" sz="2400" i="1" dirty="0"/>
              <a:t>strength of recommendations </a:t>
            </a:r>
            <a:r>
              <a:rPr lang="en-US" sz="2400" dirty="0"/>
              <a:t>that is explicit, comprehensive, and increasingly adopted by guideline organizations. The system classifies the confidence in estimates of effect into 1 of 4 levels (high, moderate, low, or very low). Recommendations are graded as strong or weak.                              </a:t>
            </a:r>
            <a:r>
              <a:rPr lang="en-US" sz="1000" dirty="0"/>
              <a:t>(In </a:t>
            </a:r>
            <a:r>
              <a:rPr lang="en-US" sz="1000" dirty="0" err="1"/>
              <a:t>Guyatt</a:t>
            </a:r>
            <a:r>
              <a:rPr lang="en-US" sz="1000" dirty="0"/>
              <a:t>, Rennie, Meade, &amp; Cook, 2015</a:t>
            </a:r>
            <a:r>
              <a:rPr lang="en-US" sz="1000"/>
              <a:t>, Glossary &amp; </a:t>
            </a:r>
            <a:r>
              <a:rPr lang="en-US" sz="1000" dirty="0"/>
              <a:t>American Medical Association, 2015, glossary)</a:t>
            </a:r>
            <a:endParaRPr lang="en-US" sz="1000" i="1" dirty="0"/>
          </a:p>
          <a:p>
            <a:pPr marL="342900" lvl="1" indent="-342900">
              <a:buNone/>
            </a:pPr>
            <a:endParaRPr lang="en-US" sz="1000" i="1" dirty="0"/>
          </a:p>
          <a:p>
            <a:pPr marL="342900" lvl="1" indent="-342900">
              <a:buNone/>
            </a:pPr>
            <a:endParaRPr lang="en-US" sz="1000" i="1" dirty="0"/>
          </a:p>
          <a:p>
            <a:pPr marL="342900" lvl="1" indent="-342900">
              <a:buNone/>
            </a:pPr>
            <a:endParaRPr lang="en-US" sz="1000" i="1" dirty="0"/>
          </a:p>
          <a:p>
            <a:pPr marL="342900" lvl="1" indent="-342900">
              <a:buNone/>
            </a:pPr>
            <a:endParaRPr lang="en-US" sz="1000" i="1" dirty="0"/>
          </a:p>
          <a:p>
            <a:pPr marL="342900" lvl="1" indent="-342900">
              <a:buNone/>
            </a:pPr>
            <a:endParaRPr lang="en-US" sz="1000" i="1" dirty="0"/>
          </a:p>
          <a:p>
            <a:pPr marL="342900" lvl="1" indent="-342900">
              <a:buNone/>
            </a:pPr>
            <a:r>
              <a:rPr lang="en-US" sz="1000" i="1" dirty="0"/>
              <a:t>          </a:t>
            </a:r>
            <a:endParaRPr lang="en-US" sz="2000"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32</a:t>
            </a:fld>
            <a:endParaRPr lang="en-US" dirty="0"/>
          </a:p>
        </p:txBody>
      </p:sp>
      <p:sp>
        <p:nvSpPr>
          <p:cNvPr id="7" name="Date Placeholder 6"/>
          <p:cNvSpPr>
            <a:spLocks noGrp="1"/>
          </p:cNvSpPr>
          <p:nvPr>
            <p:ph type="dt" sz="half" idx="10"/>
          </p:nvPr>
        </p:nvSpPr>
        <p:spPr/>
        <p:txBody>
          <a:bodyPr/>
          <a:lstStyle/>
          <a:p>
            <a:pPr>
              <a:defRPr/>
            </a:pPr>
            <a:fld id="{9493660E-15ED-6A4A-9CBD-AC40EBE24AE5}" type="datetime1">
              <a:rPr lang="en-US" smtClean="0"/>
              <a:t>5/2/18</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6934200" cy="516467"/>
          </a:xfrm>
        </p:spPr>
        <p:txBody>
          <a:bodyPr/>
          <a:lstStyle/>
          <a:p>
            <a:pPr algn="l"/>
            <a:r>
              <a:rPr lang="en-US" dirty="0">
                <a:solidFill>
                  <a:schemeClr val="bg1"/>
                </a:solidFill>
              </a:rPr>
              <a:t>Strength of Recommendation</a:t>
            </a:r>
          </a:p>
        </p:txBody>
      </p:sp>
      <p:sp>
        <p:nvSpPr>
          <p:cNvPr id="3" name="Content Placeholder 2"/>
          <p:cNvSpPr>
            <a:spLocks noGrp="1"/>
          </p:cNvSpPr>
          <p:nvPr>
            <p:ph idx="1"/>
          </p:nvPr>
        </p:nvSpPr>
        <p:spPr>
          <a:xfrm>
            <a:off x="408035" y="731446"/>
            <a:ext cx="8334477" cy="1486822"/>
          </a:xfrm>
        </p:spPr>
        <p:txBody>
          <a:bodyPr/>
          <a:lstStyle/>
          <a:p>
            <a:pPr>
              <a:buNone/>
            </a:pPr>
            <a:r>
              <a:rPr lang="en-US" sz="1600" dirty="0"/>
              <a:t>	"Recommendations to administer, or not administer, an intervention, should be based on the     tradeoffs between benefits on the one hand, and risks, burdens and, potentially, costs on the other. If benefits outweigh risks and burdens, experts will recommend that clinicians offer a treatment to typical patients. The uncertainty associated with the tradeoff between the benefits and risks and burdens will determine the </a:t>
            </a:r>
            <a:r>
              <a:rPr lang="en-US" sz="1600" dirty="0">
                <a:solidFill>
                  <a:srgbClr val="000000"/>
                </a:solidFill>
              </a:rPr>
              <a:t>strength of recommendation.</a:t>
            </a:r>
            <a:r>
              <a:rPr lang="en-US" sz="1600" dirty="0"/>
              <a:t>"</a:t>
            </a:r>
            <a:endParaRPr lang="en-US" sz="1600" i="1" dirty="0"/>
          </a:p>
          <a:p>
            <a:pPr>
              <a:buNone/>
            </a:pPr>
            <a:r>
              <a:rPr lang="en-US" sz="1000" i="1" dirty="0">
                <a:solidFill>
                  <a:srgbClr val="008000"/>
                </a:solidFill>
              </a:rPr>
              <a:t>	</a:t>
            </a:r>
            <a:r>
              <a:rPr lang="en-US" sz="1000" i="1" dirty="0">
                <a:solidFill>
                  <a:srgbClr val="000000"/>
                </a:solidFill>
              </a:rPr>
              <a:t>(GRADE Working Group, 2005)</a:t>
            </a:r>
            <a:endParaRPr lang="en-US" sz="1000" dirty="0">
              <a:solidFill>
                <a:srgbClr val="000000"/>
              </a:solidFill>
            </a:endParaRPr>
          </a:p>
          <a:p>
            <a:pPr marL="0" lvl="0" indent="0" algn="ctr" eaLnBrk="1" fontAlgn="auto" hangingPunct="1">
              <a:spcBef>
                <a:spcPts val="0"/>
              </a:spcBef>
              <a:spcAft>
                <a:spcPts val="0"/>
              </a:spcAft>
              <a:buNone/>
            </a:pPr>
            <a:endParaRPr lang="en-US" sz="2000" dirty="0">
              <a:solidFill>
                <a:prstClr val="black"/>
              </a:solidFill>
              <a:latin typeface="Calibri" charset="0"/>
              <a:ea typeface="+mn-ea"/>
              <a:cs typeface="+mn-cs"/>
            </a:endParaRPr>
          </a:p>
          <a:p>
            <a:pPr>
              <a:buNone/>
            </a:pPr>
            <a:endParaRPr lang="en-US" sz="2400"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33</a:t>
            </a:fld>
            <a:endParaRPr lang="en-US" dirty="0"/>
          </a:p>
        </p:txBody>
      </p:sp>
      <p:sp>
        <p:nvSpPr>
          <p:cNvPr id="8" name="Rectangle 7"/>
          <p:cNvSpPr/>
          <p:nvPr/>
        </p:nvSpPr>
        <p:spPr>
          <a:xfrm>
            <a:off x="1442042" y="4645645"/>
            <a:ext cx="6541940" cy="1186818"/>
          </a:xfrm>
          <a:prstGeom prst="rect">
            <a:avLst/>
          </a:prstGeom>
          <a:solidFill>
            <a:srgbClr val="E6E6E6"/>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i="1" dirty="0">
                <a:solidFill>
                  <a:srgbClr val="C0504D"/>
                </a:solidFill>
              </a:rPr>
              <a:t>*Patient–oriented evidence measures </a:t>
            </a:r>
            <a:r>
              <a:rPr lang="en-US" sz="1400" i="1" dirty="0">
                <a:solidFill>
                  <a:schemeClr val="tx1"/>
                </a:solidFill>
              </a:rPr>
              <a:t>outcomes that matter to patients</a:t>
            </a:r>
            <a:r>
              <a:rPr lang="en-US" sz="1400" i="1" dirty="0">
                <a:solidFill>
                  <a:srgbClr val="000000"/>
                </a:solidFill>
              </a:rPr>
              <a:t>: morbidity, mortality, symptom improvement, cost reduction, and quality of life.  </a:t>
            </a:r>
          </a:p>
          <a:p>
            <a:r>
              <a:rPr lang="en-US" sz="1400" i="1" dirty="0">
                <a:solidFill>
                  <a:srgbClr val="C0504D"/>
                </a:solidFill>
              </a:rPr>
              <a:t>Disease–oriented evidence measures</a:t>
            </a:r>
            <a:r>
              <a:rPr lang="en-US" sz="1400" i="1" dirty="0">
                <a:solidFill>
                  <a:srgbClr val="CC0000"/>
                </a:solidFill>
              </a:rPr>
              <a:t>:</a:t>
            </a:r>
            <a:r>
              <a:rPr lang="en-US" sz="1400" i="1" dirty="0">
                <a:solidFill>
                  <a:srgbClr val="000000"/>
                </a:solidFill>
              </a:rPr>
              <a:t> immediate, physiologic, or surrogate end points that may or may not reflect improvements in patient outcomes (e.g. blood pressure, blood chemistry, physiologic function, pathologic findings).</a:t>
            </a:r>
          </a:p>
        </p:txBody>
      </p:sp>
      <p:grpSp>
        <p:nvGrpSpPr>
          <p:cNvPr id="9" name="Group 59"/>
          <p:cNvGrpSpPr/>
          <p:nvPr/>
        </p:nvGrpSpPr>
        <p:grpSpPr>
          <a:xfrm>
            <a:off x="1438472" y="2791330"/>
            <a:ext cx="6562528" cy="1765240"/>
            <a:chOff x="900129" y="3731083"/>
            <a:chExt cx="6274195" cy="1765240"/>
          </a:xfrm>
        </p:grpSpPr>
        <p:sp>
          <p:nvSpPr>
            <p:cNvPr id="10" name="Rectangle 9"/>
            <p:cNvSpPr/>
            <p:nvPr/>
          </p:nvSpPr>
          <p:spPr>
            <a:xfrm>
              <a:off x="900129" y="4008895"/>
              <a:ext cx="6257925" cy="1487426"/>
            </a:xfrm>
            <a:prstGeom prst="rect">
              <a:avLst/>
            </a:prstGeom>
            <a:solidFill>
              <a:srgbClr val="E6E6E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900129" y="3731083"/>
              <a:ext cx="6257925" cy="277812"/>
            </a:xfrm>
            <a:prstGeom prst="rect">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Code     Definition</a:t>
              </a:r>
            </a:p>
          </p:txBody>
        </p:sp>
        <p:cxnSp>
          <p:nvCxnSpPr>
            <p:cNvPr id="12" name="Straight Connector 11"/>
            <p:cNvCxnSpPr/>
            <p:nvPr/>
          </p:nvCxnSpPr>
          <p:spPr>
            <a:xfrm rot="5400000">
              <a:off x="686245" y="4613305"/>
              <a:ext cx="1764447" cy="1589"/>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00129" y="4399540"/>
              <a:ext cx="6270625" cy="1588"/>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3699" y="4849570"/>
              <a:ext cx="6270625" cy="1588"/>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983075" y="4062222"/>
              <a:ext cx="500062" cy="2381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A</a:t>
              </a:r>
            </a:p>
          </p:txBody>
        </p:sp>
        <p:sp>
          <p:nvSpPr>
            <p:cNvPr id="16" name="Rectangle 15"/>
            <p:cNvSpPr/>
            <p:nvPr/>
          </p:nvSpPr>
          <p:spPr>
            <a:xfrm>
              <a:off x="977917" y="4449147"/>
              <a:ext cx="501650" cy="2889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B</a:t>
              </a:r>
            </a:p>
          </p:txBody>
        </p:sp>
        <p:sp>
          <p:nvSpPr>
            <p:cNvPr id="17" name="Rectangle 16"/>
            <p:cNvSpPr/>
            <p:nvPr/>
          </p:nvSpPr>
          <p:spPr>
            <a:xfrm>
              <a:off x="982679" y="4885679"/>
              <a:ext cx="500063" cy="3640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a:t>
              </a:r>
            </a:p>
          </p:txBody>
        </p:sp>
        <p:sp>
          <p:nvSpPr>
            <p:cNvPr id="18" name="Rectangle 17"/>
            <p:cNvSpPr/>
            <p:nvPr/>
          </p:nvSpPr>
          <p:spPr>
            <a:xfrm>
              <a:off x="1599028" y="4032459"/>
              <a:ext cx="5529260" cy="33731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Consistent, good–quality </a:t>
              </a:r>
              <a:r>
                <a:rPr lang="en-US" sz="1400" dirty="0">
                  <a:solidFill>
                    <a:srgbClr val="C0504D"/>
                  </a:solidFill>
                </a:rPr>
                <a:t>patient–oriented </a:t>
              </a:r>
              <a:r>
                <a:rPr lang="en-US" sz="1400" dirty="0">
                  <a:solidFill>
                    <a:schemeClr val="tx1"/>
                  </a:solidFill>
                </a:rPr>
                <a:t>evidence </a:t>
              </a:r>
              <a:r>
                <a:rPr lang="en-US" sz="1600" dirty="0">
                  <a:solidFill>
                    <a:schemeClr val="tx1"/>
                  </a:solidFill>
                </a:rPr>
                <a:t>*</a:t>
              </a:r>
            </a:p>
          </p:txBody>
        </p:sp>
        <p:sp>
          <p:nvSpPr>
            <p:cNvPr id="19" name="Rectangle 18"/>
            <p:cNvSpPr/>
            <p:nvPr/>
          </p:nvSpPr>
          <p:spPr>
            <a:xfrm>
              <a:off x="1602598" y="4442805"/>
              <a:ext cx="5529260" cy="33731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Inconsistent or limited–quality </a:t>
              </a:r>
              <a:r>
                <a:rPr lang="en-US" sz="1400" dirty="0">
                  <a:solidFill>
                    <a:srgbClr val="C0504D"/>
                  </a:solidFill>
                </a:rPr>
                <a:t>patient–oriented </a:t>
              </a:r>
              <a:r>
                <a:rPr lang="en-US" sz="1400" dirty="0">
                  <a:solidFill>
                    <a:schemeClr val="tx1"/>
                  </a:solidFill>
                </a:rPr>
                <a:t>evidence *</a:t>
              </a:r>
            </a:p>
          </p:txBody>
        </p:sp>
        <p:sp>
          <p:nvSpPr>
            <p:cNvPr id="20" name="Rectangle 19"/>
            <p:cNvSpPr/>
            <p:nvPr/>
          </p:nvSpPr>
          <p:spPr>
            <a:xfrm>
              <a:off x="1606168" y="4930817"/>
              <a:ext cx="5529260" cy="4464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Consensus, </a:t>
              </a:r>
              <a:r>
                <a:rPr lang="en-US" sz="1400" dirty="0">
                  <a:solidFill>
                    <a:srgbClr val="C0504D"/>
                  </a:solidFill>
                </a:rPr>
                <a:t>disease–oriented </a:t>
              </a:r>
              <a:r>
                <a:rPr lang="en-US" sz="1400" dirty="0">
                  <a:solidFill>
                    <a:schemeClr val="tx1"/>
                  </a:solidFill>
                </a:rPr>
                <a:t>evidence *: usual practice, expert opinion,</a:t>
              </a:r>
            </a:p>
            <a:p>
              <a:r>
                <a:rPr lang="en-US" sz="1400" dirty="0">
                  <a:solidFill>
                    <a:schemeClr val="tx1"/>
                  </a:solidFill>
                </a:rPr>
                <a:t>or case series for studies of diagnosis, treatment, prevention, or screening</a:t>
              </a:r>
            </a:p>
          </p:txBody>
        </p:sp>
      </p:grpSp>
      <p:sp>
        <p:nvSpPr>
          <p:cNvPr id="22" name="Rectangle 21"/>
          <p:cNvSpPr/>
          <p:nvPr/>
        </p:nvSpPr>
        <p:spPr>
          <a:xfrm>
            <a:off x="2251173" y="2266742"/>
            <a:ext cx="4648200" cy="427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latin typeface="Calibri" charset="0"/>
                <a:hlinkClick r:id="rId3" action="ppaction://hlinksldjump"/>
              </a:rPr>
              <a:t>S</a:t>
            </a:r>
            <a:r>
              <a:rPr lang="en-US" dirty="0">
                <a:solidFill>
                  <a:srgbClr val="C0504D"/>
                </a:solidFill>
                <a:latin typeface="Calibri" charset="0"/>
                <a:hlinkClick r:id="rId3" action="ppaction://hlinksldjump"/>
              </a:rPr>
              <a:t>trength</a:t>
            </a:r>
            <a:r>
              <a:rPr lang="en-US" dirty="0">
                <a:solidFill>
                  <a:srgbClr val="CC0000"/>
                </a:solidFill>
                <a:latin typeface="Calibri" charset="0"/>
                <a:hlinkClick r:id="rId3" action="ppaction://hlinksldjump"/>
              </a:rPr>
              <a:t> </a:t>
            </a:r>
            <a:r>
              <a:rPr lang="en-US" dirty="0">
                <a:solidFill>
                  <a:srgbClr val="000000"/>
                </a:solidFill>
                <a:latin typeface="Calibri" charset="0"/>
                <a:hlinkClick r:id="rId3" action="ppaction://hlinksldjump"/>
              </a:rPr>
              <a:t>O</a:t>
            </a:r>
            <a:r>
              <a:rPr lang="en-US" dirty="0">
                <a:solidFill>
                  <a:srgbClr val="C0504D"/>
                </a:solidFill>
                <a:latin typeface="Calibri" charset="0"/>
                <a:hlinkClick r:id="rId3" action="ppaction://hlinksldjump"/>
              </a:rPr>
              <a:t>f</a:t>
            </a:r>
            <a:r>
              <a:rPr lang="en-US" dirty="0">
                <a:solidFill>
                  <a:srgbClr val="CC0000"/>
                </a:solidFill>
                <a:latin typeface="Calibri" charset="0"/>
                <a:hlinkClick r:id="rId3" action="ppaction://hlinksldjump"/>
              </a:rPr>
              <a:t> </a:t>
            </a:r>
            <a:r>
              <a:rPr lang="en-US" dirty="0">
                <a:solidFill>
                  <a:srgbClr val="000000"/>
                </a:solidFill>
                <a:latin typeface="Calibri" charset="0"/>
                <a:hlinkClick r:id="rId3" action="ppaction://hlinksldjump"/>
              </a:rPr>
              <a:t>R</a:t>
            </a:r>
            <a:r>
              <a:rPr lang="en-US" dirty="0">
                <a:solidFill>
                  <a:srgbClr val="C0504D"/>
                </a:solidFill>
                <a:latin typeface="Calibri" charset="0"/>
                <a:hlinkClick r:id="rId3" action="ppaction://hlinksldjump"/>
              </a:rPr>
              <a:t>ecommendation</a:t>
            </a:r>
            <a:r>
              <a:rPr lang="en-US" dirty="0">
                <a:solidFill>
                  <a:srgbClr val="CC0000"/>
                </a:solidFill>
                <a:latin typeface="Calibri" charset="0"/>
                <a:hlinkClick r:id="rId3" action="ppaction://hlinksldjump"/>
              </a:rPr>
              <a:t> </a:t>
            </a:r>
            <a:r>
              <a:rPr lang="en-US" dirty="0">
                <a:solidFill>
                  <a:srgbClr val="000000"/>
                </a:solidFill>
                <a:latin typeface="Calibri" charset="0"/>
                <a:hlinkClick r:id="rId3" action="ppaction://hlinksldjump"/>
              </a:rPr>
              <a:t>T</a:t>
            </a:r>
            <a:r>
              <a:rPr lang="en-US" dirty="0">
                <a:solidFill>
                  <a:srgbClr val="C0504D"/>
                </a:solidFill>
                <a:latin typeface="Calibri" charset="0"/>
                <a:hlinkClick r:id="rId3" action="ppaction://hlinksldjump"/>
              </a:rPr>
              <a:t>axonomy</a:t>
            </a:r>
            <a:r>
              <a:rPr lang="en-US" dirty="0">
                <a:solidFill>
                  <a:srgbClr val="CC0000"/>
                </a:solidFill>
                <a:latin typeface="Calibri" charset="0"/>
                <a:hlinkClick r:id="rId3" action="ppaction://hlinksldjump"/>
              </a:rPr>
              <a:t> </a:t>
            </a:r>
            <a:r>
              <a:rPr lang="en-US" dirty="0">
                <a:solidFill>
                  <a:srgbClr val="000000"/>
                </a:solidFill>
                <a:latin typeface="Calibri" charset="0"/>
                <a:hlinkClick r:id="rId3" action="ppaction://hlinksldjump"/>
              </a:rPr>
              <a:t>(SORT)</a:t>
            </a:r>
            <a:endParaRPr lang="en-US" dirty="0"/>
          </a:p>
        </p:txBody>
      </p:sp>
      <p:sp>
        <p:nvSpPr>
          <p:cNvPr id="23" name="Rectangle 22"/>
          <p:cNvSpPr/>
          <p:nvPr/>
        </p:nvSpPr>
        <p:spPr>
          <a:xfrm>
            <a:off x="1311467" y="5900199"/>
            <a:ext cx="3378199" cy="203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000" i="1" dirty="0">
                <a:solidFill>
                  <a:schemeClr val="tx1"/>
                </a:solidFill>
              </a:rPr>
              <a:t>(Essential Evidence Plus EBM Guidelines Editorial </a:t>
            </a:r>
            <a:r>
              <a:rPr lang="en-US" sz="1000" i="1" dirty="0">
                <a:solidFill>
                  <a:srgbClr val="000000"/>
                </a:solidFill>
              </a:rPr>
              <a:t>Team, 2010)</a:t>
            </a:r>
          </a:p>
        </p:txBody>
      </p:sp>
      <p:sp>
        <p:nvSpPr>
          <p:cNvPr id="5" name="Date Placeholder 4"/>
          <p:cNvSpPr>
            <a:spLocks noGrp="1"/>
          </p:cNvSpPr>
          <p:nvPr>
            <p:ph type="dt" sz="half" idx="10"/>
          </p:nvPr>
        </p:nvSpPr>
        <p:spPr/>
        <p:txBody>
          <a:bodyPr/>
          <a:lstStyle/>
          <a:p>
            <a:pPr>
              <a:defRPr/>
            </a:pPr>
            <a:fld id="{B92A2566-39A2-1249-988C-6D16D465B768}" type="datetime1">
              <a:rPr lang="en-US" smtClean="0"/>
              <a:t>5/2/18</a:t>
            </a:fld>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58" y="33864"/>
            <a:ext cx="5771442" cy="516467"/>
          </a:xfrm>
        </p:spPr>
        <p:txBody>
          <a:bodyPr/>
          <a:lstStyle/>
          <a:p>
            <a:pPr algn="l"/>
            <a:r>
              <a:rPr lang="en-US" dirty="0"/>
              <a:t>GRADE: Summary Points</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34</a:t>
            </a:fld>
            <a:endParaRPr lang="en-US" dirty="0"/>
          </a:p>
        </p:txBody>
      </p:sp>
      <p:sp>
        <p:nvSpPr>
          <p:cNvPr id="5" name="Date Placeholder 4"/>
          <p:cNvSpPr>
            <a:spLocks noGrp="1"/>
          </p:cNvSpPr>
          <p:nvPr>
            <p:ph type="dt" sz="half" idx="10"/>
          </p:nvPr>
        </p:nvSpPr>
        <p:spPr/>
        <p:txBody>
          <a:bodyPr/>
          <a:lstStyle/>
          <a:p>
            <a:pPr>
              <a:defRPr/>
            </a:pPr>
            <a:fld id="{D3B14D80-655C-7B42-B946-BADAEF806474}" type="datetime1">
              <a:rPr lang="en-US" smtClean="0"/>
              <a:t>5/2/18</a:t>
            </a:fld>
            <a:endParaRPr lang="en-US" dirty="0"/>
          </a:p>
        </p:txBody>
      </p:sp>
      <p:sp>
        <p:nvSpPr>
          <p:cNvPr id="7" name="Content Placeholder 6">
            <a:extLst>
              <a:ext uri="{FF2B5EF4-FFF2-40B4-BE49-F238E27FC236}">
                <a16:creationId xmlns:a16="http://schemas.microsoft.com/office/drawing/2014/main" id="{516C027C-E310-E641-B015-1FCB8E0D420E}"/>
              </a:ext>
            </a:extLst>
          </p:cNvPr>
          <p:cNvSpPr>
            <a:spLocks noGrp="1"/>
          </p:cNvSpPr>
          <p:nvPr>
            <p:ph idx="1"/>
          </p:nvPr>
        </p:nvSpPr>
        <p:spPr/>
        <p:txBody>
          <a:bodyPr/>
          <a:lstStyle/>
          <a:p>
            <a:pPr eaLnBrk="1" fontAlgn="auto" hangingPunct="1">
              <a:spcBef>
                <a:spcPts val="0"/>
              </a:spcBef>
              <a:spcAft>
                <a:spcPts val="0"/>
              </a:spcAft>
            </a:pPr>
            <a:r>
              <a:rPr lang="en-US" sz="2400" dirty="0"/>
              <a:t>Guidelines should inform clinicians what the quality of the underlying evidence is and whether recommendations are strong or weak. </a:t>
            </a:r>
            <a:r>
              <a:rPr lang="en-US" sz="1000" i="1" dirty="0">
                <a:solidFill>
                  <a:srgbClr val="000000"/>
                </a:solidFill>
                <a:ea typeface="+mn-ea"/>
                <a:cs typeface="+mn-cs"/>
              </a:rPr>
              <a:t>(</a:t>
            </a:r>
            <a:r>
              <a:rPr lang="en-US" sz="1000" i="1" dirty="0" err="1">
                <a:solidFill>
                  <a:srgbClr val="000000"/>
                </a:solidFill>
                <a:ea typeface="+mn-ea"/>
                <a:cs typeface="+mn-cs"/>
              </a:rPr>
              <a:t>Guyatt</a:t>
            </a:r>
            <a:r>
              <a:rPr lang="en-US" sz="1000" i="1" dirty="0">
                <a:solidFill>
                  <a:srgbClr val="000000"/>
                </a:solidFill>
                <a:ea typeface="+mn-ea"/>
                <a:cs typeface="+mn-cs"/>
              </a:rPr>
              <a:t>, 2008) </a:t>
            </a:r>
            <a:endParaRPr lang="en-US" sz="1000" dirty="0">
              <a:solidFill>
                <a:srgbClr val="000000"/>
              </a:solidFill>
              <a:ea typeface="+mn-ea"/>
              <a:cs typeface="+mn-cs"/>
            </a:endParaRPr>
          </a:p>
          <a:p>
            <a:pPr marL="0" indent="0">
              <a:buNone/>
            </a:pPr>
            <a:endParaRPr lang="en-US" sz="2400" dirty="0"/>
          </a:p>
        </p:txBody>
      </p:sp>
    </p:spTree>
    <p:extLst>
      <p:ext uri="{BB962C8B-B14F-4D97-AF65-F5344CB8AC3E}">
        <p14:creationId xmlns:p14="http://schemas.microsoft.com/office/powerpoint/2010/main" val="33849113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516467"/>
          </a:xfrm>
        </p:spPr>
        <p:txBody>
          <a:bodyPr/>
          <a:lstStyle/>
          <a:p>
            <a:pPr algn="l"/>
            <a:r>
              <a:rPr lang="en-US" dirty="0"/>
              <a:t>Appraisal: Critical Evaluation Criteria</a:t>
            </a:r>
          </a:p>
        </p:txBody>
      </p:sp>
      <p:sp>
        <p:nvSpPr>
          <p:cNvPr id="3" name="Content Placeholder 2"/>
          <p:cNvSpPr>
            <a:spLocks noGrp="1"/>
          </p:cNvSpPr>
          <p:nvPr>
            <p:ph idx="1"/>
          </p:nvPr>
        </p:nvSpPr>
        <p:spPr>
          <a:xfrm>
            <a:off x="228600" y="699796"/>
            <a:ext cx="8763000" cy="5472404"/>
          </a:xfrm>
        </p:spPr>
        <p:txBody>
          <a:bodyPr/>
          <a:lstStyle/>
          <a:p>
            <a:r>
              <a:rPr lang="en-US" sz="2400" dirty="0"/>
              <a:t>The fourth step in the EBP process is to </a:t>
            </a:r>
            <a:r>
              <a:rPr lang="en-US" sz="2400" dirty="0">
                <a:solidFill>
                  <a:schemeClr val="accent1"/>
                </a:solidFill>
                <a:hlinkClick r:id="rId3" action="ppaction://hlinksldjump"/>
              </a:rPr>
              <a:t>critically</a:t>
            </a:r>
            <a:r>
              <a:rPr lang="en-US" sz="2400" dirty="0">
                <a:hlinkClick r:id="rId3" action="ppaction://hlinksldjump"/>
              </a:rPr>
              <a:t> </a:t>
            </a:r>
            <a:r>
              <a:rPr lang="en-US" sz="2400" dirty="0">
                <a:solidFill>
                  <a:srgbClr val="4F81BD"/>
                </a:solidFill>
                <a:hlinkClick r:id="rId3" action="ppaction://hlinksldjump"/>
              </a:rPr>
              <a:t>appraise</a:t>
            </a:r>
            <a:r>
              <a:rPr lang="en-US" sz="2400" dirty="0">
                <a:solidFill>
                  <a:srgbClr val="4F81BD"/>
                </a:solidFill>
              </a:rPr>
              <a:t> </a:t>
            </a:r>
            <a:r>
              <a:rPr lang="en-US" sz="2400" dirty="0">
                <a:solidFill>
                  <a:srgbClr val="000000"/>
                </a:solidFill>
              </a:rPr>
              <a:t>the</a:t>
            </a:r>
            <a:r>
              <a:rPr lang="en-US" sz="2400" dirty="0">
                <a:solidFill>
                  <a:srgbClr val="4F81BD"/>
                </a:solidFill>
              </a:rPr>
              <a:t> </a:t>
            </a:r>
            <a:r>
              <a:rPr lang="en-US" sz="2400" dirty="0">
                <a:solidFill>
                  <a:srgbClr val="000000"/>
                </a:solidFill>
              </a:rPr>
              <a:t>r</a:t>
            </a:r>
            <a:r>
              <a:rPr lang="en-US" sz="2400" dirty="0"/>
              <a:t>etrieved articles. The three main questions are:</a:t>
            </a:r>
          </a:p>
          <a:p>
            <a:pPr lvl="2"/>
            <a:r>
              <a:rPr lang="en-US" dirty="0"/>
              <a:t>Are the results valid?	</a:t>
            </a:r>
            <a:r>
              <a:rPr lang="en-US" sz="2000" dirty="0">
                <a:solidFill>
                  <a:srgbClr val="AB4642"/>
                </a:solidFill>
              </a:rPr>
              <a:t>(validity)</a:t>
            </a:r>
            <a:endParaRPr lang="en-US" dirty="0">
              <a:solidFill>
                <a:srgbClr val="AB4642"/>
              </a:solidFill>
            </a:endParaRPr>
          </a:p>
          <a:p>
            <a:pPr lvl="3"/>
            <a:r>
              <a:rPr lang="en-US" sz="1600" dirty="0"/>
              <a:t>Did intervention and control groups start with the same prognosis?</a:t>
            </a:r>
          </a:p>
          <a:p>
            <a:pPr lvl="3"/>
            <a:r>
              <a:rPr lang="en-US" sz="1600" dirty="0"/>
              <a:t>Was prognostic balance maintained as the study progressed?</a:t>
            </a:r>
          </a:p>
          <a:p>
            <a:pPr lvl="3"/>
            <a:r>
              <a:rPr lang="en-US" sz="1600" dirty="0"/>
              <a:t>Were the groups prognostically balanced at the study’s completion?</a:t>
            </a:r>
          </a:p>
          <a:p>
            <a:pPr lvl="3">
              <a:buNone/>
            </a:pPr>
            <a:endParaRPr lang="en-US" sz="1600" dirty="0"/>
          </a:p>
          <a:p>
            <a:pPr lvl="2">
              <a:buFont typeface="Wingdings" pitchFamily="2" charset="2"/>
              <a:buChar char="§"/>
            </a:pPr>
            <a:r>
              <a:rPr lang="en-US" dirty="0"/>
              <a:t>What are the results?	</a:t>
            </a:r>
            <a:r>
              <a:rPr lang="en-US" sz="2000" dirty="0">
                <a:solidFill>
                  <a:srgbClr val="AB4642"/>
                </a:solidFill>
              </a:rPr>
              <a:t>(reliability)</a:t>
            </a:r>
          </a:p>
          <a:p>
            <a:pPr lvl="3">
              <a:buFont typeface="Wingdings" pitchFamily="2" charset="2"/>
              <a:buChar char="§"/>
            </a:pPr>
            <a:r>
              <a:rPr lang="en-US" sz="1600" dirty="0"/>
              <a:t>How large was the treatment effect?</a:t>
            </a:r>
          </a:p>
          <a:p>
            <a:pPr lvl="3">
              <a:buFont typeface="Wingdings" pitchFamily="2" charset="2"/>
              <a:buChar char="§"/>
            </a:pPr>
            <a:r>
              <a:rPr lang="en-US" sz="1600" dirty="0"/>
              <a:t>How precise was the estimate of the treatment effect?</a:t>
            </a:r>
          </a:p>
          <a:p>
            <a:pPr lvl="2">
              <a:buNone/>
            </a:pPr>
            <a:endParaRPr lang="en-US" sz="1600" dirty="0"/>
          </a:p>
          <a:p>
            <a:pPr lvl="2"/>
            <a:r>
              <a:rPr lang="en-US" dirty="0"/>
              <a:t>How can I apply the results to patient care?	</a:t>
            </a:r>
            <a:r>
              <a:rPr lang="en-US" sz="2000" dirty="0">
                <a:solidFill>
                  <a:srgbClr val="AB4642"/>
                </a:solidFill>
              </a:rPr>
              <a:t>(applicability)</a:t>
            </a:r>
          </a:p>
          <a:p>
            <a:pPr lvl="3"/>
            <a:r>
              <a:rPr lang="en-US" sz="1600" dirty="0"/>
              <a:t>Were the study patients similar to my population of interest?</a:t>
            </a:r>
          </a:p>
          <a:p>
            <a:pPr lvl="3"/>
            <a:r>
              <a:rPr lang="en-US" sz="1600" dirty="0"/>
              <a:t>Were all clinically important outcomes considered?</a:t>
            </a:r>
          </a:p>
          <a:p>
            <a:pPr lvl="3"/>
            <a:r>
              <a:rPr lang="en-US" sz="1600" dirty="0"/>
              <a:t>Are the likely treatment benefits worth the potential harm and costs?</a:t>
            </a:r>
            <a:r>
              <a:rPr lang="en-US" sz="1600" i="1" dirty="0"/>
              <a:t>											</a:t>
            </a:r>
          </a:p>
          <a:p>
            <a:pPr marL="1371600" lvl="3" indent="0" algn="r">
              <a:buNone/>
            </a:pPr>
            <a:r>
              <a:rPr lang="en-US" sz="1600" i="1" dirty="0">
                <a:hlinkClick r:id="rId4" action="ppaction://hlinksldjump"/>
              </a:rPr>
              <a:t>Back to Quiz question</a:t>
            </a:r>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35</a:t>
            </a:fld>
            <a:endParaRPr lang="en-US" dirty="0"/>
          </a:p>
        </p:txBody>
      </p:sp>
      <p:sp>
        <p:nvSpPr>
          <p:cNvPr id="5" name="Rectangle 4"/>
          <p:cNvSpPr/>
          <p:nvPr/>
        </p:nvSpPr>
        <p:spPr>
          <a:xfrm>
            <a:off x="1752600" y="5791200"/>
            <a:ext cx="982133"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a:solidFill>
                  <a:srgbClr val="000000"/>
                </a:solidFill>
              </a:rPr>
              <a:t>(Guyatt, 2008) </a:t>
            </a:r>
            <a:endParaRPr lang="en-US" sz="1000" dirty="0">
              <a:solidFill>
                <a:srgbClr val="000000"/>
              </a:solidFill>
            </a:endParaRPr>
          </a:p>
        </p:txBody>
      </p:sp>
      <p:sp>
        <p:nvSpPr>
          <p:cNvPr id="7" name="Date Placeholder 6"/>
          <p:cNvSpPr>
            <a:spLocks noGrp="1"/>
          </p:cNvSpPr>
          <p:nvPr>
            <p:ph type="dt" sz="half" idx="10"/>
          </p:nvPr>
        </p:nvSpPr>
        <p:spPr/>
        <p:txBody>
          <a:bodyPr/>
          <a:lstStyle/>
          <a:p>
            <a:pPr>
              <a:defRPr/>
            </a:pPr>
            <a:fld id="{18B270C9-6BEB-A643-9E54-D14903CB3363}" type="datetime1">
              <a:rPr lang="en-US" smtClean="0"/>
              <a:t>5/2/18</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962400" cy="516467"/>
          </a:xfrm>
        </p:spPr>
        <p:txBody>
          <a:bodyPr/>
          <a:lstStyle/>
          <a:p>
            <a:pPr algn="l"/>
            <a:r>
              <a:rPr lang="en-US" dirty="0">
                <a:solidFill>
                  <a:srgbClr val="FFFFFF"/>
                </a:solidFill>
              </a:rPr>
              <a:t>Review point #2</a:t>
            </a:r>
          </a:p>
        </p:txBody>
      </p:sp>
      <p:sp>
        <p:nvSpPr>
          <p:cNvPr id="3" name="Content Placeholder 2"/>
          <p:cNvSpPr>
            <a:spLocks noGrp="1"/>
          </p:cNvSpPr>
          <p:nvPr>
            <p:ph idx="1"/>
          </p:nvPr>
        </p:nvSpPr>
        <p:spPr>
          <a:xfrm>
            <a:off x="297399" y="907622"/>
            <a:ext cx="7703601" cy="5240893"/>
          </a:xfrm>
        </p:spPr>
        <p:txBody>
          <a:bodyPr/>
          <a:lstStyle/>
          <a:p>
            <a:r>
              <a:rPr lang="en-US" dirty="0"/>
              <a:t>An N–of–1 randomized controlled trial determines the effect of an intervention   or exposure on</a:t>
            </a:r>
          </a:p>
          <a:p>
            <a:pPr marL="914400" lvl="2" indent="0">
              <a:buNone/>
            </a:pPr>
            <a:endParaRPr lang="en-US" dirty="0"/>
          </a:p>
          <a:p>
            <a:pPr marL="914400" lvl="2" indent="0">
              <a:buNone/>
            </a:pPr>
            <a:r>
              <a:rPr lang="en-US" dirty="0"/>
              <a:t>a) patients from several cooperating centers </a:t>
            </a:r>
          </a:p>
          <a:p>
            <a:pPr marL="914400" lvl="2" indent="0">
              <a:buNone/>
            </a:pPr>
            <a:r>
              <a:rPr lang="en-US" dirty="0"/>
              <a:t>b) patients in a test group and in a control group</a:t>
            </a:r>
          </a:p>
          <a:p>
            <a:pPr marL="914400" lvl="2" indent="0">
              <a:buNone/>
            </a:pPr>
            <a:r>
              <a:rPr lang="en-US" dirty="0"/>
              <a:t>c) a single study participant</a:t>
            </a:r>
          </a:p>
          <a:p>
            <a:pPr marL="914400" lvl="2" indent="0">
              <a:buNone/>
            </a:pPr>
            <a:r>
              <a:rPr lang="en-US" dirty="0"/>
              <a:t>d) multiple patients</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36</a:t>
            </a:fld>
            <a:endParaRPr lang="en-US" dirty="0"/>
          </a:p>
        </p:txBody>
      </p:sp>
      <p:sp>
        <p:nvSpPr>
          <p:cNvPr id="5" name="Date Placeholder 4"/>
          <p:cNvSpPr>
            <a:spLocks noGrp="1"/>
          </p:cNvSpPr>
          <p:nvPr>
            <p:ph type="dt" sz="half" idx="10"/>
          </p:nvPr>
        </p:nvSpPr>
        <p:spPr/>
        <p:txBody>
          <a:bodyPr/>
          <a:lstStyle/>
          <a:p>
            <a:pPr>
              <a:defRPr/>
            </a:pPr>
            <a:fld id="{819AB0AB-9CFC-794F-B07F-9D6DE8A11FD5}" type="datetime1">
              <a:rPr lang="en-US" smtClean="0"/>
              <a:t>5/2/18</a:t>
            </a:fld>
            <a:endParaRPr lang="en-US" dirty="0"/>
          </a:p>
        </p:txBody>
      </p:sp>
    </p:spTree>
    <p:extLst>
      <p:ext uri="{BB962C8B-B14F-4D97-AF65-F5344CB8AC3E}">
        <p14:creationId xmlns:p14="http://schemas.microsoft.com/office/powerpoint/2010/main" val="228460132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2667000" cy="516467"/>
          </a:xfrm>
        </p:spPr>
        <p:txBody>
          <a:bodyPr/>
          <a:lstStyle/>
          <a:p>
            <a:pPr algn="l"/>
            <a:r>
              <a:rPr lang="en-US" dirty="0">
                <a:solidFill>
                  <a:srgbClr val="FFFFFF"/>
                </a:solidFill>
              </a:rPr>
              <a:t>Answer #2</a:t>
            </a:r>
          </a:p>
        </p:txBody>
      </p:sp>
      <p:sp>
        <p:nvSpPr>
          <p:cNvPr id="3" name="Content Placeholder 2"/>
          <p:cNvSpPr>
            <a:spLocks noGrp="1"/>
          </p:cNvSpPr>
          <p:nvPr>
            <p:ph idx="1"/>
          </p:nvPr>
        </p:nvSpPr>
        <p:spPr>
          <a:xfrm>
            <a:off x="457200" y="1250943"/>
            <a:ext cx="8229600" cy="4356113"/>
          </a:xfrm>
        </p:spPr>
        <p:txBody>
          <a:bodyPr/>
          <a:lstStyle/>
          <a:p>
            <a:pPr marL="342900" lvl="2" indent="-342900">
              <a:buFont typeface="Arial" charset="0"/>
              <a:buChar char="•"/>
            </a:pPr>
            <a:r>
              <a:rPr lang="en-US" dirty="0"/>
              <a:t>An N–of–1 randomized controlled trial determines the effect of an intervention or exposure on____________.</a:t>
            </a:r>
          </a:p>
          <a:p>
            <a:pPr marL="342900" lvl="2" indent="-342900">
              <a:buFont typeface="Arial" charset="0"/>
              <a:buChar char="•"/>
            </a:pPr>
            <a:endParaRPr lang="en-US" dirty="0"/>
          </a:p>
          <a:p>
            <a:pPr marL="342900" lvl="2" indent="-342900">
              <a:buFont typeface="Arial" charset="0"/>
              <a:buChar char="•"/>
            </a:pPr>
            <a:r>
              <a:rPr lang="en-US" dirty="0"/>
              <a:t>The correct answer is (c) a single study participant</a:t>
            </a:r>
          </a:p>
          <a:p>
            <a:pPr lvl="2"/>
            <a:r>
              <a:rPr lang="en-US" dirty="0"/>
              <a:t>For more information: </a:t>
            </a:r>
            <a:r>
              <a:rPr lang="en-US" dirty="0">
                <a:hlinkClick r:id="rId3" action="ppaction://hlinksldjump"/>
              </a:rPr>
              <a:t>N-of-one study</a:t>
            </a:r>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37</a:t>
            </a:fld>
            <a:endParaRPr lang="en-US" dirty="0"/>
          </a:p>
        </p:txBody>
      </p:sp>
      <p:sp>
        <p:nvSpPr>
          <p:cNvPr id="5" name="Date Placeholder 4"/>
          <p:cNvSpPr>
            <a:spLocks noGrp="1"/>
          </p:cNvSpPr>
          <p:nvPr>
            <p:ph type="dt" sz="half" idx="10"/>
          </p:nvPr>
        </p:nvSpPr>
        <p:spPr/>
        <p:txBody>
          <a:bodyPr/>
          <a:lstStyle/>
          <a:p>
            <a:pPr>
              <a:defRPr/>
            </a:pPr>
            <a:fld id="{C57DFCF5-5B5C-4446-949C-62DF2D4A046F}" type="datetime1">
              <a:rPr lang="en-US" smtClean="0"/>
              <a:t>5/2/18</a:t>
            </a:fld>
            <a:endParaRPr lang="en-US" dirty="0"/>
          </a:p>
        </p:txBody>
      </p:sp>
    </p:spTree>
    <p:extLst>
      <p:ext uri="{BB962C8B-B14F-4D97-AF65-F5344CB8AC3E}">
        <p14:creationId xmlns:p14="http://schemas.microsoft.com/office/powerpoint/2010/main" val="12130995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3962400" cy="516467"/>
          </a:xfrm>
        </p:spPr>
        <p:txBody>
          <a:bodyPr/>
          <a:lstStyle/>
          <a:p>
            <a:pPr algn="l"/>
            <a:r>
              <a:rPr lang="en-US" dirty="0">
                <a:solidFill>
                  <a:srgbClr val="FFFFFF"/>
                </a:solidFill>
              </a:rPr>
              <a:t>Review point #3</a:t>
            </a:r>
          </a:p>
        </p:txBody>
      </p:sp>
      <p:sp>
        <p:nvSpPr>
          <p:cNvPr id="3" name="Content Placeholder 2"/>
          <p:cNvSpPr>
            <a:spLocks noGrp="1"/>
          </p:cNvSpPr>
          <p:nvPr>
            <p:ph idx="1"/>
          </p:nvPr>
        </p:nvSpPr>
        <p:spPr>
          <a:xfrm>
            <a:off x="457200" y="939774"/>
            <a:ext cx="8229600" cy="5240893"/>
          </a:xfrm>
        </p:spPr>
        <p:txBody>
          <a:bodyPr/>
          <a:lstStyle/>
          <a:p>
            <a:r>
              <a:rPr lang="en-US" dirty="0"/>
              <a:t>Critical evaluation of your retrieved articles is an important part of Evidence–Based Practice. The three main questions  you need to ask about the results are:</a:t>
            </a:r>
          </a:p>
          <a:p>
            <a:pPr lvl="2"/>
            <a:r>
              <a:rPr lang="en-US" dirty="0"/>
              <a:t>What are the results?</a:t>
            </a:r>
          </a:p>
          <a:p>
            <a:pPr lvl="2"/>
            <a:r>
              <a:rPr lang="en-US" dirty="0"/>
              <a:t>Are the results valid?</a:t>
            </a:r>
          </a:p>
          <a:p>
            <a:pPr lvl="2"/>
            <a:r>
              <a:rPr lang="en-US" dirty="0"/>
              <a:t>Are the results from a meta–analysis or a systematic review?</a:t>
            </a:r>
          </a:p>
          <a:p>
            <a:pPr lvl="1"/>
            <a:endParaRPr lang="en-US" dirty="0"/>
          </a:p>
          <a:p>
            <a:pPr lvl="1"/>
            <a:r>
              <a:rPr lang="en-US" dirty="0"/>
              <a:t>Yes or No?</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38</a:t>
            </a:fld>
            <a:endParaRPr lang="en-US" dirty="0"/>
          </a:p>
        </p:txBody>
      </p:sp>
      <p:sp>
        <p:nvSpPr>
          <p:cNvPr id="5" name="Date Placeholder 4"/>
          <p:cNvSpPr>
            <a:spLocks noGrp="1"/>
          </p:cNvSpPr>
          <p:nvPr>
            <p:ph type="dt" sz="half" idx="10"/>
          </p:nvPr>
        </p:nvSpPr>
        <p:spPr/>
        <p:txBody>
          <a:bodyPr/>
          <a:lstStyle/>
          <a:p>
            <a:pPr>
              <a:defRPr/>
            </a:pPr>
            <a:fld id="{9EA27E45-70C5-B640-A515-E624B170BA45}" type="datetime1">
              <a:rPr lang="en-US" smtClean="0"/>
              <a:t>5/2/18</a:t>
            </a:fld>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2667000" cy="516467"/>
          </a:xfrm>
        </p:spPr>
        <p:txBody>
          <a:bodyPr/>
          <a:lstStyle/>
          <a:p>
            <a:pPr algn="l"/>
            <a:r>
              <a:rPr lang="en-US" dirty="0"/>
              <a:t>Answer #3</a:t>
            </a:r>
          </a:p>
        </p:txBody>
      </p:sp>
      <p:sp>
        <p:nvSpPr>
          <p:cNvPr id="3" name="Content Placeholder 2"/>
          <p:cNvSpPr>
            <a:spLocks noGrp="1"/>
          </p:cNvSpPr>
          <p:nvPr>
            <p:ph idx="1"/>
          </p:nvPr>
        </p:nvSpPr>
        <p:spPr>
          <a:xfrm>
            <a:off x="457200" y="939775"/>
            <a:ext cx="8534400" cy="5006118"/>
          </a:xfrm>
        </p:spPr>
        <p:txBody>
          <a:bodyPr/>
          <a:lstStyle/>
          <a:p>
            <a:r>
              <a:rPr lang="en-US" sz="2400" b="1" dirty="0"/>
              <a:t>No</a:t>
            </a:r>
            <a:r>
              <a:rPr lang="en-US" sz="2400" dirty="0"/>
              <a:t>. The third question to ask is: </a:t>
            </a:r>
          </a:p>
          <a:p>
            <a:pPr lvl="1">
              <a:buNone/>
            </a:pPr>
            <a:r>
              <a:rPr lang="en-US" sz="2000" dirty="0"/>
              <a:t>	How can I apply the results to patient care? </a:t>
            </a:r>
          </a:p>
          <a:p>
            <a:pPr lvl="1">
              <a:buNone/>
            </a:pPr>
            <a:r>
              <a:rPr lang="en-US" sz="2000" dirty="0"/>
              <a:t> </a:t>
            </a:r>
          </a:p>
          <a:p>
            <a:pPr lvl="1">
              <a:buNone/>
            </a:pPr>
            <a:r>
              <a:rPr lang="en-US" sz="2000" dirty="0"/>
              <a:t>Even if the research you find has been done well and you feel the results are valid, if it is not applicable to your patient then it is not helpful to you.</a:t>
            </a:r>
          </a:p>
          <a:p>
            <a:pPr lvl="2"/>
            <a:r>
              <a:rPr lang="en-US" dirty="0">
                <a:solidFill>
                  <a:srgbClr val="000000"/>
                </a:solidFill>
                <a:hlinkClick r:id="rId3" action="ppaction://hlinksldjump"/>
              </a:rPr>
              <a:t>To refresh your knowledge of: Critical Evaluation</a:t>
            </a:r>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39</a:t>
            </a:fld>
            <a:endParaRPr lang="en-US" dirty="0"/>
          </a:p>
        </p:txBody>
      </p:sp>
      <p:sp>
        <p:nvSpPr>
          <p:cNvPr id="5" name="Date Placeholder 4"/>
          <p:cNvSpPr>
            <a:spLocks noGrp="1"/>
          </p:cNvSpPr>
          <p:nvPr>
            <p:ph type="dt" sz="half" idx="10"/>
          </p:nvPr>
        </p:nvSpPr>
        <p:spPr/>
        <p:txBody>
          <a:bodyPr/>
          <a:lstStyle/>
          <a:p>
            <a:pPr>
              <a:defRPr/>
            </a:pPr>
            <a:fld id="{FDB250EF-CBEB-2747-858C-362744AFC999}" type="datetime1">
              <a:rPr lang="en-US" smtClean="0"/>
              <a:t>5/2/18</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2667000" cy="516467"/>
          </a:xfrm>
        </p:spPr>
        <p:txBody>
          <a:bodyPr/>
          <a:lstStyle/>
          <a:p>
            <a:pPr algn="l"/>
            <a:r>
              <a:rPr lang="en-US" dirty="0">
                <a:solidFill>
                  <a:schemeClr val="bg1"/>
                </a:solidFill>
              </a:rPr>
              <a:t>Objectives</a:t>
            </a:r>
          </a:p>
        </p:txBody>
      </p:sp>
      <p:sp>
        <p:nvSpPr>
          <p:cNvPr id="3" name="Content Placeholder 2"/>
          <p:cNvSpPr>
            <a:spLocks noGrp="1"/>
          </p:cNvSpPr>
          <p:nvPr>
            <p:ph idx="1"/>
          </p:nvPr>
        </p:nvSpPr>
        <p:spPr>
          <a:xfrm>
            <a:off x="93912" y="914400"/>
            <a:ext cx="8956175" cy="5029200"/>
          </a:xfrm>
        </p:spPr>
        <p:txBody>
          <a:bodyPr/>
          <a:lstStyle/>
          <a:p>
            <a:pPr>
              <a:buNone/>
            </a:pPr>
            <a:r>
              <a:rPr lang="en-US" dirty="0"/>
              <a:t>During this learning module, participants will:</a:t>
            </a:r>
          </a:p>
          <a:p>
            <a:pPr lvl="1"/>
            <a:r>
              <a:rPr lang="en-US" dirty="0"/>
              <a:t>learn the definition of </a:t>
            </a:r>
            <a:r>
              <a:rPr lang="en-US" dirty="0">
                <a:solidFill>
                  <a:srgbClr val="000000"/>
                </a:solidFill>
              </a:rPr>
              <a:t>Evidence–Based Practice </a:t>
            </a:r>
            <a:r>
              <a:rPr lang="en-US" dirty="0"/>
              <a:t>(EBP).</a:t>
            </a:r>
          </a:p>
          <a:p>
            <a:pPr lvl="1"/>
            <a:r>
              <a:rPr lang="en-US" dirty="0"/>
              <a:t>understand the steps of the EBP process.</a:t>
            </a:r>
          </a:p>
          <a:p>
            <a:pPr lvl="1"/>
            <a:r>
              <a:rPr lang="en-US" dirty="0"/>
              <a:t>recognize central issues around which clinical questions revolve: </a:t>
            </a:r>
            <a:r>
              <a:rPr lang="en-US" dirty="0">
                <a:solidFill>
                  <a:srgbClr val="000000"/>
                </a:solidFill>
              </a:rPr>
              <a:t>diagnosis, therapy, prognosis, or etiology.</a:t>
            </a:r>
          </a:p>
          <a:p>
            <a:pPr lvl="1"/>
            <a:r>
              <a:rPr lang="en-US" dirty="0"/>
              <a:t>know how to build focused clinical questions with </a:t>
            </a:r>
            <a:r>
              <a:rPr lang="en-US" dirty="0">
                <a:solidFill>
                  <a:srgbClr val="4F81BD"/>
                </a:solidFill>
                <a:hlinkClick r:id="rId3" action="ppaction://hlinksldjump"/>
              </a:rPr>
              <a:t>PICO</a:t>
            </a:r>
            <a:r>
              <a:rPr lang="en-US" dirty="0">
                <a:solidFill>
                  <a:srgbClr val="000000"/>
                </a:solidFill>
              </a:rPr>
              <a:t>.</a:t>
            </a:r>
          </a:p>
          <a:p>
            <a:pPr lvl="1"/>
            <a:r>
              <a:rPr lang="en-US" dirty="0"/>
              <a:t>learn how to use the Evidence–Based literature 	      searching tool </a:t>
            </a:r>
            <a:r>
              <a:rPr lang="en-US" i="1" dirty="0">
                <a:solidFill>
                  <a:srgbClr val="000000"/>
                </a:solidFill>
              </a:rPr>
              <a:t>PubMed's Clinical Queries.</a:t>
            </a:r>
            <a:r>
              <a:rPr lang="en-US" i="1" dirty="0">
                <a:solidFill>
                  <a:schemeClr val="accent1"/>
                </a:solidFill>
              </a:rPr>
              <a:t> </a:t>
            </a:r>
            <a:endParaRPr lang="en-US" dirty="0">
              <a:solidFill>
                <a:schemeClr val="accent1"/>
              </a:solidFill>
            </a:endParaRPr>
          </a:p>
          <a:p>
            <a:pPr lvl="1"/>
            <a:r>
              <a:rPr lang="en-US" dirty="0"/>
              <a:t>identify a discipline–related EBP point–of–care tool and learn how to access a guide or tutorial.</a:t>
            </a:r>
          </a:p>
          <a:p>
            <a:pPr lvl="1"/>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a:t>
            </a:fld>
            <a:endParaRPr lang="en-US" dirty="0"/>
          </a:p>
        </p:txBody>
      </p:sp>
      <p:sp>
        <p:nvSpPr>
          <p:cNvPr id="5" name="Date Placeholder 4"/>
          <p:cNvSpPr>
            <a:spLocks noGrp="1"/>
          </p:cNvSpPr>
          <p:nvPr>
            <p:ph type="dt" sz="half" idx="10"/>
          </p:nvPr>
        </p:nvSpPr>
        <p:spPr/>
        <p:txBody>
          <a:bodyPr/>
          <a:lstStyle/>
          <a:p>
            <a:pPr>
              <a:defRPr/>
            </a:pPr>
            <a:fld id="{D6D29222-8D6E-B34E-9E19-6D07205E7430}" type="datetime1">
              <a:rPr lang="en-US" smtClean="0"/>
              <a:t>5/2/18</a:t>
            </a:fld>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609600"/>
          </a:xfrm>
        </p:spPr>
        <p:txBody>
          <a:bodyPr/>
          <a:lstStyle/>
          <a:p>
            <a:r>
              <a:rPr lang="en-US" sz="4000" dirty="0"/>
              <a:t>Apply: Integrating EBP with Patient Values</a:t>
            </a:r>
          </a:p>
        </p:txBody>
      </p:sp>
      <p:sp>
        <p:nvSpPr>
          <p:cNvPr id="3" name="Content Placeholder 2"/>
          <p:cNvSpPr>
            <a:spLocks noGrp="1"/>
          </p:cNvSpPr>
          <p:nvPr>
            <p:ph idx="1"/>
          </p:nvPr>
        </p:nvSpPr>
        <p:spPr>
          <a:xfrm>
            <a:off x="228600" y="685800"/>
            <a:ext cx="8686800" cy="5486400"/>
          </a:xfrm>
        </p:spPr>
        <p:txBody>
          <a:bodyPr/>
          <a:lstStyle/>
          <a:p>
            <a:r>
              <a:rPr lang="en-US" sz="2400" dirty="0"/>
              <a:t>The fifth step in the EBP process:</a:t>
            </a:r>
          </a:p>
          <a:p>
            <a:pPr lvl="1"/>
            <a:r>
              <a:rPr lang="en-US" sz="2000" dirty="0"/>
              <a:t>integrate the patient’s values</a:t>
            </a:r>
          </a:p>
          <a:p>
            <a:r>
              <a:rPr lang="en-US" sz="2400" dirty="0"/>
              <a:t>Patient preferences</a:t>
            </a:r>
          </a:p>
          <a:p>
            <a:pPr lvl="1"/>
            <a:r>
              <a:rPr lang="en-US" sz="2000" dirty="0"/>
              <a:t>Relative values patients place on various health states</a:t>
            </a:r>
          </a:p>
          <a:p>
            <a:pPr lvl="1"/>
            <a:r>
              <a:rPr lang="en-US" sz="2000" dirty="0"/>
              <a:t>Determined by values, beliefs, and attitudes patients consider during   decision–making </a:t>
            </a:r>
            <a:r>
              <a:rPr lang="en-US" sz="1000" dirty="0"/>
              <a:t>(</a:t>
            </a:r>
            <a:r>
              <a:rPr lang="en-US" sz="1000" i="1" dirty="0"/>
              <a:t>Guyatt, 2008)</a:t>
            </a:r>
            <a:r>
              <a:rPr lang="en-US" sz="1000" dirty="0">
                <a:solidFill>
                  <a:srgbClr val="C0504D"/>
                </a:solidFill>
              </a:rPr>
              <a:t> </a:t>
            </a:r>
            <a:endParaRPr lang="en-US" sz="2000" dirty="0"/>
          </a:p>
          <a:p>
            <a:r>
              <a:rPr lang="en-US" sz="2400" dirty="0"/>
              <a:t>Decision making approaches</a:t>
            </a:r>
          </a:p>
          <a:p>
            <a:pPr lvl="1"/>
            <a:r>
              <a:rPr lang="en-US" sz="2000" dirty="0"/>
              <a:t>consistent with patient’s values:</a:t>
            </a:r>
          </a:p>
          <a:p>
            <a:pPr lvl="2"/>
            <a:r>
              <a:rPr lang="en-US" sz="1800" dirty="0"/>
              <a:t>Clinician ascertains preferences, makes decision on behalf of patient.</a:t>
            </a:r>
          </a:p>
          <a:p>
            <a:pPr lvl="2"/>
            <a:r>
              <a:rPr lang="en-US" sz="1800" dirty="0"/>
              <a:t>Informed: Physician provides information, patient makes decision.</a:t>
            </a:r>
          </a:p>
          <a:p>
            <a:pPr lvl="2"/>
            <a:r>
              <a:rPr lang="en-US" sz="1800" dirty="0"/>
              <a:t>Shared: patient and clinician both bring information/evidence and values/preferences to the decision. </a:t>
            </a:r>
            <a:r>
              <a:rPr lang="en-US" sz="1000" dirty="0"/>
              <a:t>(</a:t>
            </a:r>
            <a:r>
              <a:rPr lang="en-US" sz="1000" i="1" dirty="0"/>
              <a:t>Guyatt, 2008)</a:t>
            </a:r>
            <a:r>
              <a:rPr lang="en-US" sz="1000" dirty="0">
                <a:solidFill>
                  <a:srgbClr val="C0504D"/>
                </a:solidFill>
              </a:rPr>
              <a:t> </a:t>
            </a:r>
            <a:endParaRPr lang="en-US" sz="1800" dirty="0"/>
          </a:p>
          <a:p>
            <a:r>
              <a:rPr lang="en-US" sz="2400" dirty="0"/>
              <a:t>Patient Education Tools</a:t>
            </a:r>
          </a:p>
          <a:p>
            <a:pPr lvl="1"/>
            <a:r>
              <a:rPr lang="en-US" sz="2000" dirty="0"/>
              <a:t>Reliable, free consumer medical information in </a:t>
            </a:r>
            <a:r>
              <a:rPr lang="en-US" sz="2000" i="1" dirty="0"/>
              <a:t>MedlinePlus.gov</a:t>
            </a:r>
          </a:p>
          <a:p>
            <a:pPr lvl="1"/>
            <a:r>
              <a:rPr lang="en-US" sz="2000" dirty="0"/>
              <a:t>Consider patient’s literacy and information literacy level.</a:t>
            </a:r>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40</a:t>
            </a:fld>
            <a:endParaRPr lang="en-US" dirty="0"/>
          </a:p>
        </p:txBody>
      </p:sp>
      <p:sp>
        <p:nvSpPr>
          <p:cNvPr id="6" name="Date Placeholder 5"/>
          <p:cNvSpPr>
            <a:spLocks noGrp="1"/>
          </p:cNvSpPr>
          <p:nvPr>
            <p:ph type="dt" sz="half" idx="10"/>
          </p:nvPr>
        </p:nvSpPr>
        <p:spPr/>
        <p:txBody>
          <a:bodyPr/>
          <a:lstStyle/>
          <a:p>
            <a:pPr>
              <a:defRPr/>
            </a:pPr>
            <a:fld id="{244A2596-38A9-B84D-BD74-0584DD770F90}" type="datetime1">
              <a:rPr lang="en-US" smtClean="0"/>
              <a:t>5/2/18</a:t>
            </a:fld>
            <a:endParaRPr lang="en-US" dirty="0"/>
          </a:p>
        </p:txBody>
      </p:sp>
    </p:spTree>
    <p:extLst>
      <p:ext uri="{BB962C8B-B14F-4D97-AF65-F5344CB8AC3E}">
        <p14:creationId xmlns:p14="http://schemas.microsoft.com/office/powerpoint/2010/main" val="2069936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318002" cy="516467"/>
          </a:xfrm>
        </p:spPr>
        <p:txBody>
          <a:bodyPr/>
          <a:lstStyle/>
          <a:p>
            <a:r>
              <a:rPr lang="en-US" dirty="0">
                <a:solidFill>
                  <a:schemeClr val="bg1"/>
                </a:solidFill>
              </a:rPr>
              <a:t>Low </a:t>
            </a:r>
            <a:r>
              <a:rPr lang="en-US" dirty="0"/>
              <a:t>L</a:t>
            </a:r>
            <a:r>
              <a:rPr lang="en-US" dirty="0">
                <a:solidFill>
                  <a:schemeClr val="bg1"/>
                </a:solidFill>
              </a:rPr>
              <a:t>iteracy </a:t>
            </a:r>
            <a:r>
              <a:rPr lang="en-US" dirty="0"/>
              <a:t>Skills</a:t>
            </a:r>
            <a:endParaRPr lang="en-US" dirty="0">
              <a:solidFill>
                <a:schemeClr val="bg1"/>
              </a:solidFill>
            </a:endParaRPr>
          </a:p>
        </p:txBody>
      </p:sp>
      <p:sp>
        <p:nvSpPr>
          <p:cNvPr id="3" name="Content Placeholder 2"/>
          <p:cNvSpPr>
            <a:spLocks noGrp="1"/>
          </p:cNvSpPr>
          <p:nvPr>
            <p:ph idx="1"/>
          </p:nvPr>
        </p:nvSpPr>
        <p:spPr>
          <a:xfrm>
            <a:off x="247649" y="1012343"/>
            <a:ext cx="8648702" cy="4775226"/>
          </a:xfrm>
        </p:spPr>
        <p:txBody>
          <a:bodyPr/>
          <a:lstStyle/>
          <a:p>
            <a:r>
              <a:rPr lang="en-US" sz="2800" dirty="0">
                <a:solidFill>
                  <a:srgbClr val="000000"/>
                </a:solidFill>
              </a:rPr>
              <a:t>Health literacy </a:t>
            </a:r>
            <a:r>
              <a:rPr lang="en-US" sz="2800" dirty="0"/>
              <a:t>is “the degree to which individuals have the capacity to make appropriate health decisions.”</a:t>
            </a:r>
            <a:endParaRPr lang="en-US" sz="2800" i="1" dirty="0"/>
          </a:p>
          <a:p>
            <a:pPr lvl="1"/>
            <a:endParaRPr lang="en-US" sz="2000" dirty="0"/>
          </a:p>
          <a:p>
            <a:pPr lvl="1"/>
            <a:r>
              <a:rPr lang="en-US" sz="2000" dirty="0"/>
              <a:t>Low literacy skills indicate problems with reading, writing, listening, speaking, comprehension and math.  </a:t>
            </a:r>
          </a:p>
          <a:p>
            <a:pPr lvl="1">
              <a:buNone/>
            </a:pPr>
            <a:endParaRPr lang="en-US" sz="2000" dirty="0"/>
          </a:p>
          <a:p>
            <a:pPr lvl="1"/>
            <a:r>
              <a:rPr lang="en-US" sz="2000" dirty="0"/>
              <a:t>Health care professionals must be aware of their patients’ health literacy levels to maximize the effectiveness of their interactions.</a:t>
            </a:r>
          </a:p>
          <a:p>
            <a:pPr lvl="1"/>
            <a:endParaRPr lang="en-US" sz="2000" dirty="0"/>
          </a:p>
          <a:p>
            <a:pPr lvl="1"/>
            <a:r>
              <a:rPr lang="en-US" sz="2000" dirty="0"/>
              <a:t>One way to help patients with low literacy skills is to use visual cues to enhance health education messages.</a:t>
            </a:r>
          </a:p>
          <a:p>
            <a:pPr lvl="1">
              <a:buNone/>
            </a:pPr>
            <a:r>
              <a:rPr lang="en-US" sz="2000" i="1" dirty="0"/>
              <a:t>	</a:t>
            </a:r>
            <a:r>
              <a:rPr lang="en-US" sz="1000" i="1" dirty="0"/>
              <a:t>(Nielsen–Bohlman, L., 2004)</a:t>
            </a:r>
            <a:endParaRPr lang="en-US" sz="1000"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41</a:t>
            </a:fld>
            <a:endParaRPr lang="en-US" dirty="0"/>
          </a:p>
        </p:txBody>
      </p:sp>
      <p:sp>
        <p:nvSpPr>
          <p:cNvPr id="5" name="Date Placeholder 4"/>
          <p:cNvSpPr>
            <a:spLocks noGrp="1"/>
          </p:cNvSpPr>
          <p:nvPr>
            <p:ph type="dt" sz="half" idx="10"/>
          </p:nvPr>
        </p:nvSpPr>
        <p:spPr/>
        <p:txBody>
          <a:bodyPr/>
          <a:lstStyle/>
          <a:p>
            <a:pPr>
              <a:defRPr/>
            </a:pPr>
            <a:fld id="{28707B38-E90F-614A-B5EA-6AAD8DAE27BE}" type="datetime1">
              <a:rPr lang="en-US" smtClean="0"/>
              <a:t>5/2/18</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196667" cy="516467"/>
          </a:xfrm>
        </p:spPr>
        <p:txBody>
          <a:bodyPr/>
          <a:lstStyle/>
          <a:p>
            <a:pPr algn="l"/>
            <a:r>
              <a:rPr lang="en-US" dirty="0">
                <a:solidFill>
                  <a:schemeClr val="bg1"/>
                </a:solidFill>
              </a:rPr>
              <a:t>CDC’s </a:t>
            </a:r>
            <a:r>
              <a:rPr lang="en-US" dirty="0"/>
              <a:t>Health L</a:t>
            </a:r>
            <a:r>
              <a:rPr lang="en-US" dirty="0">
                <a:solidFill>
                  <a:schemeClr val="bg1"/>
                </a:solidFill>
              </a:rPr>
              <a:t>iteracy Web Site</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42</a:t>
            </a:fld>
            <a:endParaRPr lang="en-US" dirty="0"/>
          </a:p>
        </p:txBody>
      </p:sp>
      <p:sp>
        <p:nvSpPr>
          <p:cNvPr id="9" name="Rectangle 8">
            <a:hlinkClick r:id="rId3"/>
          </p:cNvPr>
          <p:cNvSpPr/>
          <p:nvPr/>
        </p:nvSpPr>
        <p:spPr>
          <a:xfrm>
            <a:off x="152400" y="5334000"/>
            <a:ext cx="4267200" cy="240066"/>
          </a:xfrm>
          <a:prstGeom prst="rect">
            <a:avLst/>
          </a:prstGeom>
          <a:solidFill>
            <a:schemeClr val="bg1"/>
          </a:solidFill>
          <a:ln>
            <a:noFill/>
          </a:ln>
        </p:spPr>
        <p:txBody>
          <a:bodyPr wrap="square">
            <a:spAutoFit/>
          </a:bodyPr>
          <a:lstStyle/>
          <a:p>
            <a:pPr algn="ctr">
              <a:lnSpc>
                <a:spcPct val="60000"/>
              </a:lnSpc>
            </a:pPr>
            <a:r>
              <a:rPr lang="en-US" sz="1600" dirty="0">
                <a:hlinkClick r:id="rId4"/>
              </a:rPr>
              <a:t>https://www.cdc.gov/healthliteracy/index.html#</a:t>
            </a:r>
            <a:endParaRPr lang="en-US" sz="1600" dirty="0"/>
          </a:p>
        </p:txBody>
      </p:sp>
      <p:sp>
        <p:nvSpPr>
          <p:cNvPr id="5" name="Date Placeholder 4"/>
          <p:cNvSpPr>
            <a:spLocks noGrp="1"/>
          </p:cNvSpPr>
          <p:nvPr>
            <p:ph type="dt" sz="half" idx="10"/>
          </p:nvPr>
        </p:nvSpPr>
        <p:spPr/>
        <p:txBody>
          <a:bodyPr/>
          <a:lstStyle/>
          <a:p>
            <a:pPr>
              <a:defRPr/>
            </a:pPr>
            <a:fld id="{5468BEA0-4234-0446-B54D-25E1A7FD764F}" type="datetime1">
              <a:rPr lang="en-US" smtClean="0"/>
              <a:t>5/2/18</a:t>
            </a:fld>
            <a:endParaRPr lang="en-US" dirty="0"/>
          </a:p>
        </p:txBody>
      </p:sp>
      <p:pic>
        <p:nvPicPr>
          <p:cNvPr id="11" name="Picture 10">
            <a:extLst>
              <a:ext uri="{FF2B5EF4-FFF2-40B4-BE49-F238E27FC236}">
                <a16:creationId xmlns:a16="http://schemas.microsoft.com/office/drawing/2014/main" id="{A8108B7C-751C-F349-894E-A05D5551347F}"/>
              </a:ext>
            </a:extLst>
          </p:cNvPr>
          <p:cNvPicPr>
            <a:picLocks noChangeAspect="1"/>
          </p:cNvPicPr>
          <p:nvPr/>
        </p:nvPicPr>
        <p:blipFill rotWithShape="1">
          <a:blip r:embed="rId5"/>
          <a:srcRect t="-2" b="20722"/>
          <a:stretch/>
        </p:blipFill>
        <p:spPr>
          <a:xfrm>
            <a:off x="4953000" y="1481293"/>
            <a:ext cx="4029202" cy="3889283"/>
          </a:xfrm>
          <a:prstGeom prst="rect">
            <a:avLst/>
          </a:prstGeom>
          <a:ln w="38100">
            <a:solidFill>
              <a:srgbClr val="969696"/>
            </a:solidFill>
          </a:ln>
        </p:spPr>
      </p:pic>
      <p:sp>
        <p:nvSpPr>
          <p:cNvPr id="12" name="Content Placeholder 2">
            <a:extLst>
              <a:ext uri="{FF2B5EF4-FFF2-40B4-BE49-F238E27FC236}">
                <a16:creationId xmlns:a16="http://schemas.microsoft.com/office/drawing/2014/main" id="{8E92A2F9-F8E0-C847-886D-E7D13DCAB6ED}"/>
              </a:ext>
            </a:extLst>
          </p:cNvPr>
          <p:cNvSpPr>
            <a:spLocks noGrp="1"/>
          </p:cNvSpPr>
          <p:nvPr>
            <p:ph idx="1"/>
          </p:nvPr>
        </p:nvSpPr>
        <p:spPr>
          <a:xfrm>
            <a:off x="76200" y="990600"/>
            <a:ext cx="4800600" cy="3581400"/>
          </a:xfrm>
        </p:spPr>
        <p:txBody>
          <a:bodyPr/>
          <a:lstStyle/>
          <a:p>
            <a:pPr marL="73152" indent="0"/>
            <a:r>
              <a:rPr lang="en-US" sz="2400" dirty="0"/>
              <a:t> </a:t>
            </a:r>
            <a:r>
              <a:rPr lang="en-US" sz="2400" dirty="0">
                <a:solidFill>
                  <a:srgbClr val="000000"/>
                </a:solidFill>
              </a:rPr>
              <a:t>CDC’s Health Literacy site provides</a:t>
            </a:r>
            <a:endParaRPr lang="en-US" sz="2400" dirty="0"/>
          </a:p>
          <a:p>
            <a:pPr marL="473202" lvl="1" indent="0"/>
            <a:r>
              <a:rPr lang="en-US" sz="2000" dirty="0"/>
              <a:t> information</a:t>
            </a:r>
          </a:p>
          <a:p>
            <a:pPr marL="473202" lvl="1" indent="0"/>
            <a:r>
              <a:rPr lang="en-US" sz="2000" dirty="0"/>
              <a:t> tools</a:t>
            </a:r>
          </a:p>
          <a:p>
            <a:pPr marL="473202" lvl="1" indent="0"/>
            <a:r>
              <a:rPr lang="en-US" sz="2000" dirty="0"/>
              <a:t> links</a:t>
            </a:r>
          </a:p>
          <a:p>
            <a:pPr marL="73152" indent="0" algn="ctr">
              <a:buNone/>
            </a:pPr>
            <a:r>
              <a:rPr lang="en-US" sz="2400" dirty="0"/>
              <a:t>on health literacy research, practice, and evaluation for public health topics and situations.</a:t>
            </a:r>
          </a:p>
          <a:p>
            <a:pPr marL="73152" indent="0">
              <a:buNone/>
            </a:pPr>
            <a:endParaRPr lang="en-US" sz="1000" i="1" dirty="0"/>
          </a:p>
          <a:p>
            <a:pPr marL="73152" indent="0">
              <a:buNone/>
            </a:pPr>
            <a:r>
              <a:rPr lang="en-US" sz="1000" i="1" dirty="0"/>
              <a:t>(Centers for Disease Control and Prevention, 2017)</a:t>
            </a:r>
          </a:p>
        </p:txBody>
      </p:sp>
      <p:sp>
        <p:nvSpPr>
          <p:cNvPr id="13" name="Rounded Rectangular Callout 12">
            <a:extLst>
              <a:ext uri="{FF2B5EF4-FFF2-40B4-BE49-F238E27FC236}">
                <a16:creationId xmlns:a16="http://schemas.microsoft.com/office/drawing/2014/main" id="{E683E82C-FA2E-CC40-8643-C6E0A81CB5EA}"/>
              </a:ext>
            </a:extLst>
          </p:cNvPr>
          <p:cNvSpPr/>
          <p:nvPr/>
        </p:nvSpPr>
        <p:spPr>
          <a:xfrm>
            <a:off x="914400" y="4419600"/>
            <a:ext cx="2667000" cy="609600"/>
          </a:xfrm>
          <a:prstGeom prst="wedgeRoundRectCallout">
            <a:avLst>
              <a:gd name="adj1" fmla="val -22101"/>
              <a:gd name="adj2" fmla="val 76171"/>
              <a:gd name="adj3" fmla="val 16667"/>
            </a:avLst>
          </a:prstGeom>
          <a:solidFill>
            <a:schemeClr val="bg1"/>
          </a:solidFill>
          <a:ln w="38100">
            <a:solidFill>
              <a:srgbClr val="AB46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Click to link to site</a:t>
            </a:r>
          </a:p>
        </p:txBody>
      </p:sp>
    </p:spTree>
    <p:extLst>
      <p:ext uri="{BB962C8B-B14F-4D97-AF65-F5344CB8AC3E}">
        <p14:creationId xmlns:p14="http://schemas.microsoft.com/office/powerpoint/2010/main" val="357837340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397"/>
            <a:ext cx="4038600" cy="516467"/>
          </a:xfrm>
        </p:spPr>
        <p:txBody>
          <a:bodyPr/>
          <a:lstStyle/>
          <a:p>
            <a:pPr algn="l"/>
            <a:r>
              <a:rPr lang="en-US" dirty="0">
                <a:solidFill>
                  <a:schemeClr val="bg1"/>
                </a:solidFill>
              </a:rPr>
              <a:t>MedlinePlus.gov</a:t>
            </a:r>
          </a:p>
        </p:txBody>
      </p:sp>
      <p:sp>
        <p:nvSpPr>
          <p:cNvPr id="3" name="Content Placeholder 2"/>
          <p:cNvSpPr>
            <a:spLocks noGrp="1"/>
          </p:cNvSpPr>
          <p:nvPr>
            <p:ph idx="1"/>
          </p:nvPr>
        </p:nvSpPr>
        <p:spPr>
          <a:xfrm>
            <a:off x="139216" y="784702"/>
            <a:ext cx="4737584" cy="5316258"/>
          </a:xfrm>
        </p:spPr>
        <p:txBody>
          <a:bodyPr/>
          <a:lstStyle/>
          <a:p>
            <a:pPr marL="73152" indent="0"/>
            <a:r>
              <a:rPr lang="en-US" sz="2400" dirty="0"/>
              <a:t> </a:t>
            </a:r>
            <a:r>
              <a:rPr lang="en-US" sz="2400" i="1" dirty="0">
                <a:solidFill>
                  <a:srgbClr val="000000"/>
                </a:solidFill>
                <a:hlinkClick r:id="rId3"/>
              </a:rPr>
              <a:t>MedlinePlus</a:t>
            </a:r>
            <a:r>
              <a:rPr lang="en-US" sz="2400" i="1" dirty="0">
                <a:solidFill>
                  <a:srgbClr val="000000"/>
                </a:solidFill>
              </a:rPr>
              <a:t>®</a:t>
            </a:r>
            <a:endParaRPr lang="en-US" sz="2400" dirty="0"/>
          </a:p>
          <a:p>
            <a:pPr marL="473202" lvl="1" indent="0"/>
            <a:r>
              <a:rPr lang="en-US" sz="2000" dirty="0"/>
              <a:t> patient education database.</a:t>
            </a:r>
          </a:p>
          <a:p>
            <a:pPr marL="473202" lvl="1" indent="0"/>
            <a:r>
              <a:rPr lang="en-US" sz="2000" dirty="0"/>
              <a:t> authoritative, reliable information.</a:t>
            </a:r>
          </a:p>
          <a:p>
            <a:pPr marL="473202" lvl="1" indent="0"/>
            <a:r>
              <a:rPr lang="en-US" sz="2000" dirty="0"/>
              <a:t> easily understood reading level.</a:t>
            </a:r>
          </a:p>
          <a:p>
            <a:pPr marL="1330452" lvl="3" indent="0"/>
            <a:r>
              <a:rPr lang="en-US" dirty="0"/>
              <a:t> Health topics.</a:t>
            </a:r>
          </a:p>
          <a:p>
            <a:pPr marL="1330452" lvl="3" indent="0"/>
            <a:r>
              <a:rPr lang="en-US" dirty="0"/>
              <a:t> Drugs, herbals, supplements.</a:t>
            </a:r>
          </a:p>
          <a:p>
            <a:pPr marL="1330452" lvl="3" indent="0"/>
            <a:r>
              <a:rPr lang="en-US" dirty="0"/>
              <a:t> Medical dictionary.</a:t>
            </a:r>
          </a:p>
          <a:p>
            <a:pPr marL="1330452" lvl="3" indent="0"/>
            <a:r>
              <a:rPr lang="en-US" dirty="0"/>
              <a:t> Medical encyclopedia.</a:t>
            </a:r>
          </a:p>
          <a:p>
            <a:pPr marL="1330452" lvl="3" indent="0"/>
            <a:r>
              <a:rPr lang="en-US" dirty="0"/>
              <a:t> Directories. </a:t>
            </a:r>
          </a:p>
          <a:p>
            <a:pPr marL="1330452" lvl="3" indent="0"/>
            <a:r>
              <a:rPr lang="en-US" dirty="0"/>
              <a:t> Organizations.</a:t>
            </a:r>
          </a:p>
          <a:p>
            <a:pPr marL="1330452" lvl="3" indent="0"/>
            <a:r>
              <a:rPr lang="en-US" dirty="0"/>
              <a:t> Interactive videos.</a:t>
            </a:r>
          </a:p>
          <a:p>
            <a:pPr marL="1330452" lvl="3" indent="0"/>
            <a:r>
              <a:rPr lang="en-US" dirty="0"/>
              <a:t> Health information in  </a:t>
            </a:r>
          </a:p>
          <a:p>
            <a:pPr marL="1330452" lvl="3" indent="0">
              <a:buNone/>
            </a:pPr>
            <a:r>
              <a:rPr lang="en-US" dirty="0"/>
              <a:t>   multiple languages.</a:t>
            </a:r>
          </a:p>
          <a:p>
            <a:pPr marL="73152" indent="0">
              <a:buNone/>
            </a:pPr>
            <a:endParaRPr lang="en-US" sz="1000" i="1" dirty="0"/>
          </a:p>
          <a:p>
            <a:pPr marL="73152" indent="0">
              <a:buNone/>
            </a:pPr>
            <a:r>
              <a:rPr lang="en-US" sz="1000" i="1" dirty="0"/>
              <a:t>(U.S. Department of Health and Human Services, 2016)</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43</a:t>
            </a:fld>
            <a:endParaRPr lang="en-US" dirty="0"/>
          </a:p>
        </p:txBody>
      </p:sp>
      <p:sp>
        <p:nvSpPr>
          <p:cNvPr id="5" name="Date Placeholder 4"/>
          <p:cNvSpPr>
            <a:spLocks noGrp="1"/>
          </p:cNvSpPr>
          <p:nvPr>
            <p:ph type="dt" sz="half" idx="10"/>
          </p:nvPr>
        </p:nvSpPr>
        <p:spPr/>
        <p:txBody>
          <a:bodyPr/>
          <a:lstStyle/>
          <a:p>
            <a:pPr>
              <a:defRPr/>
            </a:pPr>
            <a:fld id="{8D4A3FB5-41CF-DC44-AA26-0BE889DBDC27}" type="datetime1">
              <a:rPr lang="en-US" smtClean="0"/>
              <a:t>5/2/18</a:t>
            </a:fld>
            <a:endParaRPr lang="en-US" dirty="0"/>
          </a:p>
        </p:txBody>
      </p:sp>
      <p:pic>
        <p:nvPicPr>
          <p:cNvPr id="7" name="Picture 6">
            <a:extLst>
              <a:ext uri="{FF2B5EF4-FFF2-40B4-BE49-F238E27FC236}">
                <a16:creationId xmlns:a16="http://schemas.microsoft.com/office/drawing/2014/main" id="{E0A76CEE-44DB-4E45-A72B-348EDC5BACC9}"/>
              </a:ext>
            </a:extLst>
          </p:cNvPr>
          <p:cNvPicPr>
            <a:picLocks noChangeAspect="1"/>
          </p:cNvPicPr>
          <p:nvPr/>
        </p:nvPicPr>
        <p:blipFill>
          <a:blip r:embed="rId4"/>
          <a:stretch>
            <a:fillRect/>
          </a:stretch>
        </p:blipFill>
        <p:spPr>
          <a:xfrm>
            <a:off x="5154803" y="1219200"/>
            <a:ext cx="3531997" cy="4331208"/>
          </a:xfrm>
          <a:prstGeom prst="rect">
            <a:avLst/>
          </a:prstGeom>
          <a:ln w="57150">
            <a:solidFill>
              <a:srgbClr val="62A2D2"/>
            </a:solidFill>
          </a:ln>
        </p:spPr>
      </p:pic>
    </p:spTree>
    <p:extLst>
      <p:ext uri="{BB962C8B-B14F-4D97-AF65-F5344CB8AC3E}">
        <p14:creationId xmlns:p14="http://schemas.microsoft.com/office/powerpoint/2010/main" val="13149533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2819400" cy="516467"/>
          </a:xfrm>
        </p:spPr>
        <p:txBody>
          <a:bodyPr/>
          <a:lstStyle/>
          <a:p>
            <a:pPr algn="l"/>
            <a:r>
              <a:rPr lang="en-US" dirty="0">
                <a:solidFill>
                  <a:schemeClr val="bg1"/>
                </a:solidFill>
              </a:rPr>
              <a:t>Final Points</a:t>
            </a:r>
          </a:p>
        </p:txBody>
      </p:sp>
      <p:sp>
        <p:nvSpPr>
          <p:cNvPr id="3" name="Content Placeholder 2"/>
          <p:cNvSpPr>
            <a:spLocks noGrp="1"/>
          </p:cNvSpPr>
          <p:nvPr>
            <p:ph idx="1"/>
          </p:nvPr>
        </p:nvSpPr>
        <p:spPr>
          <a:xfrm>
            <a:off x="182164" y="962970"/>
            <a:ext cx="8772749" cy="4711513"/>
          </a:xfrm>
        </p:spPr>
        <p:txBody>
          <a:bodyPr/>
          <a:lstStyle/>
          <a:p>
            <a:r>
              <a:rPr lang="en-US" dirty="0"/>
              <a:t>Integrating the principles of EBP into your future practice will include:</a:t>
            </a:r>
          </a:p>
          <a:p>
            <a:pPr lvl="1"/>
            <a:r>
              <a:rPr lang="en-US" sz="2400" dirty="0"/>
              <a:t>using the five steps of the evidence–based process.</a:t>
            </a:r>
          </a:p>
          <a:p>
            <a:pPr lvl="1"/>
            <a:r>
              <a:rPr lang="en-US" sz="2400" dirty="0"/>
              <a:t>building a focused well–articulated clinical question using PICO.</a:t>
            </a:r>
          </a:p>
          <a:p>
            <a:pPr lvl="1"/>
            <a:r>
              <a:rPr lang="en-US" sz="2400" dirty="0"/>
              <a:t>using EBP information resources.</a:t>
            </a:r>
          </a:p>
          <a:p>
            <a:pPr lvl="1"/>
            <a:r>
              <a:rPr lang="en-US" sz="2400" dirty="0"/>
              <a:t>determining the strength of recommendations, the quality of evidence, and the strength of the evidence.</a:t>
            </a:r>
          </a:p>
          <a:p>
            <a:pPr lvl="1"/>
            <a:r>
              <a:rPr lang="en-US" sz="2400" dirty="0"/>
              <a:t>critically appraising the information.</a:t>
            </a:r>
          </a:p>
          <a:p>
            <a:pPr lvl="1"/>
            <a:r>
              <a:rPr lang="en-US" sz="2400" dirty="0"/>
              <a:t>integrating the information with the patient's values. </a:t>
            </a:r>
          </a:p>
          <a:p>
            <a:pPr lvl="1"/>
            <a:endParaRPr lang="en-US" dirty="0"/>
          </a:p>
          <a:p>
            <a:pPr lvl="1"/>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44</a:t>
            </a:fld>
            <a:endParaRPr lang="en-US" dirty="0"/>
          </a:p>
        </p:txBody>
      </p:sp>
      <p:sp>
        <p:nvSpPr>
          <p:cNvPr id="5" name="Date Placeholder 4"/>
          <p:cNvSpPr>
            <a:spLocks noGrp="1"/>
          </p:cNvSpPr>
          <p:nvPr>
            <p:ph type="dt" sz="half" idx="10"/>
          </p:nvPr>
        </p:nvSpPr>
        <p:spPr/>
        <p:txBody>
          <a:bodyPr/>
          <a:lstStyle/>
          <a:p>
            <a:pPr>
              <a:defRPr/>
            </a:pPr>
            <a:fld id="{B3CA4D70-F696-174E-88AB-301AD7FD857B}" type="datetime1">
              <a:rPr lang="en-US" smtClean="0"/>
              <a:t>5/2/18</a:t>
            </a:fld>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4038600" cy="516467"/>
          </a:xfrm>
        </p:spPr>
        <p:txBody>
          <a:bodyPr/>
          <a:lstStyle/>
          <a:p>
            <a:pPr algn="l"/>
            <a:r>
              <a:rPr lang="en-US" dirty="0">
                <a:solidFill>
                  <a:schemeClr val="bg1"/>
                </a:solidFill>
              </a:rPr>
              <a:t>For Future Study</a:t>
            </a:r>
          </a:p>
        </p:txBody>
      </p:sp>
      <p:sp>
        <p:nvSpPr>
          <p:cNvPr id="3" name="Content Placeholder 2"/>
          <p:cNvSpPr>
            <a:spLocks noGrp="1"/>
          </p:cNvSpPr>
          <p:nvPr>
            <p:ph idx="1"/>
          </p:nvPr>
        </p:nvSpPr>
        <p:spPr>
          <a:xfrm>
            <a:off x="228600" y="858081"/>
            <a:ext cx="8762999" cy="5102512"/>
          </a:xfrm>
        </p:spPr>
        <p:txBody>
          <a:bodyPr/>
          <a:lstStyle/>
          <a:p>
            <a:r>
              <a:rPr lang="en-US" sz="2000" dirty="0"/>
              <a:t>CEBM, Centre for Evidence Based Medicine. (2016). </a:t>
            </a:r>
            <a:r>
              <a:rPr lang="en-US" sz="2000" i="1" dirty="0"/>
              <a:t>CEBM. Website, Centre for Evidence Based Medicine, University of Oxford, Oxford, U.K. http://www.cebm.net</a:t>
            </a:r>
          </a:p>
          <a:p>
            <a:endParaRPr lang="en-US" sz="2000" i="1" dirty="0"/>
          </a:p>
          <a:p>
            <a:r>
              <a:rPr lang="en-US" sz="2000" dirty="0"/>
              <a:t>Straus, S.E., Richardson, W.S., Glasziou, P., &amp; Haynes, R.B. (2005).             </a:t>
            </a:r>
            <a:r>
              <a:rPr lang="en-US" sz="2000" i="1" dirty="0"/>
              <a:t>Evidence–based medicine: how to practice and teach EBM</a:t>
            </a:r>
            <a:r>
              <a:rPr lang="en-US" sz="2000" dirty="0"/>
              <a:t>.                       Edinburgh: Elsevier/Churchill Livingstone.</a:t>
            </a:r>
          </a:p>
          <a:p>
            <a:pPr>
              <a:buNone/>
            </a:pPr>
            <a:endParaRPr lang="en-US" sz="2000" dirty="0"/>
          </a:p>
          <a:p>
            <a:r>
              <a:rPr lang="en-US" sz="2000" dirty="0"/>
              <a:t>The Cochrane library. (2016). </a:t>
            </a:r>
            <a:r>
              <a:rPr lang="en-US" sz="2000" i="1" dirty="0"/>
              <a:t>Cochrane Library.</a:t>
            </a:r>
          </a:p>
          <a:p>
            <a:pPr marL="400050" lvl="1" indent="0">
              <a:buNone/>
            </a:pPr>
            <a:r>
              <a:rPr lang="en-US" sz="2000" i="1" dirty="0"/>
              <a:t>http://www.cochranelibrary.com</a:t>
            </a:r>
          </a:p>
          <a:p>
            <a:pPr marL="0" indent="0">
              <a:buNone/>
            </a:pPr>
            <a:endParaRPr lang="en-US" sz="2000" dirty="0"/>
          </a:p>
          <a:p>
            <a:r>
              <a:rPr lang="en-US" sz="2000" dirty="0"/>
              <a:t>U.S. Department of Health and Human Services, Office of Disease Prevention  and Health Promotion. (2008). </a:t>
            </a:r>
            <a:r>
              <a:rPr lang="en-US" sz="2000" i="1" dirty="0"/>
              <a:t>Quick guide to health literacy (2008).  Washington, D.C.: U.S. Department of Health and Human Services.           Retrieved from </a:t>
            </a:r>
            <a:r>
              <a:rPr lang="en-US" sz="2000" i="1" dirty="0">
                <a:hlinkClick r:id="rId3"/>
              </a:rPr>
              <a:t>https://health.gov/communication/literacy/quickguide/</a:t>
            </a:r>
            <a:endParaRPr lang="en-US" sz="2000" dirty="0"/>
          </a:p>
          <a:p>
            <a:pPr lvl="0">
              <a:buNone/>
            </a:pPr>
            <a:endParaRPr lang="en-US" sz="2400" dirty="0">
              <a:solidFill>
                <a:prstClr val="black"/>
              </a:solidFill>
            </a:endParaRP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45</a:t>
            </a:fld>
            <a:endParaRPr lang="en-US" dirty="0"/>
          </a:p>
        </p:txBody>
      </p:sp>
      <p:sp>
        <p:nvSpPr>
          <p:cNvPr id="5" name="Date Placeholder 4"/>
          <p:cNvSpPr>
            <a:spLocks noGrp="1"/>
          </p:cNvSpPr>
          <p:nvPr>
            <p:ph type="dt" sz="half" idx="10"/>
          </p:nvPr>
        </p:nvSpPr>
        <p:spPr/>
        <p:txBody>
          <a:bodyPr/>
          <a:lstStyle/>
          <a:p>
            <a:pPr>
              <a:defRPr/>
            </a:pPr>
            <a:fld id="{13495F09-BA1E-574A-AF4B-023903C6B136}" type="datetime1">
              <a:rPr lang="en-US" smtClean="0"/>
              <a:t>5/2/18</a:t>
            </a:fld>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3200400" cy="516467"/>
          </a:xfrm>
        </p:spPr>
        <p:txBody>
          <a:bodyPr/>
          <a:lstStyle/>
          <a:p>
            <a:pPr algn="l"/>
            <a:r>
              <a:rPr lang="en-US" dirty="0">
                <a:solidFill>
                  <a:schemeClr val="bg1"/>
                </a:solidFill>
              </a:rPr>
              <a:t>Glossary p. 1</a:t>
            </a:r>
          </a:p>
        </p:txBody>
      </p:sp>
      <p:sp>
        <p:nvSpPr>
          <p:cNvPr id="3" name="Content Placeholder 2"/>
          <p:cNvSpPr>
            <a:spLocks noGrp="1"/>
          </p:cNvSpPr>
          <p:nvPr>
            <p:ph idx="1"/>
          </p:nvPr>
        </p:nvSpPr>
        <p:spPr>
          <a:xfrm>
            <a:off x="76200" y="762000"/>
            <a:ext cx="8991600" cy="5334000"/>
          </a:xfrm>
        </p:spPr>
        <p:txBody>
          <a:bodyPr/>
          <a:lstStyle/>
          <a:p>
            <a:r>
              <a:rPr lang="en-US" dirty="0">
                <a:solidFill>
                  <a:schemeClr val="accent2"/>
                </a:solidFill>
                <a:hlinkClick r:id="rId3" action="ppaction://hlinksldjump"/>
              </a:rPr>
              <a:t>Best research evidence</a:t>
            </a:r>
            <a:endParaRPr lang="en-US" dirty="0">
              <a:solidFill>
                <a:schemeClr val="accent2"/>
              </a:solidFill>
            </a:endParaRPr>
          </a:p>
          <a:p>
            <a:pPr lvl="1"/>
            <a:r>
              <a:rPr lang="en-US" sz="2400" dirty="0"/>
              <a:t>Valid and clinically relevant research, often from the basic sciences of medicine. </a:t>
            </a:r>
            <a:r>
              <a:rPr lang="en-US" sz="1600" i="1" dirty="0"/>
              <a:t>(Straus, 2005)</a:t>
            </a:r>
          </a:p>
          <a:p>
            <a:r>
              <a:rPr lang="en-US" dirty="0">
                <a:solidFill>
                  <a:srgbClr val="C0504D"/>
                </a:solidFill>
                <a:hlinkClick r:id="rId4" action="ppaction://hlinksldjump"/>
              </a:rPr>
              <a:t>Clinical Queries</a:t>
            </a:r>
            <a:endParaRPr lang="en-US" dirty="0">
              <a:solidFill>
                <a:srgbClr val="C0504D"/>
              </a:solidFill>
            </a:endParaRPr>
          </a:p>
          <a:p>
            <a:pPr marL="342900" lvl="1" indent="-342900">
              <a:buNone/>
            </a:pPr>
            <a:r>
              <a:rPr lang="en-US" sz="2000" dirty="0"/>
              <a:t>	Provides specialized searches for clinicians.  It includes clinical search filters based on research done by R. Brian Haynes, M.D., Ph.D.  Five study categories or filters are provided: etiology, diagnosis, therapy, prognosis, and clinical prediction guidelines. </a:t>
            </a:r>
          </a:p>
          <a:p>
            <a:pPr marL="342900" lvl="1" indent="-342900">
              <a:buNone/>
            </a:pPr>
            <a:r>
              <a:rPr lang="en-US" sz="2000" dirty="0"/>
              <a:t>	Two scope filters are provided:</a:t>
            </a:r>
          </a:p>
          <a:p>
            <a:pPr>
              <a:buNone/>
            </a:pPr>
            <a:r>
              <a:rPr lang="en-US" sz="2000" b="1" i="1" dirty="0"/>
              <a:t>			Broad/Sensitive search </a:t>
            </a:r>
            <a:r>
              <a:rPr lang="en-US" sz="2000" dirty="0"/>
              <a:t>– includes relevant citations but probably less 				relevant; will retrieve more. </a:t>
            </a:r>
          </a:p>
          <a:p>
            <a:pPr>
              <a:buNone/>
            </a:pPr>
            <a:r>
              <a:rPr lang="en-US" sz="2000" b="1" i="1" dirty="0"/>
              <a:t>			Narrow/Specific search </a:t>
            </a:r>
            <a:r>
              <a:rPr lang="en-US" sz="2000" dirty="0"/>
              <a:t>– will get more precise, relevant citations but less 			retrieval.</a:t>
            </a:r>
            <a:r>
              <a:rPr lang="en-US" sz="2000" i="1" dirty="0"/>
              <a:t>                    </a:t>
            </a:r>
            <a:r>
              <a:rPr lang="en-US" sz="2400" i="1" dirty="0"/>
              <a:t>                                                                                    </a:t>
            </a:r>
            <a:r>
              <a:rPr lang="en-US" sz="2000" i="1" dirty="0"/>
              <a:t>		</a:t>
            </a:r>
            <a:r>
              <a:rPr lang="en-US" sz="1600" i="1" dirty="0"/>
              <a:t>(U.S. Department of Health and Human Services, 2016)</a:t>
            </a:r>
          </a:p>
          <a:p>
            <a:pPr lvl="1"/>
            <a:endParaRPr lang="en-US" sz="2000" dirty="0"/>
          </a:p>
          <a:p>
            <a:pPr marL="457200" lvl="1" indent="0">
              <a:buNone/>
            </a:pPr>
            <a:r>
              <a:rPr lang="en-US" sz="2400" dirty="0"/>
              <a:t>   </a:t>
            </a:r>
            <a:endParaRPr lang="en-US" sz="1600" i="1"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46</a:t>
            </a:fld>
            <a:endParaRPr lang="en-US" dirty="0"/>
          </a:p>
        </p:txBody>
      </p:sp>
      <p:sp>
        <p:nvSpPr>
          <p:cNvPr id="5" name="Date Placeholder 4"/>
          <p:cNvSpPr>
            <a:spLocks noGrp="1"/>
          </p:cNvSpPr>
          <p:nvPr>
            <p:ph type="dt" sz="half" idx="10"/>
          </p:nvPr>
        </p:nvSpPr>
        <p:spPr/>
        <p:txBody>
          <a:bodyPr/>
          <a:lstStyle/>
          <a:p>
            <a:pPr>
              <a:defRPr/>
            </a:pPr>
            <a:fld id="{18834892-29AC-6E47-848C-2B4B5BE42CF7}" type="datetime1">
              <a:rPr lang="en-US" smtClean="0"/>
              <a:t>5/2/18</a:t>
            </a:fld>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200400" cy="609600"/>
          </a:xfrm>
        </p:spPr>
        <p:txBody>
          <a:bodyPr/>
          <a:lstStyle/>
          <a:p>
            <a:r>
              <a:rPr lang="en-US" dirty="0"/>
              <a:t>Glossary p. 2</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47</a:t>
            </a:fld>
            <a:endParaRPr lang="en-US" dirty="0"/>
          </a:p>
        </p:txBody>
      </p:sp>
      <p:sp>
        <p:nvSpPr>
          <p:cNvPr id="5" name="Content Placeholder 4"/>
          <p:cNvSpPr>
            <a:spLocks noGrp="1"/>
          </p:cNvSpPr>
          <p:nvPr>
            <p:ph idx="1"/>
          </p:nvPr>
        </p:nvSpPr>
        <p:spPr>
          <a:xfrm>
            <a:off x="76200" y="609600"/>
            <a:ext cx="8991600" cy="5638800"/>
          </a:xfrm>
        </p:spPr>
        <p:txBody>
          <a:bodyPr/>
          <a:lstStyle/>
          <a:p>
            <a:r>
              <a:rPr lang="en-US" dirty="0">
                <a:solidFill>
                  <a:schemeClr val="accent2"/>
                </a:solidFill>
                <a:hlinkClick r:id="rId3" action="ppaction://hlinksldjump"/>
              </a:rPr>
              <a:t>Clinical expertise</a:t>
            </a:r>
            <a:endParaRPr lang="en-US" dirty="0">
              <a:solidFill>
                <a:schemeClr val="accent2"/>
              </a:solidFill>
            </a:endParaRPr>
          </a:p>
          <a:p>
            <a:pPr lvl="1"/>
            <a:r>
              <a:rPr lang="en-US" sz="2400" dirty="0">
                <a:solidFill>
                  <a:srgbClr val="000000"/>
                </a:solidFill>
              </a:rPr>
              <a:t>The ability to use clinical skills and past experience to identify each patient’s </a:t>
            </a:r>
            <a:r>
              <a:rPr lang="en-US" sz="2400" dirty="0"/>
              <a:t>unique health state and diagnosis rapidly.        </a:t>
            </a:r>
            <a:r>
              <a:rPr lang="en-US" sz="1600" i="1" dirty="0"/>
              <a:t>(Straus, 2005)</a:t>
            </a:r>
            <a:endParaRPr lang="en-US" dirty="0">
              <a:solidFill>
                <a:schemeClr val="accent2"/>
              </a:solidFill>
              <a:hlinkClick r:id="rId4" action="ppaction://hlinksldjump"/>
            </a:endParaRPr>
          </a:p>
          <a:p>
            <a:r>
              <a:rPr lang="en-US" dirty="0">
                <a:solidFill>
                  <a:schemeClr val="accent2"/>
                </a:solidFill>
                <a:hlinkClick r:id="rId5" action="ppaction://hlinksldjump"/>
              </a:rPr>
              <a:t>C</a:t>
            </a:r>
            <a:r>
              <a:rPr lang="en-US" dirty="0">
                <a:solidFill>
                  <a:srgbClr val="C0504D"/>
                </a:solidFill>
                <a:hlinkClick r:id="rId5" action="ppaction://hlinksldjump"/>
              </a:rPr>
              <a:t>ochrane Collaboration</a:t>
            </a:r>
            <a:endParaRPr lang="en-US" dirty="0">
              <a:solidFill>
                <a:srgbClr val="C0504D"/>
              </a:solidFill>
            </a:endParaRPr>
          </a:p>
          <a:p>
            <a:pPr lvl="1"/>
            <a:r>
              <a:rPr lang="en-US" sz="2400" dirty="0"/>
              <a:t>An independent global network... that gathers and summarizes the best evidence from research to help users make informed choices about treatment.  They produce the Cochrane Library.</a:t>
            </a:r>
          </a:p>
          <a:p>
            <a:pPr marL="457200" lvl="1" indent="0">
              <a:buNone/>
            </a:pPr>
            <a:r>
              <a:rPr lang="en-US" sz="1600" i="1" dirty="0"/>
              <a:t>      (The Cochrane Collaboration, 2018) </a:t>
            </a:r>
          </a:p>
          <a:p>
            <a:r>
              <a:rPr lang="en-US" dirty="0">
                <a:solidFill>
                  <a:srgbClr val="C0504D"/>
                </a:solidFill>
                <a:hlinkClick r:id="rId6" action="ppaction://hlinksldjump"/>
              </a:rPr>
              <a:t>Critical appraisal</a:t>
            </a:r>
            <a:endParaRPr lang="en-US" dirty="0">
              <a:solidFill>
                <a:srgbClr val="C0504D"/>
              </a:solidFill>
            </a:endParaRPr>
          </a:p>
          <a:p>
            <a:pPr lvl="1"/>
            <a:r>
              <a:rPr lang="en-US" sz="2400" dirty="0"/>
              <a:t>The process of assessing and interpreting evidence by systematically considering its validity, results and relevance.      </a:t>
            </a:r>
            <a:r>
              <a:rPr lang="en-US" sz="1600" i="1" dirty="0"/>
              <a:t>(The Cochrane Collaboration, 2018)</a:t>
            </a:r>
            <a:endParaRPr lang="en-US" sz="1600" dirty="0">
              <a:solidFill>
                <a:srgbClr val="C0504D"/>
              </a:solidFill>
            </a:endParaRPr>
          </a:p>
          <a:p>
            <a:pPr marL="457200" lvl="1" indent="0">
              <a:buNone/>
            </a:pPr>
            <a:endParaRPr lang="en-US" sz="1600" i="1" dirty="0"/>
          </a:p>
        </p:txBody>
      </p:sp>
      <p:sp>
        <p:nvSpPr>
          <p:cNvPr id="3" name="Date Placeholder 2"/>
          <p:cNvSpPr>
            <a:spLocks noGrp="1"/>
          </p:cNvSpPr>
          <p:nvPr>
            <p:ph type="dt" sz="half" idx="10"/>
          </p:nvPr>
        </p:nvSpPr>
        <p:spPr/>
        <p:txBody>
          <a:bodyPr/>
          <a:lstStyle/>
          <a:p>
            <a:pPr>
              <a:defRPr/>
            </a:pPr>
            <a:fld id="{974ACE52-F25C-124D-A70C-63E02D147BB2}" type="datetime1">
              <a:rPr lang="en-US" smtClean="0"/>
              <a:t>5/2/18</a:t>
            </a:fld>
            <a:endParaRPr lang="en-US" dirty="0"/>
          </a:p>
        </p:txBody>
      </p:sp>
    </p:spTree>
    <p:extLst>
      <p:ext uri="{BB962C8B-B14F-4D97-AF65-F5344CB8AC3E}">
        <p14:creationId xmlns:p14="http://schemas.microsoft.com/office/powerpoint/2010/main" val="423913529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124200" cy="609600"/>
          </a:xfrm>
        </p:spPr>
        <p:txBody>
          <a:bodyPr/>
          <a:lstStyle/>
          <a:p>
            <a:r>
              <a:rPr lang="en-US" dirty="0"/>
              <a:t>Glossary p. 3</a:t>
            </a:r>
          </a:p>
        </p:txBody>
      </p:sp>
      <p:sp>
        <p:nvSpPr>
          <p:cNvPr id="3" name="Content Placeholder 2"/>
          <p:cNvSpPr>
            <a:spLocks noGrp="1"/>
          </p:cNvSpPr>
          <p:nvPr>
            <p:ph idx="1"/>
          </p:nvPr>
        </p:nvSpPr>
        <p:spPr>
          <a:xfrm>
            <a:off x="152400" y="762000"/>
            <a:ext cx="8686800" cy="5257800"/>
          </a:xfrm>
        </p:spPr>
        <p:txBody>
          <a:bodyPr/>
          <a:lstStyle/>
          <a:p>
            <a:r>
              <a:rPr lang="en-US" dirty="0">
                <a:solidFill>
                  <a:srgbClr val="C0504D"/>
                </a:solidFill>
                <a:hlinkClick r:id="rId3" action="ppaction://hlinksldjump"/>
              </a:rPr>
              <a:t>Evidence–based practice (EBP)</a:t>
            </a:r>
            <a:endParaRPr lang="en-US" sz="2400" dirty="0">
              <a:solidFill>
                <a:srgbClr val="C0504D"/>
              </a:solidFill>
            </a:endParaRPr>
          </a:p>
          <a:p>
            <a:pPr lvl="1"/>
            <a:r>
              <a:rPr lang="en-US" sz="2000" dirty="0"/>
              <a:t>"Evidence based medicine is the conscientious, explicit, and judicious use of current best evidence in making decisions about the care of individual patients. The practice of evidence based medicine requires the integration of individual clinical expertise with the best available external clinical evidence from systematic research and our patient's unique values and circumstances. </a:t>
            </a:r>
            <a:r>
              <a:rPr lang="en-US" sz="1400" i="1" dirty="0"/>
              <a:t>(Sackett, 2000)</a:t>
            </a:r>
            <a:endParaRPr lang="en-US" sz="2000" dirty="0"/>
          </a:p>
          <a:p>
            <a:pPr lvl="1"/>
            <a:r>
              <a:rPr lang="en-US" sz="2000" dirty="0"/>
              <a:t>By clinical expertise we mean the ability to use our clinical skills and past experience to rapidly identify each patient's unique health state and diagnosis, their individual risks and benefits of potential interventions, and their personal  circumstances and expectations. </a:t>
            </a:r>
          </a:p>
          <a:p>
            <a:pPr lvl="1"/>
            <a:r>
              <a:rPr lang="en-US" sz="2000" dirty="0"/>
              <a:t>By patient values we mean the unique preferences, concerns and expectations each patient brings to a clinical encounter and which must be integrated into clinical decisions if they are to serve the patient. By patient circumstances we mean their individual clinical state and the clinical setting." </a:t>
            </a:r>
            <a:r>
              <a:rPr lang="en-US" sz="1400" i="1" dirty="0"/>
              <a:t>(Straus, 2005)</a:t>
            </a:r>
            <a:endParaRPr lang="en-US" sz="2400"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48</a:t>
            </a:fld>
            <a:endParaRPr lang="en-US" dirty="0"/>
          </a:p>
        </p:txBody>
      </p:sp>
      <p:sp>
        <p:nvSpPr>
          <p:cNvPr id="5" name="Date Placeholder 4"/>
          <p:cNvSpPr>
            <a:spLocks noGrp="1"/>
          </p:cNvSpPr>
          <p:nvPr>
            <p:ph type="dt" sz="half" idx="10"/>
          </p:nvPr>
        </p:nvSpPr>
        <p:spPr/>
        <p:txBody>
          <a:bodyPr/>
          <a:lstStyle/>
          <a:p>
            <a:pPr>
              <a:defRPr/>
            </a:pPr>
            <a:fld id="{2893D5B2-DDB7-D84A-AFB3-59C607D06C17}" type="datetime1">
              <a:rPr lang="en-US" smtClean="0"/>
              <a:t>5/2/18</a:t>
            </a:fld>
            <a:endParaRPr lang="en-US" dirty="0"/>
          </a:p>
        </p:txBody>
      </p:sp>
    </p:spTree>
    <p:extLst>
      <p:ext uri="{BB962C8B-B14F-4D97-AF65-F5344CB8AC3E}">
        <p14:creationId xmlns:p14="http://schemas.microsoft.com/office/powerpoint/2010/main" val="404268711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200400" cy="609600"/>
          </a:xfrm>
        </p:spPr>
        <p:txBody>
          <a:bodyPr/>
          <a:lstStyle/>
          <a:p>
            <a:r>
              <a:rPr lang="en-US" dirty="0"/>
              <a:t>Glossary p. 4</a:t>
            </a:r>
          </a:p>
        </p:txBody>
      </p:sp>
      <p:sp>
        <p:nvSpPr>
          <p:cNvPr id="3" name="Content Placeholder 2"/>
          <p:cNvSpPr>
            <a:spLocks noGrp="1"/>
          </p:cNvSpPr>
          <p:nvPr>
            <p:ph idx="1"/>
          </p:nvPr>
        </p:nvSpPr>
        <p:spPr>
          <a:xfrm>
            <a:off x="152400" y="838200"/>
            <a:ext cx="8915400" cy="5257800"/>
          </a:xfrm>
        </p:spPr>
        <p:txBody>
          <a:bodyPr/>
          <a:lstStyle/>
          <a:p>
            <a:r>
              <a:rPr lang="en-US" dirty="0">
                <a:solidFill>
                  <a:srgbClr val="C0504D"/>
                </a:solidFill>
                <a:hlinkClick r:id="rId3" action="ppaction://hlinksldjump"/>
              </a:rPr>
              <a:t>GRADE</a:t>
            </a:r>
            <a:endParaRPr lang="en-US" sz="1400" dirty="0">
              <a:solidFill>
                <a:srgbClr val="C0504D"/>
              </a:solidFill>
            </a:endParaRPr>
          </a:p>
          <a:p>
            <a:pPr lvl="1"/>
            <a:r>
              <a:rPr lang="en-US" sz="2400" dirty="0">
                <a:solidFill>
                  <a:srgbClr val="000000"/>
                </a:solidFill>
              </a:rPr>
              <a:t>Grading</a:t>
            </a:r>
            <a:r>
              <a:rPr lang="en-US" sz="2400" dirty="0">
                <a:solidFill>
                  <a:srgbClr val="C0504D"/>
                </a:solidFill>
              </a:rPr>
              <a:t> </a:t>
            </a:r>
            <a:r>
              <a:rPr lang="en-US" sz="2400" dirty="0">
                <a:solidFill>
                  <a:srgbClr val="000000"/>
                </a:solidFill>
              </a:rPr>
              <a:t>of Recommendations, Assessment, Development,      and Evaluation </a:t>
            </a:r>
            <a:r>
              <a:rPr lang="en-US" sz="1600" i="1" dirty="0">
                <a:solidFill>
                  <a:srgbClr val="000000"/>
                </a:solidFill>
              </a:rPr>
              <a:t>(GRADE Working Group, 2005)</a:t>
            </a:r>
          </a:p>
          <a:p>
            <a:pPr>
              <a:buFont typeface="Arial" panose="020B0604020202020204" pitchFamily="34" charset="0"/>
              <a:buChar char="•"/>
            </a:pPr>
            <a:r>
              <a:rPr lang="en-US" dirty="0">
                <a:solidFill>
                  <a:srgbClr val="C0504D"/>
                </a:solidFill>
                <a:hlinkClick r:id="rId4" action="ppaction://hlinksldjump"/>
              </a:rPr>
              <a:t>Hierarchy of Study Designs</a:t>
            </a:r>
            <a:endParaRPr lang="en-US" dirty="0">
              <a:solidFill>
                <a:srgbClr val="C0504D"/>
              </a:solidFill>
            </a:endParaRPr>
          </a:p>
          <a:p>
            <a:pPr lvl="1"/>
            <a:r>
              <a:rPr lang="en-US" sz="2400" dirty="0"/>
              <a:t>A system of classifying and organizing types of evidence, typically for questions of treatment and prevention. Clinicians should look for the evidence from the highest position in the hierarchy</a:t>
            </a:r>
            <a:r>
              <a:rPr lang="en-US" sz="2400" i="1" dirty="0"/>
              <a:t>. </a:t>
            </a:r>
            <a:r>
              <a:rPr lang="en-US" sz="1600" i="1" dirty="0"/>
              <a:t>(Guyatt, 2008)</a:t>
            </a:r>
            <a:r>
              <a:rPr lang="en-US" sz="1600" dirty="0"/>
              <a:t> </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49</a:t>
            </a:fld>
            <a:endParaRPr lang="en-US" dirty="0"/>
          </a:p>
        </p:txBody>
      </p:sp>
      <p:sp>
        <p:nvSpPr>
          <p:cNvPr id="5" name="Date Placeholder 4"/>
          <p:cNvSpPr>
            <a:spLocks noGrp="1"/>
          </p:cNvSpPr>
          <p:nvPr>
            <p:ph type="dt" sz="half" idx="10"/>
          </p:nvPr>
        </p:nvSpPr>
        <p:spPr/>
        <p:txBody>
          <a:bodyPr/>
          <a:lstStyle/>
          <a:p>
            <a:pPr>
              <a:defRPr/>
            </a:pPr>
            <a:fld id="{ED94DD66-6152-5447-BF33-913E0008A735}" type="datetime1">
              <a:rPr lang="en-US" smtClean="0"/>
              <a:t>5/2/18</a:t>
            </a:fld>
            <a:endParaRPr lang="en-US" dirty="0"/>
          </a:p>
        </p:txBody>
      </p:sp>
    </p:spTree>
    <p:extLst>
      <p:ext uri="{BB962C8B-B14F-4D97-AF65-F5344CB8AC3E}">
        <p14:creationId xmlns:p14="http://schemas.microsoft.com/office/powerpoint/2010/main" val="39982776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5105400" cy="516467"/>
          </a:xfrm>
        </p:spPr>
        <p:txBody>
          <a:bodyPr/>
          <a:lstStyle/>
          <a:p>
            <a:pPr algn="l"/>
            <a:r>
              <a:rPr lang="en-US" dirty="0"/>
              <a:t>Objectives continued</a:t>
            </a:r>
          </a:p>
        </p:txBody>
      </p:sp>
      <p:sp>
        <p:nvSpPr>
          <p:cNvPr id="3" name="Content Placeholder 2"/>
          <p:cNvSpPr>
            <a:spLocks noGrp="1"/>
          </p:cNvSpPr>
          <p:nvPr>
            <p:ph idx="1"/>
          </p:nvPr>
        </p:nvSpPr>
        <p:spPr>
          <a:xfrm>
            <a:off x="196679" y="990600"/>
            <a:ext cx="8754533" cy="5105400"/>
          </a:xfrm>
        </p:spPr>
        <p:txBody>
          <a:bodyPr/>
          <a:lstStyle/>
          <a:p>
            <a:pPr lvl="1">
              <a:buFont typeface="Wingdings" pitchFamily="2" charset="2"/>
              <a:buChar char="§"/>
            </a:pPr>
            <a:r>
              <a:rPr lang="en-US" dirty="0"/>
              <a:t>become familiar with </a:t>
            </a:r>
            <a:r>
              <a:rPr lang="en-US" dirty="0">
                <a:solidFill>
                  <a:srgbClr val="000000"/>
                </a:solidFill>
              </a:rPr>
              <a:t>types of study design and the </a:t>
            </a:r>
            <a:r>
              <a:rPr lang="en-US" dirty="0"/>
              <a:t>hierarchy of study designs.</a:t>
            </a:r>
          </a:p>
          <a:p>
            <a:pPr lvl="1"/>
            <a:r>
              <a:rPr lang="en-US" dirty="0"/>
              <a:t>learn about </a:t>
            </a:r>
            <a:r>
              <a:rPr lang="en-US" dirty="0">
                <a:solidFill>
                  <a:srgbClr val="4F81BD"/>
                </a:solidFill>
                <a:hlinkClick r:id="rId3" action="ppaction://hlinksldjump"/>
              </a:rPr>
              <a:t>quality of evidence</a:t>
            </a:r>
            <a:r>
              <a:rPr lang="en-US" dirty="0">
                <a:solidFill>
                  <a:srgbClr val="4F81BD"/>
                </a:solidFill>
              </a:rPr>
              <a:t> </a:t>
            </a:r>
            <a:r>
              <a:rPr lang="en-US" dirty="0"/>
              <a:t>and the </a:t>
            </a:r>
            <a:r>
              <a:rPr lang="en-US" dirty="0">
                <a:solidFill>
                  <a:srgbClr val="000000"/>
                </a:solidFill>
              </a:rPr>
              <a:t>Strength of Recommendation Taxonomy.</a:t>
            </a:r>
            <a:r>
              <a:rPr lang="en-US" dirty="0">
                <a:solidFill>
                  <a:srgbClr val="4F81BD"/>
                </a:solidFill>
              </a:rPr>
              <a:t> </a:t>
            </a:r>
          </a:p>
          <a:p>
            <a:pPr lvl="1"/>
            <a:r>
              <a:rPr lang="en-US" dirty="0"/>
              <a:t>describe criteria used to evaluate resources critically.</a:t>
            </a:r>
          </a:p>
          <a:p>
            <a:pPr lvl="1"/>
            <a:r>
              <a:rPr lang="en-US" dirty="0"/>
              <a:t>consider how to integrate evidence-based practice with the patient’s values </a:t>
            </a:r>
          </a:p>
          <a:p>
            <a:pPr lvl="1"/>
            <a:r>
              <a:rPr lang="en-US" dirty="0"/>
              <a:t>recognize the visual elements necessary for              low literacy health education tools.</a:t>
            </a:r>
          </a:p>
          <a:p>
            <a:pPr lvl="1"/>
            <a:r>
              <a:rPr lang="en-US" dirty="0"/>
              <a:t>recommend </a:t>
            </a:r>
            <a:r>
              <a:rPr lang="en-US" i="1" dirty="0">
                <a:solidFill>
                  <a:srgbClr val="000000"/>
                </a:solidFill>
              </a:rPr>
              <a:t>MedlinePlus.gov</a:t>
            </a:r>
            <a:r>
              <a:rPr lang="en-US" dirty="0">
                <a:solidFill>
                  <a:srgbClr val="000000"/>
                </a:solidFill>
              </a:rPr>
              <a:t> to patients.</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5</a:t>
            </a:fld>
            <a:endParaRPr lang="en-US" dirty="0"/>
          </a:p>
        </p:txBody>
      </p:sp>
      <p:sp>
        <p:nvSpPr>
          <p:cNvPr id="5" name="Date Placeholder 4"/>
          <p:cNvSpPr>
            <a:spLocks noGrp="1"/>
          </p:cNvSpPr>
          <p:nvPr>
            <p:ph type="dt" sz="half" idx="10"/>
          </p:nvPr>
        </p:nvSpPr>
        <p:spPr/>
        <p:txBody>
          <a:bodyPr/>
          <a:lstStyle/>
          <a:p>
            <a:pPr>
              <a:defRPr/>
            </a:pPr>
            <a:fld id="{FA6D7A98-F28C-BB47-9D89-7AD5B171B076}" type="datetime1">
              <a:rPr lang="en-US" smtClean="0"/>
              <a:t>5/2/18</a:t>
            </a:fld>
            <a:endParaRPr 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200400" cy="609600"/>
          </a:xfrm>
        </p:spPr>
        <p:txBody>
          <a:bodyPr/>
          <a:lstStyle/>
          <a:p>
            <a:r>
              <a:rPr lang="en-US" dirty="0"/>
              <a:t>Glossary p. 5</a:t>
            </a:r>
          </a:p>
        </p:txBody>
      </p:sp>
      <p:sp>
        <p:nvSpPr>
          <p:cNvPr id="3" name="Content Placeholder 2"/>
          <p:cNvSpPr>
            <a:spLocks noGrp="1"/>
          </p:cNvSpPr>
          <p:nvPr>
            <p:ph idx="1"/>
          </p:nvPr>
        </p:nvSpPr>
        <p:spPr>
          <a:xfrm>
            <a:off x="152400" y="914400"/>
            <a:ext cx="8915400" cy="4800600"/>
          </a:xfrm>
        </p:spPr>
        <p:txBody>
          <a:bodyPr/>
          <a:lstStyle/>
          <a:p>
            <a:r>
              <a:rPr lang="en-US" dirty="0">
                <a:solidFill>
                  <a:srgbClr val="C0504D"/>
                </a:solidFill>
                <a:hlinkClick r:id="rId3" action="ppaction://hlinksldjump"/>
              </a:rPr>
              <a:t>Patient circumstances and unique values</a:t>
            </a:r>
            <a:endParaRPr lang="en-US" dirty="0">
              <a:solidFill>
                <a:srgbClr val="C0504D"/>
              </a:solidFill>
            </a:endParaRPr>
          </a:p>
          <a:p>
            <a:pPr lvl="1"/>
            <a:r>
              <a:rPr lang="en-US" sz="2400" dirty="0"/>
              <a:t>Circumstances: Their individual clinical state and the clinical setting. </a:t>
            </a:r>
          </a:p>
          <a:p>
            <a:pPr lvl="1"/>
            <a:r>
              <a:rPr lang="en-US" sz="2400" dirty="0"/>
              <a:t>Values: The unique preferences, concerns, and expectations each patient brings to a clinical encounter. </a:t>
            </a:r>
            <a:r>
              <a:rPr lang="en-US" sz="1600" i="1" dirty="0"/>
              <a:t>(Straus, 2005)</a:t>
            </a:r>
          </a:p>
          <a:p>
            <a:r>
              <a:rPr lang="en-US" dirty="0">
                <a:solidFill>
                  <a:srgbClr val="C0504D"/>
                </a:solidFill>
                <a:hlinkClick r:id="rId4" action="ppaction://hlinksldjump"/>
              </a:rPr>
              <a:t>PICO</a:t>
            </a:r>
            <a:endParaRPr lang="en-US" dirty="0">
              <a:solidFill>
                <a:srgbClr val="C0504D"/>
              </a:solidFill>
            </a:endParaRPr>
          </a:p>
          <a:p>
            <a:pPr lvl="1"/>
            <a:r>
              <a:rPr lang="en-US" sz="2400" dirty="0"/>
              <a:t>A method for answering clinical questions. </a:t>
            </a:r>
            <a:r>
              <a:rPr lang="en-US" sz="1600" i="1" dirty="0"/>
              <a:t>(</a:t>
            </a:r>
            <a:r>
              <a:rPr lang="en-US" sz="1600" i="1" dirty="0" err="1"/>
              <a:t>Guyatt</a:t>
            </a:r>
            <a:r>
              <a:rPr lang="en-US" sz="1600" i="1" dirty="0"/>
              <a:t>, 2008)</a:t>
            </a:r>
            <a:endParaRPr lang="en-US" sz="3200" dirty="0">
              <a:solidFill>
                <a:srgbClr val="C0504D"/>
              </a:solidFill>
              <a:hlinkClick r:id="rId5" action="ppaction://hlinksldjump"/>
            </a:endParaRPr>
          </a:p>
          <a:p>
            <a:pPr marL="342900" lvl="1" indent="-342900">
              <a:buFont typeface="Arial" charset="0"/>
              <a:buChar char="•"/>
            </a:pPr>
            <a:r>
              <a:rPr lang="en-US" sz="3200" dirty="0">
                <a:solidFill>
                  <a:srgbClr val="C0504D"/>
                </a:solidFill>
                <a:hlinkClick r:id="rId5" action="ppaction://hlinksldjump"/>
              </a:rPr>
              <a:t>Quality of Evidence</a:t>
            </a:r>
            <a:endParaRPr lang="en-US" sz="3200" dirty="0">
              <a:solidFill>
                <a:srgbClr val="C0504D"/>
              </a:solidFill>
            </a:endParaRPr>
          </a:p>
          <a:p>
            <a:pPr lvl="1"/>
            <a:r>
              <a:rPr lang="en-US" sz="2400" dirty="0"/>
              <a:t>Can be categorized as high, moderate, low, or very low.</a:t>
            </a:r>
          </a:p>
          <a:p>
            <a:pPr marL="457200" lvl="1" indent="0">
              <a:buNone/>
            </a:pPr>
            <a:r>
              <a:rPr lang="en-US" sz="2000" i="1" dirty="0"/>
              <a:t>     </a:t>
            </a:r>
            <a:r>
              <a:rPr lang="en-US" sz="1600" i="1" dirty="0"/>
              <a:t> (GRADE Working Group, 2005)</a:t>
            </a:r>
            <a:endParaRPr lang="en-US" dirty="0">
              <a:solidFill>
                <a:srgbClr val="C0504D"/>
              </a:solidFill>
              <a:hlinkClick r:id="rId6" action="ppaction://hlinksldjump"/>
            </a:endParaRPr>
          </a:p>
          <a:p>
            <a:pPr marL="0" indent="0">
              <a:buNone/>
            </a:pPr>
            <a:endParaRPr lang="en-US" sz="2000" dirty="0">
              <a:solidFill>
                <a:srgbClr val="C0504D"/>
              </a:solidFill>
            </a:endParaRPr>
          </a:p>
          <a:p>
            <a:pPr lvl="1"/>
            <a:endParaRPr lang="en-US" sz="1600" dirty="0">
              <a:solidFill>
                <a:srgbClr val="C0504D"/>
              </a:solidFill>
            </a:endParaRP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50</a:t>
            </a:fld>
            <a:endParaRPr lang="en-US" dirty="0"/>
          </a:p>
        </p:txBody>
      </p:sp>
      <p:sp>
        <p:nvSpPr>
          <p:cNvPr id="5" name="Date Placeholder 4"/>
          <p:cNvSpPr>
            <a:spLocks noGrp="1"/>
          </p:cNvSpPr>
          <p:nvPr>
            <p:ph type="dt" sz="half" idx="10"/>
          </p:nvPr>
        </p:nvSpPr>
        <p:spPr/>
        <p:txBody>
          <a:bodyPr/>
          <a:lstStyle/>
          <a:p>
            <a:pPr>
              <a:defRPr/>
            </a:pPr>
            <a:fld id="{AA5504C3-FC11-964B-ACC4-2321BFCEF48E}" type="datetime1">
              <a:rPr lang="en-US" smtClean="0"/>
              <a:t>5/2/18</a:t>
            </a:fld>
            <a:endParaRPr lang="en-US" dirty="0"/>
          </a:p>
        </p:txBody>
      </p:sp>
    </p:spTree>
    <p:extLst>
      <p:ext uri="{BB962C8B-B14F-4D97-AF65-F5344CB8AC3E}">
        <p14:creationId xmlns:p14="http://schemas.microsoft.com/office/powerpoint/2010/main" val="276414862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124200" cy="609600"/>
          </a:xfrm>
        </p:spPr>
        <p:txBody>
          <a:bodyPr/>
          <a:lstStyle/>
          <a:p>
            <a:r>
              <a:rPr lang="en-US" dirty="0"/>
              <a:t>Glossary p. 6</a:t>
            </a:r>
          </a:p>
        </p:txBody>
      </p:sp>
      <p:sp>
        <p:nvSpPr>
          <p:cNvPr id="3" name="Content Placeholder 2"/>
          <p:cNvSpPr>
            <a:spLocks noGrp="1"/>
          </p:cNvSpPr>
          <p:nvPr>
            <p:ph idx="1"/>
          </p:nvPr>
        </p:nvSpPr>
        <p:spPr>
          <a:xfrm>
            <a:off x="76200" y="914400"/>
            <a:ext cx="8906934" cy="4495800"/>
          </a:xfrm>
        </p:spPr>
        <p:txBody>
          <a:bodyPr/>
          <a:lstStyle/>
          <a:p>
            <a:r>
              <a:rPr lang="en-US" dirty="0">
                <a:solidFill>
                  <a:srgbClr val="C0504D"/>
                </a:solidFill>
                <a:hlinkClick r:id="rId3" action="ppaction://hlinksldjump"/>
              </a:rPr>
              <a:t>Strength of Recommendation Taxonomy (SORT)</a:t>
            </a:r>
            <a:endParaRPr lang="en-US" dirty="0">
              <a:solidFill>
                <a:srgbClr val="C0504D"/>
              </a:solidFill>
            </a:endParaRPr>
          </a:p>
          <a:p>
            <a:pPr lvl="1"/>
            <a:r>
              <a:rPr lang="en-US" sz="2200" dirty="0"/>
              <a:t>Addresses the quality, quantity, and consistency of evidence and allows authors to rate individual studies or bodies of evidence.  The taxonomy is built around the information mastery framework, which emphasizes the use of patient–oriented outcomes that measure changes in morbidity or mortality. </a:t>
            </a:r>
          </a:p>
          <a:p>
            <a:pPr lvl="2"/>
            <a:r>
              <a:rPr lang="en-US" sz="1400" dirty="0"/>
              <a:t>A–level recommendation is based on consistent and good–quality patient–oriented evidence.</a:t>
            </a:r>
          </a:p>
          <a:p>
            <a:pPr lvl="2"/>
            <a:r>
              <a:rPr lang="en-US" sz="1400" dirty="0"/>
              <a:t>B–level recommendation is based on inconsistent or limited–quality patient–oriented evidence. </a:t>
            </a:r>
          </a:p>
          <a:p>
            <a:pPr lvl="2"/>
            <a:r>
              <a:rPr lang="en-US" sz="1400" dirty="0"/>
              <a:t>C–level recommendation is</a:t>
            </a:r>
            <a:r>
              <a:rPr lang="en-US" sz="1400" dirty="0">
                <a:solidFill>
                  <a:srgbClr val="C0504D"/>
                </a:solidFill>
              </a:rPr>
              <a:t> </a:t>
            </a:r>
            <a:r>
              <a:rPr lang="en-US" sz="1400" dirty="0"/>
              <a:t>based on consensus, usual practice, opinion, disease–oriented evidence, or case series for studies of diagnosis, treatment, prevention, or screening. </a:t>
            </a:r>
            <a:r>
              <a:rPr lang="en-US" sz="1800" dirty="0"/>
              <a:t> </a:t>
            </a:r>
            <a:r>
              <a:rPr lang="en-US" sz="1200" i="1" dirty="0"/>
              <a:t>(</a:t>
            </a:r>
            <a:r>
              <a:rPr lang="en-US" sz="1200" i="1" dirty="0" err="1"/>
              <a:t>Ebell</a:t>
            </a:r>
            <a:r>
              <a:rPr lang="en-US" sz="1200" i="1" dirty="0"/>
              <a:t>, &amp; et al., 2004)</a:t>
            </a:r>
            <a:r>
              <a:rPr lang="en-US" sz="1600" dirty="0">
                <a:solidFill>
                  <a:srgbClr val="C0504D"/>
                </a:solidFill>
              </a:rPr>
              <a:t> </a:t>
            </a:r>
          </a:p>
          <a:p>
            <a:pPr marL="457200" lvl="1" indent="0">
              <a:buNone/>
            </a:pPr>
            <a:endParaRPr lang="en-US" sz="1600" i="1" dirty="0"/>
          </a:p>
          <a:p>
            <a:pPr marL="457200" lvl="1" indent="0">
              <a:buNone/>
            </a:pPr>
            <a:endParaRPr lang="en-US" sz="3200" dirty="0">
              <a:solidFill>
                <a:srgbClr val="C0504D"/>
              </a:solidFill>
              <a:hlinkClick r:id="rId4" action="ppaction://hlinksldjump"/>
            </a:endParaRP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51</a:t>
            </a:fld>
            <a:endParaRPr lang="en-US" dirty="0"/>
          </a:p>
        </p:txBody>
      </p:sp>
      <p:sp>
        <p:nvSpPr>
          <p:cNvPr id="5" name="Date Placeholder 4"/>
          <p:cNvSpPr>
            <a:spLocks noGrp="1"/>
          </p:cNvSpPr>
          <p:nvPr>
            <p:ph type="dt" sz="half" idx="10"/>
          </p:nvPr>
        </p:nvSpPr>
        <p:spPr/>
        <p:txBody>
          <a:bodyPr/>
          <a:lstStyle/>
          <a:p>
            <a:pPr>
              <a:defRPr/>
            </a:pPr>
            <a:fld id="{5CA59B27-AB0A-0442-8920-E654FD7AFB59}" type="datetime1">
              <a:rPr lang="en-US" smtClean="0"/>
              <a:t>5/2/18</a:t>
            </a:fld>
            <a:endParaRPr lang="en-US" dirty="0"/>
          </a:p>
        </p:txBody>
      </p:sp>
    </p:spTree>
    <p:extLst>
      <p:ext uri="{BB962C8B-B14F-4D97-AF65-F5344CB8AC3E}">
        <p14:creationId xmlns:p14="http://schemas.microsoft.com/office/powerpoint/2010/main" val="83180309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819400" cy="609600"/>
          </a:xfrm>
        </p:spPr>
        <p:txBody>
          <a:bodyPr/>
          <a:lstStyle/>
          <a:p>
            <a:r>
              <a:rPr lang="en-US" dirty="0"/>
              <a:t>References</a:t>
            </a:r>
          </a:p>
        </p:txBody>
      </p:sp>
      <p:sp>
        <p:nvSpPr>
          <p:cNvPr id="3" name="Content Placeholder 2"/>
          <p:cNvSpPr>
            <a:spLocks noGrp="1"/>
          </p:cNvSpPr>
          <p:nvPr>
            <p:ph idx="1"/>
          </p:nvPr>
        </p:nvSpPr>
        <p:spPr>
          <a:xfrm>
            <a:off x="457200" y="914400"/>
            <a:ext cx="8229600" cy="5029200"/>
          </a:xfrm>
        </p:spPr>
        <p:txBody>
          <a:bodyPr/>
          <a:lstStyle/>
          <a:p>
            <a:r>
              <a:rPr lang="en-US" sz="1100" dirty="0"/>
              <a:t>Bennett, S., Hoffmann, T., McKenna, K., Strong, J. &amp; Tooth, L. (2003). </a:t>
            </a:r>
            <a:r>
              <a:rPr lang="en-US" sz="1100" i="1" dirty="0"/>
              <a:t>Welcome to OTseeker.</a:t>
            </a:r>
            <a:r>
              <a:rPr lang="en-US" sz="1100" dirty="0"/>
              <a:t> Retrieved from </a:t>
            </a:r>
            <a:r>
              <a:rPr lang="en-US" sz="1100" u="sng" dirty="0">
                <a:hlinkClick r:id="rId3"/>
              </a:rPr>
              <a:t>http://www.otseeker.com/default.aspx</a:t>
            </a:r>
            <a:r>
              <a:rPr lang="en-US" sz="1100" dirty="0"/>
              <a:t> </a:t>
            </a:r>
          </a:p>
          <a:p>
            <a:r>
              <a:rPr lang="en-US" sz="1100" dirty="0" err="1"/>
              <a:t>Carlise</a:t>
            </a:r>
            <a:r>
              <a:rPr lang="en-US" sz="1100" dirty="0"/>
              <a:t>, A., Jacobson, K., Lorenzo, D., &amp; Parker, R. (2011). Practical Strategies to Improve Communication With Patients. </a:t>
            </a:r>
            <a:r>
              <a:rPr lang="en-US" sz="1100" i="1" dirty="0"/>
              <a:t>Pharmacy &amp; Therapeutics,</a:t>
            </a:r>
            <a:r>
              <a:rPr lang="en-US" sz="1100" dirty="0"/>
              <a:t> </a:t>
            </a:r>
            <a:r>
              <a:rPr lang="en-US" sz="1100" i="1" dirty="0"/>
              <a:t>36</a:t>
            </a:r>
            <a:r>
              <a:rPr lang="en-US" sz="1100" dirty="0"/>
              <a:t>(9), 576-589. Retrieved from </a:t>
            </a:r>
            <a:r>
              <a:rPr lang="en-US" sz="1100" dirty="0">
                <a:hlinkClick r:id="rId4"/>
              </a:rPr>
              <a:t>http://www.ncbi.nlm.nih.gov/pmc/articles/PMC3278143/</a:t>
            </a:r>
            <a:endParaRPr lang="en-US" sz="1100" dirty="0"/>
          </a:p>
          <a:p>
            <a:r>
              <a:rPr lang="en-US" sz="1100" dirty="0"/>
              <a:t>Centre of Evidence–Based Physiotherapy. (1999).</a:t>
            </a:r>
            <a:r>
              <a:rPr lang="en-US" sz="1100" i="1" dirty="0"/>
              <a:t> Welcome to PEDro</a:t>
            </a:r>
            <a:r>
              <a:rPr lang="en-US" sz="1100" dirty="0"/>
              <a:t>. Retrieved from </a:t>
            </a:r>
            <a:r>
              <a:rPr lang="en-US" sz="1100" u="sng" dirty="0">
                <a:hlinkClick r:id="rId5"/>
              </a:rPr>
              <a:t>http://www.pedro.org.au/</a:t>
            </a:r>
            <a:r>
              <a:rPr lang="en-US" sz="1100" dirty="0"/>
              <a:t> </a:t>
            </a:r>
          </a:p>
          <a:p>
            <a:r>
              <a:rPr lang="en-US" sz="1100" dirty="0"/>
              <a:t>Citrome, L., &amp; Ketter, T. A. (2009). Teaching the philosophy and tools of evidence–based medicine: Misunderstandings and solutions</a:t>
            </a:r>
            <a:r>
              <a:rPr lang="en-US" sz="1100" i="1" dirty="0"/>
              <a:t>.  Journal of Evidence-Based Medicine, 2 </a:t>
            </a:r>
            <a:r>
              <a:rPr lang="en-US" sz="1100" dirty="0"/>
              <a:t>(4) pp.220-5, November, 2009, doi: </a:t>
            </a:r>
            <a:r>
              <a:rPr lang="en-US" sz="1100" dirty="0">
                <a:hlinkClick r:id="rId6"/>
              </a:rPr>
              <a:t>10.1111/j.1756–5391.2009.01041.x</a:t>
            </a:r>
            <a:endParaRPr lang="en-US" sz="1100" dirty="0"/>
          </a:p>
          <a:p>
            <a:r>
              <a:rPr lang="en-US" sz="1100" dirty="0">
                <a:solidFill>
                  <a:srgbClr val="000000"/>
                </a:solidFill>
              </a:rPr>
              <a:t>Dawes, Martin</a:t>
            </a:r>
            <a:r>
              <a:rPr lang="en-US" sz="1100" i="1" dirty="0">
                <a:solidFill>
                  <a:srgbClr val="000000"/>
                </a:solidFill>
              </a:rPr>
              <a:t>. (</a:t>
            </a:r>
            <a:r>
              <a:rPr lang="en-US" sz="1100" dirty="0">
                <a:solidFill>
                  <a:srgbClr val="000000"/>
                </a:solidFill>
              </a:rPr>
              <a:t>2001).  </a:t>
            </a:r>
            <a:r>
              <a:rPr lang="en-US" sz="1100" i="1" dirty="0">
                <a:solidFill>
                  <a:srgbClr val="000000"/>
                </a:solidFill>
              </a:rPr>
              <a:t>Practice of Evidence–Based Medicine  </a:t>
            </a:r>
            <a:r>
              <a:rPr lang="en-US" sz="1100" dirty="0">
                <a:solidFill>
                  <a:srgbClr val="000000"/>
                </a:solidFill>
              </a:rPr>
              <a:t>[PowerPoint slides] .  Retrieved from: </a:t>
            </a:r>
            <a:r>
              <a:rPr lang="en-US" sz="1100" dirty="0">
                <a:solidFill>
                  <a:srgbClr val="000000"/>
                </a:solidFill>
                <a:hlinkClick r:id="rId7"/>
              </a:rPr>
              <a:t>http://slideplayer.com/slide/4593145/   </a:t>
            </a:r>
            <a:r>
              <a:rPr lang="en-US" sz="1100" dirty="0">
                <a:solidFill>
                  <a:srgbClr val="000000"/>
                </a:solidFill>
              </a:rPr>
              <a:t>23 Apr. 2018. </a:t>
            </a:r>
            <a:endParaRPr lang="en-US" sz="1100" dirty="0"/>
          </a:p>
          <a:p>
            <a:r>
              <a:rPr lang="en-US" sz="1100" dirty="0"/>
              <a:t>Essential Evidence Plus EBM Guidelines Editorial Team. (2010).</a:t>
            </a:r>
            <a:r>
              <a:rPr lang="en-US" sz="1100" i="1" dirty="0"/>
              <a:t> Modification of GRADE (grading of recommendations assessment, development and evaluation) working group 2007, http://www.gradeworkinggroup.org/</a:t>
            </a:r>
            <a:r>
              <a:rPr lang="en-US" sz="1100" dirty="0"/>
              <a:t>. Retrieved from </a:t>
            </a:r>
            <a:r>
              <a:rPr lang="en-US" sz="1100" u="sng" dirty="0">
                <a:hlinkClick r:id="rId8"/>
              </a:rPr>
              <a:t>http://www.essentialevidenceplus.com/product/ebm_loe.cfm?show=grade</a:t>
            </a:r>
            <a:r>
              <a:rPr lang="en-US" sz="1100" dirty="0"/>
              <a:t> </a:t>
            </a:r>
          </a:p>
          <a:p>
            <a:r>
              <a:rPr lang="en-US" sz="1100" dirty="0"/>
              <a:t>Ebell, M.H., Siwek, J., Weiss, B.D., Woolf, S.H., Susman, J., Ewigman, B., &amp; Bowman, M. (2004). Strength of recommendation taxonomy (sort): a patient–centered approach to grading evidence in the medical literature. </a:t>
            </a:r>
            <a:r>
              <a:rPr lang="en-US" sz="1100" i="1" dirty="0"/>
              <a:t>American Family Physician</a:t>
            </a:r>
            <a:r>
              <a:rPr lang="en-US" sz="1100" dirty="0"/>
              <a:t>, </a:t>
            </a:r>
            <a:r>
              <a:rPr lang="en-US" sz="1100" i="1" dirty="0"/>
              <a:t>69</a:t>
            </a:r>
            <a:r>
              <a:rPr lang="en-US" sz="1100" dirty="0"/>
              <a:t>(3) 548-56, Retrieved from </a:t>
            </a:r>
            <a:r>
              <a:rPr lang="en-US" sz="1100" dirty="0">
                <a:hlinkClick r:id="rId9"/>
              </a:rPr>
              <a:t>http://www.aafp.org/afp/2004/0201/p548.html</a:t>
            </a:r>
            <a:endParaRPr lang="en-US" sz="1100" dirty="0"/>
          </a:p>
          <a:p>
            <a:r>
              <a:rPr lang="en-US" sz="1100" dirty="0"/>
              <a:t>GRADE Working Group. (2004)</a:t>
            </a:r>
            <a:r>
              <a:rPr lang="en-US" sz="1100" i="1" dirty="0"/>
              <a:t>. Grading quality of evidence and strength of recommendations. </a:t>
            </a:r>
            <a:r>
              <a:rPr lang="en-US" sz="1100" dirty="0"/>
              <a:t>(2004). </a:t>
            </a:r>
            <a:r>
              <a:rPr lang="en-US" sz="1100" i="1" dirty="0"/>
              <a:t>BMJ</a:t>
            </a:r>
            <a:r>
              <a:rPr lang="en-US" sz="1100" dirty="0"/>
              <a:t>, </a:t>
            </a:r>
            <a:r>
              <a:rPr lang="en-US" sz="1100" i="1" dirty="0"/>
              <a:t>328</a:t>
            </a:r>
            <a:r>
              <a:rPr lang="en-US" sz="1100" dirty="0"/>
              <a:t>(7454), 1490.  Retrieved from </a:t>
            </a:r>
            <a:r>
              <a:rPr lang="en-US" sz="1100" dirty="0">
                <a:hlinkClick r:id="rId10"/>
              </a:rPr>
              <a:t>https://www.ncbi.nlm.nih.gov/pmc/articles/PMC428525/</a:t>
            </a:r>
            <a:r>
              <a:rPr lang="en-US" sz="1100" dirty="0"/>
              <a:t>  </a:t>
            </a:r>
            <a:r>
              <a:rPr lang="en-US" sz="1100" dirty="0" err="1"/>
              <a:t>doi</a:t>
            </a:r>
            <a:r>
              <a:rPr lang="en-US" sz="1100" dirty="0"/>
              <a:t>: </a:t>
            </a:r>
            <a:r>
              <a:rPr lang="en-US" sz="1100" dirty="0">
                <a:solidFill>
                  <a:srgbClr val="333333"/>
                </a:solidFill>
                <a:latin typeface="interfaceregular"/>
              </a:rPr>
              <a:t> </a:t>
            </a:r>
            <a:r>
              <a:rPr lang="en-US" sz="1100" dirty="0">
                <a:solidFill>
                  <a:srgbClr val="2A6EBB"/>
                </a:solidFill>
                <a:latin typeface="interfaceregular"/>
                <a:hlinkClick r:id="rId11"/>
              </a:rPr>
              <a:t>https://doi.org/10.1136/bmj.328.7454.1490</a:t>
            </a:r>
            <a:endParaRPr lang="en-US" sz="1100" dirty="0"/>
          </a:p>
          <a:p>
            <a:r>
              <a:rPr lang="en-US" sz="1100" dirty="0" err="1"/>
              <a:t>Guyatt</a:t>
            </a:r>
            <a:r>
              <a:rPr lang="en-US" sz="1100" dirty="0"/>
              <a:t>, G. H., </a:t>
            </a:r>
            <a:r>
              <a:rPr lang="en-US" sz="1100" dirty="0" err="1"/>
              <a:t>Oxman</a:t>
            </a:r>
            <a:r>
              <a:rPr lang="en-US" sz="1100" dirty="0"/>
              <a:t>, A. D., </a:t>
            </a:r>
            <a:r>
              <a:rPr lang="en-US" sz="1100" dirty="0" err="1"/>
              <a:t>Vist</a:t>
            </a:r>
            <a:r>
              <a:rPr lang="en-US" sz="1100" dirty="0"/>
              <a:t>, G. E., Kunz, R., Falck-</a:t>
            </a:r>
            <a:r>
              <a:rPr lang="en-US" sz="1100" dirty="0" err="1"/>
              <a:t>Ytter</a:t>
            </a:r>
            <a:r>
              <a:rPr lang="en-US" sz="1100" dirty="0"/>
              <a:t>, Y., Alonso-</a:t>
            </a:r>
            <a:r>
              <a:rPr lang="en-US" sz="1100" dirty="0" err="1"/>
              <a:t>Coello</a:t>
            </a:r>
            <a:r>
              <a:rPr lang="en-US" sz="1100" dirty="0"/>
              <a:t>, P., &amp; </a:t>
            </a:r>
            <a:r>
              <a:rPr lang="en-US" sz="1100" dirty="0" err="1"/>
              <a:t>Schünemann</a:t>
            </a:r>
            <a:r>
              <a:rPr lang="en-US" sz="1100" dirty="0"/>
              <a:t>, H. J. (2008). GRADE: an emerging consensus on rating quality of evidence and strength of recommendations. </a:t>
            </a:r>
            <a:r>
              <a:rPr lang="en-US" sz="1100" i="1" dirty="0"/>
              <a:t>BMJ</a:t>
            </a:r>
            <a:r>
              <a:rPr lang="en-US" sz="1100" dirty="0"/>
              <a:t>, </a:t>
            </a:r>
            <a:r>
              <a:rPr lang="en-US" sz="1100" i="1" dirty="0"/>
              <a:t>336</a:t>
            </a:r>
            <a:r>
              <a:rPr lang="en-US" sz="1100" dirty="0"/>
              <a:t>(7650), 924-926.  </a:t>
            </a:r>
            <a:r>
              <a:rPr lang="en-US" sz="1100" u="sng" dirty="0">
                <a:solidFill>
                  <a:srgbClr val="333333"/>
                </a:solidFill>
                <a:hlinkClick r:id="rId12"/>
              </a:rPr>
              <a:t>PMC2335261</a:t>
            </a:r>
            <a:endParaRPr lang="en-US" sz="1100" dirty="0"/>
          </a:p>
          <a:p>
            <a:r>
              <a:rPr lang="en-US" sz="1100" dirty="0" err="1"/>
              <a:t>Guyatt</a:t>
            </a:r>
            <a:r>
              <a:rPr lang="en-US" sz="1100" dirty="0"/>
              <a:t>, G. H., </a:t>
            </a:r>
            <a:r>
              <a:rPr lang="en-US" sz="1100" dirty="0" err="1"/>
              <a:t>Oxman</a:t>
            </a:r>
            <a:r>
              <a:rPr lang="en-US" sz="1100" dirty="0"/>
              <a:t>, A. D., Kunz, R., Falck-</a:t>
            </a:r>
            <a:r>
              <a:rPr lang="en-US" sz="1100" dirty="0" err="1"/>
              <a:t>Ytter</a:t>
            </a:r>
            <a:r>
              <a:rPr lang="en-US" sz="1100" dirty="0"/>
              <a:t>, Y., </a:t>
            </a:r>
            <a:r>
              <a:rPr lang="en-US" sz="1100" dirty="0" err="1"/>
              <a:t>Vist</a:t>
            </a:r>
            <a:r>
              <a:rPr lang="en-US" sz="1100" dirty="0"/>
              <a:t>, G. E., </a:t>
            </a:r>
            <a:r>
              <a:rPr lang="en-US" sz="1100" dirty="0" err="1"/>
              <a:t>Liberati</a:t>
            </a:r>
            <a:r>
              <a:rPr lang="en-US" sz="1100" dirty="0"/>
              <a:t>, A., &amp; </a:t>
            </a:r>
            <a:r>
              <a:rPr lang="en-US" sz="1100" dirty="0" err="1"/>
              <a:t>Schünemann</a:t>
            </a:r>
            <a:r>
              <a:rPr lang="en-US" sz="1100" dirty="0"/>
              <a:t>, H. J. (2008). Going from evidence to recommendations. </a:t>
            </a:r>
            <a:r>
              <a:rPr lang="en-US" sz="1100" i="1" dirty="0"/>
              <a:t>BMJ</a:t>
            </a:r>
            <a:r>
              <a:rPr lang="en-US" sz="1100" dirty="0"/>
              <a:t>, </a:t>
            </a:r>
            <a:r>
              <a:rPr lang="en-US" sz="1100" i="1" dirty="0"/>
              <a:t>336</a:t>
            </a:r>
            <a:r>
              <a:rPr lang="en-US" sz="1100" dirty="0"/>
              <a:t>(7652), 1049-1051. </a:t>
            </a:r>
            <a:r>
              <a:rPr lang="en-US" sz="1100" dirty="0">
                <a:solidFill>
                  <a:srgbClr val="575757"/>
                </a:solidFill>
                <a:latin typeface="arial" panose="020B0604020202020204" pitchFamily="34" charset="0"/>
              </a:rPr>
              <a:t> </a:t>
            </a:r>
            <a:r>
              <a:rPr lang="en-US" sz="1100" u="sng" dirty="0">
                <a:solidFill>
                  <a:srgbClr val="333333"/>
                </a:solidFill>
                <a:hlinkClick r:id="rId13"/>
              </a:rPr>
              <a:t> PMC2376019</a:t>
            </a:r>
            <a:endParaRPr lang="en-US" sz="1100" dirty="0"/>
          </a:p>
          <a:p>
            <a:r>
              <a:rPr lang="en-US" sz="1100" dirty="0" err="1"/>
              <a:t>Guyatt</a:t>
            </a:r>
            <a:r>
              <a:rPr lang="en-US" sz="1100" dirty="0"/>
              <a:t>, G. H., </a:t>
            </a:r>
            <a:r>
              <a:rPr lang="en-US" sz="1100" dirty="0" err="1"/>
              <a:t>Oxman</a:t>
            </a:r>
            <a:r>
              <a:rPr lang="en-US" sz="1100" dirty="0"/>
              <a:t>, A. D., Kunz, R., </a:t>
            </a:r>
            <a:r>
              <a:rPr lang="en-US" sz="1100" dirty="0" err="1"/>
              <a:t>Vist</a:t>
            </a:r>
            <a:r>
              <a:rPr lang="en-US" sz="1100" dirty="0"/>
              <a:t>, G. E., Falck-</a:t>
            </a:r>
            <a:r>
              <a:rPr lang="en-US" sz="1100" dirty="0" err="1"/>
              <a:t>Ytter</a:t>
            </a:r>
            <a:r>
              <a:rPr lang="en-US" sz="1100" dirty="0"/>
              <a:t>, Y., &amp; </a:t>
            </a:r>
            <a:r>
              <a:rPr lang="en-US" sz="1100" dirty="0" err="1"/>
              <a:t>Schünemann</a:t>
            </a:r>
            <a:r>
              <a:rPr lang="en-US" sz="1100" dirty="0"/>
              <a:t>, H. J. (2008). What is “quality of evidence” and why is it important to clinicians? </a:t>
            </a:r>
            <a:r>
              <a:rPr lang="en-US" sz="1100" i="1" dirty="0"/>
              <a:t>BMJ</a:t>
            </a:r>
            <a:r>
              <a:rPr lang="en-US" sz="1100" dirty="0"/>
              <a:t>, </a:t>
            </a:r>
            <a:r>
              <a:rPr lang="en-US" sz="1100" i="1" dirty="0"/>
              <a:t>336</a:t>
            </a:r>
            <a:r>
              <a:rPr lang="en-US" sz="1100" dirty="0"/>
              <a:t>(7651), 995-998. </a:t>
            </a:r>
            <a:r>
              <a:rPr lang="en-US" sz="1100" u="sng" dirty="0">
                <a:solidFill>
                  <a:srgbClr val="333333"/>
                </a:solidFill>
                <a:hlinkClick r:id="rId14"/>
              </a:rPr>
              <a:t>PMC2364804</a:t>
            </a:r>
            <a:endParaRPr lang="en-US" sz="1100" dirty="0"/>
          </a:p>
          <a:p>
            <a:r>
              <a:rPr lang="en-US" sz="1100" dirty="0" err="1"/>
              <a:t>Guyatt</a:t>
            </a:r>
            <a:r>
              <a:rPr lang="en-US" sz="1100" dirty="0"/>
              <a:t>, G., Rennie, D., Meade, M., &amp; Cook, D. (2015). </a:t>
            </a:r>
            <a:r>
              <a:rPr lang="en-US" sz="1100" i="1" dirty="0"/>
              <a:t>Users' guides to the medical literature</a:t>
            </a:r>
            <a:r>
              <a:rPr lang="en-US" sz="1100" dirty="0"/>
              <a:t>. New York: McGraw-Hill Education Medical.</a:t>
            </a:r>
          </a:p>
          <a:p>
            <a:r>
              <a:rPr lang="en-US" sz="1100" dirty="0"/>
              <a:t>Haynes, R.B., &amp; et al. (2005). In U.S. Department of Health and Human Services, U.S. National Institutes of Health, U.S. National Library of Medicine (Ed.),</a:t>
            </a:r>
            <a:r>
              <a:rPr lang="en-US" sz="1100" i="1" dirty="0"/>
              <a:t> Summary of enhancements for clinical queries for </a:t>
            </a:r>
            <a:r>
              <a:rPr lang="en-US" sz="1100" i="1" dirty="0" err="1"/>
              <a:t>medline</a:t>
            </a:r>
            <a:r>
              <a:rPr lang="en-US" sz="1100" i="1" dirty="0"/>
              <a:t> for studie</a:t>
            </a:r>
            <a:r>
              <a:rPr lang="en-US" sz="1100" dirty="0"/>
              <a:t>s. Bethesda, MD: U.S. Department of Health and Human Services.  Retrieved from </a:t>
            </a:r>
            <a:r>
              <a:rPr lang="en-US" sz="1100" u="sng" dirty="0">
                <a:hlinkClick r:id="rId15"/>
              </a:rPr>
              <a:t>http://www.nlm.nih.gov/pubs/techbull/jf04/cq_info.html</a:t>
            </a:r>
            <a:r>
              <a:rPr lang="en-US" sz="1100" dirty="0"/>
              <a:t> </a:t>
            </a:r>
          </a:p>
          <a:p>
            <a:pPr marL="0" indent="0">
              <a:buNone/>
            </a:pPr>
            <a:endParaRPr lang="en-US" sz="1100" dirty="0"/>
          </a:p>
          <a:p>
            <a:endParaRPr lang="en-US" sz="1100" dirty="0"/>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52</a:t>
            </a:fld>
            <a:endParaRPr lang="en-US" dirty="0"/>
          </a:p>
        </p:txBody>
      </p:sp>
      <p:sp>
        <p:nvSpPr>
          <p:cNvPr id="6" name="Date Placeholder 5"/>
          <p:cNvSpPr>
            <a:spLocks noGrp="1"/>
          </p:cNvSpPr>
          <p:nvPr>
            <p:ph type="dt" sz="half" idx="10"/>
          </p:nvPr>
        </p:nvSpPr>
        <p:spPr/>
        <p:txBody>
          <a:bodyPr/>
          <a:lstStyle/>
          <a:p>
            <a:pPr>
              <a:defRPr/>
            </a:pPr>
            <a:fld id="{62DC7513-1482-4746-A31C-B9F57CFE8657}" type="datetime1">
              <a:rPr lang="en-US" smtClean="0"/>
              <a:t>5/2/18</a:t>
            </a:fld>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819400" cy="609600"/>
          </a:xfrm>
        </p:spPr>
        <p:txBody>
          <a:bodyPr/>
          <a:lstStyle/>
          <a:p>
            <a:r>
              <a:rPr lang="en-US" dirty="0"/>
              <a:t>References</a:t>
            </a:r>
          </a:p>
        </p:txBody>
      </p:sp>
      <p:sp>
        <p:nvSpPr>
          <p:cNvPr id="3" name="Content Placeholder 2"/>
          <p:cNvSpPr>
            <a:spLocks noGrp="1"/>
          </p:cNvSpPr>
          <p:nvPr>
            <p:ph idx="1"/>
          </p:nvPr>
        </p:nvSpPr>
        <p:spPr>
          <a:xfrm>
            <a:off x="152400" y="936358"/>
            <a:ext cx="8839200" cy="4985283"/>
          </a:xfrm>
        </p:spPr>
        <p:txBody>
          <a:bodyPr/>
          <a:lstStyle/>
          <a:p>
            <a:r>
              <a:rPr lang="en-US" sz="1050" dirty="0" err="1"/>
              <a:t>McKibbon</a:t>
            </a:r>
            <a:r>
              <a:rPr lang="en-US" sz="1050" dirty="0"/>
              <a:t>, A., &amp; </a:t>
            </a:r>
            <a:r>
              <a:rPr lang="en-US" sz="1050" dirty="0" err="1"/>
              <a:t>Wilczynski</a:t>
            </a:r>
            <a:r>
              <a:rPr lang="en-US" sz="1050" dirty="0"/>
              <a:t>, N. (2009).</a:t>
            </a:r>
            <a:r>
              <a:rPr lang="en-US" sz="1050" i="1" dirty="0"/>
              <a:t> PDQ:  Evidence-based principles and practic</a:t>
            </a:r>
            <a:r>
              <a:rPr lang="en-US" sz="1050" dirty="0"/>
              <a:t>e (2nd ed.). Shelton, CT: People’s Medical Publishing House.</a:t>
            </a:r>
          </a:p>
          <a:p>
            <a:r>
              <a:rPr lang="en-US" sz="1050" dirty="0"/>
              <a:t>Nielsen–Bohlman, L., Panzer, A., &amp; Kindig, D.A. (2004). </a:t>
            </a:r>
            <a:r>
              <a:rPr lang="en-US" sz="1050" i="1" dirty="0"/>
              <a:t>Health literacy: a prescription to end confusion</a:t>
            </a:r>
            <a:r>
              <a:rPr lang="en-US" sz="1050" dirty="0"/>
              <a:t>. Washington, D.C.: The National Academies Press. </a:t>
            </a:r>
          </a:p>
          <a:p>
            <a:pPr marL="0" indent="0">
              <a:buNone/>
            </a:pPr>
            <a:r>
              <a:rPr lang="en-US" sz="1050" dirty="0"/>
              <a:t>           </a:t>
            </a:r>
            <a:r>
              <a:rPr lang="en-US" sz="1050" dirty="0">
                <a:hlinkClick r:id="rId3"/>
              </a:rPr>
              <a:t>https://</a:t>
            </a:r>
            <a:r>
              <a:rPr lang="en-US" sz="1050" dirty="0" err="1">
                <a:hlinkClick r:id="rId3"/>
              </a:rPr>
              <a:t>www.ncbi.nlm.nih.gov</a:t>
            </a:r>
            <a:r>
              <a:rPr lang="en-US" sz="1050" dirty="0">
                <a:hlinkClick r:id="rId3"/>
              </a:rPr>
              <a:t>/books/NBK216032/</a:t>
            </a:r>
            <a:endParaRPr lang="en-US" sz="1050" dirty="0"/>
          </a:p>
          <a:p>
            <a:r>
              <a:rPr lang="en-US" sz="1050" dirty="0"/>
              <a:t>Peregrin, T. (2010). Picture this: visual cues enhance health education messages for people with low literacy skills. </a:t>
            </a:r>
            <a:r>
              <a:rPr lang="en-US" sz="1050" i="1" dirty="0"/>
              <a:t>Journal of the American Dietetic Association</a:t>
            </a:r>
            <a:r>
              <a:rPr lang="en-US" sz="1050" dirty="0"/>
              <a:t>, </a:t>
            </a:r>
            <a:r>
              <a:rPr lang="en-US" sz="1050" i="1" dirty="0"/>
              <a:t>110</a:t>
            </a:r>
            <a:r>
              <a:rPr lang="en-US" sz="1050" dirty="0"/>
              <a:t>(4), 500–5</a:t>
            </a:r>
            <a:r>
              <a:rPr lang="en-US" sz="1050" dirty="0">
                <a:solidFill>
                  <a:srgbClr val="FF2F92"/>
                </a:solidFill>
              </a:rPr>
              <a:t>. </a:t>
            </a:r>
            <a:r>
              <a:rPr lang="en-US" sz="1050" dirty="0"/>
              <a:t>PMID: 20338272  DOI: </a:t>
            </a:r>
            <a:r>
              <a:rPr lang="en-US" sz="1050" u="sng" dirty="0">
                <a:hlinkClick r:id="rId4"/>
              </a:rPr>
              <a:t>10.1016/j.jada.2010.02.019</a:t>
            </a:r>
            <a:endParaRPr lang="en-US" sz="1050" dirty="0">
              <a:solidFill>
                <a:srgbClr val="FF2F92"/>
              </a:solidFill>
            </a:endParaRPr>
          </a:p>
          <a:p>
            <a:r>
              <a:rPr lang="en-US" sz="1050" dirty="0"/>
              <a:t>Ratzan, S.C., &amp; Parker, R.M. U.S. Department of Health and Human Services, U.S. Public Health Service, U.S. National Institutes of Health, U.S. National Library of Medicine, Reference Section. (2000). </a:t>
            </a:r>
            <a:r>
              <a:rPr lang="en-US" sz="1050" i="1" dirty="0"/>
              <a:t>Introduction. </a:t>
            </a:r>
            <a:r>
              <a:rPr lang="en-US" sz="1050" dirty="0"/>
              <a:t>In:</a:t>
            </a:r>
            <a:r>
              <a:rPr lang="en-US" sz="1050" i="1" dirty="0"/>
              <a:t> National library of medicine current bibliographies in medicine: health literacy</a:t>
            </a:r>
            <a:r>
              <a:rPr lang="en-US" sz="1050" dirty="0"/>
              <a:t> (NLM Pub. No. CBM 2000–1). Bethesda, MD: U.S. Department of Health and Human Services  </a:t>
            </a:r>
            <a:r>
              <a:rPr lang="en-US" sz="1050" dirty="0">
                <a:hlinkClick r:id="rId5"/>
              </a:rPr>
              <a:t>http://www.nlm.nih.gov/archive//20061214/pubs/cbm/hliteracy.html</a:t>
            </a:r>
            <a:endParaRPr lang="en-US" sz="1050" dirty="0"/>
          </a:p>
          <a:p>
            <a:r>
              <a:rPr lang="en-US" sz="1050" dirty="0"/>
              <a:t>Rennie, D. (2008). </a:t>
            </a:r>
            <a:r>
              <a:rPr lang="en-US" sz="1050" i="1" dirty="0"/>
              <a:t>Users' guides to the medical literature</a:t>
            </a:r>
            <a:r>
              <a:rPr lang="en-US" sz="1050" dirty="0"/>
              <a:t>. New York: McGraw–Hill Medical. </a:t>
            </a:r>
            <a:r>
              <a:rPr lang="en-US" sz="1050" dirty="0">
                <a:hlinkClick r:id="rId6"/>
              </a:rPr>
              <a:t>https://</a:t>
            </a:r>
            <a:r>
              <a:rPr lang="en-US" sz="1050" dirty="0" err="1">
                <a:hlinkClick r:id="rId6"/>
              </a:rPr>
              <a:t>jamaevidence.mhmedical.com</a:t>
            </a:r>
            <a:r>
              <a:rPr lang="en-US" sz="1050" dirty="0">
                <a:hlinkClick r:id="rId6"/>
              </a:rPr>
              <a:t>/</a:t>
            </a:r>
            <a:r>
              <a:rPr lang="en-US" sz="1050" dirty="0" err="1">
                <a:hlinkClick r:id="rId6"/>
              </a:rPr>
              <a:t>book.aspx?bookID</a:t>
            </a:r>
            <a:r>
              <a:rPr lang="en-US" sz="1050" dirty="0">
                <a:hlinkClick r:id="rId6"/>
              </a:rPr>
              <a:t>=847&amp;TopLevelContentDisplayName=Books</a:t>
            </a:r>
            <a:endParaRPr lang="en-US" sz="1050" dirty="0"/>
          </a:p>
          <a:p>
            <a:r>
              <a:rPr lang="en-US" sz="1050" dirty="0"/>
              <a:t>Sackett, D.L. (2000). </a:t>
            </a:r>
            <a:r>
              <a:rPr lang="en-US" sz="1050" i="1" dirty="0"/>
              <a:t>Evidence–based medicine: how to practice and teach EBM</a:t>
            </a:r>
            <a:r>
              <a:rPr lang="en-US" sz="1050" dirty="0"/>
              <a:t>. Edinburgh: Churchill Livingstone.</a:t>
            </a:r>
          </a:p>
          <a:p>
            <a:r>
              <a:rPr lang="en-US" sz="1050" dirty="0"/>
              <a:t>Straus, S.E., Richardson, W.S., Glasziou, P., &amp; Haynes, R.B. (2005). </a:t>
            </a:r>
            <a:r>
              <a:rPr lang="en-US" sz="1050" i="1" dirty="0"/>
              <a:t>Evidence–based medicine: how to practice and teach EBM</a:t>
            </a:r>
            <a:r>
              <a:rPr lang="en-US" sz="1050" dirty="0"/>
              <a:t>.  Edinburgh: Elsevier/Churchill Livingstone.</a:t>
            </a:r>
          </a:p>
          <a:p>
            <a:r>
              <a:rPr lang="en-US" sz="1050" dirty="0"/>
              <a:t>The Cochrane collaboration. (2016). </a:t>
            </a:r>
            <a:r>
              <a:rPr lang="en-US" sz="1050" i="1" dirty="0"/>
              <a:t>About the cochrane library</a:t>
            </a:r>
            <a:r>
              <a:rPr lang="en-US" sz="1050" dirty="0"/>
              <a:t>  Retrieved from </a:t>
            </a:r>
            <a:r>
              <a:rPr lang="en-US" sz="1050" dirty="0">
                <a:solidFill>
                  <a:srgbClr val="FD6E27"/>
                </a:solidFill>
                <a:hlinkClick r:id="rId7"/>
              </a:rPr>
              <a:t>http://www.cochranelibrary.com/about/about-the-cochrane-library.html</a:t>
            </a:r>
            <a:endParaRPr lang="en-US" sz="1050" dirty="0">
              <a:solidFill>
                <a:srgbClr val="FD6E27"/>
              </a:solidFill>
            </a:endParaRPr>
          </a:p>
          <a:p>
            <a:pPr>
              <a:lnSpc>
                <a:spcPct val="110000"/>
              </a:lnSpc>
            </a:pPr>
            <a:r>
              <a:rPr lang="en-US" sz="1050" dirty="0">
                <a:solidFill>
                  <a:srgbClr val="000000"/>
                </a:solidFill>
              </a:rPr>
              <a:t>The Cochrane Collaboration. (2018). Glossary. Retrieved April 24, 2018, from </a:t>
            </a:r>
            <a:r>
              <a:rPr lang="en-US" sz="1050" dirty="0">
                <a:solidFill>
                  <a:srgbClr val="000000"/>
                </a:solidFill>
                <a:hlinkClick r:id="rId8"/>
              </a:rPr>
              <a:t>http://</a:t>
            </a:r>
            <a:r>
              <a:rPr lang="en-US" sz="1050" dirty="0" err="1">
                <a:solidFill>
                  <a:srgbClr val="000000"/>
                </a:solidFill>
                <a:hlinkClick r:id="rId8"/>
              </a:rPr>
              <a:t>community.cochrane.org</a:t>
            </a:r>
            <a:r>
              <a:rPr lang="en-US" sz="1050" dirty="0">
                <a:solidFill>
                  <a:srgbClr val="000000"/>
                </a:solidFill>
                <a:hlinkClick r:id="rId8"/>
              </a:rPr>
              <a:t>/glossary</a:t>
            </a:r>
            <a:endParaRPr lang="en-US" sz="1050" dirty="0"/>
          </a:p>
          <a:p>
            <a:pPr>
              <a:lnSpc>
                <a:spcPct val="110000"/>
              </a:lnSpc>
            </a:pPr>
            <a:r>
              <a:rPr lang="en-US" sz="1050" dirty="0"/>
              <a:t>The JAMA Network.  The 5A’s of the health information cycle: Robert Hayward, MD, defines the 5A’s of the health information cycle and helps learners understand the process.  </a:t>
            </a:r>
            <a:r>
              <a:rPr lang="en-US" sz="1050" i="1" dirty="0" err="1"/>
              <a:t>JAMAevidence</a:t>
            </a:r>
            <a:r>
              <a:rPr lang="en-US" sz="1050" i="1" dirty="0"/>
              <a:t> audio</a:t>
            </a:r>
            <a:r>
              <a:rPr lang="en-US" sz="1050" dirty="0"/>
              <a:t> [audio podcast].  Retrieved from </a:t>
            </a:r>
            <a:r>
              <a:rPr lang="en-US" sz="1050" dirty="0">
                <a:hlinkClick r:id="rId9"/>
              </a:rPr>
              <a:t>https://jamaevidence.mhmedical.com/podcasts.aspx</a:t>
            </a:r>
            <a:endParaRPr lang="en-US" sz="1050" dirty="0">
              <a:solidFill>
                <a:srgbClr val="FD6E27"/>
              </a:solidFill>
            </a:endParaRPr>
          </a:p>
          <a:p>
            <a:r>
              <a:rPr lang="en-US" sz="1050" dirty="0"/>
              <a:t>U.S. Department of Health &amp; Human Services, Centers for Disease Control and Prevention.  (2017).  </a:t>
            </a:r>
            <a:r>
              <a:rPr lang="en-US" sz="1050" i="1" dirty="0"/>
              <a:t>Health literacy</a:t>
            </a:r>
            <a:r>
              <a:rPr lang="en-US" sz="1050" dirty="0"/>
              <a:t>.  Atlanta, GA: Centers for Disease Control and Prevention.  Retrieved from </a:t>
            </a:r>
            <a:r>
              <a:rPr lang="en-US" sz="1050" dirty="0">
                <a:hlinkClick r:id="rId10"/>
              </a:rPr>
              <a:t>https://www.cdc.gov/healthliteracy/index.html</a:t>
            </a:r>
            <a:endParaRPr lang="en-US" sz="1050" dirty="0"/>
          </a:p>
          <a:p>
            <a:r>
              <a:rPr lang="en-US" sz="1050" dirty="0"/>
              <a:t>U.S. Department of Health and Human Services, Public Health Service, U.S. National Institutes of Health, U.S. National Library of Medicine. (2010). </a:t>
            </a:r>
            <a:r>
              <a:rPr lang="en-US" sz="1050" i="1" dirty="0"/>
              <a:t>Medlineplus</a:t>
            </a:r>
            <a:r>
              <a:rPr lang="en-US" sz="1050" i="1" dirty="0">
                <a:sym typeface="Symbol"/>
              </a:rPr>
              <a:t></a:t>
            </a:r>
            <a:r>
              <a:rPr lang="en-US" sz="1050" i="1" dirty="0"/>
              <a:t>: trusted health information for you</a:t>
            </a:r>
            <a:r>
              <a:rPr lang="en-US" sz="1050" dirty="0"/>
              <a:t>. Bethesda, MD: U.S. Department of Health and Human Services. Retrieved from </a:t>
            </a:r>
            <a:r>
              <a:rPr lang="en-US" sz="1050" dirty="0">
                <a:hlinkClick r:id="rId11"/>
              </a:rPr>
              <a:t>http://www.nlm.nih.gov/medlineplus/</a:t>
            </a:r>
            <a:endParaRPr lang="en-US" sz="1050" dirty="0"/>
          </a:p>
          <a:p>
            <a:r>
              <a:rPr lang="en-US" sz="1050" dirty="0"/>
              <a:t>U.S. Department of Health and Human Services, Public Health Service, U.S. National Institutes of Health, U.S. National Library of Medicine. (2016). </a:t>
            </a:r>
            <a:r>
              <a:rPr lang="en-US" sz="1050" i="1" dirty="0"/>
              <a:t>PubMed Help [Internet]. Using clinical queries. </a:t>
            </a:r>
            <a:r>
              <a:rPr lang="en-US" sz="1050" dirty="0"/>
              <a:t>Bethesda, MD: U.S. Department of Health and Human Services. Retrieved from </a:t>
            </a:r>
            <a:r>
              <a:rPr lang="en-US" sz="1050" dirty="0">
                <a:hlinkClick r:id="rId12"/>
              </a:rPr>
              <a:t>http://www.ncbi.nlm.nih.gov/books/NBK3827/#pubmedhelp.Clinical_Queries_Filters</a:t>
            </a:r>
            <a:endParaRPr lang="en-US" sz="1050" dirty="0"/>
          </a:p>
          <a:p>
            <a:r>
              <a:rPr lang="en-US" sz="1050" dirty="0"/>
              <a:t>University of Washington Health Sciences Libraries. (2014). LibGuides.  Evidence-Based Practice. PICO.  Retrieved from </a:t>
            </a:r>
            <a:r>
              <a:rPr lang="en-US" sz="1050" dirty="0">
                <a:hlinkClick r:id="rId13"/>
              </a:rPr>
              <a:t>http://libguides.hsl.washington.edu/content.php?pid=231619&amp;sid=1931590</a:t>
            </a:r>
            <a:endParaRPr lang="en-US" sz="1050" dirty="0"/>
          </a:p>
          <a:p>
            <a:pPr>
              <a:buNone/>
            </a:pPr>
            <a:endParaRPr lang="en-US" sz="1100" dirty="0"/>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53</a:t>
            </a:fld>
            <a:endParaRPr lang="en-US" dirty="0"/>
          </a:p>
        </p:txBody>
      </p:sp>
      <p:sp>
        <p:nvSpPr>
          <p:cNvPr id="6" name="Date Placeholder 5"/>
          <p:cNvSpPr>
            <a:spLocks noGrp="1"/>
          </p:cNvSpPr>
          <p:nvPr>
            <p:ph type="dt" sz="half" idx="10"/>
          </p:nvPr>
        </p:nvSpPr>
        <p:spPr/>
        <p:txBody>
          <a:bodyPr/>
          <a:lstStyle/>
          <a:p>
            <a:pPr>
              <a:defRPr/>
            </a:pPr>
            <a:fld id="{23EB3007-188C-5440-B4D4-AC042D3D1257}" type="datetime1">
              <a:rPr lang="en-US" smtClean="0"/>
              <a:t>5/2/18</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4"/>
            <a:ext cx="5334000" cy="516467"/>
          </a:xfrm>
        </p:spPr>
        <p:txBody>
          <a:bodyPr/>
          <a:lstStyle/>
          <a:p>
            <a:pPr algn="l"/>
            <a:r>
              <a:rPr lang="en-US" dirty="0">
                <a:solidFill>
                  <a:schemeClr val="bg1"/>
                </a:solidFill>
              </a:rPr>
              <a:t>Definition and Process</a:t>
            </a:r>
          </a:p>
        </p:txBody>
      </p:sp>
      <p:sp>
        <p:nvSpPr>
          <p:cNvPr id="3" name="Content Placeholder 2"/>
          <p:cNvSpPr>
            <a:spLocks noGrp="1"/>
          </p:cNvSpPr>
          <p:nvPr>
            <p:ph idx="1"/>
          </p:nvPr>
        </p:nvSpPr>
        <p:spPr>
          <a:xfrm>
            <a:off x="0" y="632059"/>
            <a:ext cx="9067800" cy="1147936"/>
          </a:xfrm>
        </p:spPr>
        <p:txBody>
          <a:bodyPr/>
          <a:lstStyle/>
          <a:p>
            <a:pPr>
              <a:buNone/>
            </a:pPr>
            <a:r>
              <a:rPr lang="en-US" sz="2800" dirty="0">
                <a:solidFill>
                  <a:srgbClr val="C0504D"/>
                </a:solidFill>
              </a:rPr>
              <a:t>What is Evidence–Based Practice?</a:t>
            </a:r>
            <a:endParaRPr lang="en-US" sz="1900" dirty="0">
              <a:solidFill>
                <a:srgbClr val="C0504D"/>
              </a:solidFill>
            </a:endParaRPr>
          </a:p>
          <a:p>
            <a:pPr>
              <a:spcAft>
                <a:spcPts val="600"/>
              </a:spcAft>
              <a:buNone/>
            </a:pPr>
            <a:r>
              <a:rPr lang="en-US" sz="1900" dirty="0"/>
              <a:t>   Evidence–Based Practice (EBP) requires the integration of the </a:t>
            </a:r>
            <a:r>
              <a:rPr lang="en-US" sz="1900" dirty="0">
                <a:solidFill>
                  <a:srgbClr val="4F81BD"/>
                </a:solidFill>
                <a:hlinkClick r:id="rId3" action="ppaction://hlinksldjump"/>
              </a:rPr>
              <a:t>best research evidence </a:t>
            </a:r>
            <a:r>
              <a:rPr lang="en-US" sz="1900" dirty="0">
                <a:solidFill>
                  <a:srgbClr val="4F81BD"/>
                </a:solidFill>
              </a:rPr>
              <a:t> </a:t>
            </a:r>
            <a:r>
              <a:rPr lang="en-US" sz="1900" dirty="0"/>
              <a:t>with </a:t>
            </a:r>
            <a:r>
              <a:rPr lang="en-US" sz="1900" dirty="0">
                <a:solidFill>
                  <a:srgbClr val="4F81BD"/>
                </a:solidFill>
                <a:hlinkClick r:id="rId4" action="ppaction://hlinksldjump"/>
              </a:rPr>
              <a:t>clinical expertise</a:t>
            </a:r>
            <a:r>
              <a:rPr lang="en-US" sz="1900" dirty="0">
                <a:solidFill>
                  <a:srgbClr val="4F81BD"/>
                </a:solidFill>
              </a:rPr>
              <a:t> </a:t>
            </a:r>
            <a:r>
              <a:rPr lang="en-US" sz="1900" dirty="0"/>
              <a:t>and the </a:t>
            </a:r>
            <a:r>
              <a:rPr lang="en-US" sz="1900" dirty="0">
                <a:solidFill>
                  <a:srgbClr val="4F81BD"/>
                </a:solidFill>
                <a:hlinkClick r:id="rId5" action="ppaction://hlinksldjump"/>
              </a:rPr>
              <a:t>patient’s unique values and circumstances</a:t>
            </a:r>
            <a:r>
              <a:rPr lang="en-US" sz="1900" dirty="0"/>
              <a:t>. </a:t>
            </a:r>
            <a:r>
              <a:rPr lang="en-US" sz="1000" i="1" dirty="0"/>
              <a:t>(Straus, 2005)</a:t>
            </a:r>
            <a:r>
              <a:rPr lang="en-US" sz="1000" i="1" dirty="0">
                <a:solidFill>
                  <a:schemeClr val="accent2"/>
                </a:solidFill>
              </a:rPr>
              <a:t>	</a:t>
            </a:r>
            <a:endParaRPr lang="en-US" sz="2400" dirty="0">
              <a:solidFill>
                <a:schemeClr val="accent2"/>
              </a:solidFill>
            </a:endParaRPr>
          </a:p>
          <a:p>
            <a:pPr>
              <a:buNone/>
            </a:pPr>
            <a:endParaRPr lang="en-US" dirty="0"/>
          </a:p>
          <a:p>
            <a:pPr>
              <a:buNone/>
            </a:pPr>
            <a:r>
              <a:rPr lang="en-US" dirty="0"/>
              <a:t>	</a:t>
            </a:r>
          </a:p>
          <a:p>
            <a:pPr>
              <a:buNone/>
            </a:pPr>
            <a:r>
              <a:rPr lang="en-US" dirty="0"/>
              <a:t>	</a:t>
            </a:r>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6</a:t>
            </a:fld>
            <a:endParaRPr lang="en-US" dirty="0"/>
          </a:p>
        </p:txBody>
      </p:sp>
      <p:sp>
        <p:nvSpPr>
          <p:cNvPr id="8" name="Rectangle 7"/>
          <p:cNvSpPr/>
          <p:nvPr/>
        </p:nvSpPr>
        <p:spPr>
          <a:xfrm>
            <a:off x="1363399" y="6141376"/>
            <a:ext cx="1346530" cy="246221"/>
          </a:xfrm>
          <a:prstGeom prst="rect">
            <a:avLst/>
          </a:prstGeom>
        </p:spPr>
        <p:txBody>
          <a:bodyPr wrap="none">
            <a:spAutoFit/>
          </a:bodyPr>
          <a:lstStyle/>
          <a:p>
            <a:r>
              <a:rPr lang="en-US" sz="1000" i="1" dirty="0"/>
              <a:t>(JAMAevidence, 2011)</a:t>
            </a:r>
            <a:endParaRPr lang="en-US" sz="1000" dirty="0"/>
          </a:p>
        </p:txBody>
      </p:sp>
      <p:grpSp>
        <p:nvGrpSpPr>
          <p:cNvPr id="43" name="Group 42"/>
          <p:cNvGrpSpPr/>
          <p:nvPr/>
        </p:nvGrpSpPr>
        <p:grpSpPr>
          <a:xfrm>
            <a:off x="492088" y="2342031"/>
            <a:ext cx="8159823" cy="4062500"/>
            <a:chOff x="492088" y="2342031"/>
            <a:chExt cx="8159823" cy="4062500"/>
          </a:xfrm>
        </p:grpSpPr>
        <p:grpSp>
          <p:nvGrpSpPr>
            <p:cNvPr id="7" name="Group 6"/>
            <p:cNvGrpSpPr/>
            <p:nvPr/>
          </p:nvGrpSpPr>
          <p:grpSpPr>
            <a:xfrm>
              <a:off x="492088" y="2342031"/>
              <a:ext cx="8159823" cy="1056653"/>
              <a:chOff x="492088" y="2342031"/>
              <a:chExt cx="8159823" cy="1056653"/>
            </a:xfrm>
          </p:grpSpPr>
          <p:grpSp>
            <p:nvGrpSpPr>
              <p:cNvPr id="12" name="Group 11"/>
              <p:cNvGrpSpPr/>
              <p:nvPr/>
            </p:nvGrpSpPr>
            <p:grpSpPr>
              <a:xfrm>
                <a:off x="492088" y="2342031"/>
                <a:ext cx="739658" cy="1056653"/>
                <a:chOff x="0" y="659"/>
                <a:chExt cx="739658" cy="1056653"/>
              </a:xfrm>
            </p:grpSpPr>
            <p:sp>
              <p:nvSpPr>
                <p:cNvPr id="40" name="Chevron 39"/>
                <p:cNvSpPr/>
                <p:nvPr/>
              </p:nvSpPr>
              <p:spPr>
                <a:xfrm rot="5400000">
                  <a:off x="-158498" y="159157"/>
                  <a:ext cx="1056653" cy="739657"/>
                </a:xfrm>
                <a:prstGeom prst="chevron">
                  <a:avLst/>
                </a:prstGeom>
                <a:solidFill>
                  <a:schemeClr val="accent2"/>
                </a:solidFill>
                <a:ln>
                  <a:solidFill>
                    <a:srgbClr val="C0504D"/>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41" name="Chevron 4"/>
                <p:cNvSpPr/>
                <p:nvPr/>
              </p:nvSpPr>
              <p:spPr>
                <a:xfrm>
                  <a:off x="1" y="370488"/>
                  <a:ext cx="739657" cy="316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Assess</a:t>
                  </a:r>
                </a:p>
              </p:txBody>
            </p:sp>
          </p:grpSp>
          <p:grpSp>
            <p:nvGrpSpPr>
              <p:cNvPr id="13" name="Group 12"/>
              <p:cNvGrpSpPr/>
              <p:nvPr/>
            </p:nvGrpSpPr>
            <p:grpSpPr>
              <a:xfrm>
                <a:off x="1231745" y="2342032"/>
                <a:ext cx="7420166" cy="686824"/>
                <a:chOff x="739657" y="660"/>
                <a:chExt cx="7420166" cy="686824"/>
              </a:xfrm>
            </p:grpSpPr>
            <p:sp>
              <p:nvSpPr>
                <p:cNvPr id="38" name="Round Same Side Corner Rectangle 37"/>
                <p:cNvSpPr/>
                <p:nvPr/>
              </p:nvSpPr>
              <p:spPr>
                <a:xfrm rot="5400000">
                  <a:off x="4106328" y="-3366011"/>
                  <a:ext cx="686824" cy="7420166"/>
                </a:xfrm>
                <a:prstGeom prst="round2SameRect">
                  <a:avLst/>
                </a:prstGeom>
                <a:ln>
                  <a:solidFill>
                    <a:schemeClr val="tx1">
                      <a:lumMod val="50000"/>
                      <a:lumOff val="50000"/>
                    </a:schemeClr>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 Same Side Corner Rectangle 6"/>
                <p:cNvSpPr/>
                <p:nvPr/>
              </p:nvSpPr>
              <p:spPr>
                <a:xfrm>
                  <a:off x="739657" y="34188"/>
                  <a:ext cx="7386638" cy="6197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 priority, what are the issues?</a:t>
                  </a:r>
                </a:p>
                <a:p>
                  <a:pPr marL="114300" lvl="1" indent="-114300" algn="l" defTabSz="533400">
                    <a:lnSpc>
                      <a:spcPct val="90000"/>
                    </a:lnSpc>
                    <a:spcBef>
                      <a:spcPct val="0"/>
                    </a:spcBef>
                    <a:spcAft>
                      <a:spcPct val="15000"/>
                    </a:spcAft>
                    <a:buChar char="••"/>
                  </a:pPr>
                  <a:r>
                    <a:rPr lang="en-US" sz="1200" kern="1200" dirty="0"/>
                    <a:t>Is it critical, correctable, common, contextual, comprehensive?</a:t>
                  </a:r>
                </a:p>
              </p:txBody>
            </p:sp>
          </p:grpSp>
        </p:grpSp>
        <p:grpSp>
          <p:nvGrpSpPr>
            <p:cNvPr id="9" name="Group 8"/>
            <p:cNvGrpSpPr/>
            <p:nvPr/>
          </p:nvGrpSpPr>
          <p:grpSpPr>
            <a:xfrm>
              <a:off x="492088" y="3099678"/>
              <a:ext cx="8159823" cy="1056653"/>
              <a:chOff x="492088" y="3099678"/>
              <a:chExt cx="8159823" cy="1056653"/>
            </a:xfrm>
          </p:grpSpPr>
          <p:grpSp>
            <p:nvGrpSpPr>
              <p:cNvPr id="14" name="Group 13"/>
              <p:cNvGrpSpPr/>
              <p:nvPr/>
            </p:nvGrpSpPr>
            <p:grpSpPr>
              <a:xfrm>
                <a:off x="492088" y="3099678"/>
                <a:ext cx="739658" cy="1056653"/>
                <a:chOff x="0" y="939740"/>
                <a:chExt cx="739658" cy="1056653"/>
              </a:xfrm>
            </p:grpSpPr>
            <p:sp>
              <p:nvSpPr>
                <p:cNvPr id="36" name="Chevron 35"/>
                <p:cNvSpPr/>
                <p:nvPr/>
              </p:nvSpPr>
              <p:spPr>
                <a:xfrm rot="5400000">
                  <a:off x="-158498" y="1098238"/>
                  <a:ext cx="1056653" cy="739657"/>
                </a:xfrm>
                <a:prstGeom prst="chevron">
                  <a:avLst/>
                </a:prstGeom>
                <a:solidFill>
                  <a:srgbClr val="C0504D"/>
                </a:solidFill>
                <a:ln>
                  <a:solidFill>
                    <a:srgbClr val="C0504D"/>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37" name="Chevron 8"/>
                <p:cNvSpPr/>
                <p:nvPr/>
              </p:nvSpPr>
              <p:spPr>
                <a:xfrm>
                  <a:off x="1" y="1309569"/>
                  <a:ext cx="739657" cy="316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Ask</a:t>
                  </a:r>
                </a:p>
              </p:txBody>
            </p:sp>
          </p:grpSp>
          <p:grpSp>
            <p:nvGrpSpPr>
              <p:cNvPr id="15" name="Group 14"/>
              <p:cNvGrpSpPr/>
              <p:nvPr/>
            </p:nvGrpSpPr>
            <p:grpSpPr>
              <a:xfrm>
                <a:off x="1231745" y="3099679"/>
                <a:ext cx="7420166" cy="686824"/>
                <a:chOff x="739657" y="939741"/>
                <a:chExt cx="7420166" cy="686824"/>
              </a:xfrm>
            </p:grpSpPr>
            <p:sp>
              <p:nvSpPr>
                <p:cNvPr id="34" name="Round Same Side Corner Rectangle 33"/>
                <p:cNvSpPr/>
                <p:nvPr/>
              </p:nvSpPr>
              <p:spPr>
                <a:xfrm rot="5400000">
                  <a:off x="4106328" y="-2426930"/>
                  <a:ext cx="686824" cy="7420166"/>
                </a:xfrm>
                <a:prstGeom prst="round2SameRect">
                  <a:avLst/>
                </a:prstGeom>
                <a:ln>
                  <a:solidFill>
                    <a:schemeClr val="tx1">
                      <a:lumMod val="50000"/>
                      <a:lumOff val="50000"/>
                    </a:schemeClr>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 Same Side Corner Rectangle 10"/>
                <p:cNvSpPr/>
                <p:nvPr/>
              </p:nvSpPr>
              <p:spPr>
                <a:xfrm>
                  <a:off x="739657" y="973269"/>
                  <a:ext cx="7386638" cy="6197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What is the question’s study category? Prevention? Therapy? Harm/Causation? Diagnosis? Prognosis? Outcomes? Economic? Qualitative? Guidelines?</a:t>
                  </a:r>
                </a:p>
                <a:p>
                  <a:pPr marL="114300" lvl="1" indent="-114300" algn="l" defTabSz="533400">
                    <a:lnSpc>
                      <a:spcPct val="90000"/>
                    </a:lnSpc>
                    <a:spcBef>
                      <a:spcPct val="0"/>
                    </a:spcBef>
                    <a:spcAft>
                      <a:spcPct val="15000"/>
                    </a:spcAft>
                    <a:buChar char="••"/>
                  </a:pPr>
                  <a:r>
                    <a:rPr lang="en-US" sz="1200" kern="1200" dirty="0"/>
                    <a:t>Build a well–articulated, focused question using the PICO model: </a:t>
                  </a:r>
                  <a:r>
                    <a:rPr lang="en-US" sz="1200" b="1" i="1" kern="1200" dirty="0"/>
                    <a:t>P</a:t>
                  </a:r>
                  <a:r>
                    <a:rPr lang="en-US" sz="1200" kern="1200" dirty="0"/>
                    <a:t>atient, </a:t>
                  </a:r>
                  <a:r>
                    <a:rPr lang="en-US" sz="1200" b="1" i="1" kern="1200" dirty="0"/>
                    <a:t>I</a:t>
                  </a:r>
                  <a:r>
                    <a:rPr lang="en-US" sz="1200" kern="1200" dirty="0"/>
                    <a:t>ntervention, </a:t>
                  </a:r>
                  <a:r>
                    <a:rPr lang="en-US" sz="1200" b="1" i="1" kern="1200" dirty="0"/>
                    <a:t>C</a:t>
                  </a:r>
                  <a:r>
                    <a:rPr lang="en-US" sz="1200" kern="1200" dirty="0"/>
                    <a:t>omparison, </a:t>
                  </a:r>
                  <a:r>
                    <a:rPr lang="en-US" sz="1200" b="1" i="1" kern="1200" dirty="0"/>
                    <a:t>O</a:t>
                  </a:r>
                  <a:r>
                    <a:rPr lang="en-US" sz="1200" kern="1200" dirty="0"/>
                    <a:t>utcome.</a:t>
                  </a:r>
                </a:p>
              </p:txBody>
            </p:sp>
          </p:grpSp>
        </p:grpSp>
        <p:grpSp>
          <p:nvGrpSpPr>
            <p:cNvPr id="10" name="Group 9"/>
            <p:cNvGrpSpPr/>
            <p:nvPr/>
          </p:nvGrpSpPr>
          <p:grpSpPr>
            <a:xfrm>
              <a:off x="492088" y="3849078"/>
              <a:ext cx="8159823" cy="1056653"/>
              <a:chOff x="492088" y="3849078"/>
              <a:chExt cx="8159823" cy="1056653"/>
            </a:xfrm>
          </p:grpSpPr>
          <p:grpSp>
            <p:nvGrpSpPr>
              <p:cNvPr id="16" name="Group 15"/>
              <p:cNvGrpSpPr/>
              <p:nvPr/>
            </p:nvGrpSpPr>
            <p:grpSpPr>
              <a:xfrm>
                <a:off x="492088" y="3849078"/>
                <a:ext cx="739658" cy="1056653"/>
                <a:chOff x="0" y="1878821"/>
                <a:chExt cx="739658" cy="1056653"/>
              </a:xfrm>
            </p:grpSpPr>
            <p:sp>
              <p:nvSpPr>
                <p:cNvPr id="32" name="Chevron 31"/>
                <p:cNvSpPr/>
                <p:nvPr/>
              </p:nvSpPr>
              <p:spPr>
                <a:xfrm rot="5400000">
                  <a:off x="-158498" y="2037319"/>
                  <a:ext cx="1056653" cy="739657"/>
                </a:xfrm>
                <a:prstGeom prst="chevron">
                  <a:avLst/>
                </a:prstGeom>
                <a:solidFill>
                  <a:srgbClr val="C0504D"/>
                </a:solidFill>
                <a:ln>
                  <a:solidFill>
                    <a:srgbClr val="C0504D"/>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33" name="Chevron 12"/>
                <p:cNvSpPr/>
                <p:nvPr/>
              </p:nvSpPr>
              <p:spPr>
                <a:xfrm>
                  <a:off x="1" y="2248650"/>
                  <a:ext cx="739657" cy="316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Acquire</a:t>
                  </a:r>
                </a:p>
              </p:txBody>
            </p:sp>
          </p:grpSp>
          <p:grpSp>
            <p:nvGrpSpPr>
              <p:cNvPr id="17" name="Group 16"/>
              <p:cNvGrpSpPr/>
              <p:nvPr/>
            </p:nvGrpSpPr>
            <p:grpSpPr>
              <a:xfrm>
                <a:off x="1231745" y="3849079"/>
                <a:ext cx="7420166" cy="686824"/>
                <a:chOff x="739657" y="1878822"/>
                <a:chExt cx="7420166" cy="686824"/>
              </a:xfrm>
            </p:grpSpPr>
            <p:sp>
              <p:nvSpPr>
                <p:cNvPr id="30" name="Round Same Side Corner Rectangle 29"/>
                <p:cNvSpPr/>
                <p:nvPr/>
              </p:nvSpPr>
              <p:spPr>
                <a:xfrm rot="5400000">
                  <a:off x="4106328" y="-1487849"/>
                  <a:ext cx="686824" cy="7420166"/>
                </a:xfrm>
                <a:prstGeom prst="round2SameRect">
                  <a:avLst/>
                </a:prstGeom>
                <a:ln>
                  <a:solidFill>
                    <a:schemeClr val="tx1">
                      <a:lumMod val="50000"/>
                      <a:lumOff val="50000"/>
                    </a:schemeClr>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 Same Side Corner Rectangle 14"/>
                <p:cNvSpPr/>
                <p:nvPr/>
              </p:nvSpPr>
              <p:spPr>
                <a:xfrm>
                  <a:off x="739657" y="1912350"/>
                  <a:ext cx="7386638" cy="6197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What types of evidence and what levels of evidence might exist?</a:t>
                  </a:r>
                </a:p>
                <a:p>
                  <a:pPr marL="114300" lvl="1" indent="-114300" algn="l" defTabSz="533400">
                    <a:lnSpc>
                      <a:spcPct val="90000"/>
                    </a:lnSpc>
                    <a:spcBef>
                      <a:spcPct val="0"/>
                    </a:spcBef>
                    <a:spcAft>
                      <a:spcPct val="15000"/>
                    </a:spcAft>
                    <a:buChar char="••"/>
                  </a:pPr>
                  <a:r>
                    <a:rPr lang="en-US" sz="1200" kern="1200" dirty="0"/>
                    <a:t>Where is the evidence likely to be found?</a:t>
                  </a:r>
                </a:p>
                <a:p>
                  <a:pPr marL="114300" lvl="1" indent="-114300" algn="l" defTabSz="533400">
                    <a:lnSpc>
                      <a:spcPct val="90000"/>
                    </a:lnSpc>
                    <a:spcBef>
                      <a:spcPct val="0"/>
                    </a:spcBef>
                    <a:spcAft>
                      <a:spcPct val="15000"/>
                    </a:spcAft>
                    <a:buChar char="••"/>
                  </a:pPr>
                  <a:r>
                    <a:rPr lang="en-US" sz="1200" kern="1200" dirty="0"/>
                    <a:t>Select from pre–filtered versus unfiltered resources: systems, syntheses, summaries, synopses, or studies.</a:t>
                  </a:r>
                </a:p>
              </p:txBody>
            </p:sp>
          </p:grpSp>
        </p:grpSp>
        <p:grpSp>
          <p:nvGrpSpPr>
            <p:cNvPr id="11" name="Group 10"/>
            <p:cNvGrpSpPr/>
            <p:nvPr/>
          </p:nvGrpSpPr>
          <p:grpSpPr>
            <a:xfrm>
              <a:off x="492088" y="4598478"/>
              <a:ext cx="8159823" cy="1056653"/>
              <a:chOff x="492088" y="4598478"/>
              <a:chExt cx="8159823" cy="1056653"/>
            </a:xfrm>
          </p:grpSpPr>
          <p:grpSp>
            <p:nvGrpSpPr>
              <p:cNvPr id="18" name="Group 17"/>
              <p:cNvGrpSpPr/>
              <p:nvPr/>
            </p:nvGrpSpPr>
            <p:grpSpPr>
              <a:xfrm>
                <a:off x="492088" y="4598478"/>
                <a:ext cx="739658" cy="1056653"/>
                <a:chOff x="0" y="2817902"/>
                <a:chExt cx="739658" cy="1056653"/>
              </a:xfrm>
            </p:grpSpPr>
            <p:sp>
              <p:nvSpPr>
                <p:cNvPr id="28" name="Chevron 27"/>
                <p:cNvSpPr/>
                <p:nvPr/>
              </p:nvSpPr>
              <p:spPr>
                <a:xfrm rot="5400000">
                  <a:off x="-158498" y="2976400"/>
                  <a:ext cx="1056653" cy="739657"/>
                </a:xfrm>
                <a:prstGeom prst="chevron">
                  <a:avLst/>
                </a:prstGeom>
                <a:solidFill>
                  <a:srgbClr val="C0504D"/>
                </a:solidFill>
                <a:ln>
                  <a:solidFill>
                    <a:srgbClr val="C0504D"/>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29" name="Chevron 16"/>
                <p:cNvSpPr/>
                <p:nvPr/>
              </p:nvSpPr>
              <p:spPr>
                <a:xfrm>
                  <a:off x="1" y="3187731"/>
                  <a:ext cx="739657" cy="316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Appraise</a:t>
                  </a:r>
                </a:p>
              </p:txBody>
            </p:sp>
          </p:grpSp>
          <p:grpSp>
            <p:nvGrpSpPr>
              <p:cNvPr id="19" name="Group 18"/>
              <p:cNvGrpSpPr/>
              <p:nvPr/>
            </p:nvGrpSpPr>
            <p:grpSpPr>
              <a:xfrm>
                <a:off x="1231745" y="4598479"/>
                <a:ext cx="7420166" cy="686824"/>
                <a:chOff x="739657" y="2817903"/>
                <a:chExt cx="7420166" cy="686824"/>
              </a:xfrm>
            </p:grpSpPr>
            <p:sp>
              <p:nvSpPr>
                <p:cNvPr id="26" name="Round Same Side Corner Rectangle 25"/>
                <p:cNvSpPr/>
                <p:nvPr/>
              </p:nvSpPr>
              <p:spPr>
                <a:xfrm rot="5400000">
                  <a:off x="4106328" y="-548768"/>
                  <a:ext cx="686824" cy="7420166"/>
                </a:xfrm>
                <a:prstGeom prst="round2SameRect">
                  <a:avLst/>
                </a:prstGeom>
                <a:ln>
                  <a:solidFill>
                    <a:srgbClr val="7F7F7F"/>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 Same Side Corner Rectangle 18"/>
                <p:cNvSpPr/>
                <p:nvPr/>
              </p:nvSpPr>
              <p:spPr>
                <a:xfrm>
                  <a:off x="739657" y="2851431"/>
                  <a:ext cx="7386638" cy="6197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Is the information valid? Are the results valid?</a:t>
                  </a:r>
                </a:p>
                <a:p>
                  <a:pPr marL="114300" lvl="1" indent="-114300" algn="l" defTabSz="533400">
                    <a:lnSpc>
                      <a:spcPct val="90000"/>
                    </a:lnSpc>
                    <a:spcBef>
                      <a:spcPct val="0"/>
                    </a:spcBef>
                    <a:spcAft>
                      <a:spcPct val="15000"/>
                    </a:spcAft>
                    <a:buChar char="••"/>
                  </a:pPr>
                  <a:r>
                    <a:rPr lang="en-US" sz="1200" kern="1200" dirty="0"/>
                    <a:t>Will the information, if true, make an important difference? What are the results?</a:t>
                  </a:r>
                </a:p>
                <a:p>
                  <a:pPr marL="114300" lvl="1" indent="-114300" algn="l" defTabSz="533400">
                    <a:lnSpc>
                      <a:spcPct val="90000"/>
                    </a:lnSpc>
                    <a:spcBef>
                      <a:spcPct val="0"/>
                    </a:spcBef>
                    <a:spcAft>
                      <a:spcPct val="15000"/>
                    </a:spcAft>
                    <a:buChar char="••"/>
                  </a:pPr>
                  <a:r>
                    <a:rPr lang="en-US" sz="1200" kern="1200" dirty="0"/>
                    <a:t>Is the information applicable? How can the results be applied?</a:t>
                  </a:r>
                </a:p>
              </p:txBody>
            </p:sp>
          </p:grpSp>
        </p:grpSp>
        <p:grpSp>
          <p:nvGrpSpPr>
            <p:cNvPr id="42" name="Group 41"/>
            <p:cNvGrpSpPr/>
            <p:nvPr/>
          </p:nvGrpSpPr>
          <p:grpSpPr>
            <a:xfrm>
              <a:off x="492088" y="5347878"/>
              <a:ext cx="8159823" cy="1056653"/>
              <a:chOff x="492088" y="5347878"/>
              <a:chExt cx="8159823" cy="1056653"/>
            </a:xfrm>
          </p:grpSpPr>
          <p:grpSp>
            <p:nvGrpSpPr>
              <p:cNvPr id="20" name="Group 19"/>
              <p:cNvGrpSpPr/>
              <p:nvPr/>
            </p:nvGrpSpPr>
            <p:grpSpPr>
              <a:xfrm>
                <a:off x="492088" y="5347878"/>
                <a:ext cx="739658" cy="1056653"/>
                <a:chOff x="0" y="3756983"/>
                <a:chExt cx="739658" cy="1056653"/>
              </a:xfrm>
            </p:grpSpPr>
            <p:sp>
              <p:nvSpPr>
                <p:cNvPr id="24" name="Chevron 23"/>
                <p:cNvSpPr/>
                <p:nvPr/>
              </p:nvSpPr>
              <p:spPr>
                <a:xfrm rot="5400000">
                  <a:off x="-158498" y="3915481"/>
                  <a:ext cx="1056653" cy="739657"/>
                </a:xfrm>
                <a:prstGeom prst="chevron">
                  <a:avLst/>
                </a:prstGeom>
                <a:solidFill>
                  <a:srgbClr val="C0504D"/>
                </a:solidFill>
                <a:ln>
                  <a:solidFill>
                    <a:schemeClr val="accent2"/>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25" name="Chevron 20"/>
                <p:cNvSpPr/>
                <p:nvPr/>
              </p:nvSpPr>
              <p:spPr>
                <a:xfrm>
                  <a:off x="1" y="4126812"/>
                  <a:ext cx="739657" cy="316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Apply</a:t>
                  </a:r>
                </a:p>
              </p:txBody>
            </p:sp>
          </p:grpSp>
          <p:grpSp>
            <p:nvGrpSpPr>
              <p:cNvPr id="21" name="Group 20"/>
              <p:cNvGrpSpPr/>
              <p:nvPr/>
            </p:nvGrpSpPr>
            <p:grpSpPr>
              <a:xfrm>
                <a:off x="1231745" y="5347878"/>
                <a:ext cx="7420166" cy="686824"/>
                <a:chOff x="739657" y="3756983"/>
                <a:chExt cx="7420166" cy="686824"/>
              </a:xfrm>
            </p:grpSpPr>
            <p:sp>
              <p:nvSpPr>
                <p:cNvPr id="22" name="Round Same Side Corner Rectangle 21"/>
                <p:cNvSpPr/>
                <p:nvPr/>
              </p:nvSpPr>
              <p:spPr>
                <a:xfrm rot="5400000">
                  <a:off x="4106328" y="390312"/>
                  <a:ext cx="686824" cy="7420166"/>
                </a:xfrm>
                <a:prstGeom prst="round2SameRect">
                  <a:avLst/>
                </a:prstGeom>
                <a:ln>
                  <a:solidFill>
                    <a:srgbClr val="7F7F7F"/>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 Same Side Corner Rectangle 22"/>
                <p:cNvSpPr/>
                <p:nvPr/>
              </p:nvSpPr>
              <p:spPr>
                <a:xfrm>
                  <a:off x="739657" y="3790511"/>
                  <a:ext cx="7386638" cy="6197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If valid, will it make a difference to the patient?</a:t>
                  </a:r>
                </a:p>
                <a:p>
                  <a:pPr marL="114300" lvl="1" indent="-114300" algn="l" defTabSz="533400">
                    <a:lnSpc>
                      <a:spcPct val="90000"/>
                    </a:lnSpc>
                    <a:spcBef>
                      <a:spcPct val="0"/>
                    </a:spcBef>
                    <a:spcAft>
                      <a:spcPct val="15000"/>
                    </a:spcAft>
                    <a:buChar char="••"/>
                  </a:pPr>
                  <a:r>
                    <a:rPr lang="en-US" sz="1200" kern="1200" dirty="0"/>
                    <a:t>If important, is it relevant?</a:t>
                  </a:r>
                </a:p>
                <a:p>
                  <a:pPr marL="114300" lvl="1" indent="-114300" algn="l" defTabSz="533400">
                    <a:lnSpc>
                      <a:spcPct val="90000"/>
                    </a:lnSpc>
                    <a:spcBef>
                      <a:spcPct val="0"/>
                    </a:spcBef>
                    <a:spcAft>
                      <a:spcPct val="15000"/>
                    </a:spcAft>
                    <a:buChar char="••"/>
                  </a:pPr>
                  <a:r>
                    <a:rPr lang="en-US" sz="1200" kern="1200" dirty="0"/>
                    <a:t>If relevant, can it be used?</a:t>
                  </a:r>
                </a:p>
              </p:txBody>
            </p:sp>
          </p:grpSp>
        </p:grpSp>
      </p:grpSp>
      <p:sp>
        <p:nvSpPr>
          <p:cNvPr id="5" name="Rectangle 4"/>
          <p:cNvSpPr/>
          <p:nvPr/>
        </p:nvSpPr>
        <p:spPr>
          <a:xfrm>
            <a:off x="270931" y="1781990"/>
            <a:ext cx="5596469" cy="392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None/>
            </a:pPr>
            <a:r>
              <a:rPr lang="en-US" sz="2400" dirty="0">
                <a:solidFill>
                  <a:schemeClr val="accent2"/>
                </a:solidFill>
              </a:rPr>
              <a:t>Steps in the Evidence–Based Process are:</a:t>
            </a:r>
            <a:endParaRPr lang="en-US" sz="2400" dirty="0"/>
          </a:p>
        </p:txBody>
      </p:sp>
      <p:sp>
        <p:nvSpPr>
          <p:cNvPr id="44" name="Date Placeholder 43"/>
          <p:cNvSpPr>
            <a:spLocks noGrp="1"/>
          </p:cNvSpPr>
          <p:nvPr>
            <p:ph type="dt" sz="half" idx="10"/>
          </p:nvPr>
        </p:nvSpPr>
        <p:spPr/>
        <p:txBody>
          <a:bodyPr/>
          <a:lstStyle/>
          <a:p>
            <a:pPr>
              <a:defRPr/>
            </a:pPr>
            <a:fld id="{657145C4-9909-C248-AD8C-F7E2B4A9429D}" type="datetime1">
              <a:rPr lang="en-US" smtClean="0"/>
              <a:t>5/2/18</a:t>
            </a:fld>
            <a:endParaRPr lang="en-US" dirty="0"/>
          </a:p>
        </p:txBody>
      </p:sp>
    </p:spTree>
    <p:extLst>
      <p:ext uri="{BB962C8B-B14F-4D97-AF65-F5344CB8AC3E}">
        <p14:creationId xmlns:p14="http://schemas.microsoft.com/office/powerpoint/2010/main" val="9546599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038600" cy="609600"/>
          </a:xfrm>
        </p:spPr>
        <p:txBody>
          <a:bodyPr/>
          <a:lstStyle/>
          <a:p>
            <a:r>
              <a:rPr lang="en-US" sz="4000" dirty="0"/>
              <a:t>Assess the Patient</a:t>
            </a:r>
          </a:p>
        </p:txBody>
      </p:sp>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7</a:t>
            </a:fld>
            <a:endParaRPr lang="en-US" dirty="0"/>
          </a:p>
        </p:txBody>
      </p:sp>
      <p:sp>
        <p:nvSpPr>
          <p:cNvPr id="6" name="Date Placeholder 5"/>
          <p:cNvSpPr>
            <a:spLocks noGrp="1"/>
          </p:cNvSpPr>
          <p:nvPr>
            <p:ph type="dt" sz="half" idx="10"/>
          </p:nvPr>
        </p:nvSpPr>
        <p:spPr/>
        <p:txBody>
          <a:bodyPr/>
          <a:lstStyle/>
          <a:p>
            <a:pPr>
              <a:defRPr/>
            </a:pPr>
            <a:fld id="{7630AC8C-3D74-EC4B-AC56-1156E63EE2BA}" type="datetime1">
              <a:rPr lang="en-US" smtClean="0"/>
              <a:t>5/2/18</a:t>
            </a:fld>
            <a:endParaRPr lang="en-US" dirty="0"/>
          </a:p>
        </p:txBody>
      </p:sp>
      <p:sp>
        <p:nvSpPr>
          <p:cNvPr id="14" name="Content Placeholder 2">
            <a:extLst>
              <a:ext uri="{FF2B5EF4-FFF2-40B4-BE49-F238E27FC236}">
                <a16:creationId xmlns:a16="http://schemas.microsoft.com/office/drawing/2014/main" id="{AD735E26-33C2-C249-8C1C-045B5D6E2357}"/>
              </a:ext>
            </a:extLst>
          </p:cNvPr>
          <p:cNvSpPr>
            <a:spLocks noGrp="1"/>
          </p:cNvSpPr>
          <p:nvPr>
            <p:ph idx="1"/>
          </p:nvPr>
        </p:nvSpPr>
        <p:spPr>
          <a:xfrm>
            <a:off x="152400" y="762000"/>
            <a:ext cx="8839200" cy="5181600"/>
          </a:xfrm>
        </p:spPr>
        <p:txBody>
          <a:bodyPr/>
          <a:lstStyle/>
          <a:p>
            <a:r>
              <a:rPr lang="en-GB" dirty="0"/>
              <a:t>Determine what the issues are</a:t>
            </a:r>
          </a:p>
          <a:p>
            <a:r>
              <a:rPr lang="en-GB" dirty="0"/>
              <a:t>Prioritize the issues </a:t>
            </a:r>
            <a:r>
              <a:rPr lang="en-US" sz="1100" i="1" dirty="0"/>
              <a:t>(The JAMA Network)</a:t>
            </a:r>
            <a:endParaRPr lang="en-GB" sz="1100" i="1" dirty="0"/>
          </a:p>
          <a:p>
            <a:r>
              <a:rPr lang="en-GB" dirty="0"/>
              <a:t>What if too many questions arise</a:t>
            </a:r>
            <a:r>
              <a:rPr lang="en-GB" dirty="0">
                <a:solidFill>
                  <a:srgbClr val="000000"/>
                </a:solidFill>
              </a:rPr>
              <a:t>?</a:t>
            </a:r>
          </a:p>
          <a:p>
            <a:pPr lvl="1">
              <a:lnSpc>
                <a:spcPct val="110000"/>
              </a:lnSpc>
              <a:spcBef>
                <a:spcPts val="500"/>
              </a:spcBef>
              <a:spcAft>
                <a:spcPts val="500"/>
              </a:spcAft>
            </a:pPr>
            <a:r>
              <a:rPr lang="en-GB" sz="2400" dirty="0">
                <a:solidFill>
                  <a:srgbClr val="000000"/>
                </a:solidFill>
              </a:rPr>
              <a:t>Patients may have several active problems:</a:t>
            </a:r>
          </a:p>
          <a:p>
            <a:pPr lvl="2">
              <a:lnSpc>
                <a:spcPct val="110000"/>
              </a:lnSpc>
              <a:spcBef>
                <a:spcPts val="500"/>
              </a:spcBef>
              <a:spcAft>
                <a:spcPts val="500"/>
              </a:spcAft>
            </a:pPr>
            <a:r>
              <a:rPr lang="en-GB" sz="2000" dirty="0">
                <a:solidFill>
                  <a:srgbClr val="000000"/>
                </a:solidFill>
              </a:rPr>
              <a:t>possible questions about diagnosis, prognosis, therapy for each problem</a:t>
            </a:r>
          </a:p>
          <a:p>
            <a:pPr lvl="2">
              <a:lnSpc>
                <a:spcPct val="110000"/>
              </a:lnSpc>
              <a:spcBef>
                <a:spcPts val="500"/>
              </a:spcBef>
              <a:spcAft>
                <a:spcPts val="500"/>
              </a:spcAft>
            </a:pPr>
            <a:r>
              <a:rPr lang="en-GB" sz="2000" dirty="0">
                <a:solidFill>
                  <a:srgbClr val="000000"/>
                </a:solidFill>
              </a:rPr>
              <a:t>questions may be too numerous to even ask, let alone answer</a:t>
            </a:r>
          </a:p>
          <a:p>
            <a:pPr lvl="1">
              <a:lnSpc>
                <a:spcPct val="110000"/>
              </a:lnSpc>
              <a:spcBef>
                <a:spcPts val="500"/>
              </a:spcBef>
              <a:spcAft>
                <a:spcPts val="500"/>
              </a:spcAft>
            </a:pPr>
            <a:r>
              <a:rPr lang="en-GB" sz="2400" dirty="0">
                <a:solidFill>
                  <a:srgbClr val="000000"/>
                </a:solidFill>
              </a:rPr>
              <a:t>What is the most important issue for this patient now?</a:t>
            </a:r>
          </a:p>
          <a:p>
            <a:pPr lvl="1">
              <a:lnSpc>
                <a:spcPct val="110000"/>
              </a:lnSpc>
              <a:spcBef>
                <a:spcPts val="500"/>
              </a:spcBef>
              <a:spcAft>
                <a:spcPts val="500"/>
              </a:spcAft>
            </a:pPr>
            <a:r>
              <a:rPr lang="en-GB" sz="2400" dirty="0"/>
              <a:t>Which question, when answered, will help the most?</a:t>
            </a:r>
          </a:p>
          <a:p>
            <a:pPr lvl="1">
              <a:lnSpc>
                <a:spcPct val="110000"/>
              </a:lnSpc>
              <a:spcBef>
                <a:spcPts val="500"/>
              </a:spcBef>
              <a:spcAft>
                <a:spcPts val="500"/>
              </a:spcAft>
            </a:pPr>
            <a:r>
              <a:rPr lang="en-GB" sz="2400" dirty="0"/>
              <a:t>Select the few questions that are most important to answer right away. </a:t>
            </a:r>
            <a:r>
              <a:rPr lang="en-GB" sz="1000" i="1" dirty="0">
                <a:solidFill>
                  <a:srgbClr val="000000"/>
                </a:solidFill>
              </a:rPr>
              <a:t>(Dawes,</a:t>
            </a:r>
            <a:r>
              <a:rPr lang="en-GB" sz="1000" i="1" dirty="0">
                <a:solidFill>
                  <a:srgbClr val="FF0080"/>
                </a:solidFill>
              </a:rPr>
              <a:t> </a:t>
            </a:r>
            <a:r>
              <a:rPr lang="en-GB" sz="1000" i="1" dirty="0"/>
              <a:t>2001)</a:t>
            </a:r>
            <a:endParaRPr lang="en-GB" dirty="0"/>
          </a:p>
          <a:p>
            <a:endParaRPr lang="en-US" dirty="0"/>
          </a:p>
        </p:txBody>
      </p:sp>
    </p:spTree>
    <p:extLst>
      <p:ext uri="{BB962C8B-B14F-4D97-AF65-F5344CB8AC3E}">
        <p14:creationId xmlns:p14="http://schemas.microsoft.com/office/powerpoint/2010/main" val="6530864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A37694D-A2DE-D142-A743-C6CB05DD7239}" type="slidenum">
              <a:rPr lang="en-US" smtClean="0"/>
              <a:pPr>
                <a:defRPr/>
              </a:pPr>
              <a:t>8</a:t>
            </a:fld>
            <a:endParaRPr lang="en-US" dirty="0"/>
          </a:p>
        </p:txBody>
      </p:sp>
      <p:sp>
        <p:nvSpPr>
          <p:cNvPr id="6" name="Date Placeholder 5"/>
          <p:cNvSpPr>
            <a:spLocks noGrp="1"/>
          </p:cNvSpPr>
          <p:nvPr>
            <p:ph type="dt" sz="half" idx="10"/>
          </p:nvPr>
        </p:nvSpPr>
        <p:spPr/>
        <p:txBody>
          <a:bodyPr/>
          <a:lstStyle/>
          <a:p>
            <a:pPr>
              <a:defRPr/>
            </a:pPr>
            <a:fld id="{7630AC8C-3D74-EC4B-AC56-1156E63EE2BA}" type="datetime1">
              <a:rPr lang="en-US" smtClean="0"/>
              <a:t>5/2/18</a:t>
            </a:fld>
            <a:endParaRPr lang="en-US" dirty="0"/>
          </a:p>
        </p:txBody>
      </p:sp>
      <p:sp>
        <p:nvSpPr>
          <p:cNvPr id="4" name="Content Placeholder 3">
            <a:extLst>
              <a:ext uri="{FF2B5EF4-FFF2-40B4-BE49-F238E27FC236}">
                <a16:creationId xmlns:a16="http://schemas.microsoft.com/office/drawing/2014/main" id="{9ED3DD01-AA14-2C42-B650-83D03EF7F95D}"/>
              </a:ext>
            </a:extLst>
          </p:cNvPr>
          <p:cNvSpPr>
            <a:spLocks noGrp="1"/>
          </p:cNvSpPr>
          <p:nvPr>
            <p:ph idx="1"/>
          </p:nvPr>
        </p:nvSpPr>
        <p:spPr>
          <a:xfrm>
            <a:off x="152400" y="1026885"/>
            <a:ext cx="8839200" cy="4611915"/>
          </a:xfrm>
        </p:spPr>
        <p:txBody>
          <a:bodyPr/>
          <a:lstStyle/>
          <a:p>
            <a:pPr eaLnBrk="1" hangingPunct="1">
              <a:lnSpc>
                <a:spcPct val="110000"/>
              </a:lnSpc>
              <a:spcBef>
                <a:spcPts val="500"/>
              </a:spcBef>
              <a:spcAft>
                <a:spcPts val="500"/>
              </a:spcAft>
            </a:pPr>
            <a:r>
              <a:rPr lang="en-GB" dirty="0">
                <a:latin typeface="+mj-lt"/>
              </a:rPr>
              <a:t>Classify the issues:</a:t>
            </a:r>
          </a:p>
          <a:p>
            <a:pPr lvl="1" eaLnBrk="1" hangingPunct="1">
              <a:lnSpc>
                <a:spcPct val="110000"/>
              </a:lnSpc>
              <a:spcBef>
                <a:spcPts val="500"/>
              </a:spcBef>
              <a:spcAft>
                <a:spcPts val="500"/>
              </a:spcAft>
              <a:buFont typeface="Wingdings" pitchFamily="2" charset="2"/>
              <a:buChar char="§"/>
            </a:pPr>
            <a:r>
              <a:rPr lang="en-GB" sz="2000" dirty="0"/>
              <a:t>Is this issue a matter of treatment?</a:t>
            </a:r>
          </a:p>
          <a:p>
            <a:pPr lvl="1" eaLnBrk="1" hangingPunct="1">
              <a:lnSpc>
                <a:spcPct val="110000"/>
              </a:lnSpc>
              <a:spcBef>
                <a:spcPts val="500"/>
              </a:spcBef>
              <a:spcAft>
                <a:spcPts val="500"/>
              </a:spcAft>
              <a:buFont typeface="Wingdings" pitchFamily="2" charset="2"/>
              <a:buChar char="§"/>
            </a:pPr>
            <a:r>
              <a:rPr lang="en-GB" sz="2000" dirty="0"/>
              <a:t>Is it a matter of whether the treatment is going to hurt my patient?</a:t>
            </a:r>
          </a:p>
          <a:p>
            <a:pPr lvl="1" eaLnBrk="1" hangingPunct="1">
              <a:lnSpc>
                <a:spcPct val="110000"/>
              </a:lnSpc>
              <a:spcBef>
                <a:spcPts val="500"/>
              </a:spcBef>
              <a:spcAft>
                <a:spcPts val="500"/>
              </a:spcAft>
              <a:buFont typeface="Wingdings" pitchFamily="2" charset="2"/>
              <a:buChar char="§"/>
            </a:pPr>
            <a:r>
              <a:rPr lang="en-GB" sz="2000" dirty="0"/>
              <a:t>Is it a matter of what is going to happen in the future?  Prognosis?</a:t>
            </a:r>
          </a:p>
          <a:p>
            <a:pPr lvl="1" eaLnBrk="1" hangingPunct="1">
              <a:lnSpc>
                <a:spcPct val="110000"/>
              </a:lnSpc>
              <a:spcBef>
                <a:spcPts val="500"/>
              </a:spcBef>
              <a:spcAft>
                <a:spcPts val="500"/>
              </a:spcAft>
              <a:buFont typeface="Wingdings" pitchFamily="2" charset="2"/>
              <a:buChar char="§"/>
            </a:pPr>
            <a:r>
              <a:rPr lang="en-GB" sz="2000" dirty="0"/>
              <a:t>Is it a matter of whether I want to implement a clinical policy?  Practice Guidelines?</a:t>
            </a:r>
          </a:p>
          <a:p>
            <a:pPr eaLnBrk="1" hangingPunct="1">
              <a:lnSpc>
                <a:spcPct val="110000"/>
              </a:lnSpc>
              <a:spcBef>
                <a:spcPts val="500"/>
              </a:spcBef>
              <a:spcAft>
                <a:spcPts val="500"/>
              </a:spcAft>
              <a:buFont typeface="Arial" panose="020B0604020202020204" pitchFamily="34" charset="0"/>
              <a:buChar char="•"/>
            </a:pPr>
            <a:r>
              <a:rPr lang="en-GB" sz="2400" dirty="0">
                <a:latin typeface="+mj-lt"/>
              </a:rPr>
              <a:t>Knowing the category of the issue leads to the next stage: </a:t>
            </a:r>
            <a:r>
              <a:rPr lang="en-GB" sz="2400" b="1" i="1" dirty="0">
                <a:latin typeface="+mj-lt"/>
              </a:rPr>
              <a:t>ASKING</a:t>
            </a:r>
          </a:p>
          <a:p>
            <a:pPr eaLnBrk="1" hangingPunct="1">
              <a:lnSpc>
                <a:spcPct val="110000"/>
              </a:lnSpc>
              <a:spcBef>
                <a:spcPts val="500"/>
              </a:spcBef>
              <a:spcAft>
                <a:spcPts val="500"/>
              </a:spcAft>
              <a:buFont typeface="Arial" panose="020B0604020202020204" pitchFamily="34" charset="0"/>
              <a:buChar char="•"/>
            </a:pPr>
            <a:endParaRPr lang="en-GB" sz="2400" b="1" i="1" dirty="0">
              <a:latin typeface="+mj-lt"/>
            </a:endParaRPr>
          </a:p>
          <a:p>
            <a:pPr marL="0" lvl="0" indent="0" algn="ctr" eaLnBrk="1" fontAlgn="auto" hangingPunct="1">
              <a:lnSpc>
                <a:spcPct val="110000"/>
              </a:lnSpc>
              <a:spcBef>
                <a:spcPts val="0"/>
              </a:spcBef>
              <a:spcAft>
                <a:spcPts val="0"/>
              </a:spcAft>
              <a:buNone/>
            </a:pPr>
            <a:r>
              <a:rPr lang="en-US" sz="1000" dirty="0">
                <a:solidFill>
                  <a:prstClr val="black"/>
                </a:solidFill>
                <a:ea typeface="+mn-ea"/>
                <a:cs typeface="+mn-cs"/>
              </a:rPr>
              <a:t>The JAMA Network.  </a:t>
            </a:r>
          </a:p>
          <a:p>
            <a:pPr marL="0" lvl="0" indent="0" algn="ctr" eaLnBrk="1" fontAlgn="auto" hangingPunct="1">
              <a:lnSpc>
                <a:spcPct val="110000"/>
              </a:lnSpc>
              <a:spcBef>
                <a:spcPts val="0"/>
              </a:spcBef>
              <a:spcAft>
                <a:spcPts val="0"/>
              </a:spcAft>
              <a:buNone/>
            </a:pPr>
            <a:r>
              <a:rPr lang="en-US" sz="1000" dirty="0">
                <a:solidFill>
                  <a:prstClr val="black"/>
                </a:solidFill>
                <a:ea typeface="+mn-ea"/>
                <a:cs typeface="+mn-cs"/>
              </a:rPr>
              <a:t>The 5As of the health information cycle: Robert Hayward, MD, defines the 5As of the health information cycle and helps learners understand the process. </a:t>
            </a:r>
          </a:p>
          <a:p>
            <a:pPr marL="0" lvl="0" indent="0" algn="ctr" eaLnBrk="1" fontAlgn="auto" hangingPunct="1">
              <a:lnSpc>
                <a:spcPct val="110000"/>
              </a:lnSpc>
              <a:spcBef>
                <a:spcPts val="0"/>
              </a:spcBef>
              <a:spcAft>
                <a:spcPts val="0"/>
              </a:spcAft>
              <a:buNone/>
            </a:pPr>
            <a:r>
              <a:rPr lang="en-US" sz="1000" i="1" dirty="0" err="1">
                <a:solidFill>
                  <a:prstClr val="black"/>
                </a:solidFill>
                <a:ea typeface="+mn-ea"/>
                <a:cs typeface="+mn-cs"/>
              </a:rPr>
              <a:t>JAMAevidence</a:t>
            </a:r>
            <a:r>
              <a:rPr lang="en-US" sz="1000" i="1" dirty="0">
                <a:solidFill>
                  <a:prstClr val="black"/>
                </a:solidFill>
                <a:ea typeface="+mn-ea"/>
                <a:cs typeface="+mn-cs"/>
              </a:rPr>
              <a:t> audio</a:t>
            </a:r>
            <a:r>
              <a:rPr lang="en-US" sz="1000" dirty="0">
                <a:solidFill>
                  <a:prstClr val="black"/>
                </a:solidFill>
                <a:ea typeface="+mn-ea"/>
                <a:cs typeface="+mn-cs"/>
              </a:rPr>
              <a:t> [audio podcast].  Retrieved from https://</a:t>
            </a:r>
            <a:r>
              <a:rPr lang="en-US" sz="1000" dirty="0" err="1">
                <a:solidFill>
                  <a:prstClr val="black"/>
                </a:solidFill>
                <a:ea typeface="+mn-ea"/>
                <a:cs typeface="+mn-cs"/>
              </a:rPr>
              <a:t>jamaevidence.mhmedical.com</a:t>
            </a:r>
            <a:r>
              <a:rPr lang="en-US" sz="1000" dirty="0">
                <a:solidFill>
                  <a:prstClr val="black"/>
                </a:solidFill>
                <a:ea typeface="+mn-ea"/>
                <a:cs typeface="+mn-cs"/>
              </a:rPr>
              <a:t>/</a:t>
            </a:r>
            <a:r>
              <a:rPr lang="en-US" sz="1000" dirty="0" err="1">
                <a:solidFill>
                  <a:prstClr val="black"/>
                </a:solidFill>
                <a:ea typeface="+mn-ea"/>
                <a:cs typeface="+mn-cs"/>
              </a:rPr>
              <a:t>podcasts.aspx</a:t>
            </a:r>
            <a:endParaRPr lang="en-US" sz="1000" dirty="0">
              <a:solidFill>
                <a:prstClr val="black"/>
              </a:solidFill>
              <a:ea typeface="+mn-ea"/>
              <a:cs typeface="+mn-cs"/>
            </a:endParaRPr>
          </a:p>
        </p:txBody>
      </p:sp>
      <p:sp>
        <p:nvSpPr>
          <p:cNvPr id="9" name="Title 1">
            <a:extLst>
              <a:ext uri="{FF2B5EF4-FFF2-40B4-BE49-F238E27FC236}">
                <a16:creationId xmlns:a16="http://schemas.microsoft.com/office/drawing/2014/main" id="{A509EE27-62C5-7D47-82F1-7CEF6331394D}"/>
              </a:ext>
            </a:extLst>
          </p:cNvPr>
          <p:cNvSpPr>
            <a:spLocks noGrp="1"/>
          </p:cNvSpPr>
          <p:nvPr>
            <p:ph type="title"/>
          </p:nvPr>
        </p:nvSpPr>
        <p:spPr>
          <a:xfrm>
            <a:off x="152400" y="0"/>
            <a:ext cx="3962400" cy="609600"/>
          </a:xfrm>
        </p:spPr>
        <p:txBody>
          <a:bodyPr/>
          <a:lstStyle/>
          <a:p>
            <a:r>
              <a:rPr lang="en-US" sz="4000" dirty="0"/>
              <a:t>Assess the Patient</a:t>
            </a:r>
          </a:p>
        </p:txBody>
      </p:sp>
      <p:sp>
        <p:nvSpPr>
          <p:cNvPr id="10" name="Rectangle 6">
            <a:extLst>
              <a:ext uri="{FF2B5EF4-FFF2-40B4-BE49-F238E27FC236}">
                <a16:creationId xmlns:a16="http://schemas.microsoft.com/office/drawing/2014/main" id="{7F6D3D73-05D8-D245-A410-C7500C06B096}"/>
              </a:ext>
            </a:extLst>
          </p:cNvPr>
          <p:cNvSpPr>
            <a:spLocks noChangeArrowheads="1"/>
          </p:cNvSpPr>
          <p:nvPr/>
        </p:nvSpPr>
        <p:spPr bwMode="auto">
          <a:xfrm>
            <a:off x="497660" y="5181600"/>
            <a:ext cx="8148680" cy="609584"/>
          </a:xfrm>
          <a:prstGeom prst="rect">
            <a:avLst/>
          </a:prstGeom>
          <a:noFill/>
          <a:ln>
            <a:noFill/>
          </a:ln>
          <a:effectLst/>
          <a:extLst>
            <a:ext uri="{909E8E84-426E-40dd-AFC4-6F175D3DCCD1}">
              <a14:hiddenFill xmlns="" xmlns:a14="http://schemas.microsoft.com/office/drawing/2010/main">
                <a:solidFill>
                  <a:srgbClr val="6699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10000"/>
              </a:lnSpc>
            </a:pPr>
            <a:endParaRPr lang="en-US" sz="1000" dirty="0"/>
          </a:p>
        </p:txBody>
      </p:sp>
    </p:spTree>
    <p:extLst>
      <p:ext uri="{BB962C8B-B14F-4D97-AF65-F5344CB8AC3E}">
        <p14:creationId xmlns:p14="http://schemas.microsoft.com/office/powerpoint/2010/main" val="35762583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1" y="29459"/>
            <a:ext cx="8813799" cy="516467"/>
          </a:xfrm>
        </p:spPr>
        <p:txBody>
          <a:bodyPr/>
          <a:lstStyle/>
          <a:p>
            <a:pPr algn="l"/>
            <a:r>
              <a:rPr lang="en-US" dirty="0"/>
              <a:t>ASK the Question: </a:t>
            </a:r>
            <a:r>
              <a:rPr lang="en-US" sz="2800" dirty="0"/>
              <a:t>Clinical Question Categories</a:t>
            </a:r>
          </a:p>
        </p:txBody>
      </p:sp>
      <p:sp>
        <p:nvSpPr>
          <p:cNvPr id="3" name="Content Placeholder 2"/>
          <p:cNvSpPr>
            <a:spLocks noGrp="1"/>
          </p:cNvSpPr>
          <p:nvPr>
            <p:ph idx="1"/>
          </p:nvPr>
        </p:nvSpPr>
        <p:spPr>
          <a:xfrm>
            <a:off x="177801" y="1141761"/>
            <a:ext cx="7763933" cy="4801839"/>
          </a:xfrm>
        </p:spPr>
        <p:txBody>
          <a:bodyPr/>
          <a:lstStyle/>
          <a:p>
            <a:pPr lvl="1">
              <a:buNone/>
            </a:pPr>
            <a:r>
              <a:rPr lang="en-US" sz="2400" dirty="0"/>
              <a:t>Clinical questions often arise from central issues:</a:t>
            </a:r>
            <a:r>
              <a:rPr lang="en-US" sz="2400" dirty="0">
                <a:solidFill>
                  <a:srgbClr val="008000"/>
                </a:solidFill>
              </a:rPr>
              <a:t> </a:t>
            </a:r>
            <a:r>
              <a:rPr lang="en-US" sz="1000" i="1" dirty="0">
                <a:solidFill>
                  <a:srgbClr val="000000"/>
                </a:solidFill>
              </a:rPr>
              <a:t>(Straus, 2005)</a:t>
            </a:r>
          </a:p>
          <a:p>
            <a:pPr lvl="2"/>
            <a:r>
              <a:rPr lang="en-US" sz="2000" b="1" dirty="0">
                <a:solidFill>
                  <a:srgbClr val="C0504D"/>
                </a:solidFill>
              </a:rPr>
              <a:t>Diagnosis</a:t>
            </a:r>
            <a:r>
              <a:rPr lang="en-US" sz="2000" dirty="0"/>
              <a:t>  the process of identifying a disease or condition.             Making the correct diagnosis is the foundation for making decisions on clinical intervention. </a:t>
            </a:r>
            <a:r>
              <a:rPr lang="en-US" sz="1000" i="1" dirty="0"/>
              <a:t>(McKibbon, 2009) </a:t>
            </a:r>
          </a:p>
          <a:p>
            <a:pPr lvl="3"/>
            <a:r>
              <a:rPr lang="en-US" sz="1600" i="1" dirty="0">
                <a:solidFill>
                  <a:schemeClr val="accent2"/>
                </a:solidFill>
                <a:latin typeface="Times New Roman"/>
                <a:cs typeface="Times New Roman"/>
              </a:rPr>
              <a:t>What disease or condition does the patient have?</a:t>
            </a:r>
          </a:p>
          <a:p>
            <a:pPr lvl="2"/>
            <a:r>
              <a:rPr lang="en-US" sz="2000" b="1" dirty="0">
                <a:solidFill>
                  <a:srgbClr val="C0504D"/>
                </a:solidFill>
              </a:rPr>
              <a:t>Therapy</a:t>
            </a:r>
            <a:r>
              <a:rPr lang="en-US" sz="2000" dirty="0"/>
              <a:t>  an action or intervention that can potentially improve care or prevent diseases or conditions. </a:t>
            </a:r>
            <a:r>
              <a:rPr lang="en-US" sz="1000" i="1" dirty="0">
                <a:solidFill>
                  <a:srgbClr val="000000"/>
                </a:solidFill>
              </a:rPr>
              <a:t>(McKibbon, 2009)</a:t>
            </a:r>
            <a:r>
              <a:rPr lang="en-US" sz="1000" dirty="0">
                <a:solidFill>
                  <a:srgbClr val="000000"/>
                </a:solidFill>
              </a:rPr>
              <a:t> </a:t>
            </a:r>
          </a:p>
          <a:p>
            <a:pPr lvl="3"/>
            <a:r>
              <a:rPr lang="en-US" sz="1600" i="1" dirty="0">
                <a:solidFill>
                  <a:srgbClr val="C0504D"/>
                </a:solidFill>
                <a:latin typeface="Times New Roman"/>
                <a:cs typeface="Times New Roman"/>
              </a:rPr>
              <a:t>What is the best treatment for this disease or condition? </a:t>
            </a:r>
          </a:p>
          <a:p>
            <a:pPr lvl="2"/>
            <a:r>
              <a:rPr lang="en-US" sz="2000" b="1" dirty="0">
                <a:solidFill>
                  <a:srgbClr val="C0504D"/>
                </a:solidFill>
              </a:rPr>
              <a:t>Etiology</a:t>
            </a:r>
            <a:r>
              <a:rPr lang="en-US" sz="2000" dirty="0"/>
              <a:t>  the cause of a disease, condition or situation.            It may also be referred to as harm or causation. </a:t>
            </a:r>
            <a:r>
              <a:rPr lang="en-US" sz="1000" i="1" dirty="0">
                <a:solidFill>
                  <a:srgbClr val="000000"/>
                </a:solidFill>
              </a:rPr>
              <a:t>(McKibbon, 2009)</a:t>
            </a:r>
            <a:r>
              <a:rPr lang="en-US" sz="1000" dirty="0">
                <a:solidFill>
                  <a:srgbClr val="000000"/>
                </a:solidFill>
              </a:rPr>
              <a:t> </a:t>
            </a:r>
          </a:p>
          <a:p>
            <a:pPr lvl="3"/>
            <a:r>
              <a:rPr lang="en-US" sz="1600" i="1" dirty="0">
                <a:solidFill>
                  <a:srgbClr val="C0504D"/>
                </a:solidFill>
                <a:latin typeface="Times New Roman"/>
                <a:cs typeface="Times New Roman"/>
              </a:rPr>
              <a:t>What is the cause of the patient’s disease or condition?</a:t>
            </a:r>
            <a:r>
              <a:rPr lang="en-US" sz="1600" b="1" i="1" dirty="0">
                <a:solidFill>
                  <a:srgbClr val="C0504D"/>
                </a:solidFill>
                <a:latin typeface="Times New Roman"/>
                <a:cs typeface="Times New Roman"/>
              </a:rPr>
              <a:t> </a:t>
            </a:r>
          </a:p>
          <a:p>
            <a:pPr lvl="2"/>
            <a:r>
              <a:rPr lang="en-US" sz="2000" b="1" dirty="0">
                <a:solidFill>
                  <a:srgbClr val="C0504D"/>
                </a:solidFill>
              </a:rPr>
              <a:t>Prognosis</a:t>
            </a:r>
            <a:r>
              <a:rPr lang="en-US" sz="2000" dirty="0"/>
              <a:t>  the progression of a treated disease. </a:t>
            </a:r>
            <a:r>
              <a:rPr lang="en-US" sz="1000" i="1" dirty="0">
                <a:solidFill>
                  <a:srgbClr val="000000"/>
                </a:solidFill>
              </a:rPr>
              <a:t>(McKibbon, 2009)</a:t>
            </a:r>
            <a:r>
              <a:rPr lang="en-US" sz="1000" dirty="0">
                <a:solidFill>
                  <a:srgbClr val="000000"/>
                </a:solidFill>
              </a:rPr>
              <a:t> </a:t>
            </a:r>
          </a:p>
          <a:p>
            <a:pPr lvl="3"/>
            <a:r>
              <a:rPr lang="en-US" sz="1600" i="1" dirty="0">
                <a:solidFill>
                  <a:srgbClr val="C0504D"/>
                </a:solidFill>
                <a:latin typeface="Times New Roman"/>
                <a:cs typeface="Times New Roman"/>
              </a:rPr>
              <a:t>What outcome can be expected from the treatment or intervention used?</a:t>
            </a:r>
          </a:p>
          <a:p>
            <a:pPr lvl="1">
              <a:buNone/>
            </a:pPr>
            <a:endParaRPr lang="en-US" sz="2000" dirty="0"/>
          </a:p>
          <a:p>
            <a:pPr lvl="1">
              <a:buNone/>
            </a:pPr>
            <a:endParaRPr lang="en-US" sz="2400" dirty="0"/>
          </a:p>
          <a:p>
            <a:pPr lvl="1">
              <a:buNone/>
            </a:pPr>
            <a:endParaRPr lang="en-US" sz="2400" dirty="0"/>
          </a:p>
          <a:p>
            <a:pPr lvl="1"/>
            <a:endParaRPr lang="en-US" dirty="0"/>
          </a:p>
        </p:txBody>
      </p:sp>
      <p:sp>
        <p:nvSpPr>
          <p:cNvPr id="6" name="Slide Number Placeholder 5"/>
          <p:cNvSpPr>
            <a:spLocks noGrp="1"/>
          </p:cNvSpPr>
          <p:nvPr>
            <p:ph type="sldNum" sz="quarter" idx="12"/>
          </p:nvPr>
        </p:nvSpPr>
        <p:spPr/>
        <p:txBody>
          <a:bodyPr/>
          <a:lstStyle/>
          <a:p>
            <a:pPr>
              <a:defRPr/>
            </a:pPr>
            <a:fld id="{AA37694D-A2DE-D142-A743-C6CB05DD7239}" type="slidenum">
              <a:rPr lang="en-US" smtClean="0"/>
              <a:pPr>
                <a:defRPr/>
              </a:pPr>
              <a:t>9</a:t>
            </a:fld>
            <a:endParaRPr lang="en-US" dirty="0"/>
          </a:p>
        </p:txBody>
      </p:sp>
      <p:sp>
        <p:nvSpPr>
          <p:cNvPr id="5" name="Date Placeholder 4"/>
          <p:cNvSpPr>
            <a:spLocks noGrp="1"/>
          </p:cNvSpPr>
          <p:nvPr>
            <p:ph type="dt" sz="half" idx="10"/>
          </p:nvPr>
        </p:nvSpPr>
        <p:spPr/>
        <p:txBody>
          <a:bodyPr/>
          <a:lstStyle/>
          <a:p>
            <a:pPr>
              <a:defRPr/>
            </a:pPr>
            <a:fld id="{C2296806-89AE-4344-BA22-4A15B6DEE4A4}" type="datetime1">
              <a:rPr lang="en-US" smtClean="0"/>
              <a:t>5/2/18</a:t>
            </a:fld>
            <a:endParaRPr lang="en-US" dirty="0"/>
          </a:p>
        </p:txBody>
      </p:sp>
    </p:spTree>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26673</TotalTime>
  <Words>4265</Words>
  <Application>Microsoft Macintosh PowerPoint</Application>
  <PresentationFormat>On-screen Show (4:3)</PresentationFormat>
  <Paragraphs>713</Paragraphs>
  <Slides>53</Slides>
  <Notes>53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ＭＳ ゴシック</vt:lpstr>
      <vt:lpstr>ＭＳ Ｐゴシック</vt:lpstr>
      <vt:lpstr>Arial</vt:lpstr>
      <vt:lpstr>Arial</vt:lpstr>
      <vt:lpstr>Calibri</vt:lpstr>
      <vt:lpstr>Edwardian Script ITC</vt:lpstr>
      <vt:lpstr>interfaceregular</vt:lpstr>
      <vt:lpstr>Osaka</vt:lpstr>
      <vt:lpstr>Symbol</vt:lpstr>
      <vt:lpstr>Times New Roman</vt:lpstr>
      <vt:lpstr>Verdana</vt:lpstr>
      <vt:lpstr>Wingdings</vt:lpstr>
      <vt:lpstr>1_Office Theme</vt:lpstr>
      <vt:lpstr>Evidence–Based Practice</vt:lpstr>
      <vt:lpstr>Basics: Evidence–Based Practice </vt:lpstr>
      <vt:lpstr>Goals</vt:lpstr>
      <vt:lpstr>Objectives</vt:lpstr>
      <vt:lpstr>Objectives continued</vt:lpstr>
      <vt:lpstr>Definition and Process</vt:lpstr>
      <vt:lpstr>Assess the Patient</vt:lpstr>
      <vt:lpstr>Assess the Patient</vt:lpstr>
      <vt:lpstr>ASK the Question: Clinical Question Categories</vt:lpstr>
      <vt:lpstr>Using PICO to Focus Questions</vt:lpstr>
      <vt:lpstr>ACQUIRE: EBP Tool</vt:lpstr>
      <vt:lpstr>PubMed’s Clinical Queries</vt:lpstr>
      <vt:lpstr>Clinical Queries – Search Process</vt:lpstr>
      <vt:lpstr>Clinical Queries – Question Categories</vt:lpstr>
      <vt:lpstr>ACQUIRE: Information at Point of Care</vt:lpstr>
      <vt:lpstr>Accessing Point–of–Care Tools</vt:lpstr>
      <vt:lpstr>Point–of–Care Tools</vt:lpstr>
      <vt:lpstr>ACQUIRE: EBP Literature Databases</vt:lpstr>
      <vt:lpstr>TTUHSC Guides &amp; Tutorials</vt:lpstr>
      <vt:lpstr>Point-of-Care Producer Tutorial Links</vt:lpstr>
      <vt:lpstr>Review point #1</vt:lpstr>
      <vt:lpstr>Answer #1</vt:lpstr>
      <vt:lpstr>ACQUIRE: Quality of Evidence</vt:lpstr>
      <vt:lpstr>Definitions of Study Design</vt:lpstr>
      <vt:lpstr>Definitions of Study Design continued</vt:lpstr>
      <vt:lpstr>Definitions of Study Design continued</vt:lpstr>
      <vt:lpstr>Hierarchy of Study Design &amp; Databases</vt:lpstr>
      <vt:lpstr>N–of–1 Randomized Controlled Trials</vt:lpstr>
      <vt:lpstr> Evidence–Based Treatment</vt:lpstr>
      <vt:lpstr>Quality of Evidence - GRADE</vt:lpstr>
      <vt:lpstr> Hierarchy of Strength of Evidence</vt:lpstr>
      <vt:lpstr>Recommendations</vt:lpstr>
      <vt:lpstr>Strength of Recommendation</vt:lpstr>
      <vt:lpstr>GRADE: Summary Points</vt:lpstr>
      <vt:lpstr>Appraisal: Critical Evaluation Criteria</vt:lpstr>
      <vt:lpstr>Review point #2</vt:lpstr>
      <vt:lpstr>Answer #2</vt:lpstr>
      <vt:lpstr>Review point #3</vt:lpstr>
      <vt:lpstr>Answer #3</vt:lpstr>
      <vt:lpstr>Apply: Integrating EBP with Patient Values</vt:lpstr>
      <vt:lpstr>Low Literacy Skills</vt:lpstr>
      <vt:lpstr>CDC’s Health Literacy Web Site</vt:lpstr>
      <vt:lpstr>MedlinePlus.gov</vt:lpstr>
      <vt:lpstr>Final Points</vt:lpstr>
      <vt:lpstr>For Future Study</vt:lpstr>
      <vt:lpstr>Glossary p. 1</vt:lpstr>
      <vt:lpstr>Glossary p. 2</vt:lpstr>
      <vt:lpstr>Glossary p. 3</vt:lpstr>
      <vt:lpstr>Glossary p. 4</vt:lpstr>
      <vt:lpstr>Glossary p. 5</vt:lpstr>
      <vt:lpstr>Glossary p. 6</vt:lpstr>
      <vt:lpstr>References</vt:lpstr>
      <vt:lpstr>References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module</dc:title>
  <dc:creator>Margaret Vugrin</dc:creator>
  <cp:lastModifiedBy>margaret vugrin</cp:lastModifiedBy>
  <cp:revision>1288</cp:revision>
  <cp:lastPrinted>2011-03-09T18:07:55Z</cp:lastPrinted>
  <dcterms:created xsi:type="dcterms:W3CDTF">2010-12-02T21:12:01Z</dcterms:created>
  <dcterms:modified xsi:type="dcterms:W3CDTF">2018-05-02T17:05:38Z</dcterms:modified>
</cp:coreProperties>
</file>