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317" r:id="rId3"/>
    <p:sldId id="318" r:id="rId4"/>
    <p:sldId id="259" r:id="rId5"/>
    <p:sldId id="286" r:id="rId6"/>
    <p:sldId id="287" r:id="rId7"/>
    <p:sldId id="288" r:id="rId8"/>
    <p:sldId id="309" r:id="rId9"/>
    <p:sldId id="310" r:id="rId10"/>
    <p:sldId id="291" r:id="rId11"/>
    <p:sldId id="290" r:id="rId12"/>
    <p:sldId id="292" r:id="rId13"/>
    <p:sldId id="294" r:id="rId14"/>
    <p:sldId id="311" r:id="rId15"/>
    <p:sldId id="296" r:id="rId16"/>
    <p:sldId id="297" r:id="rId17"/>
    <p:sldId id="313" r:id="rId18"/>
    <p:sldId id="312" r:id="rId19"/>
    <p:sldId id="274" r:id="rId20"/>
    <p:sldId id="315" r:id="rId21"/>
    <p:sldId id="300" r:id="rId22"/>
    <p:sldId id="276" r:id="rId23"/>
    <p:sldId id="279" r:id="rId24"/>
    <p:sldId id="302" r:id="rId25"/>
    <p:sldId id="316" r:id="rId26"/>
    <p:sldId id="280" r:id="rId27"/>
    <p:sldId id="306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6D6"/>
    <a:srgbClr val="4F5D73"/>
    <a:srgbClr val="336699"/>
    <a:srgbClr val="CC00CC"/>
    <a:srgbClr val="333333"/>
    <a:srgbClr val="0040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/>
    <p:restoredTop sz="94674"/>
  </p:normalViewPr>
  <p:slideViewPr>
    <p:cSldViewPr snapToGrid="0" snapToObjects="1" showGuides="1">
      <p:cViewPr>
        <p:scale>
          <a:sx n="150" d="100"/>
          <a:sy n="150" d="100"/>
        </p:scale>
        <p:origin x="1440" y="-944"/>
      </p:cViewPr>
      <p:guideLst>
        <p:guide orient="horz" pos="2156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C33A6-C6DE-B543-87B5-128462E43DBC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A44E7-2605-C449-9380-5818250D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9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95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12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13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14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15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16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17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18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20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21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24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4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25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27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28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5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6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7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8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9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10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A1AC5-0E64-F54C-A3B8-EB80FF098201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11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4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0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8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1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2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2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8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4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9D98-C28A-874F-AA84-41DEE8B788AC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15C6-04DD-A845-8903-BAF2245D4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9632" y="616853"/>
            <a:ext cx="6703785" cy="16872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4800" i="1" dirty="0">
                <a:latin typeface="Times New Roman"/>
                <a:cs typeface="Times New Roman"/>
              </a:rPr>
              <a:t>Joanna Briggs Institute’s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4800" i="1" dirty="0">
                <a:latin typeface="Times New Roman"/>
                <a:cs typeface="Times New Roman"/>
              </a:rPr>
              <a:t>JBI </a:t>
            </a:r>
            <a:r>
              <a:rPr lang="en-US" sz="4800" i="1" dirty="0" err="1">
                <a:latin typeface="Times New Roman"/>
                <a:cs typeface="Times New Roman"/>
              </a:rPr>
              <a:t>COnNECT</a:t>
            </a:r>
            <a:r>
              <a:rPr lang="en-US" sz="4800" i="1" dirty="0"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0568" y="2784930"/>
            <a:ext cx="8128000" cy="30570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latin typeface="News Gothic MT"/>
                <a:cs typeface="News Gothic MT"/>
              </a:rPr>
              <a:t>	Evidence-based practice information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latin typeface="News Gothic MT"/>
                <a:cs typeface="News Gothic MT"/>
              </a:rPr>
              <a:t>	Developmental tools: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800" dirty="0" smtClean="0">
                <a:latin typeface="News Gothic MT"/>
                <a:cs typeface="News Gothic MT"/>
              </a:rPr>
              <a:t>	Practice manuals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800" dirty="0" smtClean="0">
                <a:latin typeface="News Gothic MT"/>
                <a:cs typeface="News Gothic MT"/>
              </a:rPr>
              <a:t>	Patient education pamphlets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549" y="3242809"/>
            <a:ext cx="347663" cy="355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813" y="3984824"/>
            <a:ext cx="347663" cy="355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2220" y="4663339"/>
            <a:ext cx="347663" cy="355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12220" y="5296496"/>
            <a:ext cx="347663" cy="355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*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2268" y="6239933"/>
            <a:ext cx="1249434" cy="2973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rev. </a:t>
            </a:r>
            <a:r>
              <a:rPr lang="en-US" sz="1100" dirty="0" smtClean="0"/>
              <a:t>1-</a:t>
            </a:r>
            <a:r>
              <a:rPr lang="en-US" sz="1100" dirty="0" smtClean="0"/>
              <a:t>2017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811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5 at 10.27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" y="326472"/>
            <a:ext cx="8323580" cy="606958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1052" y="4360332"/>
            <a:ext cx="4312546" cy="2243676"/>
            <a:chOff x="361052" y="4360332"/>
            <a:chExt cx="4312546" cy="2243676"/>
          </a:xfrm>
        </p:grpSpPr>
        <p:sp>
          <p:nvSpPr>
            <p:cNvPr id="6" name="Rectangle 5"/>
            <p:cNvSpPr/>
            <p:nvPr/>
          </p:nvSpPr>
          <p:spPr>
            <a:xfrm>
              <a:off x="3157541" y="4360332"/>
              <a:ext cx="1084259" cy="431801"/>
            </a:xfrm>
            <a:prstGeom prst="rect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361052" y="5597236"/>
              <a:ext cx="3550553" cy="1006772"/>
            </a:xfrm>
            <a:prstGeom prst="wedgeRoundRectCallout">
              <a:avLst>
                <a:gd name="adj1" fmla="val 63129"/>
                <a:gd name="adj2" fmla="val -121654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Keep All as the default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9598" y="4368799"/>
              <a:ext cx="254000" cy="143935"/>
            </a:xfrm>
            <a:prstGeom prst="rect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0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5 at 10.27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2" y="299970"/>
            <a:ext cx="8294116" cy="60548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3584" y="4752168"/>
            <a:ext cx="4772753" cy="1807167"/>
            <a:chOff x="303584" y="4752168"/>
            <a:chExt cx="4772753" cy="1807167"/>
          </a:xfrm>
        </p:grpSpPr>
        <p:sp>
          <p:nvSpPr>
            <p:cNvPr id="4" name="Rectangle 3"/>
            <p:cNvSpPr/>
            <p:nvPr/>
          </p:nvSpPr>
          <p:spPr>
            <a:xfrm>
              <a:off x="3175002" y="4752168"/>
              <a:ext cx="1143000" cy="319366"/>
            </a:xfrm>
            <a:prstGeom prst="rect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303584" y="5439890"/>
              <a:ext cx="2654751" cy="1119445"/>
            </a:xfrm>
            <a:prstGeom prst="wedgeRoundRectCallout">
              <a:avLst>
                <a:gd name="adj1" fmla="val 52553"/>
                <a:gd name="adj2" fmla="val -95090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sz="24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Keep None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87333" y="4953000"/>
              <a:ext cx="589004" cy="185228"/>
            </a:xfrm>
            <a:prstGeom prst="rect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06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5 at 10.27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7" y="357718"/>
            <a:ext cx="8022336" cy="5796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22600" y="5298994"/>
            <a:ext cx="4123266" cy="1237884"/>
            <a:chOff x="3022600" y="5222791"/>
            <a:chExt cx="4123266" cy="123788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022600" y="5487347"/>
              <a:ext cx="2904067" cy="973328"/>
            </a:xfrm>
            <a:prstGeom prst="wedgeRoundRectCallout">
              <a:avLst>
                <a:gd name="adj1" fmla="val 67937"/>
                <a:gd name="adj2" fmla="val -52092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 Search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8979" y="5222791"/>
              <a:ext cx="546887" cy="252958"/>
            </a:xfrm>
            <a:prstGeom prst="rect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50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5 at 12.1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1" y="1246777"/>
            <a:ext cx="8339328" cy="53218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75232" y="448699"/>
            <a:ext cx="7091385" cy="5588686"/>
            <a:chOff x="1375232" y="448699"/>
            <a:chExt cx="7091385" cy="5588686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287384" y="448699"/>
              <a:ext cx="3179233" cy="1119445"/>
            </a:xfrm>
            <a:prstGeom prst="wedgeRoundRectCallout">
              <a:avLst>
                <a:gd name="adj1" fmla="val -60223"/>
                <a:gd name="adj2" fmla="val 106995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Search Results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5232" y="2256692"/>
              <a:ext cx="7091385" cy="3780693"/>
            </a:xfrm>
            <a:prstGeom prst="rect">
              <a:avLst/>
            </a:prstGeom>
            <a:noFill/>
            <a:ln w="5715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298870" y="256879"/>
            <a:ext cx="2994665" cy="854180"/>
          </a:xfrm>
          <a:prstGeom prst="wedgeRoundRectCallout">
            <a:avLst>
              <a:gd name="adj1" fmla="val -34079"/>
              <a:gd name="adj2" fmla="val 128156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 Home</a:t>
            </a:r>
          </a:p>
        </p:txBody>
      </p:sp>
    </p:spTree>
    <p:extLst>
      <p:ext uri="{BB962C8B-B14F-4D97-AF65-F5344CB8AC3E}">
        <p14:creationId xmlns:p14="http://schemas.microsoft.com/office/powerpoint/2010/main" val="3315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4 at 5.15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89941"/>
            <a:ext cx="5771388" cy="627811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37066" y="305422"/>
            <a:ext cx="2675466" cy="1006476"/>
          </a:xfrm>
          <a:prstGeom prst="wedgeRoundRectCallout">
            <a:avLst>
              <a:gd name="adj1" fmla="val 65675"/>
              <a:gd name="adj2" fmla="val 12323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Home Page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658534" y="3665154"/>
            <a:ext cx="4921578" cy="1058335"/>
          </a:xfrm>
          <a:prstGeom prst="wedgeRoundRectCallout">
            <a:avLst>
              <a:gd name="adj1" fmla="val 20711"/>
              <a:gd name="adj2" fmla="val -13709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 Advanced Search</a:t>
            </a:r>
          </a:p>
        </p:txBody>
      </p:sp>
    </p:spTree>
    <p:extLst>
      <p:ext uri="{BB962C8B-B14F-4D97-AF65-F5344CB8AC3E}">
        <p14:creationId xmlns:p14="http://schemas.microsoft.com/office/powerpoint/2010/main" val="4083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5 at 12.19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15925"/>
            <a:ext cx="7575550" cy="6026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4587" y="4198644"/>
            <a:ext cx="648448" cy="265579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515271" y="4729154"/>
            <a:ext cx="1698211" cy="771038"/>
          </a:xfrm>
          <a:prstGeom prst="wedgeRoundRectCallout">
            <a:avLst>
              <a:gd name="adj1" fmla="val -36907"/>
              <a:gd name="adj2" fmla="val 8941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60333" y="4766998"/>
            <a:ext cx="4795399" cy="1375254"/>
            <a:chOff x="860333" y="4766998"/>
            <a:chExt cx="4795399" cy="1375254"/>
          </a:xfrm>
        </p:grpSpPr>
        <p:grpSp>
          <p:nvGrpSpPr>
            <p:cNvPr id="3" name="Group 2"/>
            <p:cNvGrpSpPr/>
            <p:nvPr/>
          </p:nvGrpSpPr>
          <p:grpSpPr>
            <a:xfrm>
              <a:off x="860333" y="4957529"/>
              <a:ext cx="3042908" cy="1184723"/>
              <a:chOff x="440266" y="5436210"/>
              <a:chExt cx="3042908" cy="1184723"/>
            </a:xfrm>
          </p:grpSpPr>
          <p:sp>
            <p:nvSpPr>
              <p:cNvPr id="9" name="Rounded Rectangular Callout 8"/>
              <p:cNvSpPr/>
              <p:nvPr/>
            </p:nvSpPr>
            <p:spPr>
              <a:xfrm>
                <a:off x="440266" y="5436210"/>
                <a:ext cx="3042908" cy="1184723"/>
              </a:xfrm>
              <a:prstGeom prst="wedgeRoundRectCallout">
                <a:avLst>
                  <a:gd name="adj1" fmla="val 65240"/>
                  <a:gd name="adj2" fmla="val -55720"/>
                  <a:gd name="adj3" fmla="val 16667"/>
                </a:avLst>
              </a:prstGeom>
              <a:solidFill>
                <a:schemeClr val="bg1"/>
              </a:solidFill>
              <a:ln w="571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1800"/>
                  </a:spcAft>
                  <a:defRPr/>
                </a:pPr>
                <a:endParaRPr lang="en-US" sz="2000" dirty="0" smtClean="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749297" y="5593354"/>
                <a:ext cx="2417235" cy="846979"/>
                <a:chOff x="791632" y="5635689"/>
                <a:chExt cx="2417235" cy="846979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791632" y="5635689"/>
                  <a:ext cx="2417235" cy="4169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0000"/>
                      </a:solidFill>
                      <a:latin typeface="Verdana" charset="0"/>
                      <a:ea typeface="ＭＳ Ｐゴシック" charset="0"/>
                      <a:cs typeface="Verdana" charset="0"/>
                    </a:rPr>
                    <a:t>Enter pneumonia </a:t>
                  </a:r>
                  <a:endParaRPr lang="en-US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859368" y="6061138"/>
                  <a:ext cx="2162855" cy="421530"/>
                  <a:chOff x="859368" y="6061138"/>
                  <a:chExt cx="2162855" cy="421530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859368" y="6061138"/>
                    <a:ext cx="1333500" cy="4215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>
                      <a:spcAft>
                        <a:spcPts val="1800"/>
                      </a:spcAft>
                      <a:defRPr/>
                    </a:pPr>
                    <a:r>
                      <a:rPr lang="en-US" sz="2000" dirty="0">
                        <a:solidFill>
                          <a:srgbClr val="000000"/>
                        </a:solidFill>
                        <a:latin typeface="Verdana" charset="0"/>
                        <a:ea typeface="ＭＳ Ｐゴシック" charset="0"/>
                        <a:cs typeface="Verdana" charset="0"/>
                      </a:rPr>
                      <a:t>and </a:t>
                    </a:r>
                    <a:r>
                      <a:rPr lang="en-US" sz="2000" dirty="0" smtClean="0">
                        <a:solidFill>
                          <a:srgbClr val="000000"/>
                        </a:solidFill>
                        <a:latin typeface="Verdana" charset="0"/>
                        <a:ea typeface="ＭＳ Ｐゴシック" charset="0"/>
                        <a:cs typeface="Verdana" charset="0"/>
                      </a:rPr>
                      <a:t>click</a:t>
                    </a:r>
                    <a:endParaRPr lang="en-US" sz="2000" dirty="0">
                      <a:solidFill>
                        <a:prstClr val="black"/>
                      </a:solidFill>
                      <a:latin typeface="Verdana" charset="0"/>
                      <a:ea typeface="ＭＳ Ｐゴシック" charset="0"/>
                      <a:cs typeface="Verdana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2142066" y="6084734"/>
                    <a:ext cx="880157" cy="380999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>
                      <a:lnSpc>
                        <a:spcPct val="90000"/>
                      </a:lnSpc>
                      <a:spcAft>
                        <a:spcPts val="1800"/>
                      </a:spcAft>
                      <a:defRPr/>
                    </a:pPr>
                    <a:r>
                      <a:rPr lang="en-US" sz="2000" dirty="0">
                        <a:solidFill>
                          <a:srgbClr val="000000"/>
                        </a:solidFill>
                        <a:latin typeface="Verdana" charset="0"/>
                        <a:ea typeface="ＭＳ Ｐゴシック" charset="0"/>
                        <a:cs typeface="Verdana" charset="0"/>
                      </a:rPr>
                      <a:t>Find</a:t>
                    </a:r>
                  </a:p>
                </p:txBody>
              </p:sp>
            </p:grpSp>
          </p:grpSp>
        </p:grpSp>
        <p:sp>
          <p:nvSpPr>
            <p:cNvPr id="15" name="Rectangle 14"/>
            <p:cNvSpPr/>
            <p:nvPr/>
          </p:nvSpPr>
          <p:spPr>
            <a:xfrm>
              <a:off x="5187462" y="4766998"/>
              <a:ext cx="468270" cy="273926"/>
            </a:xfrm>
            <a:prstGeom prst="rect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51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" name="Picture 2" descr="Screen Shot 2015-04-15 at 12.2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31" y="324612"/>
            <a:ext cx="6571488" cy="620877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49435" y="3627615"/>
            <a:ext cx="3538598" cy="1757253"/>
            <a:chOff x="2249435" y="3627615"/>
            <a:chExt cx="3538598" cy="1757253"/>
          </a:xfrm>
        </p:grpSpPr>
        <p:sp>
          <p:nvSpPr>
            <p:cNvPr id="6" name="Rectangle 5"/>
            <p:cNvSpPr/>
            <p:nvPr/>
          </p:nvSpPr>
          <p:spPr>
            <a:xfrm>
              <a:off x="4386385" y="5194691"/>
              <a:ext cx="742461" cy="190177"/>
            </a:xfrm>
            <a:prstGeom prst="rect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2249435" y="3627615"/>
              <a:ext cx="3538598" cy="854171"/>
            </a:xfrm>
            <a:prstGeom prst="wedgeRoundRectCallout">
              <a:avLst>
                <a:gd name="adj1" fmla="val -573"/>
                <a:gd name="adj2" fmla="val 122513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sz="24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Scroll to Pneumonia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30931" y="4993084"/>
            <a:ext cx="2835444" cy="854171"/>
            <a:chOff x="5043724" y="4170004"/>
            <a:chExt cx="2835444" cy="854171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5043724" y="4170004"/>
              <a:ext cx="2835444" cy="854171"/>
            </a:xfrm>
            <a:prstGeom prst="wedgeRoundRectCallout">
              <a:avLst>
                <a:gd name="adj1" fmla="val -72353"/>
                <a:gd name="adj2" fmla="val -17909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sz="24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  Click icon</a:t>
              </a:r>
            </a:p>
          </p:txBody>
        </p:sp>
        <p:pic>
          <p:nvPicPr>
            <p:cNvPr id="10" name="Picture 9" descr="Screen Shot 2013-09-11 at 4.53.36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038" y="4371612"/>
              <a:ext cx="457200" cy="457200"/>
            </a:xfrm>
            <a:prstGeom prst="rect">
              <a:avLst/>
            </a:prstGeom>
            <a:ln w="19050" cmpd="sng"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519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5 at 12.26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3" y="454354"/>
            <a:ext cx="7973568" cy="572871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379218" y="1360495"/>
            <a:ext cx="3426396" cy="1006476"/>
          </a:xfrm>
          <a:prstGeom prst="wedgeRoundRectCallout">
            <a:avLst>
              <a:gd name="adj1" fmla="val -62490"/>
              <a:gd name="adj2" fmla="val 76385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2800" dirty="0" err="1" smtClean="0">
                <a:solidFill>
                  <a:srgbClr val="336699"/>
                </a:solidFill>
                <a:latin typeface="Verdana" charset="0"/>
                <a:ea typeface="ＭＳ Ｐゴシック" charset="0"/>
                <a:cs typeface="Verdana" charset="0"/>
              </a:rPr>
              <a:t>MeSH</a:t>
            </a:r>
            <a:r>
              <a:rPr lang="en-US" sz="2800" dirty="0" smtClean="0">
                <a:solidFill>
                  <a:srgbClr val="336699"/>
                </a:solidFill>
                <a:latin typeface="Verdana" charset="0"/>
                <a:ea typeface="ＭＳ Ｐゴシック" charset="0"/>
                <a:cs typeface="Verdana" charset="0"/>
              </a:rPr>
              <a:t> Concepts</a:t>
            </a:r>
            <a:endParaRPr lang="en-US" sz="2800" dirty="0">
              <a:solidFill>
                <a:srgbClr val="336699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pic>
        <p:nvPicPr>
          <p:cNvPr id="4" name="Picture 3" descr="Screen Shot 2015-04-15 at 12.32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47" y="214922"/>
            <a:ext cx="5812028" cy="63992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038748" y="449378"/>
            <a:ext cx="3823513" cy="1269921"/>
            <a:chOff x="5038748" y="449378"/>
            <a:chExt cx="3823513" cy="1269921"/>
          </a:xfrm>
        </p:grpSpPr>
        <p:sp>
          <p:nvSpPr>
            <p:cNvPr id="9" name="Rectangle 8"/>
            <p:cNvSpPr/>
            <p:nvPr/>
          </p:nvSpPr>
          <p:spPr>
            <a:xfrm>
              <a:off x="8482134" y="1489976"/>
              <a:ext cx="262899" cy="229323"/>
            </a:xfrm>
            <a:prstGeom prst="rect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038748" y="449378"/>
              <a:ext cx="3823513" cy="703387"/>
              <a:chOff x="5009441" y="273536"/>
              <a:chExt cx="3823513" cy="703387"/>
            </a:xfrm>
          </p:grpSpPr>
          <p:sp>
            <p:nvSpPr>
              <p:cNvPr id="11" name="Rounded Rectangular Callout 10"/>
              <p:cNvSpPr/>
              <p:nvPr/>
            </p:nvSpPr>
            <p:spPr>
              <a:xfrm>
                <a:off x="5009441" y="273536"/>
                <a:ext cx="3823513" cy="703387"/>
              </a:xfrm>
              <a:prstGeom prst="wedgeRoundRectCallout">
                <a:avLst>
                  <a:gd name="adj1" fmla="val 39154"/>
                  <a:gd name="adj2" fmla="val 86745"/>
                  <a:gd name="adj3" fmla="val 16667"/>
                </a:avLst>
              </a:prstGeom>
              <a:solidFill>
                <a:schemeClr val="bg1"/>
              </a:solidFill>
              <a:ln w="571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ct val="90000"/>
                  </a:lnSpc>
                  <a:spcAft>
                    <a:spcPts val="1800"/>
                  </a:spcAft>
                  <a:defRPr/>
                </a:pPr>
                <a:r>
                  <a:rPr lang="en-US" sz="2200" dirty="0" smtClean="0">
                    <a:solidFill>
                      <a:srgbClr val="000000"/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  Click icon       to select</a:t>
                </a:r>
              </a:p>
            </p:txBody>
          </p:sp>
          <p:pic>
            <p:nvPicPr>
              <p:cNvPr id="12" name="Picture 11" descr="Screen Shot 2013-09-11 at 5.02.39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4972" y="416997"/>
                <a:ext cx="444500" cy="429944"/>
              </a:xfrm>
              <a:prstGeom prst="rect">
                <a:avLst/>
              </a:prstGeom>
              <a:ln>
                <a:solidFill>
                  <a:srgbClr val="7F7F7F"/>
                </a:solidFill>
              </a:ln>
            </p:spPr>
          </p:pic>
        </p:grpSp>
      </p:grpSp>
      <p:sp>
        <p:nvSpPr>
          <p:cNvPr id="13" name="Rounded Rectangular Callout 12"/>
          <p:cNvSpPr/>
          <p:nvPr/>
        </p:nvSpPr>
        <p:spPr>
          <a:xfrm>
            <a:off x="6030874" y="4909755"/>
            <a:ext cx="2802080" cy="1058335"/>
          </a:xfrm>
          <a:prstGeom prst="wedgeRoundRectCallout">
            <a:avLst>
              <a:gd name="adj1" fmla="val 42107"/>
              <a:gd name="adj2" fmla="val 8696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 Search</a:t>
            </a:r>
          </a:p>
        </p:txBody>
      </p:sp>
    </p:spTree>
    <p:extLst>
      <p:ext uri="{BB962C8B-B14F-4D97-AF65-F5344CB8AC3E}">
        <p14:creationId xmlns:p14="http://schemas.microsoft.com/office/powerpoint/2010/main" val="12778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5 at 12.3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9" y="1824001"/>
            <a:ext cx="8503920" cy="389382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03088" y="560826"/>
            <a:ext cx="2571751" cy="1058335"/>
          </a:xfrm>
          <a:prstGeom prst="wedgeRoundRectCallout">
            <a:avLst>
              <a:gd name="adj1" fmla="val 19056"/>
              <a:gd name="adj2" fmla="val 91087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6269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6613" y="2706643"/>
            <a:ext cx="6772999" cy="14383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600" i="1" dirty="0" smtClean="0">
                <a:latin typeface="Times New Roman"/>
                <a:cs typeface="Times New Roman"/>
              </a:rPr>
              <a:t>Aged Care Manual</a:t>
            </a:r>
            <a:endParaRPr lang="en-US" sz="6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7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90550" y="177798"/>
            <a:ext cx="7950200" cy="863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6350">
                  <a:noFill/>
                </a:ln>
                <a:solidFill>
                  <a:srgbClr val="FFFFFF"/>
                </a:solidFill>
                <a:latin typeface="Noteworthy Bold"/>
                <a:ea typeface="ＭＳ Ｐゴシック" charset="0"/>
                <a:cs typeface="Noteworthy Bold"/>
              </a:rPr>
              <a:t>When </a:t>
            </a:r>
            <a:r>
              <a:rPr lang="en-US" sz="3600" dirty="0">
                <a:ln w="6350">
                  <a:noFill/>
                </a:ln>
                <a:solidFill>
                  <a:srgbClr val="FFFFFF"/>
                </a:solidFill>
                <a:latin typeface="Noteworthy Bold"/>
                <a:ea typeface="ＭＳ Ｐゴシック" charset="0"/>
                <a:cs typeface="Noteworthy Bold"/>
              </a:rPr>
              <a:t>searching library applications</a:t>
            </a:r>
            <a:r>
              <a:rPr lang="en-US" sz="3600" dirty="0" smtClean="0">
                <a:ln w="6350">
                  <a:noFill/>
                </a:ln>
                <a:solidFill>
                  <a:srgbClr val="FFFFFF"/>
                </a:solidFill>
                <a:latin typeface="Noteworthy Bold"/>
                <a:ea typeface="ＭＳ Ｐゴシック" charset="0"/>
                <a:cs typeface="Noteworthy Bold"/>
              </a:rPr>
              <a:t>,</a:t>
            </a:r>
            <a:r>
              <a:rPr lang="en-US" sz="3600" dirty="0">
                <a:ln w="6350">
                  <a:noFill/>
                </a:ln>
                <a:solidFill>
                  <a:srgbClr val="FFFFFF"/>
                </a:solidFill>
                <a:latin typeface="Noteworthy Bold"/>
                <a:ea typeface="ＭＳ Ｐゴシック" charset="0"/>
                <a:cs typeface="Noteworthy Bold"/>
              </a:rPr>
              <a:t> </a:t>
            </a:r>
            <a:r>
              <a:rPr lang="en-US" sz="3600" dirty="0" smtClean="0">
                <a:ln w="6350">
                  <a:noFill/>
                </a:ln>
                <a:solidFill>
                  <a:srgbClr val="FFFFFF"/>
                </a:solidFill>
                <a:latin typeface="Noteworthy Bold"/>
                <a:ea typeface="ＭＳ Ｐゴシック" charset="0"/>
                <a:cs typeface="Noteworthy Bold"/>
              </a:rPr>
              <a:t>use</a:t>
            </a:r>
            <a:endParaRPr lang="en-US" sz="3600" dirty="0">
              <a:ln w="6350">
                <a:noFill/>
              </a:ln>
              <a:solidFill>
                <a:srgbClr val="FFFFFF"/>
              </a:solidFill>
              <a:latin typeface="Noteworthy Bold"/>
              <a:ea typeface="ＭＳ Ｐゴシック" charset="0"/>
              <a:cs typeface="Noteworthy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6551" y="1342189"/>
            <a:ext cx="6738197" cy="1477213"/>
            <a:chOff x="1196551" y="1342189"/>
            <a:chExt cx="6738197" cy="1477213"/>
          </a:xfrm>
        </p:grpSpPr>
        <p:pic>
          <p:nvPicPr>
            <p:cNvPr id="3" name="Picture 2" descr="firefox-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551" y="1342189"/>
              <a:ext cx="1563624" cy="1477213"/>
            </a:xfrm>
            <a:prstGeom prst="rect">
              <a:avLst/>
            </a:prstGeom>
            <a:solidFill>
              <a:srgbClr val="004080"/>
            </a:solidFill>
            <a:ln w="57150" cmpd="sng">
              <a:solidFill>
                <a:srgbClr val="FFFFFF"/>
              </a:solidFill>
            </a:ln>
          </p:spPr>
        </p:pic>
        <p:sp>
          <p:nvSpPr>
            <p:cNvPr id="2" name="Rectangle 1"/>
            <p:cNvSpPr/>
            <p:nvPr/>
          </p:nvSpPr>
          <p:spPr>
            <a:xfrm>
              <a:off x="3261148" y="1566335"/>
              <a:ext cx="4673600" cy="1024465"/>
            </a:xfrm>
            <a:prstGeom prst="rect">
              <a:avLst/>
            </a:prstGeom>
            <a:solidFill>
              <a:srgbClr val="D3D8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800" dirty="0" smtClean="0">
                  <a:solidFill>
                    <a:srgbClr val="3D3E42"/>
                  </a:solidFill>
                  <a:latin typeface="Kohinoor Devanagari Book"/>
                  <a:cs typeface="Kohinoor Devanagari Book"/>
                </a:rPr>
                <a:t>Mozilla Firefox</a:t>
              </a:r>
              <a:endParaRPr lang="en-US" sz="4800" dirty="0">
                <a:solidFill>
                  <a:srgbClr val="3D3E42"/>
                </a:solidFill>
                <a:latin typeface="Kohinoor Devanagari Book"/>
                <a:cs typeface="Kohinoor Devanagari Book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86485" y="5020732"/>
            <a:ext cx="6015028" cy="1690624"/>
            <a:chOff x="1086485" y="5020732"/>
            <a:chExt cx="6015028" cy="1690624"/>
          </a:xfrm>
        </p:grpSpPr>
        <p:pic>
          <p:nvPicPr>
            <p:cNvPr id="6" name="Picture 5" descr="safar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485" y="5020732"/>
              <a:ext cx="1690624" cy="169062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Rectangle 7"/>
            <p:cNvSpPr/>
            <p:nvPr/>
          </p:nvSpPr>
          <p:spPr>
            <a:xfrm>
              <a:off x="4133100" y="5356795"/>
              <a:ext cx="2968413" cy="103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6000" dirty="0" smtClean="0">
                  <a:solidFill>
                    <a:srgbClr val="3D3E42"/>
                  </a:solidFill>
                  <a:latin typeface="Seravek ExtraLight"/>
                  <a:cs typeface="Seravek ExtraLight"/>
                </a:rPr>
                <a:t>Safari</a:t>
              </a:r>
              <a:endParaRPr lang="en-US" sz="6000" dirty="0">
                <a:solidFill>
                  <a:srgbClr val="3D3E42"/>
                </a:solidFill>
                <a:latin typeface="Seravek ExtraLight"/>
                <a:cs typeface="Seravek Extra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96551" y="3174471"/>
            <a:ext cx="5934922" cy="1524000"/>
            <a:chOff x="1196551" y="3174471"/>
            <a:chExt cx="5934922" cy="1524000"/>
          </a:xfrm>
        </p:grpSpPr>
        <p:pic>
          <p:nvPicPr>
            <p:cNvPr id="5" name="Picture 4" descr="Chrome_logo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1" r="74"/>
            <a:stretch/>
          </p:blipFill>
          <p:spPr>
            <a:xfrm>
              <a:off x="4103793" y="3432175"/>
              <a:ext cx="3027680" cy="1098550"/>
            </a:xfrm>
            <a:prstGeom prst="rect">
              <a:avLst/>
            </a:prstGeom>
          </p:spPr>
        </p:pic>
        <p:pic>
          <p:nvPicPr>
            <p:cNvPr id="7" name="Picture 6" descr="Google_Chrome_icon_(2011)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551" y="3174471"/>
              <a:ext cx="1524000" cy="1524000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0790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4 at 5.15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33" y="289941"/>
            <a:ext cx="5771388" cy="627811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516424" y="1053815"/>
            <a:ext cx="4265083" cy="1492250"/>
          </a:xfrm>
          <a:prstGeom prst="wedgeRoundRectCallout">
            <a:avLst>
              <a:gd name="adj1" fmla="val -71252"/>
              <a:gd name="adj2" fmla="val 64982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Select Aged Care Nursing Manual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5 at 12.4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0" y="812825"/>
            <a:ext cx="4546092" cy="5467858"/>
          </a:xfrm>
          <a:prstGeom prst="rect">
            <a:avLst/>
          </a:prstGeom>
          <a:ln w="12700" cmpd="sng">
            <a:solidFill>
              <a:srgbClr val="A6A6A6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096215" y="248926"/>
            <a:ext cx="2341247" cy="1131141"/>
            <a:chOff x="1223220" y="248926"/>
            <a:chExt cx="2341247" cy="1131141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1223220" y="248926"/>
              <a:ext cx="2341247" cy="1131141"/>
            </a:xfrm>
            <a:prstGeom prst="wedgeRoundRectCallout">
              <a:avLst>
                <a:gd name="adj1" fmla="val -76927"/>
                <a:gd name="adj2" fmla="val 6392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 Click</a:t>
              </a:r>
              <a:endPara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2548467" y="450429"/>
              <a:ext cx="731520" cy="731520"/>
              <a:chOff x="1320800" y="2683933"/>
              <a:chExt cx="914400" cy="9144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320800" y="2683933"/>
                <a:ext cx="914400" cy="914400"/>
              </a:xfrm>
              <a:prstGeom prst="rect">
                <a:avLst/>
              </a:prstGeom>
              <a:solidFill>
                <a:srgbClr val="333333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81668" y="2827866"/>
                <a:ext cx="592667" cy="626534"/>
              </a:xfrm>
              <a:prstGeom prst="rect">
                <a:avLst/>
              </a:prstGeom>
              <a:solidFill>
                <a:srgbClr val="333333"/>
              </a:solidFill>
              <a:ln w="381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81667" y="2827866"/>
                <a:ext cx="228599" cy="62653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" name="Picture 10" descr="Screen Shot 2015-04-15 at 1.09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7" y="1583268"/>
            <a:ext cx="5157216" cy="4974336"/>
          </a:xfrm>
          <a:prstGeom prst="rect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3904952" y="322029"/>
            <a:ext cx="4773383" cy="2404238"/>
            <a:chOff x="3904952" y="322029"/>
            <a:chExt cx="4773383" cy="2404238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470031" y="322029"/>
              <a:ext cx="3208304" cy="1719840"/>
            </a:xfrm>
            <a:prstGeom prst="wedgeRoundRectCallout">
              <a:avLst>
                <a:gd name="adj1" fmla="val -64780"/>
                <a:gd name="adj2" fmla="val 75844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spcAft>
                  <a:spcPts val="1800"/>
                </a:spcAft>
                <a:defRPr/>
              </a:pPr>
              <a:r>
                <a:rPr lang="en-US" sz="2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Select Influenza Outbreaks in Aged Care Facilities</a:t>
              </a:r>
              <a:endParaRPr lang="en-US" sz="2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04952" y="2416175"/>
              <a:ext cx="914400" cy="310092"/>
            </a:xfrm>
            <a:prstGeom prst="roundRect">
              <a:avLst/>
            </a:prstGeom>
            <a:noFill/>
            <a:ln w="57150" cmpd="sng">
              <a:solidFill>
                <a:srgbClr val="CC00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82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4" name="Picture 3" descr="Screen Shot 2015-04-15 at 1.1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5" y="264922"/>
            <a:ext cx="4864608" cy="631545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457301" y="3676733"/>
            <a:ext cx="4286251" cy="973666"/>
          </a:xfrm>
          <a:prstGeom prst="wedgeRoundRectCallout">
            <a:avLst>
              <a:gd name="adj1" fmla="val -13408"/>
              <a:gd name="adj2" fmla="val -49913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Full-Text Document</a:t>
            </a:r>
          </a:p>
        </p:txBody>
      </p:sp>
    </p:spTree>
    <p:extLst>
      <p:ext uri="{BB962C8B-B14F-4D97-AF65-F5344CB8AC3E}">
        <p14:creationId xmlns:p14="http://schemas.microsoft.com/office/powerpoint/2010/main" val="23259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" name="Picture 1" descr="Screen Shot 2013-09-10 at 5.4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0" y="490470"/>
            <a:ext cx="7879080" cy="587248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856705" y="1528843"/>
            <a:ext cx="6026150" cy="908050"/>
          </a:xfrm>
          <a:prstGeom prst="wedgeRoundRectCallout">
            <a:avLst>
              <a:gd name="adj1" fmla="val -38756"/>
              <a:gd name="adj2" fmla="val 126233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99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26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JBI Practice Consumer Pamphlets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7823" y="3274560"/>
            <a:ext cx="7801372" cy="2923647"/>
            <a:chOff x="587823" y="3274560"/>
            <a:chExt cx="7801372" cy="2923647"/>
          </a:xfrm>
        </p:grpSpPr>
        <p:sp>
          <p:nvSpPr>
            <p:cNvPr id="8" name="Rectangle 7"/>
            <p:cNvSpPr/>
            <p:nvPr/>
          </p:nvSpPr>
          <p:spPr>
            <a:xfrm>
              <a:off x="587823" y="3274560"/>
              <a:ext cx="3179058" cy="1970238"/>
            </a:xfrm>
            <a:prstGeom prst="rect">
              <a:avLst/>
            </a:prstGeom>
            <a:noFill/>
            <a:ln w="38100" cmpd="sng">
              <a:solidFill>
                <a:srgbClr val="CC00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4487480" y="4705957"/>
              <a:ext cx="3901715" cy="1492250"/>
            </a:xfrm>
            <a:prstGeom prst="wedgeRoundRectCallout">
              <a:avLst>
                <a:gd name="adj1" fmla="val -112199"/>
                <a:gd name="adj2" fmla="val -69497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spcAft>
                  <a:spcPts val="1800"/>
                </a:spcAft>
                <a:defRPr/>
              </a:pPr>
              <a:r>
                <a:rPr lang="en-US" sz="24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Select Breastfeeding Best Practice</a:t>
              </a:r>
              <a:endParaRPr lang="en-US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5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5 at 1.23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9" y="679267"/>
            <a:ext cx="8291322" cy="586359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94025" y="198438"/>
            <a:ext cx="3165475" cy="952500"/>
          </a:xfrm>
          <a:prstGeom prst="wedgeRoundRectCallout">
            <a:avLst>
              <a:gd name="adj1" fmla="val -50155"/>
              <a:gd name="adj2" fmla="val 5593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220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4 at 5.15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33" y="289941"/>
            <a:ext cx="5771388" cy="627811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679254" y="333329"/>
            <a:ext cx="2498725" cy="931863"/>
          </a:xfrm>
          <a:prstGeom prst="wedgeRoundRectCallout">
            <a:avLst>
              <a:gd name="adj1" fmla="val 49514"/>
              <a:gd name="adj2" fmla="val 10359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99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Tools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8624" y="1106608"/>
            <a:ext cx="665255" cy="4752325"/>
          </a:xfrm>
          <a:prstGeom prst="rect">
            <a:avLst/>
          </a:prstGeom>
          <a:noFill/>
          <a:ln w="38100" cmpd="sng">
            <a:solidFill>
              <a:srgbClr val="CC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208824" y="3511415"/>
            <a:ext cx="2498725" cy="931863"/>
          </a:xfrm>
          <a:prstGeom prst="wedgeRoundRectCallout">
            <a:avLst>
              <a:gd name="adj1" fmla="val 28506"/>
              <a:gd name="adj2" fmla="val 49992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99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800"/>
              </a:spcAft>
              <a:defRPr/>
            </a:pPr>
            <a:r>
              <a:rPr lang="en-US" sz="36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  Scroll </a:t>
            </a:r>
            <a:endParaRPr lang="en-US" sz="36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130748" y="3749713"/>
            <a:ext cx="347133" cy="1667933"/>
          </a:xfrm>
          <a:prstGeom prst="downArrow">
            <a:avLst>
              <a:gd name="adj1" fmla="val 50000"/>
              <a:gd name="adj2" fmla="val 77953"/>
            </a:avLst>
          </a:prstGeom>
          <a:gradFill>
            <a:gsLst>
              <a:gs pos="0">
                <a:srgbClr val="5A009A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4925">
            <a:solidFill>
              <a:srgbClr val="5100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4-15 at 1.31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" y="1609950"/>
            <a:ext cx="8507730" cy="4302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99630" y="2392377"/>
            <a:ext cx="3060170" cy="3441170"/>
          </a:xfrm>
          <a:prstGeom prst="rect">
            <a:avLst/>
          </a:prstGeom>
          <a:noFill/>
          <a:ln w="38100" cmpd="sng">
            <a:solidFill>
              <a:srgbClr val="CC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661025" y="409370"/>
            <a:ext cx="2704042" cy="906462"/>
          </a:xfrm>
          <a:prstGeom prst="wedgeRoundRectCallout">
            <a:avLst>
              <a:gd name="adj1" fmla="val 3090"/>
              <a:gd name="adj2" fmla="val 14635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9933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26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9033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" name="Picture 2" descr="Screen Shot 2015-04-15 at 1.3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" y="613410"/>
            <a:ext cx="8507730" cy="5618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105" y="2653770"/>
            <a:ext cx="4906962" cy="3518430"/>
          </a:xfrm>
          <a:prstGeom prst="rect">
            <a:avLst/>
          </a:prstGeom>
          <a:noFill/>
          <a:ln w="76200" cmpd="sng"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994823" y="5817447"/>
            <a:ext cx="2831042" cy="812800"/>
          </a:xfrm>
          <a:prstGeom prst="wedgeRoundRectCallout">
            <a:avLst>
              <a:gd name="adj1" fmla="val -59331"/>
              <a:gd name="adj2" fmla="val -125483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Video Tutorial</a:t>
            </a:r>
          </a:p>
        </p:txBody>
      </p:sp>
    </p:spTree>
    <p:extLst>
      <p:ext uri="{BB962C8B-B14F-4D97-AF65-F5344CB8AC3E}">
        <p14:creationId xmlns:p14="http://schemas.microsoft.com/office/powerpoint/2010/main" val="13188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0571" y="2617258"/>
            <a:ext cx="4258733" cy="16107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800" dirty="0" smtClean="0">
                <a:latin typeface="Brush Script MT Italic"/>
                <a:cs typeface="Brush Script MT Italic"/>
              </a:rPr>
              <a:t>The End</a:t>
            </a:r>
            <a:endParaRPr lang="en-US" sz="8800" dirty="0"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24113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49" y="372532"/>
            <a:ext cx="4805934" cy="616610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5796" y="463222"/>
            <a:ext cx="3694900" cy="612648"/>
          </a:xfrm>
          <a:prstGeom prst="wedgeRoundRectCallout">
            <a:avLst>
              <a:gd name="adj1" fmla="val 57550"/>
              <a:gd name="adj2" fmla="val -19258"/>
              <a:gd name="adj3" fmla="val 16667"/>
            </a:avLst>
          </a:prstGeom>
          <a:solidFill>
            <a:schemeClr val="bg1"/>
          </a:solidFill>
          <a:ln w="38100" cmpd="sng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www.ttuhsc.edu</a:t>
            </a:r>
            <a:r>
              <a:rPr lang="en-US" sz="2400" dirty="0" smtClean="0">
                <a:solidFill>
                  <a:schemeClr val="tx1"/>
                </a:solidFill>
              </a:rPr>
              <a:t>/libraries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9238" y="2041285"/>
            <a:ext cx="6143096" cy="3818467"/>
            <a:chOff x="249238" y="2041285"/>
            <a:chExt cx="6143096" cy="3818467"/>
          </a:xfrm>
        </p:grpSpPr>
        <p:sp>
          <p:nvSpPr>
            <p:cNvPr id="9" name="Rectangle 8"/>
            <p:cNvSpPr/>
            <p:nvPr/>
          </p:nvSpPr>
          <p:spPr>
            <a:xfrm>
              <a:off x="5926668" y="4097867"/>
              <a:ext cx="465666" cy="533400"/>
            </a:xfrm>
            <a:prstGeom prst="rect">
              <a:avLst/>
            </a:prstGeom>
            <a:noFill/>
            <a:ln w="57150">
              <a:solidFill>
                <a:srgbClr val="01B1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49238" y="2041285"/>
              <a:ext cx="3564466" cy="3818467"/>
              <a:chOff x="2797705" y="2024352"/>
              <a:chExt cx="3564466" cy="381846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7705" y="2024352"/>
                <a:ext cx="3564466" cy="3818467"/>
                <a:chOff x="2738967" y="2472266"/>
                <a:chExt cx="3564466" cy="3818467"/>
              </a:xfrm>
            </p:grpSpPr>
            <p:sp>
              <p:nvSpPr>
                <p:cNvPr id="11" name="Rounded Rectangular Callout 10"/>
                <p:cNvSpPr/>
                <p:nvPr/>
              </p:nvSpPr>
              <p:spPr>
                <a:xfrm>
                  <a:off x="2738967" y="2472266"/>
                  <a:ext cx="3564466" cy="3818467"/>
                </a:xfrm>
                <a:prstGeom prst="wedgeRoundRectCallout">
                  <a:avLst>
                    <a:gd name="adj1" fmla="val 106724"/>
                    <a:gd name="adj2" fmla="val 12159"/>
                    <a:gd name="adj3" fmla="val 16667"/>
                  </a:avLst>
                </a:prstGeom>
                <a:solidFill>
                  <a:srgbClr val="FFFFFF"/>
                </a:solidFill>
                <a:ln w="5715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1800"/>
                    </a:spcAft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Verdana" charset="0"/>
                    <a:ea typeface="ＭＳ Ｐゴシック" charset="0"/>
                    <a:cs typeface="Verdana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831167" y="2827864"/>
                  <a:ext cx="1380066" cy="7366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1800"/>
                    </a:spcAft>
                    <a:defRPr/>
                  </a:pPr>
                  <a:r>
                    <a:rPr lang="en-US" sz="4400" dirty="0" smtClean="0">
                      <a:solidFill>
                        <a:srgbClr val="000000"/>
                      </a:solidFill>
                      <a:latin typeface="+mj-lt"/>
                      <a:ea typeface="ＭＳ Ｐゴシック" charset="0"/>
                      <a:cs typeface="Verdana" charset="0"/>
                    </a:rPr>
                    <a:t>Click</a:t>
                  </a:r>
                  <a:endParaRPr lang="en-US" sz="44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Verdana" charset="0"/>
                  </a:endParaRPr>
                </a:p>
              </p:txBody>
            </p:sp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454" t="3102" r="4120" b="6898"/>
              <a:stretch/>
            </p:blipFill>
            <p:spPr>
              <a:xfrm>
                <a:off x="3775921" y="3583092"/>
                <a:ext cx="1608034" cy="1809026"/>
              </a:xfrm>
              <a:prstGeom prst="rect">
                <a:avLst/>
              </a:prstGeom>
              <a:ln w="28575">
                <a:solidFill>
                  <a:srgbClr val="4F5D73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375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" y="301625"/>
            <a:ext cx="6477000" cy="624205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5232400" y="5061158"/>
            <a:ext cx="3254375" cy="1476903"/>
            <a:chOff x="5683250" y="4788430"/>
            <a:chExt cx="3254375" cy="1476903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5683250" y="4788430"/>
              <a:ext cx="3254375" cy="1476903"/>
            </a:xfrm>
            <a:prstGeom prst="wedgeRoundRectCallout">
              <a:avLst>
                <a:gd name="adj1" fmla="val -132879"/>
                <a:gd name="adj2" fmla="val -94421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50000"/>
                </a:lnSpc>
                <a:spcAft>
                  <a:spcPts val="240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31418" y="5069420"/>
              <a:ext cx="295275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Verdana"/>
                  <a:cs typeface="Verdana"/>
                </a:rPr>
                <a:t>Click Joanna Briggs Institute</a:t>
              </a:r>
              <a:endParaRPr lang="en-US" sz="2400" dirty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1625599" y="1286933"/>
            <a:ext cx="2362201" cy="993647"/>
          </a:xfrm>
          <a:prstGeom prst="wedgeRoundRectCallout">
            <a:avLst>
              <a:gd name="adj1" fmla="val -20447"/>
              <a:gd name="adj2" fmla="val 64454"/>
              <a:gd name="adj3" fmla="val 16667"/>
            </a:avLst>
          </a:prstGeom>
          <a:solidFill>
            <a:srgbClr val="2C5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Click “J”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32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4 at 5.15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89941"/>
            <a:ext cx="5771388" cy="627811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37066" y="305422"/>
            <a:ext cx="2675466" cy="1006476"/>
          </a:xfrm>
          <a:prstGeom prst="wedgeRoundRectCallout">
            <a:avLst>
              <a:gd name="adj1" fmla="val 65675"/>
              <a:gd name="adj2" fmla="val 12323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Home Page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658534" y="3665154"/>
            <a:ext cx="4921578" cy="1058335"/>
          </a:xfrm>
          <a:prstGeom prst="wedgeRoundRectCallout">
            <a:avLst>
              <a:gd name="adj1" fmla="val 20711"/>
              <a:gd name="adj2" fmla="val -13709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 Advanced Search</a:t>
            </a:r>
          </a:p>
        </p:txBody>
      </p:sp>
    </p:spTree>
    <p:extLst>
      <p:ext uri="{BB962C8B-B14F-4D97-AF65-F5344CB8AC3E}">
        <p14:creationId xmlns:p14="http://schemas.microsoft.com/office/powerpoint/2010/main" val="22398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4 at 5.1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373380"/>
            <a:ext cx="8389620" cy="6111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9667" y="2006572"/>
            <a:ext cx="1542883" cy="364095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26898" y="3708810"/>
            <a:ext cx="5947416" cy="1614967"/>
            <a:chOff x="1147964" y="3892192"/>
            <a:chExt cx="5947416" cy="1614967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1147964" y="3892192"/>
              <a:ext cx="5947416" cy="1614967"/>
            </a:xfrm>
            <a:prstGeom prst="wedgeRoundRectCallout">
              <a:avLst>
                <a:gd name="adj1" fmla="val -16288"/>
                <a:gd name="adj2" fmla="val -129254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80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06721" y="4054050"/>
              <a:ext cx="5629895" cy="130657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Enter pneumonia as a</a:t>
              </a:r>
            </a:p>
            <a:p>
              <a:pPr lvl="0" algn="ctr"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Title, Abstract or </a:t>
              </a:r>
              <a:r>
                <a:rPr lang="en-US" sz="24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Keyword search</a:t>
              </a:r>
              <a:endParaRPr lang="en-US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1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4 at 5.1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"/>
            <a:ext cx="8382000" cy="6202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12353" y="2884037"/>
            <a:ext cx="1012514" cy="265579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04034" y="4199882"/>
            <a:ext cx="3915566" cy="981925"/>
          </a:xfrm>
          <a:prstGeom prst="wedgeRoundRectCallout">
            <a:avLst>
              <a:gd name="adj1" fmla="val 49426"/>
              <a:gd name="adj2" fmla="val -14600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Keep All as the default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6003" y="3141523"/>
            <a:ext cx="384664" cy="177429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4 at 5.22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9" y="235839"/>
            <a:ext cx="7638542" cy="63863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3487" y="2984238"/>
            <a:ext cx="854996" cy="265579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48733" y="4081004"/>
            <a:ext cx="3958283" cy="1111232"/>
          </a:xfrm>
          <a:prstGeom prst="wedgeRoundRectCallout">
            <a:avLst>
              <a:gd name="adj1" fmla="val 54205"/>
              <a:gd name="adj2" fmla="val -102616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Select Aged Care</a:t>
            </a:r>
          </a:p>
        </p:txBody>
      </p:sp>
    </p:spTree>
    <p:extLst>
      <p:ext uri="{BB962C8B-B14F-4D97-AF65-F5344CB8AC3E}">
        <p14:creationId xmlns:p14="http://schemas.microsoft.com/office/powerpoint/2010/main" val="30485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6761" y="330454"/>
            <a:ext cx="7912098" cy="6197092"/>
            <a:chOff x="304802" y="330454"/>
            <a:chExt cx="7912098" cy="6197092"/>
          </a:xfrm>
        </p:grpSpPr>
        <p:pic>
          <p:nvPicPr>
            <p:cNvPr id="3" name="Picture 2" descr="Screen Shot 2015-04-15 at 10.20.18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2" y="330454"/>
              <a:ext cx="6197092" cy="6197092"/>
            </a:xfrm>
            <a:prstGeom prst="rect">
              <a:avLst/>
            </a:prstGeom>
          </p:spPr>
        </p:pic>
        <p:pic>
          <p:nvPicPr>
            <p:cNvPr id="4" name="Picture 3" descr="Screen Shot 2015-04-15 at 10.20.4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100" y="3272367"/>
              <a:ext cx="2590800" cy="31623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94774" y="3147571"/>
            <a:ext cx="3614758" cy="2595269"/>
            <a:chOff x="694774" y="3147571"/>
            <a:chExt cx="3614758" cy="2595269"/>
          </a:xfrm>
        </p:grpSpPr>
        <p:sp>
          <p:nvSpPr>
            <p:cNvPr id="8" name="Rectangle 7"/>
            <p:cNvSpPr/>
            <p:nvPr/>
          </p:nvSpPr>
          <p:spPr>
            <a:xfrm>
              <a:off x="3978337" y="3147571"/>
              <a:ext cx="331195" cy="159686"/>
            </a:xfrm>
            <a:prstGeom prst="rect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694774" y="4735340"/>
              <a:ext cx="3097290" cy="1007500"/>
            </a:xfrm>
            <a:prstGeom prst="wedgeRoundRectCallout">
              <a:avLst>
                <a:gd name="adj1" fmla="val 54248"/>
                <a:gd name="adj2" fmla="val -187277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Keep All as the default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2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158</Words>
  <Application>Microsoft Macintosh PowerPoint</Application>
  <PresentationFormat>On-screen Show (4:3)</PresentationFormat>
  <Paragraphs>77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Brush Script MT Italic</vt:lpstr>
      <vt:lpstr>Calibri</vt:lpstr>
      <vt:lpstr>Kohinoor Devanagari Book</vt:lpstr>
      <vt:lpstr>ＭＳ Ｐゴシック</vt:lpstr>
      <vt:lpstr>News Gothic MT</vt:lpstr>
      <vt:lpstr>Noteworthy Bold</vt:lpstr>
      <vt:lpstr>Seravek ExtraLight</vt:lpstr>
      <vt:lpstr>Textile</vt:lpstr>
      <vt:lpstr>Times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TTUHSC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TTUHSCPSL</dc:creator>
  <cp:lastModifiedBy>Microsoft Office User</cp:lastModifiedBy>
  <cp:revision>28</cp:revision>
  <dcterms:created xsi:type="dcterms:W3CDTF">2015-04-14T21:48:16Z</dcterms:created>
  <dcterms:modified xsi:type="dcterms:W3CDTF">2017-02-03T22:44:27Z</dcterms:modified>
</cp:coreProperties>
</file>