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79" autoAdjust="0"/>
  </p:normalViewPr>
  <p:slideViewPr>
    <p:cSldViewPr snapToGrid="0" snapToObjects="1" showGuides="1">
      <p:cViewPr varScale="1">
        <p:scale>
          <a:sx n="158" d="100"/>
          <a:sy n="158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B9C4A-8AC6-C443-8F7A-74F4E068DAD3}" type="datetimeFigureOut">
              <a:rPr lang="en-US" smtClean="0"/>
              <a:t>11/2/12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FA5A-9673-0B4F-A36E-3E97295AC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7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78A70F8-1CA9-EF47-B09D-822980A45298}" type="slidenum">
              <a:rPr lang="en-US" sz="1200">
                <a:solidFill>
                  <a:srgbClr val="000000"/>
                </a:solidFill>
              </a:rPr>
              <a:pPr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1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6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9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6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3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2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D6EB-66E5-624A-8FD4-EAA408B93C4A}" type="datetimeFigureOut">
              <a:rPr lang="en-US" smtClean="0"/>
              <a:t>11/2/12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6AB24-2DA7-BF42-8B32-7ADDDE640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mlanet.org/education/web/web_cours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6754813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838200" y="381000"/>
            <a:ext cx="541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1600" u="sng">
                <a:solidFill>
                  <a:srgbClr val="000080"/>
                </a:solidFill>
                <a:latin typeface="Verdana" charset="0"/>
              </a:rPr>
              <a:t>Hierarchy of Evidence and Corresponding Databases</a:t>
            </a:r>
            <a:endParaRPr lang="en-US" sz="1000">
              <a:solidFill>
                <a:prstClr val="black"/>
              </a:solidFill>
              <a:latin typeface="Verdana" charset="0"/>
            </a:endParaRPr>
          </a:p>
        </p:txBody>
      </p:sp>
      <p:sp>
        <p:nvSpPr>
          <p:cNvPr id="38915" name="Line 28"/>
          <p:cNvSpPr>
            <a:spLocks noChangeShapeType="1"/>
          </p:cNvSpPr>
          <p:nvPr/>
        </p:nvSpPr>
        <p:spPr bwMode="auto">
          <a:xfrm flipH="1" flipV="1">
            <a:off x="7010400" y="6324600"/>
            <a:ext cx="42863" cy="0"/>
          </a:xfrm>
          <a:prstGeom prst="line">
            <a:avLst/>
          </a:prstGeom>
          <a:noFill/>
          <a:ln w="28575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16" name="AutoShape 10"/>
          <p:cNvSpPr>
            <a:spLocks noChangeArrowheads="1"/>
          </p:cNvSpPr>
          <p:nvPr/>
        </p:nvSpPr>
        <p:spPr bwMode="auto">
          <a:xfrm rot="10783082">
            <a:off x="3884613" y="2055813"/>
            <a:ext cx="1524000" cy="152400"/>
          </a:xfrm>
          <a:prstGeom prst="leftArrow">
            <a:avLst>
              <a:gd name="adj1" fmla="val 50000"/>
              <a:gd name="adj2" fmla="val 250000"/>
            </a:avLst>
          </a:prstGeom>
          <a:solidFill>
            <a:srgbClr val="CFD0FF"/>
          </a:solidFill>
          <a:ln w="12700">
            <a:solidFill>
              <a:srgbClr val="000E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17" name="AutoShape 11"/>
          <p:cNvSpPr>
            <a:spLocks noChangeArrowheads="1"/>
          </p:cNvSpPr>
          <p:nvPr/>
        </p:nvSpPr>
        <p:spPr bwMode="auto">
          <a:xfrm rot="10781429">
            <a:off x="4648200" y="3427413"/>
            <a:ext cx="1293813" cy="152400"/>
          </a:xfrm>
          <a:prstGeom prst="leftArrow">
            <a:avLst>
              <a:gd name="adj1" fmla="val 50000"/>
              <a:gd name="adj2" fmla="val 212240"/>
            </a:avLst>
          </a:prstGeom>
          <a:solidFill>
            <a:srgbClr val="F0D9FF"/>
          </a:solidFill>
          <a:ln w="12700">
            <a:solidFill>
              <a:srgbClr val="71269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18" name="AutoShape 13"/>
          <p:cNvSpPr>
            <a:spLocks noChangeArrowheads="1"/>
          </p:cNvSpPr>
          <p:nvPr/>
        </p:nvSpPr>
        <p:spPr bwMode="auto">
          <a:xfrm rot="10790775">
            <a:off x="4267200" y="2738438"/>
            <a:ext cx="762000" cy="157162"/>
          </a:xfrm>
          <a:prstGeom prst="leftArrow">
            <a:avLst>
              <a:gd name="adj1" fmla="val 50000"/>
              <a:gd name="adj2" fmla="val 121213"/>
            </a:avLst>
          </a:prstGeom>
          <a:solidFill>
            <a:srgbClr val="959EFF"/>
          </a:soli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19" name="Rectangle 16"/>
          <p:cNvSpPr>
            <a:spLocks noChangeArrowheads="1"/>
          </p:cNvSpPr>
          <p:nvPr/>
        </p:nvSpPr>
        <p:spPr bwMode="auto">
          <a:xfrm>
            <a:off x="5715000" y="1295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300">
                <a:solidFill>
                  <a:srgbClr val="0080FF"/>
                </a:solidFill>
                <a:latin typeface="Century Schoolbook" charset="0"/>
              </a:rPr>
              <a:t>Filtered Information</a:t>
            </a:r>
            <a:endParaRPr lang="en-US">
              <a:solidFill>
                <a:prstClr val="black"/>
              </a:solidFill>
              <a:latin typeface="Lucida Calligraphy" charset="0"/>
            </a:endParaRPr>
          </a:p>
        </p:txBody>
      </p:sp>
      <p:sp>
        <p:nvSpPr>
          <p:cNvPr id="38920" name="Rectangle 3"/>
          <p:cNvSpPr>
            <a:spLocks noChangeArrowheads="1"/>
          </p:cNvSpPr>
          <p:nvPr/>
        </p:nvSpPr>
        <p:spPr bwMode="auto">
          <a:xfrm>
            <a:off x="5562600" y="1905000"/>
            <a:ext cx="2590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13C1"/>
                </a:solidFill>
                <a:latin typeface="Verdana" charset="0"/>
              </a:rPr>
              <a:t>Cochrane Database of Systematic Reviews</a:t>
            </a:r>
            <a:endParaRPr lang="en-US" sz="1000">
              <a:solidFill>
                <a:srgbClr val="CFD0FF"/>
              </a:solidFill>
              <a:latin typeface="Verdana" charset="0"/>
            </a:endParaRPr>
          </a:p>
        </p:txBody>
      </p:sp>
      <p:sp>
        <p:nvSpPr>
          <p:cNvPr id="38921" name="Rectangle 4"/>
          <p:cNvSpPr>
            <a:spLocks noChangeArrowheads="1"/>
          </p:cNvSpPr>
          <p:nvPr/>
        </p:nvSpPr>
        <p:spPr bwMode="auto">
          <a:xfrm>
            <a:off x="4953000" y="2438400"/>
            <a:ext cx="381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6367CE"/>
                </a:solidFill>
                <a:latin typeface="Verdana" charset="0"/>
              </a:rPr>
              <a:t>Topic Reviews in the Cochrane Database of Systematic Reviews</a:t>
            </a:r>
            <a:r>
              <a:rPr lang="en-US" sz="400">
                <a:solidFill>
                  <a:prstClr val="white"/>
                </a:solidFill>
                <a:latin typeface="Verdana" charset="0"/>
              </a:rPr>
              <a:t>a</a:t>
            </a:r>
            <a:endParaRPr lang="en-US" sz="400">
              <a:solidFill>
                <a:srgbClr val="6367CE"/>
              </a:solidFill>
              <a:latin typeface="Verdana" charset="0"/>
            </a:endParaRPr>
          </a:p>
          <a:p>
            <a:pPr algn="ctr">
              <a:lnSpc>
                <a:spcPct val="110000"/>
              </a:lnSpc>
            </a:pPr>
            <a:r>
              <a:rPr lang="en-US" sz="400">
                <a:solidFill>
                  <a:prstClr val="white"/>
                </a:solidFill>
                <a:latin typeface="Verdana" charset="0"/>
              </a:rPr>
              <a:t>a</a:t>
            </a:r>
            <a:endParaRPr lang="en-US" sz="900">
              <a:solidFill>
                <a:srgbClr val="6367CE"/>
              </a:solidFill>
              <a:latin typeface="Verdana" charset="0"/>
            </a:endParaRPr>
          </a:p>
          <a:p>
            <a:pPr algn="ctr">
              <a:lnSpc>
                <a:spcPct val="140000"/>
              </a:lnSpc>
            </a:pPr>
            <a:r>
              <a:rPr lang="en-US" sz="900">
                <a:solidFill>
                  <a:srgbClr val="6367CE"/>
                </a:solidFill>
                <a:latin typeface="Verdana" charset="0"/>
              </a:rPr>
              <a:t>Database of Abstracts of Reviews of Effectiveness (DARE)</a:t>
            </a:r>
            <a:endParaRPr lang="en-US" sz="900">
              <a:solidFill>
                <a:srgbClr val="E5BBFF"/>
              </a:solidFill>
              <a:latin typeface="Verdana" charset="0"/>
            </a:endParaRPr>
          </a:p>
        </p:txBody>
      </p:sp>
      <p:sp>
        <p:nvSpPr>
          <p:cNvPr id="38922" name="Rectangle 32"/>
          <p:cNvSpPr>
            <a:spLocks noChangeArrowheads="1"/>
          </p:cNvSpPr>
          <p:nvPr/>
        </p:nvSpPr>
        <p:spPr bwMode="auto">
          <a:xfrm>
            <a:off x="5943600" y="3124200"/>
            <a:ext cx="2209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9933CC"/>
                </a:solidFill>
                <a:latin typeface="Verdana" charset="0"/>
              </a:rPr>
              <a:t>NHS Economic Evaluation Database</a:t>
            </a:r>
          </a:p>
          <a:p>
            <a:pPr algn="ctr">
              <a:lnSpc>
                <a:spcPct val="140000"/>
              </a:lnSpc>
            </a:pPr>
            <a:r>
              <a:rPr lang="en-US" sz="900">
                <a:solidFill>
                  <a:srgbClr val="9933CC"/>
                </a:solidFill>
                <a:latin typeface="Verdana" charset="0"/>
              </a:rPr>
              <a:t>  Cochrane Methodology Register</a:t>
            </a:r>
          </a:p>
          <a:p>
            <a:pPr algn="ctr">
              <a:lnSpc>
                <a:spcPct val="140000"/>
              </a:lnSpc>
            </a:pPr>
            <a:r>
              <a:rPr lang="en-US" sz="900">
                <a:solidFill>
                  <a:srgbClr val="9933CC"/>
                </a:solidFill>
                <a:latin typeface="Verdana" charset="0"/>
              </a:rPr>
              <a:t>  ACP Journal Club</a:t>
            </a:r>
            <a:endParaRPr lang="en-US" sz="900">
              <a:solidFill>
                <a:srgbClr val="E5BBFF"/>
              </a:solidFill>
              <a:latin typeface="Verdana" charset="0"/>
            </a:endParaRPr>
          </a:p>
        </p:txBody>
      </p:sp>
      <p:sp>
        <p:nvSpPr>
          <p:cNvPr id="38923" name="AutoShape 12"/>
          <p:cNvSpPr>
            <a:spLocks noChangeArrowheads="1"/>
          </p:cNvSpPr>
          <p:nvPr/>
        </p:nvSpPr>
        <p:spPr bwMode="auto">
          <a:xfrm rot="-10789323">
            <a:off x="6324600" y="6096000"/>
            <a:ext cx="747713" cy="152400"/>
          </a:xfrm>
          <a:prstGeom prst="leftArrow">
            <a:avLst>
              <a:gd name="adj1" fmla="val 50000"/>
              <a:gd name="adj2" fmla="val 122656"/>
            </a:avLst>
          </a:prstGeom>
          <a:solidFill>
            <a:srgbClr val="78EDF4"/>
          </a:solidFill>
          <a:ln w="12700">
            <a:solidFill>
              <a:srgbClr val="001A9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24" name="AutoShape 14"/>
          <p:cNvSpPr>
            <a:spLocks noChangeArrowheads="1"/>
          </p:cNvSpPr>
          <p:nvPr/>
        </p:nvSpPr>
        <p:spPr bwMode="auto">
          <a:xfrm rot="10768419">
            <a:off x="5027613" y="4260850"/>
            <a:ext cx="915987" cy="157163"/>
          </a:xfrm>
          <a:prstGeom prst="leftArrow">
            <a:avLst>
              <a:gd name="adj1" fmla="val 50000"/>
              <a:gd name="adj2" fmla="val 145707"/>
            </a:avLst>
          </a:prstGeom>
          <a:solidFill>
            <a:srgbClr val="C1A8FF"/>
          </a:solidFill>
          <a:ln w="12700">
            <a:solidFill>
              <a:srgbClr val="2A147E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25" name="AutoShape 33"/>
          <p:cNvSpPr>
            <a:spLocks noChangeArrowheads="1"/>
          </p:cNvSpPr>
          <p:nvPr/>
        </p:nvSpPr>
        <p:spPr bwMode="auto">
          <a:xfrm rot="-10789323">
            <a:off x="5410200" y="4646613"/>
            <a:ext cx="1217613" cy="152400"/>
          </a:xfrm>
          <a:prstGeom prst="leftArrow">
            <a:avLst>
              <a:gd name="adj1" fmla="val 50000"/>
              <a:gd name="adj2" fmla="val 199740"/>
            </a:avLst>
          </a:prstGeom>
          <a:solidFill>
            <a:srgbClr val="99FFFF"/>
          </a:solidFill>
          <a:ln w="12700">
            <a:solidFill>
              <a:srgbClr val="004EA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26" name="AutoShape 34"/>
          <p:cNvSpPr>
            <a:spLocks noChangeArrowheads="1"/>
          </p:cNvSpPr>
          <p:nvPr/>
        </p:nvSpPr>
        <p:spPr bwMode="auto">
          <a:xfrm rot="-10789323">
            <a:off x="6096000" y="5638800"/>
            <a:ext cx="747713" cy="152400"/>
          </a:xfrm>
          <a:prstGeom prst="leftArrow">
            <a:avLst>
              <a:gd name="adj1" fmla="val 50000"/>
              <a:gd name="adj2" fmla="val 122656"/>
            </a:avLst>
          </a:prstGeom>
          <a:solidFill>
            <a:srgbClr val="C5EDF1"/>
          </a:solidFill>
          <a:ln w="12700">
            <a:solidFill>
              <a:srgbClr val="00469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27" name="Rectangle 5"/>
          <p:cNvSpPr>
            <a:spLocks noChangeArrowheads="1"/>
          </p:cNvSpPr>
          <p:nvPr/>
        </p:nvSpPr>
        <p:spPr bwMode="auto">
          <a:xfrm>
            <a:off x="6096000" y="4191000"/>
            <a:ext cx="2743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663399"/>
                </a:solidFill>
                <a:latin typeface="Verdana" charset="0"/>
              </a:rPr>
              <a:t>Cochrane Central Register of Controlled Trials</a:t>
            </a:r>
            <a:endParaRPr lang="en-US" sz="1000">
              <a:solidFill>
                <a:prstClr val="black"/>
              </a:solidFill>
              <a:latin typeface="Verdana" charset="0"/>
            </a:endParaRPr>
          </a:p>
        </p:txBody>
      </p:sp>
      <p:sp>
        <p:nvSpPr>
          <p:cNvPr id="38928" name="Rectangle 6"/>
          <p:cNvSpPr>
            <a:spLocks noChangeArrowheads="1"/>
          </p:cNvSpPr>
          <p:nvPr/>
        </p:nvSpPr>
        <p:spPr bwMode="auto">
          <a:xfrm>
            <a:off x="6781800" y="4572000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99BD"/>
                </a:solidFill>
                <a:latin typeface="Verdana" charset="0"/>
              </a:rPr>
              <a:t>PubMed</a:t>
            </a:r>
            <a:endParaRPr lang="en-US" sz="1000">
              <a:solidFill>
                <a:prstClr val="black"/>
              </a:solidFill>
              <a:latin typeface="Verdana" charset="0"/>
            </a:endParaRPr>
          </a:p>
        </p:txBody>
      </p:sp>
      <p:sp>
        <p:nvSpPr>
          <p:cNvPr id="38929" name="Rectangle 7"/>
          <p:cNvSpPr>
            <a:spLocks noChangeArrowheads="1"/>
          </p:cNvSpPr>
          <p:nvPr/>
        </p:nvSpPr>
        <p:spPr bwMode="auto">
          <a:xfrm>
            <a:off x="7086600" y="50292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6196"/>
                </a:solidFill>
                <a:latin typeface="Verdana" charset="0"/>
              </a:rPr>
              <a:t>PubMed</a:t>
            </a:r>
            <a:endParaRPr lang="en-US" sz="1000">
              <a:solidFill>
                <a:srgbClr val="0077B5"/>
              </a:solidFill>
              <a:latin typeface="Verdana" charset="0"/>
            </a:endParaRPr>
          </a:p>
        </p:txBody>
      </p:sp>
      <p:sp>
        <p:nvSpPr>
          <p:cNvPr id="38930" name="Rectangle 8"/>
          <p:cNvSpPr>
            <a:spLocks noChangeArrowheads="1"/>
          </p:cNvSpPr>
          <p:nvPr/>
        </p:nvSpPr>
        <p:spPr bwMode="auto">
          <a:xfrm>
            <a:off x="6934200" y="5410200"/>
            <a:ext cx="1981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5EBF"/>
                </a:solidFill>
                <a:latin typeface="Verdana" charset="0"/>
              </a:rPr>
              <a:t>National Guideline Clearinghouse</a:t>
            </a:r>
          </a:p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5EBF"/>
                </a:solidFill>
                <a:latin typeface="Verdana" charset="0"/>
              </a:rPr>
              <a:t>Health Technology Assessment</a:t>
            </a:r>
            <a:endParaRPr lang="en-US" sz="1000">
              <a:solidFill>
                <a:prstClr val="black"/>
              </a:solidFill>
              <a:latin typeface="Verdana" charset="0"/>
            </a:endParaRPr>
          </a:p>
        </p:txBody>
      </p:sp>
      <p:sp>
        <p:nvSpPr>
          <p:cNvPr id="38931" name="Rectangle 9"/>
          <p:cNvSpPr>
            <a:spLocks noChangeArrowheads="1"/>
          </p:cNvSpPr>
          <p:nvPr/>
        </p:nvSpPr>
        <p:spPr bwMode="auto">
          <a:xfrm>
            <a:off x="7239000" y="6019800"/>
            <a:ext cx="533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en-US" sz="900">
                <a:solidFill>
                  <a:srgbClr val="001CA2"/>
                </a:solidFill>
                <a:latin typeface="Verdana" charset="0"/>
              </a:rPr>
              <a:t>PubMed</a:t>
            </a:r>
            <a:endParaRPr lang="en-US" sz="1000">
              <a:solidFill>
                <a:prstClr val="black"/>
              </a:solidFill>
              <a:latin typeface="Verdana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867400" y="4114800"/>
            <a:ext cx="3124200" cy="2209800"/>
            <a:chOff x="5867400" y="4114800"/>
            <a:chExt cx="3124200" cy="2209800"/>
          </a:xfrm>
        </p:grpSpPr>
        <p:sp>
          <p:nvSpPr>
            <p:cNvPr id="38942" name="Line 31"/>
            <p:cNvSpPr>
              <a:spLocks noChangeShapeType="1"/>
            </p:cNvSpPr>
            <p:nvPr/>
          </p:nvSpPr>
          <p:spPr bwMode="auto">
            <a:xfrm flipH="1">
              <a:off x="5867400" y="4114800"/>
              <a:ext cx="207963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943" name="Line 25"/>
            <p:cNvSpPr>
              <a:spLocks noChangeShapeType="1"/>
            </p:cNvSpPr>
            <p:nvPr/>
          </p:nvSpPr>
          <p:spPr bwMode="auto">
            <a:xfrm>
              <a:off x="8991599" y="4114800"/>
              <a:ext cx="0" cy="220980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944" name="Line 27"/>
            <p:cNvSpPr>
              <a:spLocks noChangeShapeType="1"/>
            </p:cNvSpPr>
            <p:nvPr/>
          </p:nvSpPr>
          <p:spPr bwMode="auto">
            <a:xfrm flipV="1">
              <a:off x="7053263" y="6324600"/>
              <a:ext cx="1938337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945" name="Line 30"/>
            <p:cNvSpPr>
              <a:spLocks noChangeShapeType="1"/>
            </p:cNvSpPr>
            <p:nvPr/>
          </p:nvSpPr>
          <p:spPr bwMode="auto">
            <a:xfrm>
              <a:off x="6019801" y="4114800"/>
              <a:ext cx="2971798" cy="0"/>
            </a:xfrm>
            <a:prstGeom prst="line">
              <a:avLst/>
            </a:prstGeom>
            <a:noFill/>
            <a:ln w="28575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8933" name="Rectangle 35"/>
          <p:cNvSpPr>
            <a:spLocks noChangeArrowheads="1"/>
          </p:cNvSpPr>
          <p:nvPr/>
        </p:nvSpPr>
        <p:spPr bwMode="auto">
          <a:xfrm>
            <a:off x="6400800" y="3886200"/>
            <a:ext cx="1981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3333CC"/>
                </a:solidFill>
                <a:latin typeface="Century Schoolbook" charset="0"/>
              </a:rPr>
              <a:t>Unfiltered Information</a:t>
            </a:r>
            <a:endParaRPr lang="en-US">
              <a:solidFill>
                <a:prstClr val="black"/>
              </a:solidFill>
              <a:latin typeface="Lucida Calligraphy" charset="0"/>
            </a:endParaRPr>
          </a:p>
        </p:txBody>
      </p:sp>
      <p:sp>
        <p:nvSpPr>
          <p:cNvPr id="38934" name="AutoShape 36"/>
          <p:cNvSpPr>
            <a:spLocks noChangeArrowheads="1"/>
          </p:cNvSpPr>
          <p:nvPr/>
        </p:nvSpPr>
        <p:spPr bwMode="auto">
          <a:xfrm rot="10766666">
            <a:off x="5791200" y="5105400"/>
            <a:ext cx="990600" cy="152400"/>
          </a:xfrm>
          <a:prstGeom prst="leftArrow">
            <a:avLst>
              <a:gd name="adj1" fmla="val 50000"/>
              <a:gd name="adj2" fmla="val 162500"/>
            </a:avLst>
          </a:prstGeom>
          <a:solidFill>
            <a:srgbClr val="E6FFFF"/>
          </a:solidFill>
          <a:ln w="12700">
            <a:solidFill>
              <a:srgbClr val="001A97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935" name="Rectangle 43"/>
          <p:cNvSpPr>
            <a:spLocks noChangeArrowheads="1"/>
          </p:cNvSpPr>
          <p:nvPr/>
        </p:nvSpPr>
        <p:spPr bwMode="auto">
          <a:xfrm>
            <a:off x="76200" y="1143000"/>
            <a:ext cx="1524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251450" y="1674813"/>
            <a:ext cx="3657600" cy="2133600"/>
            <a:chOff x="5252137" y="1675200"/>
            <a:chExt cx="3657600" cy="2133600"/>
          </a:xfrm>
        </p:grpSpPr>
        <p:sp>
          <p:nvSpPr>
            <p:cNvPr id="38937" name="Line 18"/>
            <p:cNvSpPr>
              <a:spLocks noChangeShapeType="1"/>
            </p:cNvSpPr>
            <p:nvPr/>
          </p:nvSpPr>
          <p:spPr bwMode="auto">
            <a:xfrm flipH="1">
              <a:off x="8909736" y="1751400"/>
              <a:ext cx="1" cy="2057400"/>
            </a:xfrm>
            <a:prstGeom prst="line">
              <a:avLst/>
            </a:prstGeom>
            <a:noFill/>
            <a:ln w="28575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938" name="Line 20"/>
            <p:cNvSpPr>
              <a:spLocks noChangeShapeType="1"/>
            </p:cNvSpPr>
            <p:nvPr/>
          </p:nvSpPr>
          <p:spPr bwMode="auto">
            <a:xfrm flipV="1">
              <a:off x="5331650" y="3808800"/>
              <a:ext cx="3578087" cy="0"/>
            </a:xfrm>
            <a:prstGeom prst="line">
              <a:avLst/>
            </a:prstGeom>
            <a:noFill/>
            <a:ln w="28575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939" name="Line 21"/>
            <p:cNvSpPr>
              <a:spLocks noChangeShapeType="1"/>
            </p:cNvSpPr>
            <p:nvPr/>
          </p:nvSpPr>
          <p:spPr bwMode="auto">
            <a:xfrm flipH="1" flipV="1">
              <a:off x="5252137" y="3808800"/>
              <a:ext cx="79513" cy="0"/>
            </a:xfrm>
            <a:prstGeom prst="line">
              <a:avLst/>
            </a:prstGeom>
            <a:noFill/>
            <a:ln w="28575">
              <a:solidFill>
                <a:srgbClr val="008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38940" name="Straight Connector 39"/>
            <p:cNvCxnSpPr>
              <a:cxnSpLocks noChangeShapeType="1"/>
            </p:cNvCxnSpPr>
            <p:nvPr/>
          </p:nvCxnSpPr>
          <p:spPr bwMode="auto">
            <a:xfrm rot="5400000" flipH="1" flipV="1">
              <a:off x="7346843" y="190095"/>
              <a:ext cx="1588" cy="3124199"/>
            </a:xfrm>
            <a:prstGeom prst="line">
              <a:avLst/>
            </a:prstGeom>
            <a:noFill/>
            <a:ln w="28575">
              <a:solidFill>
                <a:srgbClr val="008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41" name="Isosceles Triangle 40"/>
            <p:cNvSpPr>
              <a:spLocks noChangeArrowheads="1"/>
            </p:cNvSpPr>
            <p:nvPr/>
          </p:nvSpPr>
          <p:spPr bwMode="auto">
            <a:xfrm rot="-5400000">
              <a:off x="5671237" y="1713300"/>
              <a:ext cx="152400" cy="76200"/>
            </a:xfrm>
            <a:prstGeom prst="triangle">
              <a:avLst>
                <a:gd name="adj" fmla="val 50000"/>
              </a:avLst>
            </a:prstGeom>
            <a:solidFill>
              <a:srgbClr val="008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20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81000" y="609600"/>
            <a:ext cx="640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u="sng">
                <a:solidFill>
                  <a:srgbClr val="000080"/>
                </a:solidFill>
                <a:latin typeface="Verdana" charset="0"/>
              </a:rPr>
              <a:t>Hierarchy of Evidence and PubMed Search Strategies</a:t>
            </a:r>
            <a:endParaRPr lang="en-US" sz="1600" u="sng">
              <a:solidFill>
                <a:srgbClr val="000080"/>
              </a:solidFill>
              <a:latin typeface="Verdana" charset="0"/>
            </a:endParaRPr>
          </a:p>
        </p:txBody>
      </p:sp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76200" y="13716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939" name="Rectangle 14"/>
          <p:cNvSpPr>
            <a:spLocks noChangeArrowheads="1"/>
          </p:cNvSpPr>
          <p:nvPr/>
        </p:nvSpPr>
        <p:spPr bwMode="auto">
          <a:xfrm>
            <a:off x="76200" y="1600200"/>
            <a:ext cx="2286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39940" name="Group 22"/>
          <p:cNvGrpSpPr>
            <a:grpSpLocks/>
          </p:cNvGrpSpPr>
          <p:nvPr/>
        </p:nvGrpSpPr>
        <p:grpSpPr bwMode="auto">
          <a:xfrm>
            <a:off x="166688" y="1692275"/>
            <a:ext cx="8824912" cy="4632325"/>
            <a:chOff x="166688" y="1692275"/>
            <a:chExt cx="8824912" cy="4632325"/>
          </a:xfrm>
        </p:grpSpPr>
        <p:sp>
          <p:nvSpPr>
            <p:cNvPr id="39941" name="Text Box 13"/>
            <p:cNvSpPr txBox="1">
              <a:spLocks noChangeArrowheads="1"/>
            </p:cNvSpPr>
            <p:nvPr/>
          </p:nvSpPr>
          <p:spPr bwMode="auto">
            <a:xfrm>
              <a:off x="6324600" y="5791200"/>
              <a:ext cx="2590800" cy="501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618EFF"/>
                  </a:solidFill>
                  <a:latin typeface="Verdana" charset="0"/>
                </a:rPr>
                <a:t>Search for animal research using the animal limit.  Search for in-vitro research using in vitro as a publication type limit.</a:t>
              </a:r>
              <a:endParaRPr lang="en-US" sz="1200">
                <a:solidFill>
                  <a:srgbClr val="618EFF"/>
                </a:solidFill>
                <a:latin typeface="Verdana" charset="0"/>
              </a:endParaRPr>
            </a:p>
          </p:txBody>
        </p:sp>
        <p:pic>
          <p:nvPicPr>
            <p:cNvPr id="39942" name="Picture 13" descr="blue ebm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8" y="1692275"/>
              <a:ext cx="6005512" cy="463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43" name="Text Box 6"/>
            <p:cNvSpPr txBox="1">
              <a:spLocks noChangeArrowheads="1"/>
            </p:cNvSpPr>
            <p:nvPr/>
          </p:nvSpPr>
          <p:spPr bwMode="auto">
            <a:xfrm>
              <a:off x="3733800" y="2286000"/>
              <a:ext cx="35052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577FDA"/>
                  </a:solidFill>
                  <a:latin typeface="Verdana" charset="0"/>
                </a:rPr>
                <a:t>Search for meta-analysis using the publication type limit.</a:t>
              </a:r>
              <a:endParaRPr lang="en-US" sz="1200">
                <a:solidFill>
                  <a:srgbClr val="000078"/>
                </a:solidFill>
                <a:latin typeface="Verdana" charset="0"/>
              </a:endParaRPr>
            </a:p>
          </p:txBody>
        </p:sp>
        <p:sp>
          <p:nvSpPr>
            <p:cNvPr id="39944" name="Text Box 7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3200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51C7FF"/>
                  </a:solidFill>
                  <a:latin typeface="Verdana" charset="0"/>
                </a:rPr>
                <a:t>Search for systematic review using the subset limit.</a:t>
              </a:r>
              <a:endParaRPr lang="en-US" sz="1200">
                <a:solidFill>
                  <a:srgbClr val="000078"/>
                </a:solidFill>
                <a:latin typeface="Verdana" charset="0"/>
              </a:endParaRPr>
            </a:p>
          </p:txBody>
        </p:sp>
        <p:sp>
          <p:nvSpPr>
            <p:cNvPr id="39945" name="Text Box 8"/>
            <p:cNvSpPr txBox="1">
              <a:spLocks noChangeArrowheads="1"/>
            </p:cNvSpPr>
            <p:nvPr/>
          </p:nvSpPr>
          <p:spPr bwMode="auto">
            <a:xfrm>
              <a:off x="4495800" y="3505200"/>
              <a:ext cx="43434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006AFF"/>
                  </a:solidFill>
                  <a:latin typeface="Verdana" charset="0"/>
                </a:rPr>
                <a:t>Search for randomized controlled trials using the publication type limit.</a:t>
              </a:r>
              <a:endParaRPr lang="en-US" sz="1200">
                <a:solidFill>
                  <a:srgbClr val="508CFF"/>
                </a:solidFill>
                <a:latin typeface="Verdana" charset="0"/>
              </a:endParaRPr>
            </a:p>
          </p:txBody>
        </p:sp>
        <p:sp>
          <p:nvSpPr>
            <p:cNvPr id="39946" name="Text Box 9"/>
            <p:cNvSpPr txBox="1">
              <a:spLocks noChangeArrowheads="1"/>
            </p:cNvSpPr>
            <p:nvPr/>
          </p:nvSpPr>
          <p:spPr bwMode="auto">
            <a:xfrm>
              <a:off x="4953000" y="3946525"/>
              <a:ext cx="3810000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79BCF9"/>
                  </a:solidFill>
                  <a:latin typeface="Verdana" charset="0"/>
                </a:rPr>
                <a:t>Search for cohort studies as a MeSH term.</a:t>
              </a:r>
            </a:p>
            <a:p>
              <a:pPr algn="ctr"/>
              <a:r>
                <a:rPr lang="en-US" sz="800">
                  <a:solidFill>
                    <a:srgbClr val="79BCF9"/>
                  </a:solidFill>
                  <a:latin typeface="Verdana" charset="0"/>
                </a:rPr>
                <a:t>Longitudinal studies, follow-up studies, and prospective studies will be included unless the </a:t>
              </a:r>
              <a:r>
                <a:rPr lang="en-US" sz="800" i="1">
                  <a:solidFill>
                    <a:srgbClr val="79BCF9"/>
                  </a:solidFill>
                  <a:latin typeface="Verdana" charset="0"/>
                </a:rPr>
                <a:t>Do Not Explode</a:t>
              </a:r>
              <a:r>
                <a:rPr lang="en-US" sz="800">
                  <a:solidFill>
                    <a:srgbClr val="79BCF9"/>
                  </a:solidFill>
                  <a:latin typeface="Verdana" charset="0"/>
                </a:rPr>
                <a:t> function is used.</a:t>
              </a:r>
              <a:endParaRPr lang="en-US" sz="1200">
                <a:solidFill>
                  <a:srgbClr val="6288E7"/>
                </a:solidFill>
                <a:latin typeface="Verdana" charset="0"/>
              </a:endParaRPr>
            </a:p>
          </p:txBody>
        </p:sp>
        <p:sp>
          <p:nvSpPr>
            <p:cNvPr id="39947" name="Text Box 10"/>
            <p:cNvSpPr txBox="1">
              <a:spLocks noChangeArrowheads="1"/>
            </p:cNvSpPr>
            <p:nvPr/>
          </p:nvSpPr>
          <p:spPr bwMode="auto">
            <a:xfrm>
              <a:off x="5486400" y="4525963"/>
              <a:ext cx="3352800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00A9FF"/>
                  </a:solidFill>
                  <a:latin typeface="Verdana" charset="0"/>
                </a:rPr>
                <a:t>Search for case control study as a MeSH term.</a:t>
              </a:r>
            </a:p>
            <a:p>
              <a:pPr algn="ctr"/>
              <a:r>
                <a:rPr lang="en-US" sz="800">
                  <a:solidFill>
                    <a:srgbClr val="00A9FF"/>
                  </a:solidFill>
                  <a:latin typeface="Verdana" charset="0"/>
                </a:rPr>
                <a:t>Retrospective studies included unless </a:t>
              </a:r>
              <a:r>
                <a:rPr lang="en-US" sz="800" i="1">
                  <a:solidFill>
                    <a:srgbClr val="00A9FF"/>
                  </a:solidFill>
                  <a:latin typeface="Verdana" charset="0"/>
                </a:rPr>
                <a:t>Do Not Explode</a:t>
              </a:r>
              <a:r>
                <a:rPr lang="en-US" sz="800">
                  <a:solidFill>
                    <a:srgbClr val="00A9FF"/>
                  </a:solidFill>
                  <a:latin typeface="Verdana" charset="0"/>
                </a:rPr>
                <a:t> is</a:t>
              </a:r>
              <a:r>
                <a:rPr lang="en-US" sz="800" i="1">
                  <a:solidFill>
                    <a:srgbClr val="00A9FF"/>
                  </a:solidFill>
                  <a:latin typeface="Verdana" charset="0"/>
                </a:rPr>
                <a:t> </a:t>
              </a:r>
              <a:r>
                <a:rPr lang="en-US" sz="800">
                  <a:solidFill>
                    <a:srgbClr val="00A9FF"/>
                  </a:solidFill>
                  <a:latin typeface="Verdana" charset="0"/>
                </a:rPr>
                <a:t>used.</a:t>
              </a:r>
              <a:endParaRPr lang="en-US" sz="1200">
                <a:solidFill>
                  <a:srgbClr val="000078"/>
                </a:solidFill>
                <a:latin typeface="Verdana" charset="0"/>
              </a:endParaRPr>
            </a:p>
          </p:txBody>
        </p:sp>
        <p:sp>
          <p:nvSpPr>
            <p:cNvPr id="39948" name="Text Box 11"/>
            <p:cNvSpPr txBox="1">
              <a:spLocks noChangeArrowheads="1"/>
            </p:cNvSpPr>
            <p:nvPr/>
          </p:nvSpPr>
          <p:spPr bwMode="auto">
            <a:xfrm>
              <a:off x="5638800" y="5029200"/>
              <a:ext cx="33528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71A9FF"/>
                  </a:solidFill>
                  <a:latin typeface="Verdana" charset="0"/>
                </a:rPr>
                <a:t>Search for case report using the publication type limit.</a:t>
              </a:r>
              <a:endParaRPr lang="en-US" sz="1200">
                <a:solidFill>
                  <a:srgbClr val="000078"/>
                </a:solidFill>
                <a:latin typeface="Verdana" charset="0"/>
              </a:endParaRPr>
            </a:p>
          </p:txBody>
        </p:sp>
        <p:sp>
          <p:nvSpPr>
            <p:cNvPr id="39949" name="Text Box 12"/>
            <p:cNvSpPr txBox="1">
              <a:spLocks noChangeArrowheads="1"/>
            </p:cNvSpPr>
            <p:nvPr/>
          </p:nvSpPr>
          <p:spPr bwMode="auto">
            <a:xfrm>
              <a:off x="5943600" y="5349875"/>
              <a:ext cx="2514600" cy="365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>
                  <a:solidFill>
                    <a:srgbClr val="0004A7"/>
                  </a:solidFill>
                  <a:latin typeface="Verdana" charset="0"/>
                </a:rPr>
                <a:t>Search for practice guideline using the publication type limit.</a:t>
              </a:r>
              <a:endParaRPr lang="en-US" sz="1200">
                <a:solidFill>
                  <a:srgbClr val="0004A7"/>
                </a:solidFill>
                <a:latin typeface="Verdan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938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3" name="Text Box 7"/>
          <p:cNvSpPr txBox="1">
            <a:spLocks noChangeArrowheads="1"/>
          </p:cNvSpPr>
          <p:nvPr/>
        </p:nvSpPr>
        <p:spPr bwMode="auto">
          <a:xfrm>
            <a:off x="3200400" y="369888"/>
            <a:ext cx="56388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100" i="1" u="sng">
                <a:solidFill>
                  <a:srgbClr val="004080"/>
                </a:solidFill>
                <a:latin typeface="Verdana" charset="0"/>
              </a:rPr>
              <a:t>Suggested Best Method of Investigation</a:t>
            </a:r>
            <a:endParaRPr lang="en-US" sz="2100">
              <a:solidFill>
                <a:srgbClr val="004080"/>
              </a:solidFill>
            </a:endParaRPr>
          </a:p>
        </p:txBody>
      </p:sp>
      <p:sp>
        <p:nvSpPr>
          <p:cNvPr id="25651" name="Text Box 10"/>
          <p:cNvSpPr txBox="1">
            <a:spLocks noChangeArrowheads="1"/>
          </p:cNvSpPr>
          <p:nvPr/>
        </p:nvSpPr>
        <p:spPr bwMode="auto">
          <a:xfrm>
            <a:off x="381000" y="369888"/>
            <a:ext cx="23622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100" i="1" u="sng">
                <a:solidFill>
                  <a:srgbClr val="004080"/>
                </a:solidFill>
                <a:latin typeface="Verdana" charset="0"/>
              </a:rPr>
              <a:t>Study Category</a:t>
            </a:r>
            <a:endParaRPr lang="en-US" sz="2100">
              <a:solidFill>
                <a:srgbClr val="000000"/>
              </a:solidFill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3198813" y="1066800"/>
            <a:ext cx="5640387" cy="533400"/>
            <a:chOff x="3198813" y="1066800"/>
            <a:chExt cx="5640387" cy="533400"/>
          </a:xfrm>
        </p:grpSpPr>
        <p:sp>
          <p:nvSpPr>
            <p:cNvPr id="26676" name="Rectangle 13"/>
            <p:cNvSpPr>
              <a:spLocks noChangeArrowheads="1"/>
            </p:cNvSpPr>
            <p:nvPr/>
          </p:nvSpPr>
          <p:spPr bwMode="auto">
            <a:xfrm>
              <a:off x="3198813" y="1066800"/>
              <a:ext cx="5640387" cy="533400"/>
            </a:xfrm>
            <a:prstGeom prst="rect">
              <a:avLst/>
            </a:prstGeom>
            <a:noFill/>
            <a:ln w="28575">
              <a:solidFill>
                <a:srgbClr val="0033A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600">
                <a:solidFill>
                  <a:prstClr val="black"/>
                </a:solidFill>
                <a:latin typeface="Verdana" charset="0"/>
              </a:endParaRPr>
            </a:p>
          </p:txBody>
        </p:sp>
        <p:sp>
          <p:nvSpPr>
            <p:cNvPr id="41012" name="Text Box 14"/>
            <p:cNvSpPr txBox="1">
              <a:spLocks noChangeArrowheads="1"/>
            </p:cNvSpPr>
            <p:nvPr/>
          </p:nvSpPr>
          <p:spPr bwMode="auto">
            <a:xfrm>
              <a:off x="3495675" y="1143000"/>
              <a:ext cx="50466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0080FF"/>
                  </a:solidFill>
                  <a:latin typeface="Verdana" charset="0"/>
                </a:rPr>
                <a:t>RCT&gt;cohort&gt;case control&gt;case series</a:t>
              </a:r>
              <a:endParaRPr lang="en-US" sz="2000">
                <a:solidFill>
                  <a:srgbClr val="0080FF"/>
                </a:solidFill>
              </a:endParaRPr>
            </a:p>
          </p:txBody>
        </p:sp>
      </p:grp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304800" y="1077913"/>
            <a:ext cx="2522538" cy="517525"/>
            <a:chOff x="304800" y="1077913"/>
            <a:chExt cx="2522538" cy="517525"/>
          </a:xfrm>
        </p:grpSpPr>
        <p:sp>
          <p:nvSpPr>
            <p:cNvPr id="41009" name="Text Box 16"/>
            <p:cNvSpPr txBox="1">
              <a:spLocks noChangeArrowheads="1"/>
            </p:cNvSpPr>
            <p:nvPr/>
          </p:nvSpPr>
          <p:spPr bwMode="auto">
            <a:xfrm>
              <a:off x="304800" y="1077913"/>
              <a:ext cx="2522538" cy="517525"/>
            </a:xfrm>
            <a:prstGeom prst="rect">
              <a:avLst/>
            </a:prstGeom>
            <a:noFill/>
            <a:ln w="28575">
              <a:solidFill>
                <a:srgbClr val="66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endParaRPr lang="en-US" sz="2600">
                <a:solidFill>
                  <a:srgbClr val="FFFFFF"/>
                </a:solidFill>
                <a:latin typeface="Verdana" charset="0"/>
              </a:endParaRPr>
            </a:p>
          </p:txBody>
        </p:sp>
        <p:sp>
          <p:nvSpPr>
            <p:cNvPr id="26675" name="Rectangle 17"/>
            <p:cNvSpPr>
              <a:spLocks noChangeArrowheads="1"/>
            </p:cNvSpPr>
            <p:nvPr/>
          </p:nvSpPr>
          <p:spPr bwMode="auto">
            <a:xfrm>
              <a:off x="973138" y="1143000"/>
              <a:ext cx="1185862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200">
                  <a:solidFill>
                    <a:srgbClr val="6666CC"/>
                  </a:solidFill>
                  <a:latin typeface="Verdana" charset="0"/>
                </a:rPr>
                <a:t>Therapy</a:t>
              </a:r>
              <a:endParaRPr lang="en-US" sz="2600">
                <a:solidFill>
                  <a:srgbClr val="6666CC"/>
                </a:solidFill>
                <a:latin typeface="Verdana" charset="0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304800" y="1752600"/>
            <a:ext cx="8534400" cy="533400"/>
            <a:chOff x="304800" y="1752600"/>
            <a:chExt cx="8534400" cy="533400"/>
          </a:xfrm>
        </p:grpSpPr>
        <p:grpSp>
          <p:nvGrpSpPr>
            <p:cNvPr id="41003" name="Group 63"/>
            <p:cNvGrpSpPr>
              <a:grpSpLocks/>
            </p:cNvGrpSpPr>
            <p:nvPr/>
          </p:nvGrpSpPr>
          <p:grpSpPr bwMode="auto">
            <a:xfrm>
              <a:off x="3198813" y="1752600"/>
              <a:ext cx="5640387" cy="533400"/>
              <a:chOff x="3198813" y="1752600"/>
              <a:chExt cx="5640387" cy="533400"/>
            </a:xfrm>
          </p:grpSpPr>
          <p:sp>
            <p:nvSpPr>
              <p:cNvPr id="26672" name="Rectangle 20"/>
              <p:cNvSpPr>
                <a:spLocks noChangeArrowheads="1"/>
              </p:cNvSpPr>
              <p:nvPr/>
            </p:nvSpPr>
            <p:spPr bwMode="auto">
              <a:xfrm>
                <a:off x="3198813" y="1752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</a:endParaRPr>
              </a:p>
            </p:txBody>
          </p:sp>
          <p:sp>
            <p:nvSpPr>
              <p:cNvPr id="41008" name="Text Box 21"/>
              <p:cNvSpPr txBox="1">
                <a:spLocks noChangeArrowheads="1"/>
              </p:cNvSpPr>
              <p:nvPr/>
            </p:nvSpPr>
            <p:spPr bwMode="auto">
              <a:xfrm>
                <a:off x="3347244" y="1831975"/>
                <a:ext cx="5345071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0080FF"/>
                    </a:solidFill>
                    <a:latin typeface="Verdana" charset="0"/>
                  </a:rPr>
                  <a:t>prospective, blind comparison to a gold standard</a:t>
                </a:r>
                <a:endParaRPr lang="en-US" sz="1400">
                  <a:solidFill>
                    <a:srgbClr val="0080FF"/>
                  </a:solidFill>
                  <a:latin typeface="Verdana" charset="0"/>
                </a:endParaRPr>
              </a:p>
            </p:txBody>
          </p:sp>
        </p:grpSp>
        <p:grpSp>
          <p:nvGrpSpPr>
            <p:cNvPr id="41004" name="Group 54"/>
            <p:cNvGrpSpPr>
              <a:grpSpLocks/>
            </p:cNvGrpSpPr>
            <p:nvPr/>
          </p:nvGrpSpPr>
          <p:grpSpPr bwMode="auto">
            <a:xfrm>
              <a:off x="304800" y="1752600"/>
              <a:ext cx="2522538" cy="517525"/>
              <a:chOff x="304800" y="1752600"/>
              <a:chExt cx="2522538" cy="517525"/>
            </a:xfrm>
          </p:grpSpPr>
          <p:sp>
            <p:nvSpPr>
              <p:cNvPr id="41005" name="Text Box 23"/>
              <p:cNvSpPr txBox="1">
                <a:spLocks noChangeArrowheads="1"/>
              </p:cNvSpPr>
              <p:nvPr/>
            </p:nvSpPr>
            <p:spPr bwMode="auto">
              <a:xfrm>
                <a:off x="304800" y="1752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71" name="Rectangle 24"/>
              <p:cNvSpPr>
                <a:spLocks noChangeArrowheads="1"/>
              </p:cNvSpPr>
              <p:nvPr/>
            </p:nvSpPr>
            <p:spPr bwMode="auto">
              <a:xfrm>
                <a:off x="823913" y="1828800"/>
                <a:ext cx="14843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Diagnosis</a:t>
                </a:r>
                <a:endParaRPr lang="en-US">
                  <a:solidFill>
                    <a:srgbClr val="6666CC"/>
                  </a:solidFill>
                  <a:latin typeface="Calibri"/>
                </a:endParaRPr>
              </a:p>
            </p:txBody>
          </p:sp>
        </p:grp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304800" y="2514600"/>
            <a:ext cx="8534400" cy="533400"/>
            <a:chOff x="304800" y="2514600"/>
            <a:chExt cx="8534400" cy="533400"/>
          </a:xfrm>
        </p:grpSpPr>
        <p:grpSp>
          <p:nvGrpSpPr>
            <p:cNvPr id="40997" name="Group 64"/>
            <p:cNvGrpSpPr>
              <a:grpSpLocks/>
            </p:cNvGrpSpPr>
            <p:nvPr/>
          </p:nvGrpSpPr>
          <p:grpSpPr bwMode="auto">
            <a:xfrm>
              <a:off x="3198813" y="2514600"/>
              <a:ext cx="5640387" cy="533400"/>
              <a:chOff x="3198813" y="2514600"/>
              <a:chExt cx="5640387" cy="533400"/>
            </a:xfrm>
          </p:grpSpPr>
          <p:sp>
            <p:nvSpPr>
              <p:cNvPr id="26666" name="Rectangle 27"/>
              <p:cNvSpPr>
                <a:spLocks noChangeArrowheads="1"/>
              </p:cNvSpPr>
              <p:nvPr/>
            </p:nvSpPr>
            <p:spPr bwMode="auto">
              <a:xfrm>
                <a:off x="3198813" y="2514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</a:endParaRPr>
              </a:p>
            </p:txBody>
          </p:sp>
          <p:sp>
            <p:nvSpPr>
              <p:cNvPr id="41002" name="Text Box 28"/>
              <p:cNvSpPr txBox="1">
                <a:spLocks noChangeArrowheads="1"/>
              </p:cNvSpPr>
              <p:nvPr/>
            </p:nvSpPr>
            <p:spPr bwMode="auto">
              <a:xfrm>
                <a:off x="3718322" y="2592388"/>
                <a:ext cx="4601368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RCT&gt;cohort&gt;case control&gt;case series</a:t>
                </a:r>
                <a:endParaRPr lang="en-US" sz="1800">
                  <a:solidFill>
                    <a:srgbClr val="0080FF"/>
                  </a:solidFill>
                </a:endParaRPr>
              </a:p>
            </p:txBody>
          </p:sp>
        </p:grpSp>
        <p:grpSp>
          <p:nvGrpSpPr>
            <p:cNvPr id="40998" name="Group 56"/>
            <p:cNvGrpSpPr>
              <a:grpSpLocks/>
            </p:cNvGrpSpPr>
            <p:nvPr/>
          </p:nvGrpSpPr>
          <p:grpSpPr bwMode="auto">
            <a:xfrm>
              <a:off x="304800" y="2514600"/>
              <a:ext cx="2522538" cy="517525"/>
              <a:chOff x="304800" y="2514600"/>
              <a:chExt cx="2522538" cy="517525"/>
            </a:xfrm>
          </p:grpSpPr>
          <p:sp>
            <p:nvSpPr>
              <p:cNvPr id="40999" name="Text Box 30"/>
              <p:cNvSpPr txBox="1">
                <a:spLocks noChangeArrowheads="1"/>
              </p:cNvSpPr>
              <p:nvPr/>
            </p:nvSpPr>
            <p:spPr bwMode="auto">
              <a:xfrm>
                <a:off x="304800" y="2514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65" name="Rectangle 31"/>
              <p:cNvSpPr>
                <a:spLocks noChangeArrowheads="1"/>
              </p:cNvSpPr>
              <p:nvPr/>
            </p:nvSpPr>
            <p:spPr bwMode="auto">
              <a:xfrm>
                <a:off x="527050" y="2590800"/>
                <a:ext cx="207803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Etiology/Harm</a:t>
                </a:r>
                <a:endParaRPr lang="en-US" sz="2500">
                  <a:solidFill>
                    <a:srgbClr val="6666CC"/>
                  </a:solidFill>
                  <a:latin typeface="Verdana" charset="0"/>
                </a:endParaRPr>
              </a:p>
            </p:txBody>
          </p:sp>
        </p:grp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304800" y="3276600"/>
            <a:ext cx="8534400" cy="533400"/>
            <a:chOff x="304800" y="3276600"/>
            <a:chExt cx="8534400" cy="533400"/>
          </a:xfrm>
        </p:grpSpPr>
        <p:grpSp>
          <p:nvGrpSpPr>
            <p:cNvPr id="40991" name="Group 66"/>
            <p:cNvGrpSpPr>
              <a:grpSpLocks/>
            </p:cNvGrpSpPr>
            <p:nvPr/>
          </p:nvGrpSpPr>
          <p:grpSpPr bwMode="auto">
            <a:xfrm>
              <a:off x="3198813" y="3276600"/>
              <a:ext cx="5640387" cy="533400"/>
              <a:chOff x="3198813" y="3276600"/>
              <a:chExt cx="5640387" cy="533400"/>
            </a:xfrm>
          </p:grpSpPr>
          <p:sp>
            <p:nvSpPr>
              <p:cNvPr id="26660" name="Rectangle 34"/>
              <p:cNvSpPr>
                <a:spLocks noChangeArrowheads="1"/>
              </p:cNvSpPr>
              <p:nvPr/>
            </p:nvSpPr>
            <p:spPr bwMode="auto">
              <a:xfrm>
                <a:off x="3198813" y="3276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</a:endParaRPr>
              </a:p>
            </p:txBody>
          </p:sp>
          <p:sp>
            <p:nvSpPr>
              <p:cNvPr id="40996" name="Text Box 35"/>
              <p:cNvSpPr txBox="1">
                <a:spLocks noChangeArrowheads="1"/>
              </p:cNvSpPr>
              <p:nvPr/>
            </p:nvSpPr>
            <p:spPr bwMode="auto">
              <a:xfrm>
                <a:off x="3810000" y="3384550"/>
                <a:ext cx="4419600" cy="346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cohort&gt;case control&gt;case series</a:t>
                </a:r>
              </a:p>
            </p:txBody>
          </p:sp>
        </p:grpSp>
        <p:grpSp>
          <p:nvGrpSpPr>
            <p:cNvPr id="40992" name="Group 57"/>
            <p:cNvGrpSpPr>
              <a:grpSpLocks/>
            </p:cNvGrpSpPr>
            <p:nvPr/>
          </p:nvGrpSpPr>
          <p:grpSpPr bwMode="auto">
            <a:xfrm>
              <a:off x="304800" y="3276600"/>
              <a:ext cx="2522538" cy="517525"/>
              <a:chOff x="304800" y="3276600"/>
              <a:chExt cx="2522538" cy="517525"/>
            </a:xfrm>
          </p:grpSpPr>
          <p:sp>
            <p:nvSpPr>
              <p:cNvPr id="40993" name="Text Box 37"/>
              <p:cNvSpPr txBox="1">
                <a:spLocks noChangeArrowheads="1"/>
              </p:cNvSpPr>
              <p:nvPr/>
            </p:nvSpPr>
            <p:spPr bwMode="auto">
              <a:xfrm>
                <a:off x="304800" y="32766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600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59" name="Rectangle 38"/>
              <p:cNvSpPr>
                <a:spLocks noChangeArrowheads="1"/>
              </p:cNvSpPr>
              <p:nvPr/>
            </p:nvSpPr>
            <p:spPr bwMode="auto">
              <a:xfrm>
                <a:off x="823913" y="3352800"/>
                <a:ext cx="14843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Prognosis</a:t>
                </a:r>
                <a:endParaRPr lang="en-US">
                  <a:solidFill>
                    <a:srgbClr val="6666CC"/>
                  </a:solidFill>
                  <a:latin typeface="Calibri"/>
                </a:endParaRPr>
              </a:p>
            </p:txBody>
          </p:sp>
        </p:grpSp>
      </p:grp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304800" y="4038600"/>
            <a:ext cx="8534400" cy="533400"/>
            <a:chOff x="304800" y="4038600"/>
            <a:chExt cx="8534400" cy="533400"/>
          </a:xfrm>
        </p:grpSpPr>
        <p:grpSp>
          <p:nvGrpSpPr>
            <p:cNvPr id="40985" name="Group 67"/>
            <p:cNvGrpSpPr>
              <a:grpSpLocks/>
            </p:cNvGrpSpPr>
            <p:nvPr/>
          </p:nvGrpSpPr>
          <p:grpSpPr bwMode="auto">
            <a:xfrm>
              <a:off x="3198813" y="4038600"/>
              <a:ext cx="5640387" cy="533400"/>
              <a:chOff x="3198813" y="4038600"/>
              <a:chExt cx="5640387" cy="533400"/>
            </a:xfrm>
          </p:grpSpPr>
          <p:sp>
            <p:nvSpPr>
              <p:cNvPr id="26654" name="Rectangle 41"/>
              <p:cNvSpPr>
                <a:spLocks noChangeArrowheads="1"/>
              </p:cNvSpPr>
              <p:nvPr/>
            </p:nvSpPr>
            <p:spPr bwMode="auto">
              <a:xfrm>
                <a:off x="3198813" y="4038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</a:endParaRPr>
              </a:p>
            </p:txBody>
          </p:sp>
          <p:sp>
            <p:nvSpPr>
              <p:cNvPr id="40990" name="Text Box 42"/>
              <p:cNvSpPr txBox="1">
                <a:spLocks noChangeArrowheads="1"/>
              </p:cNvSpPr>
              <p:nvPr/>
            </p:nvSpPr>
            <p:spPr bwMode="auto">
              <a:xfrm>
                <a:off x="3718322" y="4116388"/>
                <a:ext cx="4601368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>
                    <a:solidFill>
                      <a:srgbClr val="0080FF"/>
                    </a:solidFill>
                    <a:latin typeface="Verdana" charset="0"/>
                  </a:rPr>
                  <a:t>RCT&gt;cohort&gt;case control&gt;case series</a:t>
                </a:r>
              </a:p>
            </p:txBody>
          </p:sp>
        </p:grpSp>
        <p:grpSp>
          <p:nvGrpSpPr>
            <p:cNvPr id="40986" name="Group 58"/>
            <p:cNvGrpSpPr>
              <a:grpSpLocks/>
            </p:cNvGrpSpPr>
            <p:nvPr/>
          </p:nvGrpSpPr>
          <p:grpSpPr bwMode="auto">
            <a:xfrm>
              <a:off x="304800" y="4051300"/>
              <a:ext cx="2522538" cy="517525"/>
              <a:chOff x="304800" y="4051300"/>
              <a:chExt cx="2522538" cy="517525"/>
            </a:xfrm>
          </p:grpSpPr>
          <p:sp>
            <p:nvSpPr>
              <p:cNvPr id="40987" name="Text Box 44"/>
              <p:cNvSpPr txBox="1">
                <a:spLocks noChangeArrowheads="1"/>
              </p:cNvSpPr>
              <p:nvPr/>
            </p:nvSpPr>
            <p:spPr bwMode="auto">
              <a:xfrm>
                <a:off x="304800" y="4051300"/>
                <a:ext cx="2522538" cy="517525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600">
                  <a:solidFill>
                    <a:srgbClr val="FFFFFF"/>
                  </a:solidFill>
                  <a:latin typeface="Verdana" charset="0"/>
                </a:endParaRPr>
              </a:p>
            </p:txBody>
          </p:sp>
          <p:sp>
            <p:nvSpPr>
              <p:cNvPr id="26653" name="Rectangle 45"/>
              <p:cNvSpPr>
                <a:spLocks noChangeArrowheads="1"/>
              </p:cNvSpPr>
              <p:nvPr/>
            </p:nvSpPr>
            <p:spPr bwMode="auto">
              <a:xfrm>
                <a:off x="749300" y="4114800"/>
                <a:ext cx="1633538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Prevention</a:t>
                </a:r>
                <a:endParaRPr lang="en-US">
                  <a:solidFill>
                    <a:srgbClr val="6666CC"/>
                  </a:solidFill>
                  <a:latin typeface="Calibri"/>
                </a:endParaRPr>
              </a:p>
            </p:txBody>
          </p:sp>
        </p:grpSp>
      </p:grpSp>
      <p:grpSp>
        <p:nvGrpSpPr>
          <p:cNvPr id="16" name="Group 74"/>
          <p:cNvGrpSpPr>
            <a:grpSpLocks/>
          </p:cNvGrpSpPr>
          <p:nvPr/>
        </p:nvGrpSpPr>
        <p:grpSpPr bwMode="auto">
          <a:xfrm>
            <a:off x="304800" y="4800600"/>
            <a:ext cx="8534400" cy="533400"/>
            <a:chOff x="304800" y="4800600"/>
            <a:chExt cx="8534400" cy="533400"/>
          </a:xfrm>
        </p:grpSpPr>
        <p:grpSp>
          <p:nvGrpSpPr>
            <p:cNvPr id="40979" name="Group 68"/>
            <p:cNvGrpSpPr>
              <a:grpSpLocks/>
            </p:cNvGrpSpPr>
            <p:nvPr/>
          </p:nvGrpSpPr>
          <p:grpSpPr bwMode="auto">
            <a:xfrm>
              <a:off x="3198813" y="4800600"/>
              <a:ext cx="5640387" cy="533400"/>
              <a:chOff x="3198813" y="4800600"/>
              <a:chExt cx="5640387" cy="533400"/>
            </a:xfrm>
          </p:grpSpPr>
          <p:sp>
            <p:nvSpPr>
              <p:cNvPr id="26648" name="Rectangle 48"/>
              <p:cNvSpPr>
                <a:spLocks noChangeArrowheads="1"/>
              </p:cNvSpPr>
              <p:nvPr/>
            </p:nvSpPr>
            <p:spPr bwMode="auto">
              <a:xfrm>
                <a:off x="3198813" y="4800600"/>
                <a:ext cx="5640387" cy="5334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600">
                  <a:solidFill>
                    <a:prstClr val="black"/>
                  </a:solidFill>
                  <a:latin typeface="Verdana" charset="0"/>
                </a:endParaRPr>
              </a:p>
            </p:txBody>
          </p:sp>
          <p:sp>
            <p:nvSpPr>
              <p:cNvPr id="40984" name="Text Box 49"/>
              <p:cNvSpPr txBox="1">
                <a:spLocks noChangeArrowheads="1"/>
              </p:cNvSpPr>
              <p:nvPr/>
            </p:nvSpPr>
            <p:spPr bwMode="auto">
              <a:xfrm>
                <a:off x="3421460" y="4878388"/>
                <a:ext cx="5195093" cy="33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>
                    <a:solidFill>
                      <a:srgbClr val="0080FF"/>
                    </a:solidFill>
                    <a:latin typeface="Verdana" charset="0"/>
                  </a:rPr>
                  <a:t>prospective, blind comparison to a gold standard</a:t>
                </a:r>
                <a:endParaRPr lang="en-US" sz="1800">
                  <a:solidFill>
                    <a:srgbClr val="0080FF"/>
                  </a:solidFill>
                </a:endParaRPr>
              </a:p>
            </p:txBody>
          </p:sp>
        </p:grpSp>
        <p:grpSp>
          <p:nvGrpSpPr>
            <p:cNvPr id="40980" name="Group 59"/>
            <p:cNvGrpSpPr>
              <a:grpSpLocks/>
            </p:cNvGrpSpPr>
            <p:nvPr/>
          </p:nvGrpSpPr>
          <p:grpSpPr bwMode="auto">
            <a:xfrm>
              <a:off x="304800" y="4800600"/>
              <a:ext cx="2522538" cy="522287"/>
              <a:chOff x="304800" y="4800600"/>
              <a:chExt cx="2522538" cy="522287"/>
            </a:xfrm>
          </p:grpSpPr>
          <p:sp>
            <p:nvSpPr>
              <p:cNvPr id="40981" name="Text Box 51"/>
              <p:cNvSpPr txBox="1">
                <a:spLocks noChangeArrowheads="1"/>
              </p:cNvSpPr>
              <p:nvPr/>
            </p:nvSpPr>
            <p:spPr bwMode="auto">
              <a:xfrm>
                <a:off x="304800" y="4800600"/>
                <a:ext cx="2522538" cy="522287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 defTabSz="4572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110000"/>
                  </a:lnSpc>
                </a:pPr>
                <a:endParaRPr lang="en-US">
                  <a:solidFill>
                    <a:srgbClr val="000000"/>
                  </a:solidFill>
                  <a:latin typeface="Verdana" charset="0"/>
                </a:endParaRPr>
              </a:p>
            </p:txBody>
          </p:sp>
          <p:sp>
            <p:nvSpPr>
              <p:cNvPr id="26647" name="Rectangle 52"/>
              <p:cNvSpPr>
                <a:spLocks noChangeArrowheads="1"/>
              </p:cNvSpPr>
              <p:nvPr/>
            </p:nvSpPr>
            <p:spPr bwMode="auto">
              <a:xfrm>
                <a:off x="601663" y="4876800"/>
                <a:ext cx="1928812" cy="381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Clinical Exam</a:t>
                </a:r>
                <a:endParaRPr lang="en-US">
                  <a:solidFill>
                    <a:srgbClr val="6666CC"/>
                  </a:solidFill>
                  <a:latin typeface="Calibri"/>
                </a:endParaRPr>
              </a:p>
            </p:txBody>
          </p:sp>
        </p:grpSp>
      </p:grpSp>
      <p:grpSp>
        <p:nvGrpSpPr>
          <p:cNvPr id="19" name="Group 75"/>
          <p:cNvGrpSpPr>
            <a:grpSpLocks/>
          </p:cNvGrpSpPr>
          <p:nvPr/>
        </p:nvGrpSpPr>
        <p:grpSpPr bwMode="auto">
          <a:xfrm>
            <a:off x="304800" y="5486400"/>
            <a:ext cx="8534400" cy="457200"/>
            <a:chOff x="304800" y="5486400"/>
            <a:chExt cx="8534400" cy="457200"/>
          </a:xfrm>
        </p:grpSpPr>
        <p:grpSp>
          <p:nvGrpSpPr>
            <p:cNvPr id="40973" name="Group 69"/>
            <p:cNvGrpSpPr>
              <a:grpSpLocks/>
            </p:cNvGrpSpPr>
            <p:nvPr/>
          </p:nvGrpSpPr>
          <p:grpSpPr bwMode="auto">
            <a:xfrm>
              <a:off x="3198813" y="5486400"/>
              <a:ext cx="5640387" cy="457200"/>
              <a:chOff x="3198813" y="5486400"/>
              <a:chExt cx="5640387" cy="457200"/>
            </a:xfrm>
          </p:grpSpPr>
          <p:sp>
            <p:nvSpPr>
              <p:cNvPr id="26642" name="Rectangle 58"/>
              <p:cNvSpPr>
                <a:spLocks noChangeArrowheads="1"/>
              </p:cNvSpPr>
              <p:nvPr/>
            </p:nvSpPr>
            <p:spPr bwMode="auto">
              <a:xfrm>
                <a:off x="3198813" y="5486400"/>
                <a:ext cx="5640387" cy="457200"/>
              </a:xfrm>
              <a:prstGeom prst="rect">
                <a:avLst/>
              </a:prstGeom>
              <a:noFill/>
              <a:ln w="28575">
                <a:solidFill>
                  <a:srgbClr val="0033A5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26643" name="Rectangle 59"/>
              <p:cNvSpPr>
                <a:spLocks noChangeArrowheads="1"/>
              </p:cNvSpPr>
              <p:nvPr/>
            </p:nvSpPr>
            <p:spPr bwMode="auto">
              <a:xfrm>
                <a:off x="4905375" y="5551488"/>
                <a:ext cx="2227263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>
                    <a:solidFill>
                      <a:srgbClr val="0080FF"/>
                    </a:solidFill>
                    <a:latin typeface="Verdana" charset="0"/>
                  </a:rPr>
                  <a:t>Economic Analysis</a:t>
                </a:r>
              </a:p>
            </p:txBody>
          </p:sp>
        </p:grpSp>
        <p:grpSp>
          <p:nvGrpSpPr>
            <p:cNvPr id="40974" name="Group 60"/>
            <p:cNvGrpSpPr>
              <a:grpSpLocks/>
            </p:cNvGrpSpPr>
            <p:nvPr/>
          </p:nvGrpSpPr>
          <p:grpSpPr bwMode="auto">
            <a:xfrm>
              <a:off x="304800" y="5486400"/>
              <a:ext cx="2514600" cy="457200"/>
              <a:chOff x="304800" y="5486400"/>
              <a:chExt cx="2514600" cy="457200"/>
            </a:xfrm>
          </p:grpSpPr>
          <p:sp>
            <p:nvSpPr>
              <p:cNvPr id="26640" name="Rectangle 56"/>
              <p:cNvSpPr>
                <a:spLocks noChangeArrowheads="1"/>
              </p:cNvSpPr>
              <p:nvPr/>
            </p:nvSpPr>
            <p:spPr bwMode="auto">
              <a:xfrm>
                <a:off x="1143000" y="5562600"/>
                <a:ext cx="741363" cy="247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en-US" sz="2200">
                    <a:solidFill>
                      <a:srgbClr val="6666CC"/>
                    </a:solidFill>
                    <a:latin typeface="Verdana" charset="0"/>
                  </a:rPr>
                  <a:t>Cost</a:t>
                </a:r>
                <a:endParaRPr lang="en-US">
                  <a:solidFill>
                    <a:srgbClr val="6666CC"/>
                  </a:solidFill>
                  <a:latin typeface="Calibri"/>
                </a:endParaRPr>
              </a:p>
            </p:txBody>
          </p:sp>
          <p:sp>
            <p:nvSpPr>
              <p:cNvPr id="26641" name="Rectangle 64"/>
              <p:cNvSpPr>
                <a:spLocks noChangeArrowheads="1"/>
              </p:cNvSpPr>
              <p:nvPr/>
            </p:nvSpPr>
            <p:spPr bwMode="auto">
              <a:xfrm>
                <a:off x="304800" y="5486400"/>
                <a:ext cx="2514600" cy="457200"/>
              </a:xfrm>
              <a:prstGeom prst="rect">
                <a:avLst/>
              </a:prstGeom>
              <a:noFill/>
              <a:ln w="28575">
                <a:solidFill>
                  <a:srgbClr val="6666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26636" name="Rectangle 73"/>
          <p:cNvSpPr>
            <a:spLocks noChangeArrowheads="1"/>
          </p:cNvSpPr>
          <p:nvPr/>
        </p:nvSpPr>
        <p:spPr bwMode="auto">
          <a:xfrm>
            <a:off x="304800" y="60960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</a:rPr>
              <a:t>Medical Library Association.  </a:t>
            </a:r>
            <a:r>
              <a:rPr lang="en-US" sz="1000" i="1">
                <a:solidFill>
                  <a:srgbClr val="004080"/>
                </a:solidFill>
                <a:latin typeface="Verdana" charset="0"/>
              </a:rPr>
              <a:t>MLANET, Education, Web-based Learning.</a:t>
            </a:r>
            <a:r>
              <a:rPr lang="en-US" sz="1000">
                <a:solidFill>
                  <a:srgbClr val="004080"/>
                </a:solidFill>
                <a:latin typeface="Verdana" charset="0"/>
              </a:rPr>
              <a:t> Hp. Nov, 2001.</a:t>
            </a:r>
          </a:p>
          <a:p>
            <a:pPr algn="ctr"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</a:rPr>
              <a:t>Web-based Courses: EBM and the Medical Librarian.</a:t>
            </a:r>
          </a:p>
          <a:p>
            <a:pPr algn="ctr">
              <a:defRPr/>
            </a:pPr>
            <a:r>
              <a:rPr lang="en-US" sz="1000">
                <a:solidFill>
                  <a:srgbClr val="004080"/>
                </a:solidFill>
                <a:latin typeface="Verdana" charset="0"/>
              </a:rPr>
              <a:t>Available: </a:t>
            </a:r>
            <a:r>
              <a:rPr lang="en-US" sz="1000">
                <a:solidFill>
                  <a:prstClr val="white"/>
                </a:solidFill>
                <a:latin typeface="Verdana" charset="0"/>
                <a:hlinkClick r:id="rId3"/>
              </a:rPr>
              <a:t>http://www.mlanet.org/education/web/web_courses.html</a:t>
            </a:r>
            <a:r>
              <a:rPr lang="en-US" sz="1000">
                <a:solidFill>
                  <a:prstClr val="white"/>
                </a:solidFill>
                <a:latin typeface="Verdana" charset="0"/>
              </a:rPr>
              <a:t>   </a:t>
            </a:r>
            <a:r>
              <a:rPr lang="en-US" sz="1000">
                <a:solidFill>
                  <a:srgbClr val="004080"/>
                </a:solidFill>
                <a:latin typeface="Verdana" charset="0"/>
              </a:rPr>
              <a:t>10 Apr.  2005.</a:t>
            </a:r>
            <a:r>
              <a:rPr lang="en-US" sz="1400">
                <a:solidFill>
                  <a:srgbClr val="004080"/>
                </a:solidFill>
                <a:latin typeface="Verdana" charset="0"/>
              </a:rPr>
              <a:t> </a:t>
            </a:r>
            <a:endParaRPr lang="en-US" sz="1000">
              <a:solidFill>
                <a:srgbClr val="004080"/>
              </a:solidFill>
              <a:latin typeface="Verdana" charset="0"/>
            </a:endParaRPr>
          </a:p>
        </p:txBody>
      </p:sp>
      <p:sp>
        <p:nvSpPr>
          <p:cNvPr id="26637" name="Rectangle 7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4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03298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53" grpId="0"/>
      <p:bldP spid="2565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314</Words>
  <Application>Microsoft Macintosh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TTUHSC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TTUHSCPSL</dc:creator>
  <cp:lastModifiedBy>TTUHSCPSL</cp:lastModifiedBy>
  <cp:revision>3</cp:revision>
  <dcterms:created xsi:type="dcterms:W3CDTF">2012-08-29T22:55:47Z</dcterms:created>
  <dcterms:modified xsi:type="dcterms:W3CDTF">2012-11-02T21:32:04Z</dcterms:modified>
</cp:coreProperties>
</file>