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74" r:id="rId2"/>
    <p:sldMasterId id="2147483686" r:id="rId3"/>
    <p:sldMasterId id="2147483699" r:id="rId4"/>
    <p:sldMasterId id="2147483712" r:id="rId5"/>
    <p:sldMasterId id="2147483748" r:id="rId6"/>
    <p:sldMasterId id="2147483760" r:id="rId7"/>
    <p:sldMasterId id="2147483772" r:id="rId8"/>
  </p:sldMasterIdLst>
  <p:notesMasterIdLst>
    <p:notesMasterId r:id="rId92"/>
  </p:notesMasterIdLst>
  <p:sldIdLst>
    <p:sldId id="258" r:id="rId9"/>
    <p:sldId id="259" r:id="rId10"/>
    <p:sldId id="420" r:id="rId11"/>
    <p:sldId id="422" r:id="rId12"/>
    <p:sldId id="318" r:id="rId13"/>
    <p:sldId id="362" r:id="rId14"/>
    <p:sldId id="360" r:id="rId15"/>
    <p:sldId id="305" r:id="rId16"/>
    <p:sldId id="306" r:id="rId17"/>
    <p:sldId id="321" r:id="rId18"/>
    <p:sldId id="366" r:id="rId19"/>
    <p:sldId id="287" r:id="rId20"/>
    <p:sldId id="322" r:id="rId21"/>
    <p:sldId id="323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326" r:id="rId31"/>
    <p:sldId id="325" r:id="rId32"/>
    <p:sldId id="299" r:id="rId33"/>
    <p:sldId id="409" r:id="rId34"/>
    <p:sldId id="376" r:id="rId35"/>
    <p:sldId id="364" r:id="rId36"/>
    <p:sldId id="301" r:id="rId37"/>
    <p:sldId id="363" r:id="rId38"/>
    <p:sldId id="324" r:id="rId39"/>
    <p:sldId id="304" r:id="rId40"/>
    <p:sldId id="288" r:id="rId41"/>
    <p:sldId id="327" r:id="rId42"/>
    <p:sldId id="262" r:id="rId43"/>
    <p:sldId id="263" r:id="rId44"/>
    <p:sldId id="358" r:id="rId45"/>
    <p:sldId id="264" r:id="rId46"/>
    <p:sldId id="302" r:id="rId47"/>
    <p:sldId id="377" r:id="rId48"/>
    <p:sldId id="328" r:id="rId49"/>
    <p:sldId id="378" r:id="rId50"/>
    <p:sldId id="379" r:id="rId51"/>
    <p:sldId id="380" r:id="rId52"/>
    <p:sldId id="350" r:id="rId53"/>
    <p:sldId id="355" r:id="rId54"/>
    <p:sldId id="392" r:id="rId55"/>
    <p:sldId id="393" r:id="rId56"/>
    <p:sldId id="354" r:id="rId57"/>
    <p:sldId id="337" r:id="rId58"/>
    <p:sldId id="398" r:id="rId59"/>
    <p:sldId id="404" r:id="rId60"/>
    <p:sldId id="405" r:id="rId61"/>
    <p:sldId id="406" r:id="rId62"/>
    <p:sldId id="407" r:id="rId63"/>
    <p:sldId id="402" r:id="rId64"/>
    <p:sldId id="400" r:id="rId65"/>
    <p:sldId id="282" r:id="rId66"/>
    <p:sldId id="408" r:id="rId67"/>
    <p:sldId id="345" r:id="rId68"/>
    <p:sldId id="410" r:id="rId69"/>
    <p:sldId id="411" r:id="rId70"/>
    <p:sldId id="412" r:id="rId71"/>
    <p:sldId id="413" r:id="rId72"/>
    <p:sldId id="414" r:id="rId73"/>
    <p:sldId id="415" r:id="rId74"/>
    <p:sldId id="416" r:id="rId75"/>
    <p:sldId id="417" r:id="rId76"/>
    <p:sldId id="418" r:id="rId77"/>
    <p:sldId id="419" r:id="rId78"/>
    <p:sldId id="359" r:id="rId79"/>
    <p:sldId id="308" r:id="rId80"/>
    <p:sldId id="286" r:id="rId81"/>
    <p:sldId id="367" r:id="rId82"/>
    <p:sldId id="368" r:id="rId83"/>
    <p:sldId id="369" r:id="rId84"/>
    <p:sldId id="371" r:id="rId85"/>
    <p:sldId id="372" r:id="rId86"/>
    <p:sldId id="373" r:id="rId87"/>
    <p:sldId id="374" r:id="rId88"/>
    <p:sldId id="375" r:id="rId89"/>
    <p:sldId id="370" r:id="rId90"/>
    <p:sldId id="303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0FF"/>
    <a:srgbClr val="CD1200"/>
    <a:srgbClr val="FF2F92"/>
    <a:srgbClr val="0D7CCB"/>
    <a:srgbClr val="B3BEFF"/>
    <a:srgbClr val="D8DBFF"/>
    <a:srgbClr val="336699"/>
    <a:srgbClr val="00ACFF"/>
    <a:srgbClr val="5DC267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94541"/>
  </p:normalViewPr>
  <p:slideViewPr>
    <p:cSldViewPr snapToGrid="0" snapToObjects="1">
      <p:cViewPr>
        <p:scale>
          <a:sx n="159" d="100"/>
          <a:sy n="159" d="100"/>
        </p:scale>
        <p:origin x="400" y="-1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notesMaster" Target="notesMasters/notes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8E01D-EBA3-2B43-B3AE-E2B7D1863AAF}" type="datetimeFigureOut">
              <a:rPr lang="en-US" smtClean="0"/>
              <a:t>3/6/17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FEF95-12EF-1749-8EE8-FC2AC3A12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09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5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>
                <a:solidFill>
                  <a:srgbClr val="000000"/>
                </a:solidFill>
              </a:rPr>
              <a:pPr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2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5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84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9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>
                <a:solidFill>
                  <a:srgbClr val="000000"/>
                </a:solidFill>
              </a:rPr>
              <a:pPr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04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768ADA-7A2D-0748-B263-D4A57179CCBA}" type="slidenum">
              <a:rPr lang="en-US" sz="1200">
                <a:solidFill>
                  <a:srgbClr val="000000"/>
                </a:solidFill>
              </a:rPr>
              <a:pPr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4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5CD8BC1-5C88-C344-9F41-FA5B56ACA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0F4019-9D2B-FF4B-B3BB-86E2968A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3E4FCA4-2110-764A-B75A-8E466581F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B627E7F-B62B-464E-8425-D9ED377A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3F871DB-6DA8-F84E-B972-25D46F590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22F48FD-199C-9946-B73B-69DA8ABC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5D3B96D-0905-BB44-B761-16E92FD2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965CC5B-B378-5D47-AF5A-6505413D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55487D-DAD7-9445-8CC0-C83870C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340FEBB-4995-FC42-AA5A-7277AB7B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3/6/17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B4B05CC-5D1E-7F47-A460-678A8CAE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87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2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8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6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5BDC8-ADE3-5147-AEE2-705A9D5AC46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3/6/17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C3A57C-C7A3-6C4E-97B9-310B7C963424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2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58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png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74700" y="2648309"/>
            <a:ext cx="75946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Locating </a:t>
            </a:r>
            <a:r>
              <a:rPr lang="en-US" sz="4800" b="1" smtClean="0">
                <a:solidFill>
                  <a:srgbClr val="000000"/>
                </a:solidFill>
                <a:latin typeface="Helvetica Neue"/>
                <a:cs typeface="Helvetica Neue"/>
              </a:rPr>
              <a:t>EBM Literature</a:t>
            </a:r>
            <a:endParaRPr lang="en-US" sz="4800" b="1" dirty="0" smtClean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7551506" y="6475413"/>
            <a:ext cx="15162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March </a:t>
            </a: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6 2017</a:t>
            </a:r>
            <a:endParaRPr lang="en-US" sz="1100" dirty="0" smtClean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372472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" y="359664"/>
            <a:ext cx="6961632" cy="61386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44695" y="2459907"/>
            <a:ext cx="5236906" cy="1112275"/>
            <a:chOff x="1953547" y="2872862"/>
            <a:chExt cx="5236906" cy="111227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953547" y="2872862"/>
              <a:ext cx="5236906" cy="1112275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85A4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247900" y="3159462"/>
              <a:ext cx="4648200" cy="59806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D853D6"/>
                  </a:solidFill>
                  <a:latin typeface="Verdana"/>
                  <a:ea typeface="ＭＳ Ｐゴシック" charset="0"/>
                  <a:cs typeface="Verdana"/>
                </a:rPr>
                <a:t>www.thecochranelibrary.com</a:t>
              </a:r>
              <a:endParaRPr lang="en-US" sz="2400" dirty="0">
                <a:solidFill>
                  <a:srgbClr val="D853D6"/>
                </a:solidFill>
                <a:latin typeface="Verdana"/>
                <a:ea typeface="ＭＳ Ｐゴシック" charset="0"/>
                <a:cs typeface="Verdana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2123768" y="3040626"/>
              <a:ext cx="4896464" cy="776748"/>
            </a:xfrm>
            <a:prstGeom prst="rect">
              <a:avLst/>
            </a:prstGeom>
            <a:noFill/>
            <a:ln w="19050" cap="flat" cmpd="sng" algn="ctr">
              <a:solidFill>
                <a:srgbClr val="295C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6" name="Down Arrow 5"/>
          <p:cNvSpPr/>
          <p:nvPr/>
        </p:nvSpPr>
        <p:spPr bwMode="auto">
          <a:xfrm>
            <a:off x="1288026" y="2389239"/>
            <a:ext cx="688259" cy="3805084"/>
          </a:xfrm>
          <a:prstGeom prst="downArrow">
            <a:avLst>
              <a:gd name="adj1" fmla="val 50000"/>
              <a:gd name="adj2" fmla="val 70000"/>
            </a:avLst>
          </a:prstGeom>
          <a:solidFill>
            <a:srgbClr val="FFD7FF"/>
          </a:solidFill>
          <a:ln w="19050" cap="flat" cmpd="sng" algn="ctr">
            <a:solidFill>
              <a:srgbClr val="962D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962D91"/>
                </a:solidFill>
                <a:effectLst/>
                <a:latin typeface="Calibri" charset="0"/>
                <a:ea typeface="Calibri" charset="0"/>
                <a:cs typeface="Calibri" charset="0"/>
              </a:rPr>
              <a:t>Scroll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962D9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42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131558" cy="63723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00" y="457200"/>
            <a:ext cx="8610600" cy="4800600"/>
            <a:chOff x="381000" y="457200"/>
            <a:chExt cx="8610600" cy="480060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257800" y="2819400"/>
              <a:ext cx="3733800" cy="1104900"/>
            </a:xfrm>
            <a:prstGeom prst="wedgeRoundRectCallout">
              <a:avLst>
                <a:gd name="adj1" fmla="val -50313"/>
                <a:gd name="adj2" fmla="val 449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4DC61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Browse by Topic</a:t>
              </a:r>
              <a:endPara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457200"/>
              <a:ext cx="4495800" cy="4800600"/>
            </a:xfrm>
            <a:prstGeom prst="rect">
              <a:avLst/>
            </a:prstGeom>
            <a:noFill/>
            <a:ln w="57150" cmpd="sng">
              <a:solidFill>
                <a:srgbClr val="4DC6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1467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333500" y="2324100"/>
            <a:ext cx="6477000" cy="2209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Creating a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My NCBI Account</a:t>
            </a:r>
            <a:endParaRPr lang="en-US" sz="6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" y="272542"/>
            <a:ext cx="4925822" cy="631291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5638800" y="368299"/>
            <a:ext cx="2971800" cy="598021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rgbClr val="A11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60500" y="2387600"/>
            <a:ext cx="7239000" cy="2284269"/>
            <a:chOff x="1371600" y="2514600"/>
            <a:chExt cx="7239000" cy="2284269"/>
          </a:xfrm>
        </p:grpSpPr>
        <p:grpSp>
          <p:nvGrpSpPr>
            <p:cNvPr id="17" name="Group 16"/>
            <p:cNvGrpSpPr/>
            <p:nvPr/>
          </p:nvGrpSpPr>
          <p:grpSpPr>
            <a:xfrm>
              <a:off x="5516619" y="2514600"/>
              <a:ext cx="3093981" cy="2284269"/>
              <a:chOff x="2556682" y="1899515"/>
              <a:chExt cx="4125308" cy="3045692"/>
            </a:xfrm>
          </p:grpSpPr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2556682" y="1899515"/>
                <a:ext cx="4125308" cy="3045692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10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1350">
                  <a:solidFill>
                    <a:srgbClr val="FFFFFF"/>
                  </a:solidFill>
                  <a:latin typeface="Verdana" charset="0"/>
                  <a:cs typeface="ＭＳ Ｐゴシック" charset="0"/>
                </a:endParaRP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3162256" y="2225539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Verdana" charset="0"/>
                    <a:cs typeface="ＭＳ Ｐゴシック" charset="0"/>
                  </a:rPr>
                  <a:t>Click PubMed</a:t>
                </a:r>
                <a:endParaRPr lang="en-US" altLang="en-US" sz="1275" dirty="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3856799" y="3075132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371600" y="3668898"/>
              <a:ext cx="4872669" cy="522102"/>
              <a:chOff x="1371600" y="3668898"/>
              <a:chExt cx="4872669" cy="522102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1371600" y="3668898"/>
                <a:ext cx="457200" cy="52210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AE0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0" name="AutoShape 10"/>
              <p:cNvSpPr>
                <a:spLocks noChangeArrowheads="1"/>
              </p:cNvSpPr>
              <p:nvPr/>
            </p:nvSpPr>
            <p:spPr bwMode="auto">
              <a:xfrm rot="5400000" flipV="1">
                <a:off x="3916642" y="1710972"/>
                <a:ext cx="315985" cy="4339269"/>
              </a:xfrm>
              <a:prstGeom prst="upArrow">
                <a:avLst>
                  <a:gd name="adj1" fmla="val 50370"/>
                  <a:gd name="adj2" fmla="val 98947"/>
                </a:avLst>
              </a:prstGeom>
              <a:gradFill rotWithShape="0">
                <a:gsLst>
                  <a:gs pos="0">
                    <a:srgbClr val="F49394"/>
                  </a:gs>
                  <a:gs pos="50000">
                    <a:srgbClr val="9A0002"/>
                  </a:gs>
                  <a:gs pos="100000">
                    <a:srgbClr val="F49394"/>
                  </a:gs>
                </a:gsLst>
                <a:lin ang="5400000" scaled="1"/>
              </a:gradFill>
              <a:ln w="28575">
                <a:solidFill>
                  <a:srgbClr val="66000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72" y="252476"/>
            <a:ext cx="6366256" cy="635304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47700" y="3873500"/>
            <a:ext cx="7772400" cy="2298700"/>
            <a:chOff x="647700" y="3797300"/>
            <a:chExt cx="7772400" cy="22987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47700" y="3797300"/>
              <a:ext cx="7772400" cy="2298700"/>
            </a:xfrm>
            <a:prstGeom prst="roundRect">
              <a:avLst/>
            </a:prstGeom>
            <a:solidFill>
              <a:srgbClr val="FFFFFF"/>
            </a:solidFill>
            <a:ln w="107950" cap="flat" cmpd="sng" algn="ctr">
              <a:solidFill>
                <a:srgbClr val="78AAD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939800" y="4076700"/>
              <a:ext cx="7213600" cy="1778000"/>
            </a:xfrm>
            <a:prstGeom prst="roundRect">
              <a:avLst/>
            </a:prstGeom>
            <a:noFill/>
            <a:ln w="4762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1295400" y="45121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>
                  <a:solidFill>
                    <a:srgbClr val="FF8411"/>
                  </a:solidFill>
                  <a:latin typeface="Verdana" charset="0"/>
                  <a:ea typeface="ＭＳ Ｐゴシック" charset="-128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51300" y="419485"/>
            <a:ext cx="4787900" cy="2577715"/>
            <a:chOff x="4051300" y="419485"/>
            <a:chExt cx="4787900" cy="2577715"/>
          </a:xfrm>
        </p:grpSpPr>
        <p:grpSp>
          <p:nvGrpSpPr>
            <p:cNvPr id="32" name="Group 31"/>
            <p:cNvGrpSpPr/>
            <p:nvPr/>
          </p:nvGrpSpPr>
          <p:grpSpPr>
            <a:xfrm>
              <a:off x="4051300" y="1155700"/>
              <a:ext cx="4787900" cy="1841500"/>
              <a:chOff x="4051300" y="1155700"/>
              <a:chExt cx="4787900" cy="1841500"/>
            </a:xfrm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4051300" y="1155700"/>
                <a:ext cx="4787900" cy="1841500"/>
              </a:xfrm>
              <a:prstGeom prst="rect">
                <a:avLst/>
              </a:prstGeom>
              <a:solidFill>
                <a:schemeClr val="bg1"/>
              </a:solidFill>
              <a:ln w="104775">
                <a:solidFill>
                  <a:srgbClr val="407AA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4255655" y="1397000"/>
                <a:ext cx="4366491" cy="1397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419600" y="1739900"/>
                <a:ext cx="3962400" cy="685800"/>
                <a:chOff x="4495800" y="1866900"/>
                <a:chExt cx="3962400" cy="685800"/>
              </a:xfrm>
            </p:grpSpPr>
            <p:sp>
              <p:nvSpPr>
                <p:cNvPr id="27" name="Rectangle 26"/>
                <p:cNvSpPr/>
                <p:nvPr/>
              </p:nvSpPr>
              <p:spPr bwMode="auto">
                <a:xfrm>
                  <a:off x="5791200" y="1866900"/>
                  <a:ext cx="2667000" cy="685800"/>
                </a:xfrm>
                <a:prstGeom prst="rect">
                  <a:avLst/>
                </a:prstGeom>
                <a:solidFill>
                  <a:srgbClr val="336699"/>
                </a:solidFill>
                <a:ln w="19050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dirty="0">
                      <a:solidFill>
                        <a:srgbClr val="FFFFFF"/>
                      </a:solidFill>
                      <a:latin typeface="Geneva" pitchFamily="-111" charset="0"/>
                      <a:ea typeface="ＭＳ Ｐゴシック" charset="-128"/>
                      <a:cs typeface="ＭＳ Ｐゴシック" charset="-128"/>
                    </a:rPr>
                    <a:t>Sign in to NCBI</a:t>
                  </a: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4495800" y="1924050"/>
                  <a:ext cx="1219200" cy="5715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FF6600"/>
                      </a:solidFill>
                      <a:latin typeface="Verdana" charset="0"/>
                      <a:ea typeface="ＭＳ Ｐゴシック" charset="-128"/>
                      <a:cs typeface="ＭＳ Ｐゴシック" charset="-128"/>
                    </a:rPr>
                    <a:t>Click</a:t>
                  </a:r>
                  <a:endParaRPr lang="en-US" sz="3200" dirty="0">
                    <a:solidFill>
                      <a:srgbClr val="000000"/>
                    </a:solidFill>
                    <a:latin typeface="Geneva" pitchFamily="-111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 rot="1078842">
              <a:off x="6684185" y="419485"/>
              <a:ext cx="320675" cy="1490984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4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321183"/>
            <a:ext cx="8473821" cy="57748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67001" y="4864101"/>
            <a:ext cx="6096000" cy="1689100"/>
            <a:chOff x="2667001" y="4864101"/>
            <a:chExt cx="6096000" cy="16891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5DC267"/>
                    </a:solidFill>
                    <a:latin typeface="Calibri"/>
                    <a:ea typeface="ＭＳ Ｐゴシック" charset="-128"/>
                    <a:cs typeface="Calibri"/>
                  </a:rPr>
                  <a:t>Click</a:t>
                </a: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ea typeface="ＭＳ Ｐゴシック" charset="-128"/>
                    <a:cs typeface="Calibri"/>
                  </a:rPr>
                  <a:t>Register for an NCBI account</a:t>
                </a:r>
              </a:p>
            </p:txBody>
          </p:sp>
        </p:grp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741450">
            <a:off x="2435765" y="4619100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1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>
                  <a:solidFill>
                    <a:srgbClr val="00B050"/>
                  </a:solidFill>
                  <a:latin typeface="Calibri"/>
                  <a:ea typeface="ＭＳ Ｐゴシック" charset="-128"/>
                  <a:cs typeface="Calibri"/>
                </a:rPr>
                <a:t>Fill out form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FFFF"/>
                    </a:solidFill>
                    <a:latin typeface="Calibri"/>
                    <a:ea typeface="ＭＳ Ｐゴシック" charset="-128"/>
                    <a:cs typeface="Calibri"/>
                  </a:rPr>
                  <a:t>Create account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dirty="0">
                    <a:solidFill>
                      <a:srgbClr val="00B050"/>
                    </a:solidFill>
                    <a:latin typeface="Calibri"/>
                    <a:ea typeface="ＭＳ Ｐゴシック" charset="-128"/>
                    <a:cs typeface="Calibri"/>
                  </a:rPr>
                  <a:t>and click</a:t>
                </a: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2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dirty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2</a:t>
            </a:r>
            <a:r>
              <a:rPr lang="en-US" sz="240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3) Tells NCBI you are a real user requesting the account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	(not computer generated)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8276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7970" y="1193800"/>
            <a:ext cx="8488060" cy="5398516"/>
            <a:chOff x="327970" y="1193800"/>
            <a:chExt cx="8488060" cy="5398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" t="81" r="129" b="6268"/>
            <a:stretch/>
          </p:blipFill>
          <p:spPr>
            <a:xfrm>
              <a:off x="327970" y="1197356"/>
              <a:ext cx="8488060" cy="53949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6477000" y="1193800"/>
              <a:ext cx="1181100" cy="2159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rPr>
                <a:t>Your </a:t>
              </a:r>
              <a:r>
                <a:rPr kumimoji="0" lang="en-US" sz="10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rPr>
                <a:t>user name</a:t>
              </a:r>
              <a:endParaRPr kumimoji="0" lang="en-US" sz="10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8" name="Rounded Rectangular Callout 17"/>
          <p:cNvSpPr/>
          <p:nvPr/>
        </p:nvSpPr>
        <p:spPr bwMode="auto">
          <a:xfrm>
            <a:off x="2971800" y="254000"/>
            <a:ext cx="2925147" cy="695460"/>
          </a:xfrm>
          <a:prstGeom prst="wedgeRoundRectCallout">
            <a:avLst>
              <a:gd name="adj1" fmla="val 69809"/>
              <a:gd name="adj2" fmla="val 1088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6699"/>
                </a:solidFill>
                <a:latin typeface="Geneva" pitchFamily="-111" charset="0"/>
                <a:ea typeface="ＭＳ Ｐゴシック" charset="-128"/>
                <a:cs typeface="ＭＳ Ｐゴシック" charset="-128"/>
              </a:rPr>
              <a:t>Your username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43400" y="1155700"/>
            <a:ext cx="4102100" cy="2540000"/>
            <a:chOff x="4343400" y="1155700"/>
            <a:chExt cx="4102100" cy="2540000"/>
          </a:xfrm>
        </p:grpSpPr>
        <p:grpSp>
          <p:nvGrpSpPr>
            <p:cNvPr id="26" name="Group 25"/>
            <p:cNvGrpSpPr/>
            <p:nvPr/>
          </p:nvGrpSpPr>
          <p:grpSpPr>
            <a:xfrm>
              <a:off x="4343400" y="2527300"/>
              <a:ext cx="4102100" cy="1168400"/>
              <a:chOff x="2514600" y="2959100"/>
              <a:chExt cx="4102100" cy="1168400"/>
            </a:xfrm>
          </p:grpSpPr>
          <p:sp>
            <p:nvSpPr>
              <p:cNvPr id="21" name="Rounded Rectangular Callout 20"/>
              <p:cNvSpPr/>
              <p:nvPr/>
            </p:nvSpPr>
            <p:spPr bwMode="auto">
              <a:xfrm>
                <a:off x="2514600" y="2959100"/>
                <a:ext cx="4102100" cy="1168400"/>
              </a:xfrm>
              <a:prstGeom prst="wedgeRoundRectCallout">
                <a:avLst>
                  <a:gd name="adj1" fmla="val 35733"/>
                  <a:gd name="adj2" fmla="val -132279"/>
                  <a:gd name="adj3" fmla="val 16667"/>
                </a:avLst>
              </a:prstGeom>
              <a:solidFill>
                <a:schemeClr val="bg1"/>
              </a:solidFill>
              <a:ln w="92075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600" u="sng" dirty="0">
                  <a:solidFill>
                    <a:srgbClr val="5DC268"/>
                  </a:solidFill>
                  <a:latin typeface="Calibri"/>
                  <a:ea typeface="ＭＳ Ｐゴシック" charset="-128"/>
                  <a:cs typeface="Calibri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2787650" y="3225800"/>
                <a:ext cx="3568700" cy="647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Geneva" pitchFamily="-111" charset="0"/>
                  </a:rPr>
                  <a:t>Click </a:t>
                </a:r>
                <a:r>
                  <a:rPr kumimoji="0" lang="en-US" sz="4000" b="0" i="0" u="sng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Geneva" pitchFamily="-111" charset="0"/>
                  </a:rPr>
                  <a:t>My NCBI</a:t>
                </a:r>
                <a:endParaRPr kumimoji="0" lang="en-US" sz="4000" b="0" i="0" u="sng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 bwMode="auto">
            <a:xfrm>
              <a:off x="7658100" y="1155700"/>
              <a:ext cx="647700" cy="292100"/>
            </a:xfrm>
            <a:prstGeom prst="rect">
              <a:avLst/>
            </a:prstGeom>
            <a:noFill/>
            <a:ln w="76200" cap="flat" cmpd="sng" algn="ctr">
              <a:solidFill>
                <a:srgbClr val="00FA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6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Click</a:t>
              </a:r>
              <a:r>
                <a:rPr lang="en-US" sz="2800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800" u="sng" dirty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3400476">
            <a:off x="6043162" y="4531066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8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90550" y="177798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searching library applications, use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96551" y="1342189"/>
            <a:ext cx="6738197" cy="1477213"/>
            <a:chOff x="1196551" y="1342189"/>
            <a:chExt cx="6738197" cy="1477213"/>
          </a:xfrm>
        </p:grpSpPr>
        <p:pic>
          <p:nvPicPr>
            <p:cNvPr id="3" name="Picture 2" descr="firefox-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1342189"/>
              <a:ext cx="1563624" cy="1477213"/>
            </a:xfrm>
            <a:prstGeom prst="rect">
              <a:avLst/>
            </a:prstGeom>
            <a:solidFill>
              <a:srgbClr val="004080"/>
            </a:solidFill>
            <a:ln w="57150" cmpd="sng">
              <a:solidFill>
                <a:srgbClr val="FFFFFF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3261148" y="1566335"/>
              <a:ext cx="4673600" cy="1024465"/>
            </a:xfrm>
            <a:prstGeom prst="rect">
              <a:avLst/>
            </a:prstGeom>
            <a:solidFill>
              <a:srgbClr val="D3D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US" sz="4800" dirty="0">
                  <a:solidFill>
                    <a:srgbClr val="3D3E42"/>
                  </a:solidFill>
                  <a:latin typeface="Kohinoor Devanagari Book"/>
                  <a:cs typeface="Kohinoor Devanagari Book"/>
                </a:rPr>
                <a:t>Mozilla Firefox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485" y="5020732"/>
            <a:ext cx="6015028" cy="1690624"/>
            <a:chOff x="1086485" y="5020732"/>
            <a:chExt cx="6015028" cy="1690624"/>
          </a:xfrm>
        </p:grpSpPr>
        <p:pic>
          <p:nvPicPr>
            <p:cNvPr id="6" name="Picture 5" descr="safar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85" y="5020732"/>
              <a:ext cx="1690624" cy="169062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4133100" y="5356795"/>
              <a:ext cx="2968413" cy="103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6000" dirty="0">
                  <a:solidFill>
                    <a:srgbClr val="3D3E42"/>
                  </a:solidFill>
                  <a:latin typeface="Seravek ExtraLight"/>
                  <a:cs typeface="Seravek ExtraLight"/>
                </a:rPr>
                <a:t>Safari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6551" y="3174471"/>
            <a:ext cx="5934922" cy="1524000"/>
            <a:chOff x="1196551" y="3174471"/>
            <a:chExt cx="5934922" cy="1524000"/>
          </a:xfrm>
        </p:grpSpPr>
        <p:pic>
          <p:nvPicPr>
            <p:cNvPr id="5" name="Picture 4" descr="Chrome_logo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7" name="Picture 6" descr="Google_Chrome_icon_(2011).sv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6400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1072896"/>
            <a:ext cx="8454644" cy="55184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47700" y="3670300"/>
            <a:ext cx="4381500" cy="1473200"/>
            <a:chOff x="647700" y="3670300"/>
            <a:chExt cx="4381500" cy="147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647700" y="3670300"/>
              <a:ext cx="3708400" cy="1473200"/>
              <a:chOff x="736600" y="2565400"/>
              <a:chExt cx="3708400" cy="147320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736600" y="2565400"/>
                <a:ext cx="3708400" cy="1473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79375" cap="flat" cmpd="sng" algn="ctr">
                <a:solidFill>
                  <a:srgbClr val="407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980533" y="2730500"/>
                <a:ext cx="3245934" cy="1130300"/>
                <a:chOff x="942433" y="4318000"/>
                <a:chExt cx="3245934" cy="1130300"/>
              </a:xfrm>
            </p:grpSpPr>
            <p:sp>
              <p:nvSpPr>
                <p:cNvPr id="10" name="Rounded Rectangle 9"/>
                <p:cNvSpPr/>
                <p:nvPr/>
              </p:nvSpPr>
              <p:spPr bwMode="auto">
                <a:xfrm>
                  <a:off x="942433" y="4318000"/>
                  <a:ext cx="3245934" cy="1130300"/>
                </a:xfrm>
                <a:prstGeom prst="roundRect">
                  <a:avLst/>
                </a:prstGeom>
                <a:solidFill>
                  <a:schemeClr val="bg1"/>
                </a:solidFill>
                <a:ln w="41275" cap="flat" cmpd="sng" algn="ctr">
                  <a:solidFill>
                    <a:srgbClr val="6DD6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11" name="Rectangle 33"/>
                <p:cNvSpPr>
                  <a:spLocks noChangeArrowheads="1"/>
                </p:cNvSpPr>
                <p:nvPr/>
              </p:nvSpPr>
              <p:spPr bwMode="auto">
                <a:xfrm>
                  <a:off x="1148265" y="4394200"/>
                  <a:ext cx="2859669" cy="9541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dirty="0" smtClean="0">
                      <a:solidFill>
                        <a:srgbClr val="00B050"/>
                      </a:solidFill>
                      <a:latin typeface="Calibri"/>
                      <a:ea typeface="Verdana" charset="0"/>
                      <a:cs typeface="Calibri"/>
                    </a:rPr>
                    <a:t>Select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dirty="0" smtClean="0">
                      <a:solidFill>
                        <a:srgbClr val="00B050"/>
                      </a:solidFill>
                      <a:latin typeface="Calibri"/>
                      <a:ea typeface="Verdana" charset="0"/>
                      <a:cs typeface="Calibri"/>
                    </a:rPr>
                    <a:t>English &amp; Humans</a:t>
                  </a:r>
                  <a:endParaRPr lang="en-US" sz="2800" u="sng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</p:grpSp>
        </p:grp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4572000" y="40386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0" y="233898"/>
            <a:ext cx="4311444" cy="1488293"/>
            <a:chOff x="4572000" y="233898"/>
            <a:chExt cx="4311444" cy="1488293"/>
          </a:xfrm>
        </p:grpSpPr>
        <p:grpSp>
          <p:nvGrpSpPr>
            <p:cNvPr id="15" name="Group 14"/>
            <p:cNvGrpSpPr/>
            <p:nvPr/>
          </p:nvGrpSpPr>
          <p:grpSpPr>
            <a:xfrm>
              <a:off x="4572000" y="233898"/>
              <a:ext cx="4311444" cy="1219200"/>
              <a:chOff x="990600" y="310098"/>
              <a:chExt cx="4311444" cy="1219200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990600" y="310098"/>
                <a:ext cx="4311444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78AAD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1155700" y="462498"/>
                <a:ext cx="3953995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95400" y="584200"/>
                <a:ext cx="3657600" cy="6223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Database is PubMed</a:t>
                </a:r>
                <a:endParaRPr lang="en-US" sz="3200" u="sng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 rot="13554137">
              <a:off x="7043902" y="830778"/>
              <a:ext cx="381238" cy="1401587"/>
            </a:xfrm>
            <a:prstGeom prst="upArrow">
              <a:avLst>
                <a:gd name="adj1" fmla="val 55001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5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357570"/>
            <a:ext cx="8463280" cy="55184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4400" y="3269172"/>
            <a:ext cx="2971800" cy="1219200"/>
            <a:chOff x="914400" y="3581400"/>
            <a:chExt cx="29718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914400" y="3581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7620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059366" y="3733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1204331" y="3886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B050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19433587">
            <a:off x="2497552" y="2137847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48936" y="5397190"/>
            <a:ext cx="6646127" cy="1170878"/>
            <a:chOff x="1248936" y="5118410"/>
            <a:chExt cx="6646127" cy="1204331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248936" y="5118410"/>
              <a:ext cx="6646127" cy="1204331"/>
            </a:xfrm>
            <a:prstGeom prst="wedgeRoundRectCallout">
              <a:avLst>
                <a:gd name="adj1" fmla="val -19792"/>
                <a:gd name="adj2" fmla="val 4986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561170" y="5374888"/>
              <a:ext cx="6021659" cy="6579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 may set up to 15</a:t>
              </a:r>
              <a:r>
                <a:rPr kumimoji="0" lang="en-US" sz="4000" b="0" i="0" u="none" strike="noStrike" cap="none" normalizeH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filters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26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8" y="923473"/>
            <a:ext cx="8694420" cy="56362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90800" y="457200"/>
            <a:ext cx="4317801" cy="1752025"/>
            <a:chOff x="2590800" y="457200"/>
            <a:chExt cx="4317801" cy="1752025"/>
          </a:xfrm>
        </p:grpSpPr>
        <p:grpSp>
          <p:nvGrpSpPr>
            <p:cNvPr id="26" name="Group 25"/>
            <p:cNvGrpSpPr/>
            <p:nvPr/>
          </p:nvGrpSpPr>
          <p:grpSpPr>
            <a:xfrm>
              <a:off x="2590800" y="457200"/>
              <a:ext cx="3505200" cy="1219200"/>
              <a:chOff x="2590800" y="457200"/>
              <a:chExt cx="3505200" cy="1219200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2590800" y="4572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5C91B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2781300" y="6096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6" name="Rectangle 33"/>
              <p:cNvSpPr>
                <a:spLocks noChangeArrowheads="1"/>
              </p:cNvSpPr>
              <p:nvPr/>
            </p:nvSpPr>
            <p:spPr bwMode="auto">
              <a:xfrm>
                <a:off x="2971800" y="8154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Click</a:t>
                </a:r>
                <a:r>
                  <a:rPr lang="en-US" sz="3200" dirty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Properties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7933059">
              <a:off x="5693055" y="993678"/>
              <a:ext cx="299772" cy="2131321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0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8" y="618672"/>
            <a:ext cx="8694420" cy="5636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4737100" y="3352799"/>
            <a:ext cx="914400" cy="228600"/>
          </a:xfrm>
          <a:prstGeom prst="rect">
            <a:avLst/>
          </a:prstGeom>
          <a:noFill/>
          <a:ln w="5715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0732" y="2337889"/>
            <a:ext cx="4152900" cy="2046876"/>
          </a:xfrm>
          <a:prstGeom prst="roundRect">
            <a:avLst>
              <a:gd name="adj" fmla="val 13889"/>
            </a:avLst>
          </a:prstGeom>
          <a:solidFill>
            <a:srgbClr val="FFFFFF"/>
          </a:solidFill>
          <a:ln w="6985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41200" y="2464525"/>
            <a:ext cx="3912325" cy="1802674"/>
          </a:xfrm>
          <a:prstGeom prst="roundRect">
            <a:avLst/>
          </a:prstGeom>
          <a:noFill/>
          <a:ln w="28575" cap="flat" cmpd="sng" algn="ctr">
            <a:solidFill>
              <a:srgbClr val="6DD6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95301" y="3364414"/>
            <a:ext cx="2701472" cy="6284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sng" strike="noStrike" cap="none" normalizeH="0" baseline="0" dirty="0" smtClean="0">
                <a:ln>
                  <a:noFill/>
                </a:ln>
                <a:solidFill>
                  <a:srgbClr val="163A71"/>
                </a:solidFill>
                <a:effectLst/>
                <a:latin typeface="Calibri" charset="0"/>
                <a:ea typeface="Calibri" charset="0"/>
                <a:cs typeface="Calibri" charset="0"/>
              </a:rPr>
              <a:t>Age Groups</a:t>
            </a:r>
            <a:endParaRPr kumimoji="0" lang="en-US" sz="4000" b="0" i="0" u="sng" strike="noStrike" cap="none" normalizeH="0" baseline="0" dirty="0">
              <a:ln>
                <a:noFill/>
              </a:ln>
              <a:solidFill>
                <a:srgbClr val="163A7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2376" y="2442499"/>
            <a:ext cx="1273628" cy="1608974"/>
            <a:chOff x="600305" y="2792123"/>
            <a:chExt cx="1273628" cy="1608974"/>
          </a:xfrm>
        </p:grpSpPr>
        <p:sp>
          <p:nvSpPr>
            <p:cNvPr id="17" name="Rectangle 16"/>
            <p:cNvSpPr/>
            <p:nvPr/>
          </p:nvSpPr>
          <p:spPr bwMode="auto">
            <a:xfrm>
              <a:off x="856154" y="3575597"/>
              <a:ext cx="723900" cy="825500"/>
            </a:xfrm>
            <a:prstGeom prst="rect">
              <a:avLst/>
            </a:prstGeom>
            <a:gradFill flip="none" rotWithShape="1">
              <a:gsLst>
                <a:gs pos="0">
                  <a:srgbClr val="AFB0AA">
                    <a:tint val="66000"/>
                    <a:satMod val="160000"/>
                  </a:srgbClr>
                </a:gs>
                <a:gs pos="50000">
                  <a:srgbClr val="AFB0AA">
                    <a:tint val="44500"/>
                    <a:satMod val="160000"/>
                  </a:srgbClr>
                </a:gs>
                <a:gs pos="100000">
                  <a:srgbClr val="AFB0AA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 cap="flat" cmpd="sng" algn="ctr">
              <a:solidFill>
                <a:srgbClr val="89A5B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normalizeH="0" baseline="0" dirty="0" smtClean="0">
                  <a:ln>
                    <a:noFill/>
                  </a:ln>
                  <a:effectLst/>
                  <a:latin typeface="Calibri" charset="0"/>
                  <a:ea typeface="Calibri" charset="0"/>
                  <a:cs typeface="Calibri" charset="0"/>
                </a:rPr>
                <a:t>+</a:t>
              </a:r>
              <a:endParaRPr kumimoji="0" lang="en-US" sz="4800" b="0" i="0" u="none" strike="noStrike" cap="none" normalizeH="0" baseline="0" dirty="0">
                <a:ln>
                  <a:noFill/>
                </a:ln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00305" y="2792123"/>
              <a:ext cx="1273628" cy="6727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7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24790" y="444937"/>
            <a:ext cx="8694420" cy="5120640"/>
            <a:chOff x="218258" y="923473"/>
            <a:chExt cx="8694420" cy="5120640"/>
          </a:xfrm>
        </p:grpSpPr>
        <p:grpSp>
          <p:nvGrpSpPr>
            <p:cNvPr id="13" name="Group 12"/>
            <p:cNvGrpSpPr/>
            <p:nvPr/>
          </p:nvGrpSpPr>
          <p:grpSpPr>
            <a:xfrm>
              <a:off x="218258" y="923473"/>
              <a:ext cx="8694420" cy="5120640"/>
              <a:chOff x="218258" y="923473"/>
              <a:chExt cx="8694420" cy="5120640"/>
            </a:xfrm>
          </p:grpSpPr>
          <p:pic>
            <p:nvPicPr>
              <p:cNvPr id="2" name="Picture 1" descr="Screen Shot 2015-04-09 at 2.39.54 P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9678"/>
              <a:stretch/>
            </p:blipFill>
            <p:spPr>
              <a:xfrm>
                <a:off x="218258" y="923473"/>
                <a:ext cx="8694420" cy="512064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4700188" y="2161098"/>
                <a:ext cx="3896883" cy="38722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2895" r="3455" b="6026"/>
            <a:stretch/>
          </p:blipFill>
          <p:spPr>
            <a:xfrm>
              <a:off x="4706171" y="2329591"/>
              <a:ext cx="4038630" cy="2819465"/>
            </a:xfrm>
            <a:prstGeom prst="rect">
              <a:avLst/>
            </a:prstGeom>
          </p:spPr>
        </p:pic>
      </p:grpSp>
      <p:sp>
        <p:nvSpPr>
          <p:cNvPr id="42" name="Rounded Rectangle 41"/>
          <p:cNvSpPr/>
          <p:nvPr/>
        </p:nvSpPr>
        <p:spPr bwMode="auto">
          <a:xfrm>
            <a:off x="512747" y="2798022"/>
            <a:ext cx="3862699" cy="2580830"/>
          </a:xfrm>
          <a:prstGeom prst="roundRect">
            <a:avLst>
              <a:gd name="adj" fmla="val 13889"/>
            </a:avLst>
          </a:prstGeom>
          <a:solidFill>
            <a:srgbClr val="FFFFFF"/>
          </a:solidFill>
          <a:ln w="6985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841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94703" y="2874936"/>
            <a:ext cx="1467384" cy="5640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rPr>
              <a:t>Select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56033" y="3404189"/>
            <a:ext cx="2023177" cy="546848"/>
            <a:chOff x="2156033" y="3404189"/>
            <a:chExt cx="2023177" cy="546848"/>
          </a:xfrm>
        </p:grpSpPr>
        <p:sp>
          <p:nvSpPr>
            <p:cNvPr id="47" name="Rectangle 46"/>
            <p:cNvSpPr/>
            <p:nvPr/>
          </p:nvSpPr>
          <p:spPr bwMode="auto">
            <a:xfrm>
              <a:off x="2658058" y="3404189"/>
              <a:ext cx="1521152" cy="5468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All</a:t>
              </a:r>
              <a:r>
                <a:rPr kumimoji="0" lang="en-US" sz="2800" b="0" i="0" strike="noStrike" cap="none" normalizeH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Adult</a:t>
              </a:r>
            </a:p>
          </p:txBody>
        </p:sp>
        <p:sp>
          <p:nvSpPr>
            <p:cNvPr id="50" name="Rounded Rectangle 49"/>
            <p:cNvSpPr>
              <a:spLocks noChangeArrowheads="1"/>
            </p:cNvSpPr>
            <p:nvPr/>
          </p:nvSpPr>
          <p:spPr bwMode="auto">
            <a:xfrm>
              <a:off x="2156033" y="3478121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 bwMode="auto">
          <a:xfrm>
            <a:off x="4742914" y="3609872"/>
            <a:ext cx="1145137" cy="777667"/>
          </a:xfrm>
          <a:prstGeom prst="roundRect">
            <a:avLst/>
          </a:prstGeom>
          <a:noFill/>
          <a:ln w="5715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45707" y="4007145"/>
            <a:ext cx="2006608" cy="544524"/>
            <a:chOff x="2145707" y="4007145"/>
            <a:chExt cx="2006608" cy="544524"/>
          </a:xfrm>
        </p:grpSpPr>
        <p:sp>
          <p:nvSpPr>
            <p:cNvPr id="55" name="Rounded Rectangle 54"/>
            <p:cNvSpPr>
              <a:spLocks noChangeArrowheads="1"/>
            </p:cNvSpPr>
            <p:nvPr/>
          </p:nvSpPr>
          <p:spPr bwMode="auto">
            <a:xfrm>
              <a:off x="2145707" y="4091575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631163" y="4007145"/>
              <a:ext cx="1521152" cy="5445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All</a:t>
              </a:r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Child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35381" y="4625708"/>
            <a:ext cx="2070722" cy="562453"/>
            <a:chOff x="2135381" y="4625708"/>
            <a:chExt cx="2070722" cy="562453"/>
          </a:xfrm>
        </p:grpSpPr>
        <p:sp>
          <p:nvSpPr>
            <p:cNvPr id="56" name="Rounded Rectangle 55"/>
            <p:cNvSpPr>
              <a:spLocks noChangeArrowheads="1"/>
            </p:cNvSpPr>
            <p:nvPr/>
          </p:nvSpPr>
          <p:spPr bwMode="auto">
            <a:xfrm>
              <a:off x="2135381" y="4703771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684951" y="4625708"/>
              <a:ext cx="1521152" cy="5624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All</a:t>
              </a:r>
              <a:r>
                <a:rPr kumimoji="0" lang="en-US" sz="2800" b="0" i="0" strike="noStrike" cap="none" normalizeH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Infant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9" name="Down Arrow 18"/>
          <p:cNvSpPr/>
          <p:nvPr/>
        </p:nvSpPr>
        <p:spPr bwMode="auto">
          <a:xfrm>
            <a:off x="7978759" y="1784195"/>
            <a:ext cx="652286" cy="3576662"/>
          </a:xfrm>
          <a:prstGeom prst="downArrow">
            <a:avLst>
              <a:gd name="adj1" fmla="val 50000"/>
              <a:gd name="adj2" fmla="val 70000"/>
            </a:avLst>
          </a:prstGeom>
          <a:gradFill flip="none" rotWithShape="1">
            <a:gsLst>
              <a:gs pos="30000">
                <a:schemeClr val="bg1"/>
              </a:gs>
              <a:gs pos="0">
                <a:srgbClr val="FFEA96"/>
              </a:gs>
              <a:gs pos="50000">
                <a:srgbClr val="ACEB9F"/>
              </a:gs>
              <a:gs pos="75000">
                <a:schemeClr val="bg1"/>
              </a:gs>
              <a:gs pos="100000">
                <a:srgbClr val="FFEA96"/>
              </a:gs>
            </a:gsLst>
            <a:lin ang="16200000" scaled="1"/>
            <a:tileRect/>
          </a:gradFill>
          <a:ln w="3810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5493"/>
                </a:solidFill>
                <a:effectLst/>
                <a:latin typeface="Calibri" charset="0"/>
                <a:ea typeface="Calibri" charset="0"/>
                <a:cs typeface="Calibri" charset="0"/>
              </a:rPr>
              <a:t>Scroll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5493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672499"/>
            <a:ext cx="8694420" cy="5636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2" y="2333960"/>
            <a:ext cx="3938270" cy="112903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19100" y="3463106"/>
            <a:ext cx="4152900" cy="2046876"/>
            <a:chOff x="419100" y="3548126"/>
            <a:chExt cx="4152900" cy="2046876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419100" y="3548126"/>
              <a:ext cx="4152900" cy="2046876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69850" cap="flat" cmpd="sng" algn="ctr">
              <a:solidFill>
                <a:srgbClr val="4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41200" y="3665796"/>
              <a:ext cx="3912325" cy="1802674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7639" y="3576679"/>
            <a:ext cx="1273628" cy="1608974"/>
            <a:chOff x="600305" y="2792123"/>
            <a:chExt cx="1273628" cy="1608974"/>
          </a:xfrm>
        </p:grpSpPr>
        <p:sp>
          <p:nvSpPr>
            <p:cNvPr id="26" name="Rectangle 25"/>
            <p:cNvSpPr/>
            <p:nvPr/>
          </p:nvSpPr>
          <p:spPr bwMode="auto">
            <a:xfrm>
              <a:off x="856154" y="3575597"/>
              <a:ext cx="723900" cy="825500"/>
            </a:xfrm>
            <a:prstGeom prst="rect">
              <a:avLst/>
            </a:prstGeom>
            <a:gradFill flip="none" rotWithShape="1">
              <a:gsLst>
                <a:gs pos="0">
                  <a:srgbClr val="AFB0AA">
                    <a:tint val="66000"/>
                    <a:satMod val="160000"/>
                  </a:srgbClr>
                </a:gs>
                <a:gs pos="50000">
                  <a:srgbClr val="AFB0AA">
                    <a:tint val="44500"/>
                    <a:satMod val="160000"/>
                  </a:srgbClr>
                </a:gs>
                <a:gs pos="100000">
                  <a:srgbClr val="AFB0AA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 cap="flat" cmpd="sng" algn="ctr">
              <a:solidFill>
                <a:srgbClr val="89A5B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normalizeH="0" baseline="0" dirty="0" smtClean="0">
                  <a:ln>
                    <a:noFill/>
                  </a:ln>
                  <a:effectLst/>
                  <a:latin typeface="Calibri" charset="0"/>
                  <a:ea typeface="Calibri" charset="0"/>
                  <a:cs typeface="Calibri" charset="0"/>
                </a:rPr>
                <a:t>+</a:t>
              </a:r>
              <a:endParaRPr kumimoji="0" lang="en-US" sz="4800" b="0" i="0" u="none" strike="noStrike" cap="none" normalizeH="0" baseline="0" dirty="0">
                <a:ln>
                  <a:noFill/>
                </a:ln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00305" y="2792123"/>
              <a:ext cx="1273628" cy="6727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1683316" y="4633066"/>
            <a:ext cx="2701472" cy="5441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u="sng" dirty="0" smtClean="0">
                <a:solidFill>
                  <a:srgbClr val="163A71"/>
                </a:solidFill>
                <a:latin typeface="Calibri" charset="0"/>
                <a:ea typeface="Calibri" charset="0"/>
                <a:cs typeface="Calibri" charset="0"/>
              </a:rPr>
              <a:t>Publication Types</a:t>
            </a:r>
            <a:endParaRPr kumimoji="0" lang="en-US" sz="2800" b="0" i="0" u="sng" strike="noStrike" cap="none" normalizeH="0" baseline="0" dirty="0">
              <a:ln>
                <a:noFill/>
              </a:ln>
              <a:solidFill>
                <a:srgbClr val="163A7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755030" y="5096580"/>
            <a:ext cx="1143746" cy="259977"/>
          </a:xfrm>
          <a:prstGeom prst="rect">
            <a:avLst/>
          </a:prstGeom>
          <a:noFill/>
          <a:ln w="5715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90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80365" y="346776"/>
            <a:ext cx="8383270" cy="6164448"/>
            <a:chOff x="380365" y="346776"/>
            <a:chExt cx="8383270" cy="6164448"/>
          </a:xfrm>
        </p:grpSpPr>
        <p:pic>
          <p:nvPicPr>
            <p:cNvPr id="5" name="Picture 4" descr="Screen Shot 2014-08-26 at 3.34.1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65" y="346776"/>
              <a:ext cx="8383270" cy="5654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0" name="Rectangle 69"/>
            <p:cNvSpPr/>
            <p:nvPr/>
          </p:nvSpPr>
          <p:spPr bwMode="auto">
            <a:xfrm>
              <a:off x="381000" y="5977824"/>
              <a:ext cx="8382000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632702" y="348712"/>
            <a:ext cx="3810000" cy="5404388"/>
            <a:chOff x="4632702" y="348712"/>
            <a:chExt cx="3810000" cy="5404388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4632702" y="2857500"/>
              <a:ext cx="38100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6734013" y="348712"/>
              <a:ext cx="790414" cy="201478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105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37191" y="3914740"/>
            <a:ext cx="2989007" cy="1353017"/>
            <a:chOff x="580103" y="3726426"/>
            <a:chExt cx="2989007" cy="1366684"/>
          </a:xfrm>
        </p:grpSpPr>
        <p:sp>
          <p:nvSpPr>
            <p:cNvPr id="156" name="Rounded Rectangle 155"/>
            <p:cNvSpPr/>
            <p:nvPr/>
          </p:nvSpPr>
          <p:spPr bwMode="auto">
            <a:xfrm>
              <a:off x="580103" y="3726426"/>
              <a:ext cx="2989007" cy="1366684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7" name="Rounded Rectangle 156"/>
            <p:cNvSpPr/>
            <p:nvPr/>
          </p:nvSpPr>
          <p:spPr bwMode="auto">
            <a:xfrm>
              <a:off x="717756" y="3854246"/>
              <a:ext cx="2703870" cy="1111044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8" name="Rectangle 33"/>
            <p:cNvSpPr>
              <a:spLocks noChangeArrowheads="1"/>
            </p:cNvSpPr>
            <p:nvPr/>
          </p:nvSpPr>
          <p:spPr bwMode="auto">
            <a:xfrm>
              <a:off x="801329" y="3915697"/>
              <a:ext cx="2512143" cy="10072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     </a:t>
              </a:r>
              <a:r>
                <a:rPr lang="en-US" sz="26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Case Reports</a:t>
              </a:r>
              <a:endParaRPr lang="en-US" sz="2600" dirty="0">
                <a:solidFill>
                  <a:srgbClr val="000000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714" r="1087" b="42763"/>
          <a:stretch/>
        </p:blipFill>
        <p:spPr>
          <a:xfrm>
            <a:off x="3742406" y="3808764"/>
            <a:ext cx="4932537" cy="1506176"/>
          </a:xfrm>
          <a:prstGeom prst="rect">
            <a:avLst/>
          </a:prstGeom>
        </p:spPr>
      </p:pic>
      <p:grpSp>
        <p:nvGrpSpPr>
          <p:cNvPr id="160" name="Group 159"/>
          <p:cNvGrpSpPr/>
          <p:nvPr/>
        </p:nvGrpSpPr>
        <p:grpSpPr>
          <a:xfrm>
            <a:off x="3637935" y="4487197"/>
            <a:ext cx="1524000" cy="381000"/>
            <a:chOff x="3637935" y="4487197"/>
            <a:chExt cx="1524000" cy="381000"/>
          </a:xfrm>
        </p:grpSpPr>
        <p:sp>
          <p:nvSpPr>
            <p:cNvPr id="161" name="Rounded Rectangle 11"/>
            <p:cNvSpPr>
              <a:spLocks noChangeArrowheads="1"/>
            </p:cNvSpPr>
            <p:nvPr/>
          </p:nvSpPr>
          <p:spPr bwMode="auto">
            <a:xfrm>
              <a:off x="3637935" y="4487197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62" name="Rounded Rectangle 161"/>
            <p:cNvSpPr/>
            <p:nvPr/>
          </p:nvSpPr>
          <p:spPr bwMode="auto">
            <a:xfrm>
              <a:off x="4171335" y="4487197"/>
              <a:ext cx="990600" cy="381000"/>
            </a:xfrm>
            <a:prstGeom prst="roundRect">
              <a:avLst/>
            </a:prstGeom>
            <a:noFill/>
            <a:ln w="76200" cap="flat" cmpd="sng" algn="ctr">
              <a:solidFill>
                <a:srgbClr val="5DC2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76800" y="3048000"/>
            <a:ext cx="3657600" cy="3200400"/>
            <a:chOff x="4800600" y="2971800"/>
            <a:chExt cx="3657600" cy="3200400"/>
          </a:xfrm>
        </p:grpSpPr>
        <p:grpSp>
          <p:nvGrpSpPr>
            <p:cNvPr id="8" name="Group 7"/>
            <p:cNvGrpSpPr/>
            <p:nvPr/>
          </p:nvGrpSpPr>
          <p:grpSpPr>
            <a:xfrm>
              <a:off x="4800600" y="2971800"/>
              <a:ext cx="3657600" cy="3200400"/>
              <a:chOff x="4724400" y="2971800"/>
              <a:chExt cx="3657600" cy="320040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24400" y="2971800"/>
                <a:ext cx="3657600" cy="3200400"/>
                <a:chOff x="4724400" y="2971800"/>
                <a:chExt cx="3657600" cy="3200400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4724400" y="2971800"/>
                  <a:ext cx="3657600" cy="3200400"/>
                  <a:chOff x="4724400" y="3124200"/>
                  <a:chExt cx="3657600" cy="2971800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4724400" y="3124200"/>
                    <a:ext cx="3657600" cy="2971800"/>
                    <a:chOff x="762000" y="3200400"/>
                    <a:chExt cx="3657600" cy="2971800"/>
                  </a:xfrm>
                </p:grpSpPr>
                <p:sp>
                  <p:nvSpPr>
                    <p:cNvPr id="29" name="Rectangle 28"/>
                    <p:cNvSpPr/>
                    <p:nvPr/>
                  </p:nvSpPr>
                  <p:spPr bwMode="auto">
                    <a:xfrm>
                      <a:off x="762000" y="3200400"/>
                      <a:ext cx="3657600" cy="29718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 algn="ctr">
                      <a:solidFill>
                        <a:srgbClr val="646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Geneva" pitchFamily="-111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cxnSp>
                  <p:nvCxnSpPr>
                    <p:cNvPr id="30" name="Straight Connector 29"/>
                    <p:cNvCxnSpPr/>
                    <p:nvPr/>
                  </p:nvCxnSpPr>
                  <p:spPr bwMode="auto">
                    <a:xfrm>
                      <a:off x="762000" y="6172200"/>
                      <a:ext cx="36576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646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4724400" y="3124200"/>
                    <a:ext cx="3657600" cy="228600"/>
                  </a:xfrm>
                  <a:prstGeom prst="rect">
                    <a:avLst/>
                  </a:prstGeom>
                  <a:solidFill>
                    <a:srgbClr val="E5E5E5"/>
                  </a:solidFill>
                  <a:ln w="19050" cap="flat" cmpd="sng" algn="ctr">
                    <a:solidFill>
                      <a:srgbClr val="646D8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Geneva" pitchFamily="-111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22" name="Straight Connector 21"/>
                <p:cNvCxnSpPr/>
                <p:nvPr/>
              </p:nvCxnSpPr>
              <p:spPr bwMode="auto">
                <a:xfrm>
                  <a:off x="7162800" y="2971800"/>
                  <a:ext cx="0" cy="2344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" name="Rectangle 22"/>
                <p:cNvSpPr>
                  <a:spLocks noChangeAspect="1"/>
                </p:cNvSpPr>
                <p:nvPr/>
              </p:nvSpPr>
              <p:spPr bwMode="auto">
                <a:xfrm>
                  <a:off x="4724400" y="2971800"/>
                  <a:ext cx="464058" cy="20398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/>
                      <a:ea typeface="ＭＳ Ｐゴシック" charset="-128"/>
                      <a:cs typeface="Calibri"/>
                    </a:rPr>
                    <a:t>Active</a:t>
                  </a:r>
                </a:p>
              </p:txBody>
            </p:sp>
            <p:sp>
              <p:nvSpPr>
                <p:cNvPr id="24" name="Rectangle 23"/>
                <p:cNvSpPr>
                  <a:spLocks noChangeAspect="1"/>
                </p:cNvSpPr>
                <p:nvPr/>
              </p:nvSpPr>
              <p:spPr bwMode="auto">
                <a:xfrm>
                  <a:off x="5353050" y="2971800"/>
                  <a:ext cx="1657350" cy="20398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595959"/>
                      </a:solidFill>
                      <a:latin typeface="Calibri"/>
                      <a:ea typeface="ＭＳ Ｐゴシック" charset="-128"/>
                      <a:cs typeface="Calibri"/>
                    </a:rPr>
                    <a:t>Name</a:t>
                  </a:r>
                </a:p>
              </p:txBody>
            </p:sp>
            <p:sp>
              <p:nvSpPr>
                <p:cNvPr id="25" name="Rectangle 24"/>
                <p:cNvSpPr>
                  <a:spLocks noChangeAspect="1"/>
                </p:cNvSpPr>
                <p:nvPr/>
              </p:nvSpPr>
              <p:spPr bwMode="auto">
                <a:xfrm>
                  <a:off x="7162800" y="2971800"/>
                  <a:ext cx="762000" cy="23446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595959"/>
                      </a:solidFill>
                      <a:latin typeface="Calibri"/>
                      <a:ea typeface="ＭＳ Ｐゴシック" charset="-128"/>
                      <a:cs typeface="Calibri"/>
                    </a:rPr>
                    <a:t>Description</a:t>
                  </a: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5257800" y="2971800"/>
                  <a:ext cx="0" cy="2344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0" name="Rectangle 19"/>
              <p:cNvSpPr>
                <a:spLocks noChangeAspect="1"/>
              </p:cNvSpPr>
              <p:nvPr/>
            </p:nvSpPr>
            <p:spPr bwMode="auto">
              <a:xfrm>
                <a:off x="5257800" y="3200400"/>
                <a:ext cx="1657350" cy="29718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Meta-analysis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Multicenter Study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News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Newspaper Article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Observational Study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Overall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Patient Education Handout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Periodical Index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Personal Narratives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Portraits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Practice Guideline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Pragmatic Clinical Trial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Published Erratum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Randomized Controlled Trial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 bwMode="auto">
            <a:xfrm>
              <a:off x="4953000" y="37338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953000" y="3962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4953000" y="41910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953000" y="44196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953000" y="4648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953000" y="48768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4953000" y="5105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953000" y="55626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4953000" y="5791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4953000" y="3505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6629400" y="381000"/>
            <a:ext cx="914400" cy="2286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u="sng" dirty="0" err="1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rPr>
              <a:t>ttuhsc</a:t>
            </a:r>
            <a:endParaRPr lang="en-US" sz="1200" u="sng" dirty="0">
              <a:solidFill>
                <a:srgbClr val="FFFFFF"/>
              </a:solidFill>
              <a:latin typeface="Calibri"/>
              <a:ea typeface="ＭＳ Ｐゴシック" charset="-128"/>
              <a:cs typeface="Calibri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80365" y="342900"/>
            <a:ext cx="8383270" cy="6172200"/>
            <a:chOff x="380365" y="381000"/>
            <a:chExt cx="8383270" cy="6172200"/>
          </a:xfrm>
        </p:grpSpPr>
        <p:grpSp>
          <p:nvGrpSpPr>
            <p:cNvPr id="2" name="Group 1"/>
            <p:cNvGrpSpPr/>
            <p:nvPr/>
          </p:nvGrpSpPr>
          <p:grpSpPr>
            <a:xfrm>
              <a:off x="380365" y="381000"/>
              <a:ext cx="8383270" cy="6172200"/>
              <a:chOff x="380365" y="381000"/>
              <a:chExt cx="8383270" cy="61722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80365" y="381000"/>
                <a:ext cx="8383270" cy="6172200"/>
                <a:chOff x="380365" y="381000"/>
                <a:chExt cx="8383270" cy="6172200"/>
              </a:xfrm>
            </p:grpSpPr>
            <p:pic>
              <p:nvPicPr>
                <p:cNvPr id="5" name="Picture 4" descr="Screen Shot 2014-08-26 at 3.34.10 PM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365" y="381000"/>
                  <a:ext cx="8383270" cy="56540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" name="Rectangle 5"/>
                <p:cNvSpPr/>
                <p:nvPr/>
              </p:nvSpPr>
              <p:spPr bwMode="auto">
                <a:xfrm>
                  <a:off x="381000" y="6019800"/>
                  <a:ext cx="8382000" cy="533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Geneva" pitchFamily="-111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4" name="Rectangle 3"/>
              <p:cNvSpPr/>
              <p:nvPr/>
            </p:nvSpPr>
            <p:spPr bwMode="auto">
              <a:xfrm>
                <a:off x="4648200" y="2895600"/>
                <a:ext cx="3810000" cy="2895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 bwMode="auto">
            <a:xfrm>
              <a:off x="4778478" y="3028335"/>
              <a:ext cx="3805084" cy="34019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0438" y="3883742"/>
            <a:ext cx="3084462" cy="1353017"/>
            <a:chOff x="560438" y="3883742"/>
            <a:chExt cx="3084462" cy="1353017"/>
          </a:xfrm>
        </p:grpSpPr>
        <p:sp>
          <p:nvSpPr>
            <p:cNvPr id="52" name="Rounded Rectangle 51"/>
            <p:cNvSpPr/>
            <p:nvPr/>
          </p:nvSpPr>
          <p:spPr bwMode="auto">
            <a:xfrm>
              <a:off x="560438" y="3883742"/>
              <a:ext cx="3084462" cy="1353017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98090" y="4010284"/>
              <a:ext cx="2807109" cy="1099933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4" name="Rectangle 33"/>
            <p:cNvSpPr>
              <a:spLocks noChangeArrowheads="1"/>
            </p:cNvSpPr>
            <p:nvPr/>
          </p:nvSpPr>
          <p:spPr bwMode="auto">
            <a:xfrm>
              <a:off x="781664" y="4071120"/>
              <a:ext cx="2621936" cy="9971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       </a:t>
              </a:r>
              <a:r>
                <a:rPr lang="en-US" sz="26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Clinical Trial</a:t>
              </a:r>
              <a:endParaRPr lang="en-US" sz="2600" dirty="0">
                <a:solidFill>
                  <a:srgbClr val="000000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95700"/>
            <a:ext cx="4738624" cy="181051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917335" y="4203700"/>
            <a:ext cx="1524000" cy="381000"/>
            <a:chOff x="3917335" y="4203700"/>
            <a:chExt cx="1524000" cy="381000"/>
          </a:xfrm>
        </p:grpSpPr>
        <p:sp>
          <p:nvSpPr>
            <p:cNvPr id="48" name="Rounded Rectangle 11"/>
            <p:cNvSpPr>
              <a:spLocks noChangeArrowheads="1"/>
            </p:cNvSpPr>
            <p:nvPr/>
          </p:nvSpPr>
          <p:spPr bwMode="auto">
            <a:xfrm>
              <a:off x="3917335" y="42037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4450735" y="4203700"/>
              <a:ext cx="990600" cy="381000"/>
            </a:xfrm>
            <a:prstGeom prst="roundRect">
              <a:avLst/>
            </a:prstGeom>
            <a:noFill/>
            <a:ln w="76200" cap="flat" cmpd="sng" algn="ctr">
              <a:solidFill>
                <a:srgbClr val="00A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3" name="Rectangle 42"/>
          <p:cNvSpPr/>
          <p:nvPr/>
        </p:nvSpPr>
        <p:spPr bwMode="auto">
          <a:xfrm>
            <a:off x="6672021" y="340963"/>
            <a:ext cx="898902" cy="224725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105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365" y="381000"/>
            <a:ext cx="8383270" cy="6172200"/>
            <a:chOff x="380365" y="381000"/>
            <a:chExt cx="8383270" cy="6172200"/>
          </a:xfrm>
        </p:grpSpPr>
        <p:grpSp>
          <p:nvGrpSpPr>
            <p:cNvPr id="3" name="Group 2"/>
            <p:cNvGrpSpPr/>
            <p:nvPr/>
          </p:nvGrpSpPr>
          <p:grpSpPr>
            <a:xfrm>
              <a:off x="380365" y="381000"/>
              <a:ext cx="8383270" cy="6172200"/>
              <a:chOff x="380365" y="381000"/>
              <a:chExt cx="8383270" cy="6172200"/>
            </a:xfrm>
          </p:grpSpPr>
          <p:pic>
            <p:nvPicPr>
              <p:cNvPr id="5" name="Picture 4" descr="Screen Shot 2014-08-26 at 3.34.10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365" y="381000"/>
                <a:ext cx="8383270" cy="5654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81000" y="6019800"/>
                <a:ext cx="8382000" cy="5334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 bwMode="auto">
            <a:xfrm>
              <a:off x="4648200" y="2895600"/>
              <a:ext cx="38100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6800" y="3048000"/>
            <a:ext cx="3657600" cy="3200400"/>
            <a:chOff x="4724400" y="2971800"/>
            <a:chExt cx="3657600" cy="3200400"/>
          </a:xfrm>
        </p:grpSpPr>
        <p:grpSp>
          <p:nvGrpSpPr>
            <p:cNvPr id="19" name="Group 18"/>
            <p:cNvGrpSpPr/>
            <p:nvPr/>
          </p:nvGrpSpPr>
          <p:grpSpPr>
            <a:xfrm>
              <a:off x="4724400" y="2971800"/>
              <a:ext cx="3657600" cy="3200400"/>
              <a:chOff x="4724400" y="2971800"/>
              <a:chExt cx="3657600" cy="32004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724400" y="2971800"/>
                <a:ext cx="3657600" cy="3200400"/>
                <a:chOff x="4724400" y="3124200"/>
                <a:chExt cx="3657600" cy="2971800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4724400" y="3124200"/>
                  <a:ext cx="3657600" cy="2971800"/>
                  <a:chOff x="762000" y="3200400"/>
                  <a:chExt cx="3657600" cy="2971800"/>
                </a:xfrm>
              </p:grpSpPr>
              <p:sp>
                <p:nvSpPr>
                  <p:cNvPr id="29" name="Rectangle 28"/>
                  <p:cNvSpPr/>
                  <p:nvPr/>
                </p:nvSpPr>
                <p:spPr bwMode="auto">
                  <a:xfrm>
                    <a:off x="762000" y="3200400"/>
                    <a:ext cx="3657600" cy="29718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646D8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Geneva" pitchFamily="-111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cxnSp>
                <p:nvCxnSpPr>
                  <p:cNvPr id="30" name="Straight Connector 29"/>
                  <p:cNvCxnSpPr/>
                  <p:nvPr/>
                </p:nvCxnSpPr>
                <p:spPr bwMode="auto">
                  <a:xfrm>
                    <a:off x="762000" y="6172200"/>
                    <a:ext cx="36576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646D8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8" name="Rectangle 27"/>
                <p:cNvSpPr/>
                <p:nvPr/>
              </p:nvSpPr>
              <p:spPr bwMode="auto">
                <a:xfrm>
                  <a:off x="4724400" y="3124200"/>
                  <a:ext cx="3657600" cy="228600"/>
                </a:xfrm>
                <a:prstGeom prst="rect">
                  <a:avLst/>
                </a:prstGeom>
                <a:solidFill>
                  <a:srgbClr val="E5E5E5"/>
                </a:solidFill>
                <a:ln w="19050" cap="flat" cmpd="sng" algn="ctr">
                  <a:solidFill>
                    <a:srgbClr val="646D8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Geneva" pitchFamily="-111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7162800" y="2971800"/>
                <a:ext cx="0" cy="2344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Rectangle 22"/>
              <p:cNvSpPr>
                <a:spLocks noChangeAspect="1"/>
              </p:cNvSpPr>
              <p:nvPr/>
            </p:nvSpPr>
            <p:spPr bwMode="auto">
              <a:xfrm>
                <a:off x="4724400" y="2971800"/>
                <a:ext cx="464058" cy="20398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Calibri"/>
                    <a:ea typeface="ＭＳ Ｐゴシック" charset="-128"/>
                    <a:cs typeface="Calibri"/>
                  </a:rPr>
                  <a:t>Active</a:t>
                </a:r>
              </a:p>
            </p:txBody>
          </p:sp>
          <p:sp>
            <p:nvSpPr>
              <p:cNvPr id="24" name="Rectangle 23"/>
              <p:cNvSpPr>
                <a:spLocks noChangeAspect="1"/>
              </p:cNvSpPr>
              <p:nvPr/>
            </p:nvSpPr>
            <p:spPr bwMode="auto">
              <a:xfrm>
                <a:off x="5353050" y="2971800"/>
                <a:ext cx="1657350" cy="20398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Name</a:t>
                </a:r>
              </a:p>
            </p:txBody>
          </p:sp>
          <p:sp>
            <p:nvSpPr>
              <p:cNvPr id="25" name="Rectangle 24"/>
              <p:cNvSpPr>
                <a:spLocks noChangeAspect="1"/>
              </p:cNvSpPr>
              <p:nvPr/>
            </p:nvSpPr>
            <p:spPr bwMode="auto">
              <a:xfrm>
                <a:off x="7162800" y="2971800"/>
                <a:ext cx="762000" cy="23446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Description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 bwMode="auto">
              <a:xfrm>
                <a:off x="5257800" y="2971800"/>
                <a:ext cx="0" cy="2344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0" name="Rectangle 19"/>
            <p:cNvSpPr>
              <a:spLocks noChangeAspect="1"/>
            </p:cNvSpPr>
            <p:nvPr/>
          </p:nvSpPr>
          <p:spPr bwMode="auto">
            <a:xfrm>
              <a:off x="5257800" y="3200400"/>
              <a:ext cx="1657350" cy="2971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Meta-analysis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Multicenter Study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News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Newspaper Article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Observational Study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Overall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Patient Education Handout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Periodical Index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Personal Narratives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Portraits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Practice Guideline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Pragmatic Clinical Trial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Published Erratum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rPr>
                <a:t>Randomized Controlled Trial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</p:grpSp>
      <p:sp>
        <p:nvSpPr>
          <p:cNvPr id="9" name="Rounded Rectangle 8"/>
          <p:cNvSpPr/>
          <p:nvPr/>
        </p:nvSpPr>
        <p:spPr bwMode="auto">
          <a:xfrm>
            <a:off x="5029200" y="38100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029200" y="40386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029200" y="42672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029200" y="44958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029200" y="47244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029200" y="49530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029200" y="51816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029200" y="56388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029200" y="58674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029200" y="35814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864100" y="3149600"/>
            <a:ext cx="1524000" cy="381000"/>
            <a:chOff x="4864100" y="3149600"/>
            <a:chExt cx="1524000" cy="381000"/>
          </a:xfrm>
        </p:grpSpPr>
        <p:sp>
          <p:nvSpPr>
            <p:cNvPr id="32" name="Rounded Rectangle 11"/>
            <p:cNvSpPr>
              <a:spLocks noChangeArrowheads="1"/>
            </p:cNvSpPr>
            <p:nvPr/>
          </p:nvSpPr>
          <p:spPr bwMode="auto">
            <a:xfrm>
              <a:off x="4864100" y="3149600"/>
              <a:ext cx="457200" cy="279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5397500" y="3238500"/>
              <a:ext cx="990600" cy="292100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76800" y="5334000"/>
            <a:ext cx="1600200" cy="381000"/>
            <a:chOff x="4724400" y="5257800"/>
            <a:chExt cx="1600200" cy="381000"/>
          </a:xfrm>
        </p:grpSpPr>
        <p:sp>
          <p:nvSpPr>
            <p:cNvPr id="35" name="Rounded Rectangle 11"/>
            <p:cNvSpPr>
              <a:spLocks noChangeArrowheads="1"/>
            </p:cNvSpPr>
            <p:nvPr/>
          </p:nvSpPr>
          <p:spPr bwMode="auto">
            <a:xfrm>
              <a:off x="4724400" y="52578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5257800" y="5257800"/>
              <a:ext cx="1066800" cy="381000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76800" y="5943600"/>
            <a:ext cx="2057400" cy="381000"/>
            <a:chOff x="4724400" y="5943600"/>
            <a:chExt cx="2057400" cy="381000"/>
          </a:xfrm>
        </p:grpSpPr>
        <p:sp>
          <p:nvSpPr>
            <p:cNvPr id="38" name="Rounded Rectangle 11"/>
            <p:cNvSpPr>
              <a:spLocks noChangeArrowheads="1"/>
            </p:cNvSpPr>
            <p:nvPr/>
          </p:nvSpPr>
          <p:spPr bwMode="auto">
            <a:xfrm>
              <a:off x="4724400" y="59436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5257800" y="5943600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8800" y="3657600"/>
            <a:ext cx="4114800" cy="2298700"/>
            <a:chOff x="558800" y="3657600"/>
            <a:chExt cx="4114800" cy="2298700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558800" y="3657600"/>
              <a:ext cx="4114800" cy="22987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711200" y="3810000"/>
              <a:ext cx="3810000" cy="1981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863600" y="3886200"/>
              <a:ext cx="3505200" cy="187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      </a:t>
              </a:r>
              <a:r>
                <a:rPr lang="en-US" sz="20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Meta-analysis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      Multicenter Study</a:t>
              </a:r>
              <a:endParaRPr lang="en-US" sz="2000" dirty="0">
                <a:solidFill>
                  <a:srgbClr val="000000"/>
                </a:solidFill>
                <a:latin typeface="Calibri"/>
                <a:ea typeface="Verdana" charset="0"/>
                <a:cs typeface="Calibri"/>
              </a:endParaRP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      Practice Guideline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       Randomized Controlled Trial</a:t>
              </a: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6629400" y="381000"/>
            <a:ext cx="914400" cy="2286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u="sng" dirty="0" smtClean="0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rPr>
              <a:t>User name</a:t>
            </a:r>
            <a:endParaRPr lang="en-US" sz="1200" u="sng" dirty="0">
              <a:solidFill>
                <a:srgbClr val="FFFFFF"/>
              </a:solidFill>
              <a:latin typeface="Calibri"/>
              <a:ea typeface="ＭＳ Ｐゴシック" charset="-128"/>
              <a:cs typeface="Calibri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851400" y="3429000"/>
            <a:ext cx="1600200" cy="368300"/>
            <a:chOff x="4851400" y="3429000"/>
            <a:chExt cx="1600200" cy="368300"/>
          </a:xfrm>
        </p:grpSpPr>
        <p:sp>
          <p:nvSpPr>
            <p:cNvPr id="46" name="Rounded Rectangle 11"/>
            <p:cNvSpPr>
              <a:spLocks noChangeArrowheads="1"/>
            </p:cNvSpPr>
            <p:nvPr/>
          </p:nvSpPr>
          <p:spPr bwMode="auto">
            <a:xfrm>
              <a:off x="4851400" y="3429000"/>
              <a:ext cx="457200" cy="355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5397500" y="3543300"/>
              <a:ext cx="1054100" cy="254000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1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69214" y="342900"/>
            <a:ext cx="8383270" cy="6172200"/>
            <a:chOff x="369214" y="342900"/>
            <a:chExt cx="8383270" cy="6172200"/>
          </a:xfrm>
        </p:grpSpPr>
        <p:grpSp>
          <p:nvGrpSpPr>
            <p:cNvPr id="3" name="Group 2"/>
            <p:cNvGrpSpPr/>
            <p:nvPr/>
          </p:nvGrpSpPr>
          <p:grpSpPr>
            <a:xfrm>
              <a:off x="369214" y="342900"/>
              <a:ext cx="8383270" cy="6172200"/>
              <a:chOff x="380365" y="381000"/>
              <a:chExt cx="8383270" cy="6172200"/>
            </a:xfrm>
          </p:grpSpPr>
          <p:pic>
            <p:nvPicPr>
              <p:cNvPr id="5" name="Picture 4" descr="Screen Shot 2014-08-26 at 3.34.10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365" y="381000"/>
                <a:ext cx="8383270" cy="5654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81000" y="6019800"/>
                <a:ext cx="8382000" cy="5334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 bwMode="auto">
            <a:xfrm>
              <a:off x="4637049" y="2857500"/>
              <a:ext cx="4060902" cy="317531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863600" y="3844181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8411"/>
                </a:solidFill>
                <a:latin typeface="Calibri"/>
                <a:ea typeface="Verdana" charset="0"/>
                <a:cs typeface="Calibri"/>
              </a:rPr>
              <a:t>  </a:t>
            </a:r>
            <a:endParaRPr lang="en-US" sz="2800" dirty="0">
              <a:solidFill>
                <a:srgbClr val="FF8411"/>
              </a:solidFill>
              <a:latin typeface="Calibri"/>
              <a:ea typeface="Verdana" charset="0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545766" y="358699"/>
            <a:ext cx="992458" cy="187711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u="sng" dirty="0" smtClean="0">
                <a:solidFill>
                  <a:srgbClr val="FFFFFF"/>
                </a:solidFill>
                <a:latin typeface="Calibri"/>
                <a:ea typeface="ＭＳ Ｐゴシック" charset="-128"/>
                <a:cs typeface="Calibri"/>
              </a:rPr>
              <a:t>User name</a:t>
            </a:r>
            <a:endParaRPr lang="en-US" sz="1200" u="sng" dirty="0">
              <a:solidFill>
                <a:srgbClr val="FFFFFF"/>
              </a:solidFill>
              <a:latin typeface="Calibri"/>
              <a:ea typeface="ＭＳ Ｐゴシック" charset="-128"/>
              <a:cs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20618" y="3585116"/>
            <a:ext cx="4140364" cy="2458844"/>
            <a:chOff x="520618" y="3585116"/>
            <a:chExt cx="4140364" cy="2458844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520618" y="3585116"/>
              <a:ext cx="4140364" cy="2458844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7620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650714" y="3713355"/>
              <a:ext cx="3883101" cy="2207941"/>
            </a:xfrm>
            <a:prstGeom prst="round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516457" y="3995851"/>
              <a:ext cx="1854821" cy="431180"/>
              <a:chOff x="2516457" y="3928945"/>
              <a:chExt cx="1854821" cy="431180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2516457" y="3995852"/>
                <a:ext cx="304800" cy="304800"/>
              </a:xfrm>
              <a:prstGeom prst="rect">
                <a:avLst/>
              </a:prstGeom>
              <a:solidFill>
                <a:srgbClr val="E5E5E5"/>
              </a:solidFill>
              <a:ln w="9525" cap="flat" cmpd="sng" algn="ctr">
                <a:solidFill>
                  <a:srgbClr val="004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Geneva" pitchFamily="-111" charset="0"/>
                    <a:ea typeface="ＭＳ Ｐゴシック" charset="-128"/>
                    <a:cs typeface="ＭＳ Ｐゴシック" charset="-128"/>
                  </a:rPr>
                  <a:t>-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865863" y="3928945"/>
                <a:ext cx="1505415" cy="43118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u="sng" dirty="0">
                    <a:latin typeface="Calibri"/>
                    <a:ea typeface="ＭＳ Ｐゴシック" charset="-128"/>
                    <a:cs typeface="Calibri"/>
                  </a:rPr>
                  <a:t>Subsets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 bwMode="auto">
            <a:xfrm>
              <a:off x="858645" y="3925228"/>
              <a:ext cx="1583472" cy="5352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Scroll to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598806" y="4549697"/>
              <a:ext cx="1983988" cy="5352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and select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56785" y="5163017"/>
              <a:ext cx="3468029" cy="5464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rPr>
                <a:t>Systematic Reviews</a:t>
              </a:r>
            </a:p>
          </p:txBody>
        </p:sp>
      </p:grpSp>
      <p:pic>
        <p:nvPicPr>
          <p:cNvPr id="35" name="Picture 34" descr="Screen Shot 2014-08-26 at 3.38.3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2462" r="1750" b="2208"/>
          <a:stretch/>
        </p:blipFill>
        <p:spPr>
          <a:xfrm>
            <a:off x="4953000" y="3124200"/>
            <a:ext cx="3619979" cy="28305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757854" y="5410200"/>
            <a:ext cx="1295400" cy="457200"/>
            <a:chOff x="4724400" y="5410200"/>
            <a:chExt cx="1295400" cy="457200"/>
          </a:xfrm>
        </p:grpSpPr>
        <p:sp>
          <p:nvSpPr>
            <p:cNvPr id="37" name="Rounded Rectangle 11"/>
            <p:cNvSpPr>
              <a:spLocks noChangeArrowheads="1"/>
            </p:cNvSpPr>
            <p:nvPr/>
          </p:nvSpPr>
          <p:spPr bwMode="auto">
            <a:xfrm>
              <a:off x="4724400" y="5410200"/>
              <a:ext cx="457200" cy="457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257800" y="5410200"/>
              <a:ext cx="762000" cy="457200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95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rgbClr val="41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338328" y="490982"/>
            <a:ext cx="8488680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i="1" u="sng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P3 Goals</a:t>
            </a:r>
            <a:endParaRPr lang="en-US" sz="28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Demonstrate skills </a:t>
            </a:r>
            <a:r>
              <a:rPr lang="en-US" sz="32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in:</a:t>
            </a:r>
          </a:p>
          <a:p>
            <a:pPr marL="914400" lvl="1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self-assessment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personal learning needs </a:t>
            </a:r>
            <a:endParaRPr lang="en-US" sz="2600" dirty="0" smtClean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14400" lvl="1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independent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identification, analysis and synthesis of </a:t>
            </a:r>
            <a:endParaRPr lang="en-US" sz="2600" dirty="0" smtClean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relevant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information for purposes of lifelong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learning</a:t>
            </a:r>
          </a:p>
          <a:p>
            <a:pPr marL="914400" lvl="1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critical </a:t>
            </a:r>
            <a:r>
              <a:rPr lang="en-US" sz="26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assessment of the medical </a:t>
            </a:r>
            <a:r>
              <a:rPr lang="en-US" sz="26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literature</a:t>
            </a:r>
          </a:p>
          <a:p>
            <a:pPr marL="914400" lvl="1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6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evidence-based </a:t>
            </a:r>
            <a:r>
              <a:rPr lang="en-US" sz="26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medical </a:t>
            </a:r>
            <a:r>
              <a:rPr lang="en-US" sz="26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practice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L2, L3, L4, S2)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6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0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6914"/>
            <a:ext cx="6754813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15"/>
          <p:cNvSpPr>
            <a:spLocks noChangeArrowheads="1"/>
          </p:cNvSpPr>
          <p:nvPr/>
        </p:nvSpPr>
        <p:spPr bwMode="auto">
          <a:xfrm>
            <a:off x="904568" y="240890"/>
            <a:ext cx="541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3200" u="sng" dirty="0">
                <a:solidFill>
                  <a:srgbClr val="000080"/>
                </a:solidFill>
                <a:latin typeface="Verdana" charset="0"/>
              </a:rPr>
              <a:t>Hierarchy of </a:t>
            </a:r>
            <a:r>
              <a:rPr lang="en-US" sz="3200" u="sng" dirty="0" smtClean="0">
                <a:solidFill>
                  <a:srgbClr val="000080"/>
                </a:solidFill>
                <a:latin typeface="Verdana" charset="0"/>
              </a:rPr>
              <a:t>Evidence</a:t>
            </a:r>
            <a:endParaRPr lang="en-US" sz="3200" dirty="0">
              <a:latin typeface="Verdana" charset="0"/>
            </a:endParaRPr>
          </a:p>
        </p:txBody>
      </p:sp>
      <p:sp>
        <p:nvSpPr>
          <p:cNvPr id="92163" name="Line 28"/>
          <p:cNvSpPr>
            <a:spLocks noChangeShapeType="1"/>
          </p:cNvSpPr>
          <p:nvPr/>
        </p:nvSpPr>
        <p:spPr bwMode="auto">
          <a:xfrm flipH="1" flipV="1">
            <a:off x="7086600" y="6096000"/>
            <a:ext cx="42863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Rectangle 43"/>
          <p:cNvSpPr>
            <a:spLocks noChangeArrowheads="1"/>
          </p:cNvSpPr>
          <p:nvPr/>
        </p:nvSpPr>
        <p:spPr bwMode="auto">
          <a:xfrm>
            <a:off x="152400" y="914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7010400" y="6019800"/>
            <a:ext cx="228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572000" y="1730480"/>
            <a:ext cx="3888658" cy="491613"/>
          </a:xfrm>
          <a:prstGeom prst="wedgeRoundRectCallout">
            <a:avLst>
              <a:gd name="adj1" fmla="val -67802"/>
              <a:gd name="adj2" fmla="val 24374"/>
              <a:gd name="adj3" fmla="val 16667"/>
            </a:avLst>
          </a:prstGeom>
          <a:solidFill>
            <a:srgbClr val="D8DBFF"/>
          </a:solidFill>
          <a:ln w="19050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Meta-Analysis</a:t>
            </a: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or 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Systematic</a:t>
            </a: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Reviews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5778909" y="3760843"/>
            <a:ext cx="3124200" cy="516194"/>
          </a:xfrm>
          <a:prstGeom prst="wedgeRoundRectCallout">
            <a:avLst>
              <a:gd name="adj1" fmla="val -74734"/>
              <a:gd name="adj2" fmla="val 23883"/>
              <a:gd name="adj3" fmla="val 16667"/>
            </a:avLst>
          </a:prstGeom>
          <a:solidFill>
            <a:srgbClr val="DBC1FF"/>
          </a:solidFill>
          <a:ln w="19050" cap="flat" cmpd="sng" algn="ctr">
            <a:solidFill>
              <a:srgbClr val="885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Randomized 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Controlled Trials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894870" y="5663386"/>
            <a:ext cx="2062318" cy="442451"/>
          </a:xfrm>
          <a:prstGeom prst="wedgeRoundRectCallout">
            <a:avLst>
              <a:gd name="adj1" fmla="val -83545"/>
              <a:gd name="adj2" fmla="val -21831"/>
              <a:gd name="adj3" fmla="val 16667"/>
            </a:avLst>
          </a:prstGeom>
          <a:solidFill>
            <a:srgbClr val="CDEEF3"/>
          </a:solidFill>
          <a:ln w="19050" cap="flat" cmpd="sng" algn="ctr">
            <a:solidFill>
              <a:srgbClr val="0038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Practice Guidelines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6467164" y="4832558"/>
            <a:ext cx="1723107" cy="427706"/>
          </a:xfrm>
          <a:prstGeom prst="wedgeRoundRectCallout">
            <a:avLst>
              <a:gd name="adj1" fmla="val -89076"/>
              <a:gd name="adj2" fmla="val 17249"/>
              <a:gd name="adj3" fmla="val 16667"/>
            </a:avLst>
          </a:prstGeom>
          <a:solidFill>
            <a:srgbClr val="D4FFFF"/>
          </a:solidFill>
          <a:ln w="19050" cap="flat" cmpd="sng" algn="ctr">
            <a:solidFill>
              <a:srgbClr val="4165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Case Reports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5053782" y="2459817"/>
            <a:ext cx="3864076" cy="757084"/>
          </a:xfrm>
          <a:prstGeom prst="wedgeRoundRectCallout">
            <a:avLst>
              <a:gd name="adj1" fmla="val -67802"/>
              <a:gd name="adj2" fmla="val 24374"/>
              <a:gd name="adj3" fmla="val 16667"/>
            </a:avLst>
          </a:prstGeom>
          <a:solidFill>
            <a:srgbClr val="B3BEFF"/>
          </a:solidFill>
          <a:ln w="19050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Critically</a:t>
            </a:r>
            <a:r>
              <a:rPr lang="en-US" dirty="0"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lang="en-US" dirty="0" smtClean="0">
                <a:latin typeface="Calibri"/>
                <a:ea typeface="ＭＳ Ｐゴシック" pitchFamily="-106" charset="-128"/>
                <a:cs typeface="Calibri"/>
              </a:rPr>
              <a:t>Appraised Topics or Articles are found in the Cochrane Library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5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86510" y="278892"/>
            <a:ext cx="6570980" cy="6300216"/>
            <a:chOff x="1286510" y="278892"/>
            <a:chExt cx="6570980" cy="63002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510" y="278892"/>
              <a:ext cx="6570980" cy="63002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490447" y="286871"/>
              <a:ext cx="475129" cy="143435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60694" y="1783977"/>
            <a:ext cx="4267200" cy="2819400"/>
            <a:chOff x="3886200" y="1828800"/>
            <a:chExt cx="4267200" cy="2819400"/>
          </a:xfrm>
        </p:grpSpPr>
        <p:grpSp>
          <p:nvGrpSpPr>
            <p:cNvPr id="15" name="Group 14"/>
            <p:cNvGrpSpPr/>
            <p:nvPr/>
          </p:nvGrpSpPr>
          <p:grpSpPr>
            <a:xfrm>
              <a:off x="4343400" y="1828800"/>
              <a:ext cx="3810000" cy="2475260"/>
              <a:chOff x="4343400" y="1828800"/>
              <a:chExt cx="3810000" cy="247526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343400" y="1828800"/>
                <a:ext cx="3810000" cy="1371600"/>
                <a:chOff x="4876800" y="2819400"/>
                <a:chExt cx="3810000" cy="1371600"/>
              </a:xfrm>
            </p:grpSpPr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4876800" y="2819400"/>
                  <a:ext cx="3810000" cy="1371600"/>
                </a:xfrm>
                <a:prstGeom prst="rect">
                  <a:avLst/>
                </a:prstGeom>
                <a:solidFill>
                  <a:srgbClr val="FFFFFF"/>
                </a:solidFill>
                <a:ln w="76200" cmpd="sng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FFFFFF"/>
                    </a:solidFill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5334000" y="3200400"/>
                  <a:ext cx="2895601" cy="609600"/>
                </a:xfrm>
                <a:prstGeom prst="rect">
                  <a:avLst/>
                </a:prstGeom>
                <a:solidFill>
                  <a:srgbClr val="FFFFFF"/>
                </a:solidFill>
                <a:ln w="7620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000000"/>
                      </a:solidFill>
                      <a:latin typeface="Verdana" charset="0"/>
                      <a:ea typeface="ＭＳ Ｐゴシック" charset="-128"/>
                      <a:cs typeface="ＭＳ Ｐゴシック" charset="-128"/>
                    </a:rPr>
                    <a:t>Click PubMed</a:t>
                  </a:r>
                  <a:endParaRPr lang="en-US" sz="17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20" name="AutoShape 10"/>
              <p:cNvSpPr>
                <a:spLocks noChangeArrowheads="1"/>
              </p:cNvSpPr>
              <p:nvPr/>
            </p:nvSpPr>
            <p:spPr bwMode="auto">
              <a:xfrm rot="1746646" flipV="1">
                <a:off x="4459122" y="2713722"/>
                <a:ext cx="347664" cy="1590338"/>
              </a:xfrm>
              <a:prstGeom prst="upArrow">
                <a:avLst>
                  <a:gd name="adj1" fmla="val 50368"/>
                  <a:gd name="adj2" fmla="val 89354"/>
                </a:avLst>
              </a:prstGeom>
              <a:gradFill rotWithShape="0">
                <a:gsLst>
                  <a:gs pos="0">
                    <a:srgbClr val="F49394"/>
                  </a:gs>
                  <a:gs pos="50000">
                    <a:srgbClr val="9A0002"/>
                  </a:gs>
                  <a:gs pos="100000">
                    <a:srgbClr val="F49394"/>
                  </a:gs>
                </a:gsLst>
                <a:lin ang="5400000" scaled="1"/>
              </a:gradFill>
              <a:ln w="28575">
                <a:solidFill>
                  <a:srgbClr val="66000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886200" y="4343400"/>
              <a:ext cx="762000" cy="304800"/>
              <a:chOff x="3962400" y="4343400"/>
              <a:chExt cx="609600" cy="304800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3962400" y="4343400"/>
                <a:ext cx="6096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3962400" y="4343400"/>
                <a:ext cx="609600" cy="304800"/>
              </a:xfrm>
              <a:prstGeom prst="roundRect">
                <a:avLst>
                  <a:gd name="adj" fmla="val 16667"/>
                </a:avLst>
              </a:prstGeom>
              <a:noFill/>
              <a:ln w="13017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9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524000"/>
            <a:ext cx="7340600" cy="1496314"/>
            <a:chOff x="381000" y="1510283"/>
            <a:chExt cx="7340600" cy="1496314"/>
          </a:xfrm>
        </p:grpSpPr>
        <p:sp>
          <p:nvSpPr>
            <p:cNvPr id="4" name="Rectangle 3"/>
            <p:cNvSpPr/>
            <p:nvPr/>
          </p:nvSpPr>
          <p:spPr bwMode="auto">
            <a:xfrm>
              <a:off x="381000" y="1613916"/>
              <a:ext cx="53340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and life sciences 	journal literature</a:t>
              </a:r>
            </a:p>
          </p:txBody>
        </p:sp>
        <p:pic>
          <p:nvPicPr>
            <p:cNvPr id="5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095500" y="3810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909315"/>
            <a:ext cx="5410200" cy="1378458"/>
            <a:chOff x="381000" y="2895598"/>
            <a:chExt cx="5410200" cy="1378458"/>
          </a:xfrm>
        </p:grpSpPr>
        <p:sp>
          <p:nvSpPr>
            <p:cNvPr id="8" name="Rectangle 7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9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57200" y="4433317"/>
            <a:ext cx="8077200" cy="1828800"/>
            <a:chOff x="381000" y="4419600"/>
            <a:chExt cx="8077200" cy="1828800"/>
          </a:xfrm>
        </p:grpSpPr>
        <p:pic>
          <p:nvPicPr>
            <p:cNvPr id="11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4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3387" y="479053"/>
            <a:ext cx="5737225" cy="7491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en-US" sz="54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14414" y="1653055"/>
            <a:ext cx="7250766" cy="1219200"/>
            <a:chOff x="1014414" y="1653055"/>
            <a:chExt cx="7250766" cy="1219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014414" y="1972606"/>
              <a:ext cx="5027798" cy="5969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Freely available over the Internet</a:t>
              </a:r>
            </a:p>
          </p:txBody>
        </p:sp>
        <p:pic>
          <p:nvPicPr>
            <p:cNvPr id="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04" y="1653055"/>
              <a:ext cx="1828976" cy="121920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0525" y="3348038"/>
            <a:ext cx="6300788" cy="1223962"/>
            <a:chOff x="390867" y="3155496"/>
            <a:chExt cx="6301127" cy="1224828"/>
          </a:xfrm>
        </p:grpSpPr>
        <p:pic>
          <p:nvPicPr>
            <p:cNvPr id="8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r>
                <a:rPr lang="en-US" sz="2600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@ </a:t>
              </a:r>
              <a:r>
                <a:rPr lang="en-US" sz="2600" dirty="0" err="1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www.pubmed.gov</a:t>
              </a:r>
              <a:endParaRPr lang="en-US" sz="26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33941" y="4433887"/>
            <a:ext cx="7652859" cy="2041144"/>
            <a:chOff x="1033941" y="4433887"/>
            <a:chExt cx="7652859" cy="2041144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33941" y="4913498"/>
              <a:ext cx="5843588" cy="13797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Always access </a:t>
              </a:r>
              <a:r>
                <a:rPr lang="en-US" sz="2400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through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ttuhsc.edu</a:t>
              </a:r>
              <a:r>
                <a:rPr lang="en-US" sz="2400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/libraries</a:t>
              </a:r>
            </a:p>
            <a:p>
              <a:pPr lvl="0" algn="ctr" defTabSz="457200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for</a:t>
              </a:r>
              <a:r>
                <a:rPr lang="en-US" altLang="en-US" sz="24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en-US" sz="2400" b="1" i="1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free</a:t>
              </a:r>
              <a:r>
                <a:rPr lang="en-US" altLang="en-US" sz="24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access 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to journals the</a:t>
              </a:r>
            </a:p>
            <a:p>
              <a:pPr lvl="0" algn="ctr" defTabSz="457200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l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ibraries subscribe </a:t>
              </a: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to!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822" y="4433887"/>
              <a:ext cx="1601978" cy="2041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72" y="252476"/>
            <a:ext cx="6366256" cy="63530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9059" y="416760"/>
            <a:ext cx="6060141" cy="2688592"/>
            <a:chOff x="2779059" y="416760"/>
            <a:chExt cx="6060141" cy="2688592"/>
          </a:xfrm>
        </p:grpSpPr>
        <p:grpSp>
          <p:nvGrpSpPr>
            <p:cNvPr id="2" name="Group 1"/>
            <p:cNvGrpSpPr/>
            <p:nvPr/>
          </p:nvGrpSpPr>
          <p:grpSpPr>
            <a:xfrm>
              <a:off x="2779059" y="1263852"/>
              <a:ext cx="6060141" cy="1841500"/>
              <a:chOff x="2779059" y="1263852"/>
              <a:chExt cx="6060141" cy="1841500"/>
            </a:xfrm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779059" y="1263852"/>
                <a:ext cx="6060141" cy="1841500"/>
              </a:xfrm>
              <a:prstGeom prst="rect">
                <a:avLst/>
              </a:prstGeom>
              <a:solidFill>
                <a:schemeClr val="bg1"/>
              </a:solidFill>
              <a:ln w="104775">
                <a:solidFill>
                  <a:srgbClr val="407AA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3037715" y="1505152"/>
                <a:ext cx="5526755" cy="1397000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253317" y="1848052"/>
                <a:ext cx="3007195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FF"/>
                    </a:solidFill>
                    <a:latin typeface="Geneva" pitchFamily="-111" charset="0"/>
                    <a:ea typeface="ＭＳ Ｐゴシック" charset="-128"/>
                    <a:cs typeface="ＭＳ Ｐゴシック" charset="-128"/>
                  </a:rPr>
                  <a:t>Sign in to NCBI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245222" y="1905202"/>
                <a:ext cx="1775011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smtClean="0">
                    <a:solidFill>
                      <a:srgbClr val="00B05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Always</a:t>
                </a:r>
                <a:endParaRPr lang="en-US" sz="3600" dirty="0">
                  <a:solidFill>
                    <a:srgbClr val="00B05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 rot="1078842">
              <a:off x="6666965" y="416760"/>
              <a:ext cx="320675" cy="1602553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049" y="228334"/>
            <a:ext cx="8251902" cy="13439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000" dirty="0">
                <a:solidFill>
                  <a:schemeClr val="bg1"/>
                </a:solidFill>
                <a:cs typeface="News Gothic MT"/>
              </a:rPr>
              <a:t>Clinical Queries is a tool that searches for evidence-based literature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7459" y="1759328"/>
            <a:ext cx="8094665" cy="3829994"/>
            <a:chOff x="517459" y="1670120"/>
            <a:chExt cx="8094665" cy="38299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" b="52506"/>
            <a:stretch/>
          </p:blipFill>
          <p:spPr>
            <a:xfrm>
              <a:off x="531876" y="1670120"/>
              <a:ext cx="8080248" cy="382999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7459" y="1880369"/>
              <a:ext cx="1472706" cy="694029"/>
            </a:xfrm>
            <a:prstGeom prst="rect">
              <a:avLst/>
            </a:prstGeom>
            <a:noFill/>
            <a:ln w="57150" cmpd="sng">
              <a:solidFill>
                <a:srgbClr val="FF5B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3624146" y="5743774"/>
            <a:ext cx="4739269" cy="857748"/>
          </a:xfrm>
          <a:prstGeom prst="wedgeRoundRectCallout">
            <a:avLst>
              <a:gd name="adj1" fmla="val -38897"/>
              <a:gd name="adj2" fmla="val -1213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5B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32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3496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3" name="Rectangle 2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4" name="Picture 3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6" name="Picture 5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9" name="Picture 8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12" name="Rectangle 11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13" name="Picture 12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5" name="Rectangle 14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7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3" name="Rectangle 2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4" name="Picture 3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6" name="Picture 5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9" name="Picture 8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12" name="Rectangle 11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13" name="Picture 12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5" name="Rectangle 14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0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300" dirty="0">
                <a:solidFill>
                  <a:prstClr val="white"/>
                </a:solidFill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8" name="Picture 7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47625" cmpd="sng">
            <a:solidFill>
              <a:srgbClr val="78ADFF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0" name="Rectangle 9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66839" y="1036977"/>
            <a:ext cx="8410321" cy="5163185"/>
            <a:chOff x="366839" y="1036977"/>
            <a:chExt cx="8410321" cy="51631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9" y="1036977"/>
              <a:ext cx="8410321" cy="516318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735335" y="1048214"/>
              <a:ext cx="1014761" cy="17841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991577" y="385454"/>
            <a:ext cx="3251200" cy="981075"/>
          </a:xfrm>
          <a:prstGeom prst="wedgeRoundRectCallout">
            <a:avLst>
              <a:gd name="adj1" fmla="val -79421"/>
              <a:gd name="adj2" fmla="val 12236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asthma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92497" y="3171051"/>
            <a:ext cx="4444071" cy="1200227"/>
            <a:chOff x="4092497" y="3182202"/>
            <a:chExt cx="4444071" cy="1200227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4092497" y="3182202"/>
              <a:ext cx="4444071" cy="1200227"/>
            </a:xfrm>
            <a:prstGeom prst="wedgeRoundRectCallout">
              <a:avLst>
                <a:gd name="adj1" fmla="val 14537"/>
                <a:gd name="adj2" fmla="val -12454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5B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482790" y="3518210"/>
              <a:ext cx="3687471" cy="600191"/>
              <a:chOff x="4565693" y="3778096"/>
              <a:chExt cx="3687471" cy="600191"/>
            </a:xfrm>
          </p:grpSpPr>
          <p:sp>
            <p:nvSpPr>
              <p:cNvPr id="15" name="Rounded Rectangle 14"/>
              <p:cNvSpPr/>
              <p:nvPr/>
            </p:nvSpPr>
            <p:spPr bwMode="auto">
              <a:xfrm>
                <a:off x="6052145" y="3794087"/>
                <a:ext cx="2201019" cy="584200"/>
              </a:xfrm>
              <a:prstGeom prst="roundRect">
                <a:avLst/>
              </a:prstGeom>
              <a:solidFill>
                <a:srgbClr val="27508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en-US" sz="3200" dirty="0">
                    <a:solidFill>
                      <a:srgbClr val="FFFFFF"/>
                    </a:solidFill>
                    <a:latin typeface="Verdana"/>
                    <a:cs typeface="Verdana"/>
                  </a:rPr>
                  <a:t>Search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4565693" y="3778096"/>
                <a:ext cx="1490273" cy="5746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en-US" sz="4000" dirty="0">
                    <a:solidFill>
                      <a:schemeClr val="tx1"/>
                    </a:solidFill>
                    <a:latin typeface="Verdana"/>
                    <a:cs typeface="Verdana"/>
                  </a:rPr>
                  <a:t>Click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20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327660" y="1076519"/>
            <a:ext cx="848868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i="1" u="sng" dirty="0" smtClean="0">
                <a:latin typeface="Calibri" charset="0"/>
                <a:ea typeface="Calibri" charset="0"/>
                <a:cs typeface="Calibri" charset="0"/>
              </a:rPr>
              <a:t>Link</a:t>
            </a:r>
            <a:endParaRPr lang="en-US" sz="5400" dirty="0" smtClean="0"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Today’s power point </a:t>
            </a:r>
            <a:r>
              <a:rPr lang="en-US" sz="32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Locating EBM Literature</a:t>
            </a:r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under</a:t>
            </a: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Orientations and Presentations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http</a:t>
            </a:r>
            <a:r>
              <a:rPr lang="en-US" sz="28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://</a:t>
            </a:r>
            <a:r>
              <a:rPr lang="en-US" sz="2800" dirty="0" err="1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/libraries/schools/</a:t>
            </a:r>
            <a:r>
              <a:rPr lang="en-US" sz="2800" dirty="0" err="1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som.aspx</a:t>
            </a:r>
            <a:endParaRPr lang="en-US" sz="28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10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6880" y="275272"/>
            <a:ext cx="8270240" cy="6307455"/>
            <a:chOff x="436880" y="275272"/>
            <a:chExt cx="8270240" cy="63074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" y="275272"/>
              <a:ext cx="8270240" cy="630745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24183" y="278780"/>
              <a:ext cx="1014761" cy="17841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0207" y="1037115"/>
            <a:ext cx="7173774" cy="1467285"/>
            <a:chOff x="743592" y="992510"/>
            <a:chExt cx="7173774" cy="1467285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2914290" y="992510"/>
              <a:ext cx="5003076" cy="1395413"/>
            </a:xfrm>
            <a:prstGeom prst="wedgeRoundRectCallout">
              <a:avLst>
                <a:gd name="adj1" fmla="val -70066"/>
                <a:gd name="adj2" fmla="val 4265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5B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defTabSz="457200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Broad Scope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43592" y="2256595"/>
              <a:ext cx="1054100" cy="203200"/>
            </a:xfrm>
            <a:prstGeom prst="round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36880" y="275272"/>
            <a:ext cx="8270240" cy="6307455"/>
            <a:chOff x="436880" y="275272"/>
            <a:chExt cx="8270240" cy="63074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" y="275272"/>
              <a:ext cx="8270240" cy="63074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46486" y="278780"/>
              <a:ext cx="1014761" cy="17841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1954208" y="2945361"/>
            <a:ext cx="5101771" cy="2509974"/>
          </a:xfrm>
          <a:prstGeom prst="wedgeRoundRectCallout">
            <a:avLst>
              <a:gd name="adj1" fmla="val -21819"/>
              <a:gd name="adj2" fmla="val -9159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Verdana"/>
                <a:cs typeface="Verdana"/>
              </a:rPr>
              <a:t>Notice</a:t>
            </a:r>
            <a:r>
              <a:rPr lang="en-US" sz="2800" i="1">
                <a:solidFill>
                  <a:srgbClr val="000000"/>
                </a:solidFill>
                <a:latin typeface="Verdana"/>
                <a:cs typeface="Verdana"/>
              </a:rPr>
              <a:t>:   </a:t>
            </a:r>
            <a:r>
              <a:rPr lang="en-US" sz="2800">
                <a:solidFill>
                  <a:srgbClr val="000000"/>
                </a:solidFill>
                <a:latin typeface="Verdana"/>
                <a:cs typeface="Verdana"/>
              </a:rPr>
              <a:t>Results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for</a:t>
            </a:r>
          </a:p>
          <a:p>
            <a:pPr defTabSz="457200">
              <a:defRPr/>
            </a:pPr>
            <a:r>
              <a:rPr lang="en-US" sz="2800" dirty="0">
                <a:solidFill>
                  <a:srgbClr val="0080FF"/>
                </a:solidFill>
                <a:latin typeface="Verdana"/>
                <a:cs typeface="Verdana"/>
              </a:rPr>
              <a:t>	Systematic Reviews</a:t>
            </a:r>
          </a:p>
          <a:p>
            <a:pPr defTabSz="457200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	and</a:t>
            </a:r>
          </a:p>
          <a:p>
            <a:pPr defTabSz="457200">
              <a:defRPr/>
            </a:pPr>
            <a:r>
              <a:rPr lang="en-US" sz="2800" dirty="0">
                <a:solidFill>
                  <a:srgbClr val="FF2F92"/>
                </a:solidFill>
                <a:latin typeface="Verdana"/>
                <a:cs typeface="Verdana"/>
              </a:rPr>
              <a:t>			Medical Genetics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136592" y="1495921"/>
            <a:ext cx="1302657" cy="2228850"/>
            <a:chOff x="3225800" y="1417864"/>
            <a:chExt cx="1302657" cy="2228850"/>
          </a:xfrm>
        </p:grpSpPr>
        <p:sp>
          <p:nvSpPr>
            <p:cNvPr id="20" name="Rounded Rectangle 19"/>
            <p:cNvSpPr/>
            <p:nvPr/>
          </p:nvSpPr>
          <p:spPr>
            <a:xfrm>
              <a:off x="3225800" y="1417864"/>
              <a:ext cx="1302657" cy="291192"/>
            </a:xfrm>
            <a:prstGeom prst="roundRect">
              <a:avLst/>
            </a:prstGeom>
            <a:noFill/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820886" y="1828800"/>
              <a:ext cx="10885" cy="1817914"/>
            </a:xfrm>
            <a:prstGeom prst="straightConnector1">
              <a:avLst/>
            </a:prstGeom>
            <a:ln w="76200">
              <a:solidFill>
                <a:srgbClr val="008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807308" y="1495922"/>
            <a:ext cx="1182914" cy="3110592"/>
            <a:chOff x="5807308" y="1495922"/>
            <a:chExt cx="1182914" cy="3110592"/>
          </a:xfrm>
        </p:grpSpPr>
        <p:sp>
          <p:nvSpPr>
            <p:cNvPr id="23" name="Rounded Rectangle 22"/>
            <p:cNvSpPr/>
            <p:nvPr/>
          </p:nvSpPr>
          <p:spPr>
            <a:xfrm>
              <a:off x="5807308" y="1495922"/>
              <a:ext cx="1182914" cy="280306"/>
            </a:xfrm>
            <a:prstGeom prst="roundRect">
              <a:avLst/>
            </a:prstGeom>
            <a:noFill/>
            <a:ln w="57150" cap="flat" cmpd="sng" algn="ctr">
              <a:solidFill>
                <a:srgbClr val="FF2F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>
                  <a:solidFill>
                    <a:srgbClr val="FFFFFF"/>
                  </a:solidFill>
                  <a:latin typeface="Times"/>
                </a:rPr>
                <a:t>          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289821" y="1852428"/>
              <a:ext cx="10885" cy="2754086"/>
            </a:xfrm>
            <a:prstGeom prst="straightConnector1">
              <a:avLst/>
            </a:prstGeom>
            <a:ln w="76200">
              <a:solidFill>
                <a:srgbClr val="FF2F9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19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6880" y="275272"/>
            <a:ext cx="8270240" cy="6307455"/>
            <a:chOff x="436880" y="275272"/>
            <a:chExt cx="8270240" cy="63074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" y="275272"/>
              <a:ext cx="8270240" cy="630745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13033" y="278779"/>
              <a:ext cx="1014761" cy="17841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06416" y="745385"/>
            <a:ext cx="7566064" cy="2806002"/>
            <a:chOff x="1006416" y="745385"/>
            <a:chExt cx="7566064" cy="2806002"/>
          </a:xfrm>
        </p:grpSpPr>
        <p:pic>
          <p:nvPicPr>
            <p:cNvPr id="8" name="Picture 7" descr="Screen Shot 2015-07-31 at 12.17.4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416" y="1855937"/>
              <a:ext cx="3276600" cy="1695450"/>
            </a:xfrm>
            <a:prstGeom prst="rect">
              <a:avLst/>
            </a:prstGeom>
            <a:ln w="57150" cmpd="sng">
              <a:solidFill>
                <a:srgbClr val="3366FF"/>
              </a:solidFill>
            </a:ln>
          </p:spPr>
        </p:pic>
        <p:sp>
          <p:nvSpPr>
            <p:cNvPr id="9" name="Rounded Rectangular Callout 8"/>
            <p:cNvSpPr/>
            <p:nvPr/>
          </p:nvSpPr>
          <p:spPr>
            <a:xfrm>
              <a:off x="3903113" y="745385"/>
              <a:ext cx="4669367" cy="1395413"/>
            </a:xfrm>
            <a:prstGeom prst="wedgeRoundRectCallout">
              <a:avLst>
                <a:gd name="adj1" fmla="val -66621"/>
                <a:gd name="adj2" fmla="val 5357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5B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1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Click on the Therapy drop-down 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3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6880" y="267629"/>
            <a:ext cx="8270240" cy="6315098"/>
            <a:chOff x="436880" y="267629"/>
            <a:chExt cx="8270240" cy="63150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" y="275272"/>
              <a:ext cx="8270240" cy="630745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713033" y="267629"/>
              <a:ext cx="1014761" cy="17841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82861" y="1893971"/>
            <a:ext cx="7012563" cy="2549525"/>
            <a:chOff x="1261642" y="1882820"/>
            <a:chExt cx="7012563" cy="2549525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1261642" y="1882820"/>
              <a:ext cx="1686560" cy="216535"/>
            </a:xfrm>
            <a:prstGeom prst="roundRect">
              <a:avLst/>
            </a:prstGeom>
            <a:noFill/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3384130" y="3390945"/>
              <a:ext cx="4890075" cy="1041400"/>
            </a:xfrm>
            <a:prstGeom prst="wedgeRoundRectCallout">
              <a:avLst>
                <a:gd name="adj1" fmla="val -57275"/>
                <a:gd name="adj2" fmla="val -18076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Change to Narrow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4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2338" y="344932"/>
            <a:ext cx="7799324" cy="6168136"/>
            <a:chOff x="672338" y="344932"/>
            <a:chExt cx="7799324" cy="61681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38" y="344932"/>
              <a:ext cx="7799324" cy="616813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634975" y="345688"/>
              <a:ext cx="1014761" cy="167264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3841385" y="4497740"/>
            <a:ext cx="4075981" cy="1030287"/>
          </a:xfrm>
          <a:prstGeom prst="wedgeRoundRectCallout">
            <a:avLst>
              <a:gd name="adj1" fmla="val -69632"/>
              <a:gd name="adj2" fmla="val 6743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(9185)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9939" y="1303397"/>
            <a:ext cx="7569663" cy="1395413"/>
            <a:chOff x="537275" y="1325699"/>
            <a:chExt cx="7569663" cy="1395413"/>
          </a:xfrm>
        </p:grpSpPr>
        <p:grpSp>
          <p:nvGrpSpPr>
            <p:cNvPr id="9" name="Group 8"/>
            <p:cNvGrpSpPr/>
            <p:nvPr/>
          </p:nvGrpSpPr>
          <p:grpSpPr>
            <a:xfrm>
              <a:off x="537275" y="1325699"/>
              <a:ext cx="7569663" cy="1395413"/>
              <a:chOff x="537275" y="1325699"/>
              <a:chExt cx="7569663" cy="1395413"/>
            </a:xfrm>
          </p:grpSpPr>
          <p:sp>
            <p:nvSpPr>
              <p:cNvPr id="11" name="Rounded Rectangular Callout 10"/>
              <p:cNvSpPr/>
              <p:nvPr/>
            </p:nvSpPr>
            <p:spPr bwMode="auto">
              <a:xfrm>
                <a:off x="3211551" y="1325699"/>
                <a:ext cx="4895387" cy="1395413"/>
              </a:xfrm>
              <a:prstGeom prst="wedgeRoundRectCallout">
                <a:avLst>
                  <a:gd name="adj1" fmla="val -82221"/>
                  <a:gd name="adj2" fmla="val 25864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66CC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Verdana"/>
                    <a:cs typeface="Verdana"/>
                  </a:rPr>
                  <a:t>Results for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Verdana"/>
                    <a:cs typeface="Verdana"/>
                  </a:rPr>
                  <a:t>Therapy</a:t>
                </a:r>
              </a:p>
              <a:p>
                <a:pPr algn="ctr" defTabSz="457200"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Verdana"/>
                    <a:cs typeface="Verdana"/>
                  </a:rPr>
                  <a:t>a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Verdana"/>
                    <a:cs typeface="Verdana"/>
                  </a:rPr>
                  <a:t>nd Narrow </a:t>
                </a:r>
                <a:r>
                  <a:rPr lang="en-US" sz="3200" dirty="0">
                    <a:solidFill>
                      <a:srgbClr val="000000"/>
                    </a:solidFill>
                    <a:latin typeface="Verdana"/>
                    <a:cs typeface="Verdana"/>
                  </a:rPr>
                  <a:t>Scope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537275" y="2263059"/>
                <a:ext cx="977264" cy="221869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4CC50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</p:grpSp>
        <p:sp>
          <p:nvSpPr>
            <p:cNvPr id="10" name="Rounded Rectangle 9"/>
            <p:cNvSpPr/>
            <p:nvPr/>
          </p:nvSpPr>
          <p:spPr bwMode="auto">
            <a:xfrm>
              <a:off x="569233" y="1508760"/>
              <a:ext cx="2240874" cy="609600"/>
            </a:xfrm>
            <a:prstGeom prst="roundRect">
              <a:avLst/>
            </a:prstGeom>
            <a:noFill/>
            <a:ln w="5715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5206" y="342900"/>
            <a:ext cx="8133588" cy="6172200"/>
            <a:chOff x="505206" y="342900"/>
            <a:chExt cx="8133588" cy="6172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06" y="342900"/>
              <a:ext cx="8133588" cy="61722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646127" y="356838"/>
              <a:ext cx="1014761" cy="17841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4399" y="253547"/>
            <a:ext cx="3003699" cy="3437506"/>
            <a:chOff x="174399" y="253547"/>
            <a:chExt cx="3003699" cy="343750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174399" y="253547"/>
              <a:ext cx="3003699" cy="845910"/>
            </a:xfrm>
            <a:prstGeom prst="wedgeRoundRectCallout">
              <a:avLst>
                <a:gd name="adj1" fmla="val -23158"/>
                <a:gd name="adj2" fmla="val 22220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 Limits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22833" y="3334214"/>
              <a:ext cx="726104" cy="356839"/>
            </a:xfrm>
            <a:prstGeom prst="roundRect">
              <a:avLst/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00245" y="2783549"/>
              <a:ext cx="927112" cy="372246"/>
            </a:xfrm>
            <a:prstGeom prst="roundRect">
              <a:avLst/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19681" y="3735660"/>
            <a:ext cx="6947924" cy="2051824"/>
            <a:chOff x="1419681" y="3735660"/>
            <a:chExt cx="6947924" cy="2051824"/>
          </a:xfrm>
        </p:grpSpPr>
        <p:grpSp>
          <p:nvGrpSpPr>
            <p:cNvPr id="22" name="Group 21"/>
            <p:cNvGrpSpPr/>
            <p:nvPr/>
          </p:nvGrpSpPr>
          <p:grpSpPr>
            <a:xfrm>
              <a:off x="1419681" y="4195020"/>
              <a:ext cx="6947924" cy="1592464"/>
              <a:chOff x="1508891" y="4128113"/>
              <a:chExt cx="6947924" cy="1592464"/>
            </a:xfrm>
          </p:grpSpPr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1508891" y="4128113"/>
                <a:ext cx="6947924" cy="15924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457200" eaLnBrk="0" hangingPunct="0">
                  <a:lnSpc>
                    <a:spcPct val="150000"/>
                  </a:lnSpc>
                </a:pPr>
                <a:endParaRPr lang="en-US" dirty="0">
                  <a:solidFill>
                    <a:prstClr val="white"/>
                  </a:solidFill>
                  <a:latin typeface="Verdana" charset="0"/>
                </a:endParaRP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693012" y="4280513"/>
                <a:ext cx="6573599" cy="1276046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0" hangingPunct="0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832109" y="4537688"/>
                <a:ext cx="6315969" cy="7616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0" hangingPunct="0"/>
                <a:r>
                  <a:rPr lang="en-US" sz="2600" dirty="0">
                    <a:solidFill>
                      <a:prstClr val="black"/>
                    </a:solidFill>
                    <a:latin typeface="Verdana" charset="0"/>
                  </a:rPr>
                  <a:t>Selections will turn blue: </a:t>
                </a:r>
                <a:r>
                  <a:rPr lang="en-US" sz="2600" dirty="0">
                    <a:solidFill>
                      <a:srgbClr val="285D9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✓ </a:t>
                </a:r>
                <a:r>
                  <a:rPr lang="en-US" sz="2600" dirty="0">
                    <a:solidFill>
                      <a:srgbClr val="285D90"/>
                    </a:solidFill>
                    <a:latin typeface="Verdana" charset="0"/>
                  </a:rPr>
                  <a:t>5 years</a:t>
                </a:r>
              </a:p>
              <a:p>
                <a:pPr defTabSz="457200" eaLnBrk="0" hangingPunct="0"/>
                <a:r>
                  <a:rPr lang="en-US" sz="2600" dirty="0">
                    <a:solidFill>
                      <a:srgbClr val="285D90"/>
                    </a:solidFill>
                    <a:latin typeface="Verdana" charset="0"/>
                  </a:rPr>
                  <a:t>	</a:t>
                </a:r>
                <a:r>
                  <a:rPr lang="en-US" sz="2600" dirty="0">
                    <a:solidFill>
                      <a:prstClr val="black"/>
                    </a:solidFill>
                    <a:latin typeface="Verdana" charset="0"/>
                  </a:rPr>
                  <a:t>and</a:t>
                </a:r>
                <a:r>
                  <a:rPr lang="en-US" sz="2600" dirty="0">
                    <a:solidFill>
                      <a:srgbClr val="285D90"/>
                    </a:solidFill>
                    <a:latin typeface="Verdana" charset="0"/>
                  </a:rPr>
                  <a:t> </a:t>
                </a:r>
                <a:r>
                  <a:rPr lang="en-US" sz="2600" dirty="0">
                    <a:solidFill>
                      <a:srgbClr val="285D9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✓ </a:t>
                </a:r>
                <a:r>
                  <a:rPr lang="en-US" sz="2600" dirty="0">
                    <a:solidFill>
                      <a:srgbClr val="285D90"/>
                    </a:solidFill>
                    <a:latin typeface="Verdana" charset="0"/>
                  </a:rPr>
                  <a:t>Humans</a:t>
                </a: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flipH="1" flipV="1">
              <a:off x="1427358" y="3735660"/>
              <a:ext cx="2419813" cy="836340"/>
            </a:xfrm>
            <a:prstGeom prst="straightConnector1">
              <a:avLst/>
            </a:prstGeom>
            <a:ln w="76200" cmpd="sng">
              <a:solidFill>
                <a:srgbClr val="FF2F9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ounded Rectangle 26"/>
          <p:cNvSpPr/>
          <p:nvPr/>
        </p:nvSpPr>
        <p:spPr>
          <a:xfrm>
            <a:off x="1844611" y="1332223"/>
            <a:ext cx="1244277" cy="524113"/>
          </a:xfrm>
          <a:prstGeom prst="roundRect">
            <a:avLst/>
          </a:prstGeom>
          <a:noFill/>
          <a:ln w="76200" cap="flat" cmpd="sng" algn="ctr">
            <a:solidFill>
              <a:srgbClr val="9437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8803" y="326136"/>
            <a:ext cx="7260336" cy="6205728"/>
            <a:chOff x="558803" y="326136"/>
            <a:chExt cx="7260336" cy="62057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3" y="326136"/>
              <a:ext cx="7260336" cy="62057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943598" y="334536"/>
              <a:ext cx="1014761" cy="159934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97490" y="564968"/>
            <a:ext cx="5705179" cy="1353042"/>
            <a:chOff x="1797490" y="564968"/>
            <a:chExt cx="5705179" cy="1353042"/>
          </a:xfrm>
        </p:grpSpPr>
        <p:sp>
          <p:nvSpPr>
            <p:cNvPr id="40" name="Rounded Rectangle 39"/>
            <p:cNvSpPr/>
            <p:nvPr/>
          </p:nvSpPr>
          <p:spPr>
            <a:xfrm>
              <a:off x="1797490" y="1680556"/>
              <a:ext cx="2183496" cy="237454"/>
            </a:xfrm>
            <a:prstGeom prst="roundRect">
              <a:avLst/>
            </a:prstGeom>
            <a:noFill/>
            <a:ln w="57150" cap="flat" cmpd="sng" algn="ctr">
              <a:solidFill>
                <a:srgbClr val="E166E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41" name="Rounded Rectangular Callout 40"/>
            <p:cNvSpPr/>
            <p:nvPr/>
          </p:nvSpPr>
          <p:spPr>
            <a:xfrm>
              <a:off x="3826177" y="564968"/>
              <a:ext cx="3676492" cy="870479"/>
            </a:xfrm>
            <a:prstGeom prst="wedgeRoundRectCallout">
              <a:avLst>
                <a:gd name="adj1" fmla="val -42516"/>
                <a:gd name="adj2" fmla="val 8602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Activated Filters</a:t>
              </a:r>
              <a:endParaRPr lang="en-US" sz="28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9364" y="1158980"/>
            <a:ext cx="4909632" cy="3210671"/>
            <a:chOff x="1022817" y="1404307"/>
            <a:chExt cx="4909632" cy="3210671"/>
          </a:xfrm>
        </p:grpSpPr>
        <p:sp>
          <p:nvSpPr>
            <p:cNvPr id="43" name="Rounded Rectangular Callout 42"/>
            <p:cNvSpPr/>
            <p:nvPr/>
          </p:nvSpPr>
          <p:spPr>
            <a:xfrm>
              <a:off x="1022817" y="3005253"/>
              <a:ext cx="4909632" cy="1609725"/>
            </a:xfrm>
            <a:prstGeom prst="wedgeRoundRectCallout">
              <a:avLst>
                <a:gd name="adj1" fmla="val 201"/>
                <a:gd name="adj2" fmla="val -4881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 have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narrowed to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1252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articles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762434" y="1404307"/>
              <a:ext cx="1226093" cy="461328"/>
            </a:xfrm>
            <a:prstGeom prst="roundRect">
              <a:avLst/>
            </a:prstGeom>
            <a:noFill/>
            <a:ln w="762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2798956" y="1817648"/>
              <a:ext cx="1" cy="1929161"/>
            </a:xfrm>
            <a:prstGeom prst="straightConnector1">
              <a:avLst/>
            </a:prstGeom>
            <a:ln w="114300">
              <a:solidFill>
                <a:srgbClr val="04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8803" y="326136"/>
            <a:ext cx="7260336" cy="6205728"/>
            <a:chOff x="558803" y="326136"/>
            <a:chExt cx="7260336" cy="62057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3" y="326136"/>
              <a:ext cx="7260336" cy="62057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943598" y="334536"/>
              <a:ext cx="1014761" cy="13816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05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4168" y="3429000"/>
            <a:ext cx="5174323" cy="2030585"/>
            <a:chOff x="332295" y="4292157"/>
            <a:chExt cx="5174323" cy="2030585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637755" y="5102272"/>
              <a:ext cx="4868863" cy="1220470"/>
            </a:xfrm>
            <a:prstGeom prst="wedgeRoundRectCallout">
              <a:avLst>
                <a:gd name="adj1" fmla="val -31581"/>
                <a:gd name="adj2" fmla="val -7978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32295" y="4292157"/>
              <a:ext cx="1198626" cy="384302"/>
            </a:xfrm>
            <a:prstGeom prst="wedgeRoundRectCallout">
              <a:avLst>
                <a:gd name="adj1" fmla="val 2976"/>
                <a:gd name="adj2" fmla="val -14521"/>
                <a:gd name="adj3" fmla="val 16667"/>
              </a:avLst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0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8080" y="326136"/>
            <a:ext cx="7260336" cy="6205728"/>
            <a:chOff x="558803" y="326136"/>
            <a:chExt cx="7260336" cy="62057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3" y="326136"/>
              <a:ext cx="7260336" cy="62057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183065" y="334535"/>
              <a:ext cx="782665" cy="138163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05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pic>
        <p:nvPicPr>
          <p:cNvPr id="8" name="Picture 7" descr="Screen Shot 2014-08-05 at 7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1449662" y="3257008"/>
            <a:ext cx="1785937" cy="2932113"/>
          </a:xfrm>
          <a:prstGeom prst="rect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938737" y="5586761"/>
            <a:ext cx="3151187" cy="849375"/>
          </a:xfrm>
          <a:prstGeom prst="wedgeRoundRectCallout">
            <a:avLst>
              <a:gd name="adj1" fmla="val -75235"/>
              <a:gd name="adj2" fmla="val -369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32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82974" y="3145883"/>
            <a:ext cx="6098032" cy="1695450"/>
            <a:chOff x="1361033" y="3302000"/>
            <a:chExt cx="6098032" cy="1695450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898302" y="3302000"/>
              <a:ext cx="3560763" cy="1609725"/>
            </a:xfrm>
            <a:prstGeom prst="wedgeRoundRectCallout">
              <a:avLst>
                <a:gd name="adj1" fmla="val -78563"/>
                <a:gd name="adj2" fmla="val 4131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	</a:t>
              </a: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Select </a:t>
              </a:r>
            </a:p>
            <a:p>
              <a:pPr defTabSz="457200">
                <a:lnSpc>
                  <a:spcPct val="130000"/>
                </a:lnSpc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    	Languages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361033" y="4540250"/>
              <a:ext cx="1390650" cy="457200"/>
              <a:chOff x="1361033" y="4540250"/>
              <a:chExt cx="1390650" cy="45720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1361033" y="4540250"/>
                <a:ext cx="1390650" cy="4572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FF5B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1427708" y="4646613"/>
                <a:ext cx="285750" cy="26511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Zapf Dingbats" charset="0"/>
                    <a:ea typeface="ＭＳ Ｐゴシック" charset="0"/>
                    <a:cs typeface="Zapf Dingbats" charset="0"/>
                    <a:sym typeface="Zapf Dingbats" charset="0"/>
                  </a:rPr>
                  <a:t>✔</a:t>
                </a:r>
                <a:endParaRPr lang="en-US" sz="12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95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3248" y="697992"/>
            <a:ext cx="8477504" cy="5462016"/>
            <a:chOff x="333248" y="697992"/>
            <a:chExt cx="8477504" cy="54620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48" y="697992"/>
              <a:ext cx="8477504" cy="546201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896746" y="706349"/>
              <a:ext cx="909109" cy="138310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1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1864" y="2787805"/>
            <a:ext cx="4851150" cy="1914842"/>
            <a:chOff x="233805" y="3211551"/>
            <a:chExt cx="4851150" cy="1914842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1675598" y="3211551"/>
              <a:ext cx="3409357" cy="1286564"/>
            </a:xfrm>
            <a:prstGeom prst="wedgeRoundRectCallout">
              <a:avLst>
                <a:gd name="adj1" fmla="val -64854"/>
                <a:gd name="adj2" fmla="val 4489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3600" dirty="0">
                  <a:solidFill>
                    <a:srgbClr val="275082"/>
                  </a:solidFill>
                  <a:latin typeface="Verdana"/>
                  <a:cs typeface="Verdana"/>
                </a:rPr>
                <a:t>English</a:t>
              </a:r>
              <a:endParaRPr lang="en-US" sz="3600" u="sng" dirty="0">
                <a:solidFill>
                  <a:srgbClr val="275082"/>
                </a:solidFill>
                <a:latin typeface="Verdana"/>
                <a:cs typeface="Verdana"/>
              </a:endParaRPr>
            </a:p>
          </p:txBody>
        </p:sp>
        <p:sp>
          <p:nvSpPr>
            <p:cNvPr id="24" name="Rounded Rectangular Callout 23"/>
            <p:cNvSpPr/>
            <p:nvPr/>
          </p:nvSpPr>
          <p:spPr>
            <a:xfrm>
              <a:off x="233805" y="4521873"/>
              <a:ext cx="992168" cy="604520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1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973" y="946485"/>
            <a:ext cx="7580054" cy="47564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Life Long Learning with </a:t>
            </a:r>
          </a:p>
          <a:p>
            <a:pPr algn="ctr" defTabSz="457200">
              <a:lnSpc>
                <a:spcPct val="150000"/>
              </a:lnSpc>
              <a:defRPr/>
            </a:pPr>
            <a:r>
              <a:rPr lang="en-US" sz="6000" i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LibGuides</a:t>
            </a: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Tutorials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80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59980" y="267629"/>
            <a:ext cx="7424039" cy="6326363"/>
            <a:chOff x="859980" y="267629"/>
            <a:chExt cx="7424039" cy="63263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80" y="271424"/>
              <a:ext cx="7424039" cy="632256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555783" y="267629"/>
              <a:ext cx="848625" cy="15082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05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56994" y="1158981"/>
            <a:ext cx="4909632" cy="3210671"/>
            <a:chOff x="1022817" y="1404307"/>
            <a:chExt cx="4909632" cy="3210671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022817" y="3005253"/>
              <a:ext cx="4909632" cy="1609725"/>
            </a:xfrm>
            <a:prstGeom prst="wedgeRoundRectCallout">
              <a:avLst>
                <a:gd name="adj1" fmla="val 201"/>
                <a:gd name="adj2" fmla="val -4881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 have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narrowed to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1198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articles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762434" y="1404307"/>
              <a:ext cx="1226093" cy="461328"/>
            </a:xfrm>
            <a:prstGeom prst="roundRect">
              <a:avLst/>
            </a:prstGeom>
            <a:noFill/>
            <a:ln w="762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2798956" y="1817648"/>
              <a:ext cx="1" cy="1929161"/>
            </a:xfrm>
            <a:prstGeom prst="straightConnector1">
              <a:avLst/>
            </a:prstGeom>
            <a:ln w="114300">
              <a:solidFill>
                <a:srgbClr val="04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59980" y="265817"/>
            <a:ext cx="7424039" cy="6326364"/>
            <a:chOff x="859980" y="267628"/>
            <a:chExt cx="7424039" cy="63263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80" y="271424"/>
              <a:ext cx="7424039" cy="632256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563532" y="267628"/>
              <a:ext cx="840876" cy="16813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05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73044" y="557561"/>
            <a:ext cx="5185317" cy="2520176"/>
            <a:chOff x="1773044" y="557561"/>
            <a:chExt cx="5185317" cy="2520176"/>
          </a:xfrm>
        </p:grpSpPr>
        <p:grpSp>
          <p:nvGrpSpPr>
            <p:cNvPr id="24" name="Group 23"/>
            <p:cNvGrpSpPr/>
            <p:nvPr/>
          </p:nvGrpSpPr>
          <p:grpSpPr>
            <a:xfrm>
              <a:off x="1773044" y="1471962"/>
              <a:ext cx="5185317" cy="1605775"/>
              <a:chOff x="1773044" y="1471962"/>
              <a:chExt cx="5185317" cy="1605775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1773044" y="1471962"/>
                <a:ext cx="5185317" cy="1605775"/>
              </a:xfrm>
              <a:prstGeom prst="wedgeRoundRectCallout">
                <a:avLst>
                  <a:gd name="adj1" fmla="val 4122"/>
                  <a:gd name="adj2" fmla="val -49241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>
                  <a:defRPr/>
                </a:pPr>
                <a:r>
                  <a:rPr lang="en-US" sz="3600" dirty="0" smtClean="0">
                    <a:solidFill>
                      <a:schemeClr val="tx1"/>
                    </a:solidFill>
                    <a:latin typeface="Verdana"/>
                    <a:cs typeface="Verdana"/>
                  </a:rPr>
                  <a:t>			</a:t>
                </a:r>
                <a:endParaRPr lang="en-US" sz="3200" dirty="0">
                  <a:solidFill>
                    <a:schemeClr val="tx1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1926373" y="1650379"/>
                <a:ext cx="4675149" cy="6244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To narrow results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 further,</a:t>
                </a:r>
                <a:endParaRPr kumimoji="0" lang="en-US" sz="3200" b="0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330605" y="2325029"/>
                <a:ext cx="4493942" cy="6244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defTabSz="457200"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click the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white search bar. </a:t>
                </a:r>
                <a:endParaRPr lang="en-US" sz="32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 flipV="1">
              <a:off x="4951141" y="557561"/>
              <a:ext cx="1" cy="1895707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324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5014" y="685800"/>
            <a:ext cx="7424039" cy="5486400"/>
            <a:chOff x="871131" y="685800"/>
            <a:chExt cx="7424039" cy="5486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26"/>
            <a:stretch/>
          </p:blipFill>
          <p:spPr>
            <a:xfrm>
              <a:off x="871131" y="685800"/>
              <a:ext cx="7424039" cy="54864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400799" y="689564"/>
              <a:ext cx="1014761" cy="15249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16566" y="512955"/>
            <a:ext cx="5107259" cy="5018051"/>
            <a:chOff x="1516566" y="512955"/>
            <a:chExt cx="5107259" cy="5018051"/>
          </a:xfrm>
        </p:grpSpPr>
        <p:grpSp>
          <p:nvGrpSpPr>
            <p:cNvPr id="27" name="Group 26"/>
            <p:cNvGrpSpPr/>
            <p:nvPr/>
          </p:nvGrpSpPr>
          <p:grpSpPr>
            <a:xfrm>
              <a:off x="1516566" y="2107580"/>
              <a:ext cx="4895387" cy="3423426"/>
              <a:chOff x="1778621" y="1973764"/>
              <a:chExt cx="4895387" cy="3423426"/>
            </a:xfrm>
          </p:grpSpPr>
          <p:sp>
            <p:nvSpPr>
              <p:cNvPr id="28" name="Rounded Rectangular Callout 27"/>
              <p:cNvSpPr/>
              <p:nvPr/>
            </p:nvSpPr>
            <p:spPr>
              <a:xfrm>
                <a:off x="1778621" y="1973764"/>
                <a:ext cx="4895387" cy="3423426"/>
              </a:xfrm>
              <a:prstGeom prst="wedgeRoundRectCallout">
                <a:avLst>
                  <a:gd name="adj1" fmla="val 20113"/>
                  <a:gd name="adj2" fmla="val -72442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>
                  <a:defRPr/>
                </a:pPr>
                <a:r>
                  <a:rPr lang="en-US" sz="3600" dirty="0" smtClean="0">
                    <a:solidFill>
                      <a:schemeClr val="tx1"/>
                    </a:solidFill>
                    <a:latin typeface="Verdana"/>
                    <a:cs typeface="Verdana"/>
                  </a:rPr>
                  <a:t>			</a:t>
                </a:r>
                <a:endParaRPr lang="en-US" sz="3200" dirty="0">
                  <a:solidFill>
                    <a:schemeClr val="tx1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2238899" y="2380785"/>
                <a:ext cx="3930225" cy="6244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defTabSz="457200">
                  <a:defRPr/>
                </a:pPr>
                <a:r>
                  <a:rPr lang="en-US" sz="3200" dirty="0" smtClean="0">
                    <a:solidFill>
                      <a:srgbClr val="0070C0"/>
                    </a:solidFill>
                    <a:latin typeface="Calibri" charset="0"/>
                    <a:ea typeface="Calibri" charset="0"/>
                    <a:cs typeface="Calibri" charset="0"/>
                  </a:rPr>
                  <a:t>Enter</a:t>
                </a:r>
                <a:r>
                  <a:rPr lang="en-US" sz="3200" dirty="0" smtClean="0"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Calibri" charset="0"/>
                    <a:ea typeface="Calibri" charset="0"/>
                    <a:cs typeface="Calibri" charset="0"/>
                  </a:rPr>
                  <a:t>in all CAPS</a:t>
                </a:r>
                <a:r>
                  <a:rPr lang="en-US" sz="3200" dirty="0" smtClean="0">
                    <a:latin typeface="Calibri" charset="0"/>
                    <a:ea typeface="Calibri" charset="0"/>
                    <a:cs typeface="Calibri" charset="0"/>
                  </a:rPr>
                  <a:t>.</a:t>
                </a:r>
                <a:endParaRPr lang="en-US" sz="32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2679081" y="3802566"/>
                <a:ext cx="3097251" cy="49065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r>
                  <a:rPr lang="en-US" sz="3200" dirty="0">
                    <a:solidFill>
                      <a:srgbClr val="0070C0"/>
                    </a:solidFill>
                    <a:latin typeface="Calibri" charset="0"/>
                    <a:ea typeface="Calibri" charset="0"/>
                    <a:cs typeface="Calibri" charset="0"/>
                  </a:rPr>
                  <a:t>such 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Calibri" charset="0"/>
                    <a:ea typeface="Calibri" charset="0"/>
                    <a:cs typeface="Calibri" charset="0"/>
                  </a:rPr>
                  <a:t>as </a:t>
                </a:r>
                <a:r>
                  <a:rPr lang="en-US" sz="3200" i="1" dirty="0" smtClean="0">
                    <a:solidFill>
                      <a:srgbClr val="00C73F"/>
                    </a:solidFill>
                    <a:latin typeface="Calibri" charset="0"/>
                    <a:ea typeface="Calibri" charset="0"/>
                    <a:cs typeface="Calibri" charset="0"/>
                  </a:rPr>
                  <a:t>smokers</a:t>
                </a:r>
                <a:r>
                  <a:rPr lang="en-US" sz="3200" dirty="0">
                    <a:latin typeface="Calibri" charset="0"/>
                    <a:ea typeface="Calibri" charset="0"/>
                    <a:cs typeface="Calibri" charset="0"/>
                  </a:rPr>
                  <a:t>.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2023251" y="3101898"/>
                <a:ext cx="4361521" cy="6244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defTabSz="457200">
                  <a:defRPr/>
                </a:pPr>
                <a:r>
                  <a:rPr lang="en-US" sz="3200" dirty="0" smtClean="0">
                    <a:solidFill>
                      <a:srgbClr val="0070C0"/>
                    </a:solidFill>
                    <a:latin typeface="Calibri" charset="0"/>
                    <a:ea typeface="Calibri" charset="0"/>
                    <a:cs typeface="Calibri" charset="0"/>
                  </a:rPr>
                  <a:t>Enter an additional topic</a:t>
                </a:r>
                <a:endParaRPr lang="en-US" sz="3200" dirty="0">
                  <a:solidFill>
                    <a:srgbClr val="0070C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315525" y="512955"/>
              <a:ext cx="2308300" cy="747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AND </a:t>
              </a:r>
              <a:r>
                <a:rPr lang="en-US" sz="2800" dirty="0" smtClean="0">
                  <a:solidFill>
                    <a:srgbClr val="00C73F"/>
                  </a:solidFill>
                  <a:latin typeface="Calibri" charset="0"/>
                  <a:ea typeface="Calibri" charset="0"/>
                  <a:cs typeface="Calibri" charset="0"/>
                </a:rPr>
                <a:t>smokers</a:t>
              </a:r>
              <a:endParaRPr lang="en-US" sz="2800" dirty="0">
                <a:solidFill>
                  <a:srgbClr val="00C73F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64808" y="1137426"/>
            <a:ext cx="3771251" cy="4148255"/>
            <a:chOff x="3164808" y="1137426"/>
            <a:chExt cx="3771251" cy="4148255"/>
          </a:xfrm>
        </p:grpSpPr>
        <p:grpSp>
          <p:nvGrpSpPr>
            <p:cNvPr id="34" name="Group 33"/>
            <p:cNvGrpSpPr/>
            <p:nvPr/>
          </p:nvGrpSpPr>
          <p:grpSpPr>
            <a:xfrm>
              <a:off x="3164808" y="4616606"/>
              <a:ext cx="2792089" cy="669075"/>
              <a:chOff x="3131350" y="4839629"/>
              <a:chExt cx="2792089" cy="669075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3131350" y="4839629"/>
                <a:ext cx="1366622" cy="57986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r>
                  <a:rPr lang="en-US" sz="3600" dirty="0">
                    <a:latin typeface="Verdana"/>
                    <a:cs typeface="Verdana"/>
                  </a:rPr>
                  <a:t>Click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4509611" y="4861933"/>
                <a:ext cx="1413828" cy="646771"/>
              </a:xfrm>
              <a:prstGeom prst="roundRect">
                <a:avLst/>
              </a:prstGeom>
              <a:solidFill>
                <a:srgbClr val="3366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Calibri" charset="0"/>
                    <a:ea typeface="Calibri" charset="0"/>
                    <a:cs typeface="Calibri" charset="0"/>
                  </a:rPr>
                  <a:t>Search</a:t>
                </a: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 flipV="1">
              <a:off x="5731727" y="1137426"/>
              <a:ext cx="1204332" cy="3412272"/>
            </a:xfrm>
            <a:prstGeom prst="straightConnector1">
              <a:avLst/>
            </a:prstGeom>
            <a:ln w="76200">
              <a:solidFill>
                <a:srgbClr val="009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98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2054" y="1110938"/>
            <a:ext cx="8686800" cy="4457700"/>
            <a:chOff x="228600" y="1200150"/>
            <a:chExt cx="8686800" cy="4457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00150"/>
              <a:ext cx="8686800" cy="44577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57999" y="1224824"/>
              <a:ext cx="1014761" cy="15249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5911" y="2202806"/>
            <a:ext cx="4909632" cy="3210671"/>
            <a:chOff x="1022817" y="1404307"/>
            <a:chExt cx="4909632" cy="3210671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1022817" y="3005253"/>
              <a:ext cx="4909632" cy="1609725"/>
            </a:xfrm>
            <a:prstGeom prst="wedgeRoundRectCallout">
              <a:avLst>
                <a:gd name="adj1" fmla="val 201"/>
                <a:gd name="adj2" fmla="val -4881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 have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narrowed to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26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articles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762434" y="1404307"/>
              <a:ext cx="1226093" cy="461328"/>
            </a:xfrm>
            <a:prstGeom prst="roundRect">
              <a:avLst/>
            </a:prstGeom>
            <a:noFill/>
            <a:ln w="7620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2798956" y="1817648"/>
              <a:ext cx="1" cy="1929161"/>
            </a:xfrm>
            <a:prstGeom prst="straightConnector1">
              <a:avLst/>
            </a:prstGeom>
            <a:ln w="114300">
              <a:solidFill>
                <a:srgbClr val="04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889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687191"/>
            <a:ext cx="8686800" cy="4457700"/>
            <a:chOff x="228600" y="1200150"/>
            <a:chExt cx="8686800" cy="4457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00150"/>
              <a:ext cx="8686800" cy="44577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57999" y="1224824"/>
              <a:ext cx="1014761" cy="15249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00155" y="1405054"/>
            <a:ext cx="7619377" cy="2743200"/>
            <a:chOff x="900155" y="1193181"/>
            <a:chExt cx="7619377" cy="2743200"/>
          </a:xfrm>
        </p:grpSpPr>
        <p:grpSp>
          <p:nvGrpSpPr>
            <p:cNvPr id="10" name="Group 9"/>
            <p:cNvGrpSpPr/>
            <p:nvPr/>
          </p:nvGrpSpPr>
          <p:grpSpPr>
            <a:xfrm>
              <a:off x="900155" y="1819275"/>
              <a:ext cx="5601006" cy="1609725"/>
              <a:chOff x="866701" y="1819275"/>
              <a:chExt cx="5601006" cy="1609725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866701" y="1819275"/>
                <a:ext cx="4586245" cy="1609725"/>
              </a:xfrm>
              <a:prstGeom prst="wedgeRoundRectCallout">
                <a:avLst>
                  <a:gd name="adj1" fmla="val 201"/>
                  <a:gd name="adj2" fmla="val -48818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lnSpc>
                    <a:spcPct val="130000"/>
                  </a:lnSpc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  <a:latin typeface="Verdana"/>
                    <a:cs typeface="Verdana"/>
                  </a:rPr>
                  <a:t>Note customized filter results </a:t>
                </a:r>
                <a:endParaRPr lang="en-US" sz="3200" dirty="0">
                  <a:solidFill>
                    <a:srgbClr val="000000"/>
                  </a:solidFill>
                  <a:latin typeface="Verdana"/>
                  <a:cs typeface="Verdana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4783876" y="2810107"/>
                <a:ext cx="1683831" cy="11154"/>
              </a:xfrm>
              <a:prstGeom prst="straightConnector1">
                <a:avLst/>
              </a:prstGeom>
              <a:ln w="114300">
                <a:solidFill>
                  <a:srgbClr val="0432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ular Callout 10"/>
            <p:cNvSpPr/>
            <p:nvPr/>
          </p:nvSpPr>
          <p:spPr>
            <a:xfrm>
              <a:off x="6562666" y="1193181"/>
              <a:ext cx="1956866" cy="2743200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01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3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010576"/>
            <a:ext cx="8686800" cy="4457700"/>
            <a:chOff x="228600" y="1200150"/>
            <a:chExt cx="8686800" cy="4457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00150"/>
              <a:ext cx="8686800" cy="44577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57999" y="1224824"/>
              <a:ext cx="1014761" cy="15249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6657278" y="1717288"/>
            <a:ext cx="1761893" cy="2787805"/>
          </a:xfrm>
          <a:prstGeom prst="wedgeRoundRectCallout">
            <a:avLst>
              <a:gd name="adj1" fmla="val 2350"/>
              <a:gd name="adj2" fmla="val -10191"/>
              <a:gd name="adj3" fmla="val 16667"/>
            </a:avLst>
          </a:prstGeom>
          <a:noFill/>
          <a:ln w="76200" cap="flat" cmpd="sng" algn="ctr">
            <a:solidFill>
              <a:srgbClr val="01CC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2400" u="sng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46617" y="2592657"/>
            <a:ext cx="6500232" cy="1522143"/>
            <a:chOff x="346617" y="2592657"/>
            <a:chExt cx="6500232" cy="1522143"/>
          </a:xfrm>
        </p:grpSpPr>
        <p:grpSp>
          <p:nvGrpSpPr>
            <p:cNvPr id="8" name="Group 7"/>
            <p:cNvGrpSpPr/>
            <p:nvPr/>
          </p:nvGrpSpPr>
          <p:grpSpPr>
            <a:xfrm>
              <a:off x="346617" y="2592657"/>
              <a:ext cx="6021658" cy="1377176"/>
              <a:chOff x="380071" y="2548053"/>
              <a:chExt cx="6021658" cy="1377176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380071" y="2548053"/>
                <a:ext cx="6021658" cy="1377176"/>
              </a:xfrm>
              <a:prstGeom prst="wedgeRoundRectCallout">
                <a:avLst>
                  <a:gd name="adj1" fmla="val 201"/>
                  <a:gd name="adj2" fmla="val -32777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FF4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>
                  <a:lnSpc>
                    <a:spcPct val="130000"/>
                  </a:lnSpc>
                  <a:defRPr/>
                </a:pPr>
                <a:endParaRPr lang="en-US" sz="2800" u="sng" dirty="0">
                  <a:solidFill>
                    <a:srgbClr val="393BEF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525036" y="2640068"/>
                <a:ext cx="5731728" cy="115134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defTabSz="457200">
                  <a:lnSpc>
                    <a:spcPct val="130000"/>
                  </a:lnSpc>
                  <a:defRPr/>
                </a:pPr>
                <a:r>
                  <a:rPr lang="en-US" sz="2600" dirty="0">
                    <a:solidFill>
                      <a:srgbClr val="000000"/>
                    </a:solidFill>
                    <a:latin typeface="Verdana"/>
                    <a:cs typeface="Verdana"/>
                  </a:rPr>
                  <a:t>Click </a:t>
                </a:r>
              </a:p>
              <a:p>
                <a:pPr lvl="0" defTabSz="457200">
                  <a:lnSpc>
                    <a:spcPct val="130000"/>
                  </a:lnSpc>
                  <a:defRPr/>
                </a:pPr>
                <a:r>
                  <a:rPr lang="en-US" sz="2600" u="sng" dirty="0">
                    <a:solidFill>
                      <a:srgbClr val="393BEF"/>
                    </a:solidFill>
                    <a:latin typeface="Verdana"/>
                    <a:cs typeface="Verdana"/>
                  </a:rPr>
                  <a:t>Randomized Controlled </a:t>
                </a:r>
                <a:r>
                  <a:rPr lang="en-US" sz="2600" u="sng" dirty="0" smtClean="0">
                    <a:solidFill>
                      <a:srgbClr val="393BEF"/>
                    </a:solidFill>
                    <a:latin typeface="Verdana"/>
                    <a:cs typeface="Verdana"/>
                  </a:rPr>
                  <a:t>Trial (24)</a:t>
                </a:r>
                <a:endParaRPr lang="en-US" sz="2600" u="sng" dirty="0">
                  <a:solidFill>
                    <a:srgbClr val="393BEF"/>
                  </a:solidFill>
                  <a:latin typeface="Verdana"/>
                  <a:cs typeface="Verdana"/>
                </a:endParaRP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>
              <a:off x="5140713" y="3757961"/>
              <a:ext cx="1706136" cy="356839"/>
            </a:xfrm>
            <a:prstGeom prst="straightConnector1">
              <a:avLst/>
            </a:prstGeom>
            <a:ln w="114300">
              <a:solidFill>
                <a:srgbClr val="0432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5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4950" y="787708"/>
            <a:ext cx="8674100" cy="5461000"/>
            <a:chOff x="234950" y="698500"/>
            <a:chExt cx="8674100" cy="5461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50" y="698500"/>
              <a:ext cx="8674100" cy="5461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943237" y="711867"/>
              <a:ext cx="945399" cy="17531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5008" y="524102"/>
            <a:ext cx="5837665" cy="2899317"/>
            <a:chOff x="775008" y="301082"/>
            <a:chExt cx="5837665" cy="2899317"/>
          </a:xfrm>
        </p:grpSpPr>
        <p:sp>
          <p:nvSpPr>
            <p:cNvPr id="6" name="Rounded Rectangle 5"/>
            <p:cNvSpPr/>
            <p:nvPr/>
          </p:nvSpPr>
          <p:spPr>
            <a:xfrm>
              <a:off x="1718017" y="2332462"/>
              <a:ext cx="4894656" cy="867937"/>
            </a:xfrm>
            <a:prstGeom prst="roundRect">
              <a:avLst/>
            </a:prstGeom>
            <a:noFill/>
            <a:ln w="76200" cap="flat" cmpd="sng" algn="ctr">
              <a:solidFill>
                <a:srgbClr val="FF39D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75008" y="301082"/>
              <a:ext cx="5609065" cy="1561172"/>
              <a:chOff x="1767467" y="345687"/>
              <a:chExt cx="5609065" cy="1561172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1767467" y="345687"/>
                <a:ext cx="5609065" cy="1561172"/>
              </a:xfrm>
              <a:prstGeom prst="wedgeRoundRectCallout">
                <a:avLst>
                  <a:gd name="adj1" fmla="val -19564"/>
                  <a:gd name="adj2" fmla="val 71334"/>
                  <a:gd name="adj3" fmla="val 16667"/>
                </a:avLst>
              </a:prstGeom>
              <a:solidFill>
                <a:schemeClr val="bg1"/>
              </a:solidFill>
              <a:ln w="92075" cap="flat" cmpd="sng" algn="ctr">
                <a:solidFill>
                  <a:srgbClr val="5DC26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sz="3600" u="sng" dirty="0">
                  <a:solidFill>
                    <a:srgbClr val="275082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079702" y="597850"/>
                <a:ext cx="4984595" cy="1108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article title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2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1775" y="2082723"/>
            <a:ext cx="8680450" cy="4476750"/>
            <a:chOff x="231775" y="1190625"/>
            <a:chExt cx="8680450" cy="4476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75" y="1190625"/>
              <a:ext cx="8680450" cy="447675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80301" y="1202521"/>
              <a:ext cx="1014761" cy="15249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sng" dirty="0" smtClean="0">
                  <a:latin typeface="Calibri Light" charset="0"/>
                  <a:ea typeface="Calibri Light" charset="0"/>
                  <a:cs typeface="Calibri Light" charset="0"/>
                </a:rPr>
                <a:t>User Name</a:t>
              </a:r>
              <a:endParaRPr lang="en-US" sz="1200" u="sng" dirty="0"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2776" y="379140"/>
            <a:ext cx="8218448" cy="1304693"/>
            <a:chOff x="462776" y="412594"/>
            <a:chExt cx="8218448" cy="1304693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62776" y="412594"/>
              <a:ext cx="8218448" cy="1304693"/>
            </a:xfrm>
            <a:prstGeom prst="wedgeRoundRectCallout">
              <a:avLst>
                <a:gd name="adj1" fmla="val 40466"/>
                <a:gd name="adj2" fmla="val 160855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4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spcAft>
                  <a:spcPts val="18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</a:t>
              </a: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for </a:t>
              </a: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Free Full Text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910076" y="722815"/>
              <a:ext cx="2852737" cy="6731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 b="1" dirty="0">
                  <a:solidFill>
                    <a:srgbClr val="DC0000"/>
                  </a:solidFill>
                  <a:latin typeface="Calibri" charset="0"/>
                  <a:ea typeface="Calibri" charset="0"/>
                  <a:cs typeface="Calibri" charset="0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6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4400">
                <a:solidFill>
                  <a:srgbClr val="FFFFFF"/>
                </a:solidFill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5088" y="5824538"/>
            <a:ext cx="6467475" cy="523875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defTabSz="457200" eaLnBrk="1" hangingPunct="1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Problems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 with eRaider call: 806-743-1234</a:t>
            </a: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72707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Enter the</a:t>
            </a:r>
          </a:p>
          <a:p>
            <a:pPr algn="ctr" defTabSz="45720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 defTabSz="45720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assigned to you</a:t>
            </a:r>
          </a:p>
          <a:p>
            <a:pPr algn="ctr" defTabSz="457200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0" hangingPunct="0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04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14" y="550291"/>
            <a:ext cx="4816348" cy="575741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01083" y="1416206"/>
            <a:ext cx="3239428" cy="1148575"/>
            <a:chOff x="2837985" y="1873406"/>
            <a:chExt cx="3468029" cy="1148575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2837985" y="1873406"/>
              <a:ext cx="3468029" cy="1148575"/>
            </a:xfrm>
            <a:prstGeom prst="wedgeRoundRectCallout">
              <a:avLst>
                <a:gd name="adj1" fmla="val 67492"/>
                <a:gd name="adj2" fmla="val -2273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normalizeH="0" baseline="0" dirty="0">
                <a:ln>
                  <a:noFill/>
                </a:ln>
                <a:solidFill>
                  <a:srgbClr val="DD522C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239429" y="2051824"/>
              <a:ext cx="2665142" cy="6579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4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charset="0"/>
                  <a:ea typeface="Calibri" charset="0"/>
                  <a:cs typeface="Calibri" charset="0"/>
                </a:rPr>
                <a:t>Click</a:t>
              </a:r>
              <a:r>
                <a:rPr lang="en-US" sz="4400" dirty="0">
                  <a:solidFill>
                    <a:srgbClr val="0080FF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4400" dirty="0">
                  <a:solidFill>
                    <a:srgbClr val="DD522C"/>
                  </a:solidFill>
                  <a:latin typeface="Calibri" charset="0"/>
                  <a:ea typeface="Calibri" charset="0"/>
                  <a:cs typeface="Calibri" charset="0"/>
                </a:rPr>
                <a:t>PDF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3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19" y="272542"/>
            <a:ext cx="4925822" cy="631291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624467" y="245327"/>
            <a:ext cx="5107259" cy="758283"/>
          </a:xfrm>
          <a:prstGeom prst="wedgeRoundRectCallout">
            <a:avLst>
              <a:gd name="adj1" fmla="val 50070"/>
              <a:gd name="adj2" fmla="val -8514"/>
              <a:gd name="adj3" fmla="val 16667"/>
            </a:avLst>
          </a:prstGeom>
          <a:solidFill>
            <a:schemeClr val="bg1"/>
          </a:solidFill>
          <a:ln w="57150">
            <a:solidFill>
              <a:srgbClr val="C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2232" y="1505416"/>
            <a:ext cx="4605456" cy="1717288"/>
            <a:chOff x="312232" y="1505416"/>
            <a:chExt cx="4605456" cy="1717288"/>
          </a:xfrm>
        </p:grpSpPr>
        <p:sp>
          <p:nvSpPr>
            <p:cNvPr id="3" name="Rounded Rectangular Callout 2"/>
            <p:cNvSpPr/>
            <p:nvPr/>
          </p:nvSpPr>
          <p:spPr bwMode="auto">
            <a:xfrm>
              <a:off x="312232" y="1505416"/>
              <a:ext cx="3166947" cy="1717288"/>
            </a:xfrm>
            <a:prstGeom prst="wedgeRoundRectCallout">
              <a:avLst>
                <a:gd name="adj1" fmla="val 60098"/>
                <a:gd name="adj2" fmla="val -2532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rgbClr val="0080FF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 err="1" smtClean="0">
                  <a:solidFill>
                    <a:srgbClr val="0080FF"/>
                  </a:solidFill>
                  <a:latin typeface="Calibri" charset="0"/>
                  <a:ea typeface="Calibri" charset="0"/>
                  <a:cs typeface="Calibri" charset="0"/>
                </a:rPr>
                <a:t>LibGuides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rgbClr val="0080FF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3969834" y="1828800"/>
              <a:ext cx="947854" cy="223024"/>
            </a:xfrm>
            <a:prstGeom prst="rect">
              <a:avLst/>
            </a:prstGeom>
            <a:noFill/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4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609062" y="2360613"/>
            <a:ext cx="3107061" cy="1068387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0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Verdana"/>
              </a:rPr>
              <a:t>Full 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7" y="311277"/>
            <a:ext cx="4757928" cy="6235446"/>
          </a:xfrm>
          <a:prstGeom prst="rect">
            <a:avLst/>
          </a:prstGeom>
          <a:ln w="57150">
            <a:solidFill>
              <a:srgbClr val="0096FF"/>
            </a:solidFill>
          </a:ln>
        </p:spPr>
      </p:pic>
    </p:spTree>
    <p:extLst>
      <p:ext uri="{BB962C8B-B14F-4D97-AF65-F5344CB8AC3E}">
        <p14:creationId xmlns:p14="http://schemas.microsoft.com/office/powerpoint/2010/main" val="145099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99567" y="1917689"/>
            <a:ext cx="6944865" cy="30226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Critical Assessment of the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Biomedical Literature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775" y="104775"/>
            <a:ext cx="8928100" cy="66151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07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23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What is Critical Appraisal?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338" y="1252538"/>
            <a:ext cx="8831262" cy="5268912"/>
            <a:chOff x="160338" y="1252538"/>
            <a:chExt cx="8831262" cy="5268912"/>
          </a:xfrm>
        </p:grpSpPr>
        <p:grpSp>
          <p:nvGrpSpPr>
            <p:cNvPr id="223236" name="Group 5"/>
            <p:cNvGrpSpPr>
              <a:grpSpLocks/>
            </p:cNvGrpSpPr>
            <p:nvPr/>
          </p:nvGrpSpPr>
          <p:grpSpPr bwMode="auto">
            <a:xfrm>
              <a:off x="160338" y="1252538"/>
              <a:ext cx="8831262" cy="2202458"/>
              <a:chOff x="161128" y="1252168"/>
              <a:chExt cx="8831071" cy="2202319"/>
            </a:xfrm>
          </p:grpSpPr>
          <p:sp>
            <p:nvSpPr>
              <p:cNvPr id="223238" name="Rectangle 2"/>
              <p:cNvSpPr>
                <a:spLocks noChangeArrowheads="1"/>
              </p:cNvSpPr>
              <p:nvPr/>
            </p:nvSpPr>
            <p:spPr bwMode="auto">
              <a:xfrm>
                <a:off x="161128" y="1252168"/>
                <a:ext cx="8831071" cy="17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“The process of assessing and interpreting 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evidence by systematically considering its 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validity, results, and relevance.”</a:t>
                </a:r>
              </a:p>
            </p:txBody>
          </p:sp>
          <p:sp>
            <p:nvSpPr>
              <p:cNvPr id="223239" name="Rectangle 4"/>
              <p:cNvSpPr>
                <a:spLocks noChangeArrowheads="1"/>
              </p:cNvSpPr>
              <p:nvPr/>
            </p:nvSpPr>
            <p:spPr bwMode="auto">
              <a:xfrm>
                <a:off x="2139272" y="3048248"/>
                <a:ext cx="4862282" cy="40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The Cochrane Collaboration Glossary	http://</a:t>
                </a:r>
                <a:r>
                  <a:rPr lang="en-US" sz="800" dirty="0" err="1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www.cochrane.org</a:t>
                </a: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/glossary/</a:t>
                </a:r>
                <a:r>
                  <a:rPr lang="en-US" sz="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5#letterc</a:t>
                </a:r>
              </a:p>
            </p:txBody>
          </p:sp>
        </p:grpSp>
        <p:pic>
          <p:nvPicPr>
            <p:cNvPr id="223237" name="Picture 3" descr="JournalClubGrou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13" y="3619571"/>
              <a:ext cx="3869012" cy="290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74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775" y="104775"/>
            <a:ext cx="8928100" cy="66151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224259" name="Group 2"/>
          <p:cNvGrpSpPr>
            <a:grpSpLocks/>
          </p:cNvGrpSpPr>
          <p:nvPr/>
        </p:nvGrpSpPr>
        <p:grpSpPr bwMode="auto">
          <a:xfrm>
            <a:off x="273050" y="534988"/>
            <a:ext cx="8615363" cy="1725612"/>
            <a:chOff x="272940" y="274829"/>
            <a:chExt cx="8615594" cy="1725958"/>
          </a:xfrm>
        </p:grpSpPr>
        <p:sp>
          <p:nvSpPr>
            <p:cNvPr id="10" name="Rectangle 9"/>
            <p:cNvSpPr/>
            <p:nvPr/>
          </p:nvSpPr>
          <p:spPr>
            <a:xfrm>
              <a:off x="368193" y="274829"/>
              <a:ext cx="8429851" cy="11225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i="1" dirty="0">
                  <a:solidFill>
                    <a:srgbClr val="FFFFFF"/>
                  </a:solidFill>
                  <a:latin typeface="Verdana"/>
                  <a:cs typeface="Verdana"/>
                </a:rPr>
                <a:t>“Critical appraisal is the first step in transferring research knowledge into practice.”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2940" y="1413294"/>
              <a:ext cx="8615594" cy="5874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rgbClr val="FFFFFF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pic>
        <p:nvPicPr>
          <p:cNvPr id="3" name="Picture 2" descr="trans_diagram-r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63" y="2667000"/>
            <a:ext cx="4889500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282" name="Title 1"/>
          <p:cNvSpPr txBox="1">
            <a:spLocks/>
          </p:cNvSpPr>
          <p:nvPr/>
        </p:nvSpPr>
        <p:spPr bwMode="auto">
          <a:xfrm>
            <a:off x="196850" y="192088"/>
            <a:ext cx="8709025" cy="701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Verdana" charset="0"/>
                <a:cs typeface="Verdana" charset="0"/>
              </a:rPr>
              <a:t>Purpose of Critical Appraisal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1775" y="893763"/>
            <a:ext cx="8674100" cy="1830387"/>
            <a:chOff x="232035" y="894398"/>
            <a:chExt cx="8674013" cy="1830531"/>
          </a:xfrm>
        </p:grpSpPr>
        <p:sp>
          <p:nvSpPr>
            <p:cNvPr id="225287" name="Content Placeholder 2"/>
            <p:cNvSpPr txBox="1">
              <a:spLocks/>
            </p:cNvSpPr>
            <p:nvPr/>
          </p:nvSpPr>
          <p:spPr bwMode="auto">
            <a:xfrm>
              <a:off x="290454" y="894398"/>
              <a:ext cx="8615594" cy="133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fontAlgn="base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i="1">
                  <a:solidFill>
                    <a:srgbClr val="FFFFFF"/>
                  </a:solidFill>
                  <a:latin typeface="Verdana" charset="0"/>
                  <a:cs typeface="Verdana" charset="0"/>
                </a:rPr>
                <a:t>“Randomized controlled trials and systematic reviews are the highest levels of evidence but they are not automatically of good quality and should always be appraised critically.”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2035" y="2215302"/>
              <a:ext cx="8674013" cy="5096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rgbClr val="FFFFFF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875" y="2959100"/>
            <a:ext cx="8863013" cy="3706813"/>
            <a:chOff x="143103" y="2958514"/>
            <a:chExt cx="8862130" cy="3707125"/>
          </a:xfrm>
        </p:grpSpPr>
        <p:pic>
          <p:nvPicPr>
            <p:cNvPr id="225285" name="Picture 7" descr="a02208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296" y="2958514"/>
              <a:ext cx="4291584" cy="3042666"/>
            </a:xfrm>
            <a:prstGeom prst="rect">
              <a:avLst/>
            </a:prstGeom>
            <a:noFill/>
            <a:ln w="28575">
              <a:solidFill>
                <a:srgbClr val="CC96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43103" y="6267142"/>
              <a:ext cx="8862130" cy="3984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FFFFFF"/>
                  </a:solidFill>
                  <a:latin typeface="Verdana"/>
                  <a:ea typeface="ＭＳ 明朝"/>
                  <a:cs typeface="Verdana"/>
                </a:rPr>
                <a:t>A Consultation of Surgeons, old negative no. 62-116 [engraving]. [Bethesda, MD., United States of America]: Images from the History of Medicine, U.S. National Library of Medicine, National Institutes of Health; accessed June 12, 2012.  The National Library of Medicine believes this item to be in the public domain.  print: 11 x 16 cm.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73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5" y="272542"/>
            <a:ext cx="4925822" cy="631291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5526861" y="376391"/>
            <a:ext cx="3455298" cy="598021"/>
          </a:xfrm>
          <a:prstGeom prst="wedgeRoundRectCallout">
            <a:avLst>
              <a:gd name="adj1" fmla="val -77476"/>
              <a:gd name="adj2" fmla="val -20214"/>
              <a:gd name="adj3" fmla="val 16667"/>
            </a:avLst>
          </a:prstGeom>
          <a:solidFill>
            <a:schemeClr val="bg1"/>
          </a:solidFill>
          <a:ln w="3810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8457" y="2330506"/>
            <a:ext cx="7011862" cy="3317735"/>
            <a:chOff x="1808457" y="2330506"/>
            <a:chExt cx="7011862" cy="3317735"/>
          </a:xfrm>
        </p:grpSpPr>
        <p:grpSp>
          <p:nvGrpSpPr>
            <p:cNvPr id="5" name="Group 4"/>
            <p:cNvGrpSpPr/>
            <p:nvPr/>
          </p:nvGrpSpPr>
          <p:grpSpPr>
            <a:xfrm>
              <a:off x="5826265" y="2330506"/>
              <a:ext cx="2994054" cy="3317735"/>
              <a:chOff x="5826265" y="2330506"/>
              <a:chExt cx="2994054" cy="3317735"/>
            </a:xfrm>
          </p:grpSpPr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5826265" y="2330506"/>
                <a:ext cx="2994054" cy="331773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10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1350">
                  <a:solidFill>
                    <a:srgbClr val="FFFFFF"/>
                  </a:solidFill>
                  <a:latin typeface="Verdana" charset="0"/>
                  <a:cs typeface="ＭＳ Ｐゴシック" charset="0"/>
                </a:endParaRP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6623331" y="2619796"/>
                <a:ext cx="1383738" cy="6878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3600" dirty="0">
                    <a:solidFill>
                      <a:srgbClr val="00B050"/>
                    </a:solidFill>
                    <a:latin typeface="Verdana" charset="0"/>
                    <a:cs typeface="ＭＳ Ｐゴシック" charset="0"/>
                  </a:rPr>
                  <a:t>Click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Verdana" charset="0"/>
                    <a:cs typeface="ＭＳ Ｐゴシック" charset="0"/>
                  </a:rPr>
                  <a:t> </a:t>
                </a:r>
                <a:endParaRPr lang="en-US" altLang="en-US" sz="2400" dirty="0" smtClean="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73" b="1671"/>
              <a:stretch/>
            </p:blipFill>
            <p:spPr>
              <a:xfrm>
                <a:off x="6577965" y="3600956"/>
                <a:ext cx="1474470" cy="1737360"/>
              </a:xfrm>
              <a:prstGeom prst="rect">
                <a:avLst/>
              </a:prstGeom>
              <a:ln w="38100">
                <a:solidFill>
                  <a:schemeClr val="bg2"/>
                </a:solidFill>
              </a:ln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808457" y="4092157"/>
              <a:ext cx="4568067" cy="522102"/>
              <a:chOff x="1808457" y="4092157"/>
              <a:chExt cx="4568067" cy="522102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1808457" y="4092157"/>
                <a:ext cx="465405" cy="52210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FF4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5400000" flipV="1">
                <a:off x="4212848" y="2298182"/>
                <a:ext cx="315985" cy="4011367"/>
              </a:xfrm>
              <a:prstGeom prst="upArrow">
                <a:avLst>
                  <a:gd name="adj1" fmla="val 50370"/>
                  <a:gd name="adj2" fmla="val 98947"/>
                </a:avLst>
              </a:prstGeom>
              <a:solidFill>
                <a:srgbClr val="FF40FF"/>
              </a:solidFill>
              <a:ln w="28575">
                <a:solidFill>
                  <a:srgbClr val="FF4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2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15" y="346329"/>
            <a:ext cx="6338570" cy="6165342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3656251" y="2883178"/>
            <a:ext cx="3578739" cy="1091647"/>
            <a:chOff x="3656251" y="2883178"/>
            <a:chExt cx="3578739" cy="1091647"/>
          </a:xfrm>
        </p:grpSpPr>
        <p:sp>
          <p:nvSpPr>
            <p:cNvPr id="5" name="Rectangle 4"/>
            <p:cNvSpPr/>
            <p:nvPr/>
          </p:nvSpPr>
          <p:spPr>
            <a:xfrm>
              <a:off x="3656251" y="3429000"/>
              <a:ext cx="349308" cy="382349"/>
            </a:xfrm>
            <a:prstGeom prst="rect">
              <a:avLst/>
            </a:prstGeom>
            <a:noFill/>
            <a:ln w="57150">
              <a:solidFill>
                <a:srgbClr val="CC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491790" y="2883178"/>
              <a:ext cx="2743200" cy="1091647"/>
              <a:chOff x="2837985" y="1873406"/>
              <a:chExt cx="3468029" cy="1148575"/>
            </a:xfrm>
          </p:grpSpPr>
          <p:sp>
            <p:nvSpPr>
              <p:cNvPr id="7" name="Rounded Rectangular Callout 6"/>
              <p:cNvSpPr/>
              <p:nvPr/>
            </p:nvSpPr>
            <p:spPr bwMode="auto">
              <a:xfrm>
                <a:off x="2837985" y="1873406"/>
                <a:ext cx="3468029" cy="1148575"/>
              </a:xfrm>
              <a:prstGeom prst="wedgeRoundRectCallout">
                <a:avLst>
                  <a:gd name="adj1" fmla="val -63740"/>
                  <a:gd name="adj2" fmla="val 17772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normalizeH="0" baseline="0" dirty="0">
                  <a:ln>
                    <a:noFill/>
                  </a:ln>
                  <a:solidFill>
                    <a:srgbClr val="DD522C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239429" y="2051824"/>
                <a:ext cx="2665142" cy="65792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dirty="0">
                    <a:latin typeface="Calibri" charset="0"/>
                    <a:ea typeface="Calibri" charset="0"/>
                    <a:cs typeface="Calibri" charset="0"/>
                  </a:rPr>
                  <a:t>Click</a:t>
                </a:r>
                <a:r>
                  <a:rPr lang="en-US" sz="4000" dirty="0">
                    <a:solidFill>
                      <a:srgbClr val="0080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4000" dirty="0" smtClean="0">
                    <a:solidFill>
                      <a:srgbClr val="CD1200"/>
                    </a:solidFill>
                    <a:latin typeface="Calibri" charset="0"/>
                    <a:ea typeface="Calibri" charset="0"/>
                    <a:cs typeface="Calibri" charset="0"/>
                  </a:rPr>
                  <a:t>“J”</a:t>
                </a:r>
                <a:endParaRPr lang="en-US" sz="4000" dirty="0">
                  <a:solidFill>
                    <a:srgbClr val="CD12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537486" y="4387515"/>
            <a:ext cx="6006313" cy="1007036"/>
            <a:chOff x="1537486" y="4387515"/>
            <a:chExt cx="6006313" cy="1007036"/>
          </a:xfrm>
        </p:grpSpPr>
        <p:sp>
          <p:nvSpPr>
            <p:cNvPr id="3" name="Rectangle 2"/>
            <p:cNvSpPr/>
            <p:nvPr/>
          </p:nvSpPr>
          <p:spPr>
            <a:xfrm>
              <a:off x="1537486" y="4806670"/>
              <a:ext cx="1497027" cy="339865"/>
            </a:xfrm>
            <a:prstGeom prst="rect">
              <a:avLst/>
            </a:prstGeom>
            <a:noFill/>
            <a:ln w="57150">
              <a:solidFill>
                <a:srgbClr val="CC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509210" y="4387515"/>
              <a:ext cx="4034589" cy="1007036"/>
              <a:chOff x="3509210" y="4387515"/>
              <a:chExt cx="4034589" cy="1007036"/>
            </a:xfrm>
          </p:grpSpPr>
          <p:sp>
            <p:nvSpPr>
              <p:cNvPr id="11" name="Rounded Rectangular Callout 10"/>
              <p:cNvSpPr/>
              <p:nvPr/>
            </p:nvSpPr>
            <p:spPr bwMode="auto">
              <a:xfrm>
                <a:off x="3509210" y="4387515"/>
                <a:ext cx="4034589" cy="1007036"/>
              </a:xfrm>
              <a:prstGeom prst="wedgeRoundRectCallout">
                <a:avLst>
                  <a:gd name="adj1" fmla="val -59366"/>
                  <a:gd name="adj2" fmla="val 16179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normalizeH="0" baseline="0" dirty="0">
                  <a:ln>
                    <a:noFill/>
                  </a:ln>
                  <a:solidFill>
                    <a:srgbClr val="DD522C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3669631" y="4608837"/>
                <a:ext cx="3745832" cy="62531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 smtClean="0">
                    <a:latin typeface="Calibri" charset="0"/>
                    <a:ea typeface="Calibri" charset="0"/>
                    <a:cs typeface="Calibri" charset="0"/>
                  </a:rPr>
                  <a:t>Select</a:t>
                </a:r>
                <a:r>
                  <a:rPr lang="en-US" sz="3200" dirty="0" smtClean="0">
                    <a:solidFill>
                      <a:srgbClr val="0D7CCB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3200" dirty="0" err="1" smtClean="0">
                    <a:solidFill>
                      <a:srgbClr val="0D7CCB"/>
                    </a:solidFill>
                    <a:latin typeface="Calibri" charset="0"/>
                    <a:ea typeface="Calibri" charset="0"/>
                    <a:cs typeface="Calibri" charset="0"/>
                  </a:rPr>
                  <a:t>JAMAevidence</a:t>
                </a:r>
                <a:endParaRPr lang="en-US" sz="3200" dirty="0">
                  <a:solidFill>
                    <a:srgbClr val="0D7CCB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9" y="268795"/>
            <a:ext cx="8359902" cy="632040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17889" y="574535"/>
            <a:ext cx="2403335" cy="606902"/>
          </a:xfrm>
          <a:prstGeom prst="rect">
            <a:avLst/>
          </a:prstGeom>
          <a:noFill/>
          <a:ln w="5715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2289" y="2086397"/>
            <a:ext cx="3286716" cy="1190877"/>
          </a:xfrm>
          <a:prstGeom prst="rect">
            <a:avLst/>
          </a:prstGeom>
          <a:noFill/>
          <a:ln w="5715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66689" y="3598259"/>
            <a:ext cx="3286716" cy="1255614"/>
          </a:xfrm>
          <a:prstGeom prst="rect">
            <a:avLst/>
          </a:prstGeom>
          <a:noFill/>
          <a:ln w="5715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2848" y="3371682"/>
            <a:ext cx="3286716" cy="1184134"/>
          </a:xfrm>
          <a:prstGeom prst="rect">
            <a:avLst/>
          </a:prstGeom>
          <a:noFill/>
          <a:ln w="57150">
            <a:solidFill>
              <a:srgbClr val="00A6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6590" y="3649508"/>
            <a:ext cx="1707421" cy="218485"/>
          </a:xfrm>
          <a:prstGeom prst="rect">
            <a:avLst/>
          </a:prstGeom>
          <a:noFill/>
          <a:ln w="38100">
            <a:solidFill>
              <a:srgbClr val="00A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02424" y="1196272"/>
            <a:ext cx="802461" cy="316939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4504" y="1194923"/>
            <a:ext cx="631178" cy="316939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8145" y="1195138"/>
            <a:ext cx="581274" cy="323468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8306" y="1195137"/>
            <a:ext cx="581274" cy="322119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28354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3429000"/>
            <a:ext cx="6934200" cy="1676400"/>
            <a:chOff x="768" y="624"/>
            <a:chExt cx="4224" cy="1056"/>
          </a:xfrm>
        </p:grpSpPr>
        <p:sp>
          <p:nvSpPr>
            <p:cNvPr id="228356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http://</a:t>
              </a:r>
              <a:r>
                <a:rPr lang="en-US" sz="2600" dirty="0" err="1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www.ebm.med.ualberta.ca</a:t>
              </a:r>
              <a:r>
                <a:rPr lang="en-US" sz="2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/</a:t>
              </a:r>
              <a:endParaRPr lang="en-US" sz="2600" dirty="0">
                <a:solidFill>
                  <a:srgbClr val="000000"/>
                </a:solidFill>
                <a:latin typeface="Textil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8357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222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30402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8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1244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9" descr="Pictur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124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10"/>
          <p:cNvSpPr>
            <a:spLocks noChangeArrowheads="1"/>
          </p:cNvSpPr>
          <p:nvPr/>
        </p:nvSpPr>
        <p:spPr bwMode="auto">
          <a:xfrm>
            <a:off x="4648200" y="914400"/>
            <a:ext cx="4114800" cy="40386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	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34200" y="1219200"/>
            <a:ext cx="304800" cy="609600"/>
            <a:chOff x="6172200" y="4038600"/>
            <a:chExt cx="457200" cy="838200"/>
          </a:xfrm>
        </p:grpSpPr>
        <p:sp>
          <p:nvSpPr>
            <p:cNvPr id="12" name="Oval 11"/>
            <p:cNvSpPr/>
            <p:nvPr/>
          </p:nvSpPr>
          <p:spPr bwMode="auto">
            <a:xfrm>
              <a:off x="6172200" y="4038600"/>
              <a:ext cx="457200" cy="6090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cxnSp>
          <p:nvCxnSpPr>
            <p:cNvPr id="230426" name="Shape 13"/>
            <p:cNvCxnSpPr>
              <a:cxnSpLocks noChangeShapeType="1"/>
            </p:cNvCxnSpPr>
            <p:nvPr/>
          </p:nvCxnSpPr>
          <p:spPr bwMode="auto">
            <a:xfrm rot="16200000" flipH="1">
              <a:off x="6438900" y="4686300"/>
              <a:ext cx="228600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B3B3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1219200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</a:t>
            </a:r>
            <a:endParaRPr lang="en-US" sz="2400">
              <a:solidFill>
                <a:srgbClr val="000000"/>
              </a:solidFill>
              <a:ea typeface="ＭＳ Ｐゴシック" charset="0"/>
              <a:cs typeface="Verdana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28600" y="1676400"/>
            <a:ext cx="6629400" cy="381000"/>
            <a:chOff x="228600" y="1676400"/>
            <a:chExt cx="6629400" cy="381000"/>
          </a:xfrm>
        </p:grpSpPr>
        <p:sp>
          <p:nvSpPr>
            <p:cNvPr id="230423" name="Rectangle 17"/>
            <p:cNvSpPr>
              <a:spLocks noChangeArrowheads="1"/>
            </p:cNvSpPr>
            <p:nvPr/>
          </p:nvSpPr>
          <p:spPr bwMode="auto">
            <a:xfrm>
              <a:off x="5562600" y="1752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rPr>
                <a:t>Domains,</a:t>
              </a:r>
              <a:endParaRPr lang="en-US">
                <a:solidFill>
                  <a:srgbClr val="0000FF"/>
                </a:solidFill>
                <a:ea typeface="ＭＳ Ｐゴシック" charset="0"/>
                <a:cs typeface="Verdana" charset="0"/>
              </a:endParaRPr>
            </a:p>
          </p:txBody>
        </p:sp>
        <p:sp>
          <p:nvSpPr>
            <p:cNvPr id="230424" name="Oval 21"/>
            <p:cNvSpPr>
              <a:spLocks noChangeArrowheads="1"/>
            </p:cNvSpPr>
            <p:nvPr/>
          </p:nvSpPr>
          <p:spPr bwMode="auto">
            <a:xfrm>
              <a:off x="228600" y="1676400"/>
              <a:ext cx="685800" cy="3048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0" y="1752600"/>
            <a:ext cx="6629400" cy="1600200"/>
            <a:chOff x="1524000" y="1752600"/>
            <a:chExt cx="6629400" cy="1600200"/>
          </a:xfrm>
        </p:grpSpPr>
        <p:sp>
          <p:nvSpPr>
            <p:cNvPr id="230421" name="Rectangle 18"/>
            <p:cNvSpPr>
              <a:spLocks noChangeArrowheads="1"/>
            </p:cNvSpPr>
            <p:nvPr/>
          </p:nvSpPr>
          <p:spPr bwMode="auto">
            <a:xfrm>
              <a:off x="6096000" y="2209800"/>
              <a:ext cx="2057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Study Category,</a:t>
              </a:r>
              <a:endParaRPr lang="en-US" dirty="0">
                <a:solidFill>
                  <a:srgbClr val="CC0000"/>
                </a:solidFill>
                <a:ea typeface="ＭＳ Ｐゴシック" charset="0"/>
                <a:cs typeface="Verdana" charset="0"/>
              </a:endParaRPr>
            </a:p>
          </p:txBody>
        </p:sp>
        <p:sp>
          <p:nvSpPr>
            <p:cNvPr id="230422" name="Rectangle 24"/>
            <p:cNvSpPr>
              <a:spLocks noChangeArrowheads="1"/>
            </p:cNvSpPr>
            <p:nvPr/>
          </p:nvSpPr>
          <p:spPr bwMode="auto">
            <a:xfrm>
              <a:off x="1524000" y="1752600"/>
              <a:ext cx="1219200" cy="160020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819400" y="3352800"/>
            <a:ext cx="5562600" cy="381000"/>
            <a:chOff x="2819400" y="3352800"/>
            <a:chExt cx="5562600" cy="381000"/>
          </a:xfrm>
        </p:grpSpPr>
        <p:sp>
          <p:nvSpPr>
            <p:cNvPr id="230419" name="Rectangle 20"/>
            <p:cNvSpPr>
              <a:spLocks noChangeArrowheads="1"/>
            </p:cNvSpPr>
            <p:nvPr/>
          </p:nvSpPr>
          <p:spPr bwMode="auto">
            <a:xfrm>
              <a:off x="5029200" y="3352800"/>
              <a:ext cx="3352800" cy="381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Look at </a:t>
              </a:r>
              <a:r>
                <a:rPr lang="en-US">
                  <a:solidFill>
                    <a:srgbClr val="FF6600"/>
                  </a:solidFill>
                  <a:latin typeface="Verdana" charset="0"/>
                  <a:ea typeface="ＭＳ Ｐゴシック" charset="0"/>
                  <a:cs typeface="Verdana" charset="0"/>
                </a:rPr>
                <a:t>Calculations.</a:t>
              </a:r>
            </a:p>
          </p:txBody>
        </p:sp>
        <p:sp>
          <p:nvSpPr>
            <p:cNvPr id="230420" name="Rectangle 27"/>
            <p:cNvSpPr>
              <a:spLocks noChangeArrowheads="1"/>
            </p:cNvSpPr>
            <p:nvPr/>
          </p:nvSpPr>
          <p:spPr bwMode="auto">
            <a:xfrm>
              <a:off x="2819400" y="3505200"/>
              <a:ext cx="990600" cy="22860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28600" y="2133600"/>
            <a:ext cx="8153400" cy="2590800"/>
            <a:chOff x="228600" y="2133600"/>
            <a:chExt cx="8153400" cy="2590800"/>
          </a:xfrm>
        </p:grpSpPr>
        <p:sp>
          <p:nvSpPr>
            <p:cNvPr id="230417" name="Rectangle 22"/>
            <p:cNvSpPr>
              <a:spLocks noChangeArrowheads="1"/>
            </p:cNvSpPr>
            <p:nvPr/>
          </p:nvSpPr>
          <p:spPr bwMode="auto">
            <a:xfrm>
              <a:off x="5029200" y="3962400"/>
              <a:ext cx="3352800" cy="762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r>
                <a:rPr lang="en-US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Then look at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r>
                <a:rPr lang="en-US">
                  <a:solidFill>
                    <a:srgbClr val="800080"/>
                  </a:solidFill>
                  <a:latin typeface="Verdana" charset="0"/>
                  <a:ea typeface="ＭＳ Ｐゴシック" charset="0"/>
                  <a:cs typeface="Verdana" charset="0"/>
                </a:rPr>
                <a:t>Systematic Review.</a:t>
              </a:r>
            </a:p>
          </p:txBody>
        </p:sp>
        <p:sp>
          <p:nvSpPr>
            <p:cNvPr id="230418" name="Oval 28"/>
            <p:cNvSpPr>
              <a:spLocks noChangeArrowheads="1"/>
            </p:cNvSpPr>
            <p:nvPr/>
          </p:nvSpPr>
          <p:spPr bwMode="auto">
            <a:xfrm>
              <a:off x="228600" y="2133600"/>
              <a:ext cx="1219200" cy="304800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2819400" y="2819400"/>
            <a:ext cx="5334000" cy="609600"/>
            <a:chOff x="2819400" y="2819400"/>
            <a:chExt cx="5334000" cy="609600"/>
          </a:xfrm>
        </p:grpSpPr>
        <p:sp>
          <p:nvSpPr>
            <p:cNvPr id="230413" name="Rectangle 26"/>
            <p:cNvSpPr>
              <a:spLocks noChangeArrowheads="1"/>
            </p:cNvSpPr>
            <p:nvPr/>
          </p:nvSpPr>
          <p:spPr bwMode="auto">
            <a:xfrm>
              <a:off x="2819400" y="3124200"/>
              <a:ext cx="914400" cy="304800"/>
            </a:xfrm>
            <a:prstGeom prst="rect">
              <a:avLst/>
            </a:prstGeom>
            <a:noFill/>
            <a:ln w="28575">
              <a:solidFill>
                <a:srgbClr val="008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30414" name="Group 37"/>
            <p:cNvGrpSpPr>
              <a:grpSpLocks/>
            </p:cNvGrpSpPr>
            <p:nvPr/>
          </p:nvGrpSpPr>
          <p:grpSpPr bwMode="auto">
            <a:xfrm>
              <a:off x="5334000" y="2819400"/>
              <a:ext cx="2819400" cy="381000"/>
              <a:chOff x="5334000" y="2819400"/>
              <a:chExt cx="2819400" cy="381000"/>
            </a:xfrm>
          </p:grpSpPr>
          <p:sp>
            <p:nvSpPr>
              <p:cNvPr id="230415" name="Rectangle 19"/>
              <p:cNvSpPr>
                <a:spLocks noChangeArrowheads="1"/>
              </p:cNvSpPr>
              <p:nvPr/>
            </p:nvSpPr>
            <p:spPr bwMode="auto">
              <a:xfrm>
                <a:off x="5334000" y="2819400"/>
                <a:ext cx="13716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and select</a:t>
                </a:r>
                <a:endParaRPr lang="en-US">
                  <a:solidFill>
                    <a:srgbClr val="00804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230416" name="Rectangle 29"/>
              <p:cNvSpPr>
                <a:spLocks noChangeArrowheads="1"/>
              </p:cNvSpPr>
              <p:nvPr/>
            </p:nvSpPr>
            <p:spPr bwMode="auto">
              <a:xfrm>
                <a:off x="6629400" y="2819400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804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Worksheet.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037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245328"/>
            <a:ext cx="75438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22" y="2341769"/>
            <a:ext cx="5339334" cy="4283202"/>
          </a:xfrm>
          <a:prstGeom prst="rect">
            <a:avLst/>
          </a:prstGeom>
          <a:ln w="28575">
            <a:solidFill>
              <a:srgbClr val="70A1EB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293060" y="3160295"/>
            <a:ext cx="3033134" cy="3352799"/>
            <a:chOff x="3055433" y="2561992"/>
            <a:chExt cx="3033134" cy="1734015"/>
          </a:xfrm>
        </p:grpSpPr>
        <p:sp>
          <p:nvSpPr>
            <p:cNvPr id="8" name="Rectangle 7"/>
            <p:cNvSpPr/>
            <p:nvPr/>
          </p:nvSpPr>
          <p:spPr bwMode="auto">
            <a:xfrm>
              <a:off x="3055433" y="2561992"/>
              <a:ext cx="3033134" cy="1734015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337A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261731" y="2824045"/>
              <a:ext cx="2620537" cy="13381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Scroll and</a:t>
              </a: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select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i="1" dirty="0" smtClean="0">
                  <a:solidFill>
                    <a:srgbClr val="337AB7"/>
                  </a:solidFill>
                  <a:latin typeface="Calibri" charset="0"/>
                  <a:ea typeface="Calibri" charset="0"/>
                  <a:cs typeface="Calibri" charset="0"/>
                </a:rPr>
                <a:t>Searching PubMed: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rgbClr val="337AB7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Medicine Focus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i="1" dirty="0">
                <a:solidFill>
                  <a:srgbClr val="337AB7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400" b="1" u="none" strike="noStrike" cap="none" normalizeH="0" baseline="0" dirty="0" smtClean="0">
                  <a:ln>
                    <a:noFill/>
                  </a:ln>
                  <a:solidFill>
                    <a:srgbClr val="337AB7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Link: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http</a:t>
              </a:r>
              <a:r>
                <a:rPr lang="en-US" sz="20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://</a:t>
              </a:r>
              <a:r>
                <a:rPr lang="en-US" sz="2000" dirty="0" err="1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ttuhsc.libguides.com</a:t>
              </a:r>
              <a:r>
                <a:rPr lang="en-US" sz="20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/pubmed1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36638"/>
            <a:ext cx="4984750" cy="55975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3925" y="260350"/>
            <a:ext cx="474345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</a:rPr>
              <a:t>Critical Appraisal Worksheet</a:t>
            </a:r>
          </a:p>
        </p:txBody>
      </p:sp>
    </p:spTree>
    <p:extLst>
      <p:ext uri="{BB962C8B-B14F-4D97-AF65-F5344CB8AC3E}">
        <p14:creationId xmlns:p14="http://schemas.microsoft.com/office/powerpoint/2010/main" val="9383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9400" y="2539869"/>
            <a:ext cx="7287425" cy="17978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70000"/>
              </a:lnSpc>
              <a:defRPr/>
            </a:pP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Hands-On Exercises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70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6281" y="457200"/>
            <a:ext cx="5151438" cy="558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Hands-On Practice Questions</a:t>
            </a:r>
            <a:endParaRPr lang="en-US" sz="32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950" y="1155700"/>
            <a:ext cx="4540250" cy="5232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Hypertension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Type </a:t>
            </a:r>
            <a:r>
              <a:rPr lang="en-US" sz="2200" dirty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2 Diabetes </a:t>
            </a: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Mellitus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Back </a:t>
            </a: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Pain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Upper respiratory tract </a:t>
            </a: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infection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Autism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ADHD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Cataracts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Coronary artery </a:t>
            </a: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bypass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Pregnancy </a:t>
            </a: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complications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rgbClr val="3266FF"/>
                </a:solidFill>
                <a:latin typeface="Calibri" charset="0"/>
                <a:ea typeface="Calibri" charset="0"/>
                <a:cs typeface="Calibri" charset="0"/>
              </a:rPr>
              <a:t>Dysmenorrhea</a:t>
            </a:r>
            <a:endParaRPr lang="en-US" sz="2200" dirty="0">
              <a:solidFill>
                <a:srgbClr val="32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59400" y="1182914"/>
            <a:ext cx="3175000" cy="3797300"/>
            <a:chOff x="5359400" y="1746250"/>
            <a:chExt cx="3175000" cy="3797300"/>
          </a:xfrm>
        </p:grpSpPr>
        <p:sp>
          <p:nvSpPr>
            <p:cNvPr id="6" name="Rectangle 5"/>
            <p:cNvSpPr/>
            <p:nvPr/>
          </p:nvSpPr>
          <p:spPr bwMode="auto">
            <a:xfrm>
              <a:off x="5359400" y="1746250"/>
              <a:ext cx="3175000" cy="37973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492750" y="1885950"/>
              <a:ext cx="2882900" cy="3530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D81E0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Using filters on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left-hand side,</a:t>
              </a:r>
              <a:r>
                <a:rPr kumimoji="0" lang="en-US" sz="3200" b="0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 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en-US" sz="3200" b="0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narrow to: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200" baseline="0" dirty="0">
                <a:solidFill>
                  <a:srgbClr val="D81E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marL="800100" lvl="1" indent="-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kumimoji="0" lang="en-US" sz="3200" b="0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English</a:t>
              </a:r>
            </a:p>
            <a:p>
              <a:pPr marL="800100" lvl="1" indent="-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3200" baseline="0" dirty="0" smtClean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Humans</a:t>
              </a:r>
            </a:p>
            <a:p>
              <a:pPr marL="800100" lvl="1" indent="-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3200" dirty="0" smtClean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5 years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09721" y="5352143"/>
            <a:ext cx="3444422" cy="901700"/>
            <a:chOff x="1609271" y="2282372"/>
            <a:chExt cx="3444422" cy="9017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609271" y="2282372"/>
              <a:ext cx="3444422" cy="9017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42621" y="2422071"/>
              <a:ext cx="3180443" cy="68035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FF40FF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 narrow scope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FF40FF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4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2852" y="318405"/>
            <a:ext cx="6870192" cy="6269127"/>
            <a:chOff x="288164" y="253093"/>
            <a:chExt cx="6870192" cy="62691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64" y="256548"/>
              <a:ext cx="6870192" cy="626567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57802" y="253093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6237514" y="204107"/>
            <a:ext cx="2661558" cy="669472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Hypertension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4108" y="3077934"/>
            <a:ext cx="906236" cy="1714501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49635" y="1009648"/>
            <a:ext cx="1534885" cy="2680609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4003" y="302133"/>
            <a:ext cx="7093458" cy="6253734"/>
            <a:chOff x="254003" y="302133"/>
            <a:chExt cx="7093458" cy="62537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3" y="302133"/>
              <a:ext cx="7093458" cy="625373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316346" y="303671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4572000" y="204107"/>
            <a:ext cx="4327072" cy="669472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Type 2 </a:t>
            </a:r>
            <a:r>
              <a:rPr lang="en-US" sz="3000" smtClean="0">
                <a:solidFill>
                  <a:schemeClr val="tx1"/>
                </a:solidFill>
              </a:rPr>
              <a:t>diabetes mellitus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6410" y="3167144"/>
            <a:ext cx="906236" cy="1714501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39206" y="1020799"/>
            <a:ext cx="1664121" cy="2781767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3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3031" y="323850"/>
            <a:ext cx="7383780" cy="6210300"/>
            <a:chOff x="293031" y="323850"/>
            <a:chExt cx="7383780" cy="6210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31" y="323850"/>
              <a:ext cx="7383780" cy="62103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539367" y="337124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5742878" y="226408"/>
            <a:ext cx="2966225" cy="866411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Back pain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2166" y="3289807"/>
            <a:ext cx="906236" cy="1714501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73742" y="1232674"/>
            <a:ext cx="1534885" cy="2748312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9095" y="361786"/>
            <a:ext cx="6733540" cy="6223635"/>
            <a:chOff x="349095" y="317182"/>
            <a:chExt cx="6733540" cy="62236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95" y="317182"/>
              <a:ext cx="6733540" cy="622363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82172" y="325973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2419815" y="148350"/>
            <a:ext cx="6556917" cy="810655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Upper respiratory tract infection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5619" y="3066782"/>
            <a:ext cx="906236" cy="1714501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249636" y="1059365"/>
            <a:ext cx="1534885" cy="2620538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4225" y="342900"/>
            <a:ext cx="7292340" cy="6172200"/>
            <a:chOff x="264225" y="342900"/>
            <a:chExt cx="7292340" cy="6172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25" y="342900"/>
              <a:ext cx="7292340" cy="6172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05913" y="370577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6657279" y="181804"/>
            <a:ext cx="2308302" cy="810655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Autism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6409" y="3323260"/>
            <a:ext cx="906236" cy="1714501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662231" y="1092817"/>
            <a:ext cx="1686423" cy="2865865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3442" y="265684"/>
            <a:ext cx="7825740" cy="6326632"/>
            <a:chOff x="659130" y="531368"/>
            <a:chExt cx="7825740" cy="63266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30" y="531368"/>
              <a:ext cx="7825740" cy="6326632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spect="1"/>
            </p:cNvSpPr>
            <p:nvPr/>
          </p:nvSpPr>
          <p:spPr>
            <a:xfrm>
              <a:off x="6542981" y="537847"/>
              <a:ext cx="1018413" cy="16973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6813397" y="181804"/>
            <a:ext cx="2096428" cy="665689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ADHD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1014" y="2571750"/>
            <a:ext cx="906236" cy="1531900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19070" y="914397"/>
            <a:ext cx="1719876" cy="2397515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1480" y="366903"/>
            <a:ext cx="8133588" cy="6124194"/>
            <a:chOff x="291480" y="366903"/>
            <a:chExt cx="8133588" cy="61241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80" y="366903"/>
              <a:ext cx="8133588" cy="61241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442613" y="370577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6601524" y="159502"/>
            <a:ext cx="2286000" cy="665689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</a:t>
            </a:r>
            <a:r>
              <a:rPr lang="en-US" sz="3600" dirty="0" smtClean="0">
                <a:solidFill>
                  <a:schemeClr val="tx1"/>
                </a:solidFill>
              </a:rPr>
              <a:t>ataracts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863" y="2805926"/>
            <a:ext cx="989074" cy="1531900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30942" y="1031485"/>
            <a:ext cx="1820237" cy="2492300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2000" y="2242361"/>
            <a:ext cx="7620000" cy="237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EBM and the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Cochrane Databases</a:t>
            </a:r>
            <a:endParaRPr lang="en-US" sz="60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22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935" y="408051"/>
            <a:ext cx="8154162" cy="6041898"/>
            <a:chOff x="289935" y="408051"/>
            <a:chExt cx="8154162" cy="60418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35" y="408051"/>
              <a:ext cx="8154162" cy="604189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442617" y="415184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4070195" y="159502"/>
            <a:ext cx="4917688" cy="665689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Coronary </a:t>
            </a:r>
            <a:r>
              <a:rPr lang="en-US" sz="3600" smtClean="0">
                <a:solidFill>
                  <a:schemeClr val="tx1"/>
                </a:solidFill>
              </a:rPr>
              <a:t>artery bypass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863" y="2805926"/>
            <a:ext cx="989074" cy="1531900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30942" y="1053787"/>
            <a:ext cx="1820237" cy="2492300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3027" y="1099174"/>
            <a:ext cx="8140446" cy="5239512"/>
            <a:chOff x="223027" y="809244"/>
            <a:chExt cx="8140446" cy="52395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27" y="809244"/>
              <a:ext cx="8140446" cy="523951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364556" y="816628"/>
              <a:ext cx="1028700" cy="14880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4059044" y="215259"/>
            <a:ext cx="4917688" cy="665689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Pregnancy complications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2956" y="3508451"/>
            <a:ext cx="989074" cy="1531900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08640" y="1711700"/>
            <a:ext cx="1820237" cy="2514611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7632" y="460375"/>
            <a:ext cx="8277225" cy="5937250"/>
            <a:chOff x="267632" y="460375"/>
            <a:chExt cx="8277225" cy="5937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32" y="460375"/>
              <a:ext cx="8277225" cy="59372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542982" y="482091"/>
              <a:ext cx="1028700" cy="171449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latin typeface="+mj-lt"/>
                </a:rPr>
                <a:t>Your User name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5229922" y="215259"/>
            <a:ext cx="3746810" cy="665689"/>
          </a:xfrm>
          <a:prstGeom prst="wedgeRoundRectCallout">
            <a:avLst>
              <a:gd name="adj1" fmla="val -49109"/>
              <a:gd name="adj2" fmla="val 25187"/>
              <a:gd name="adj3" fmla="val 16667"/>
            </a:avLst>
          </a:prstGeom>
          <a:solidFill>
            <a:schemeClr val="bg1"/>
          </a:solidFill>
          <a:ln w="107950">
            <a:solidFill>
              <a:srgbClr val="00C7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Dysmenorrhea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409" y="2939739"/>
            <a:ext cx="989074" cy="1531900"/>
          </a:xfrm>
          <a:prstGeom prst="roundRect">
            <a:avLst/>
          </a:prstGeom>
          <a:noFill/>
          <a:ln w="7620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286699" y="1165291"/>
            <a:ext cx="1820237" cy="2514611"/>
          </a:xfrm>
          <a:prstGeom prst="roundRect">
            <a:avLst/>
          </a:prstGeom>
          <a:noFill/>
          <a:ln w="76200">
            <a:solidFill>
              <a:srgbClr val="FA27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04216" y="2757980"/>
            <a:ext cx="4735568" cy="134204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The End</a:t>
            </a:r>
            <a:endParaRPr lang="en-US" sz="8000" dirty="0">
              <a:solidFill>
                <a:srgbClr val="6600CC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4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0883" y="228600"/>
            <a:ext cx="8719060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i="1" dirty="0">
                <a:solidFill>
                  <a:srgbClr val="FFFFFF"/>
                </a:solidFill>
              </a:rPr>
              <a:t>How EBM and the Cochrane Databases Got Started</a:t>
            </a:r>
          </a:p>
        </p:txBody>
      </p:sp>
      <p:pic>
        <p:nvPicPr>
          <p:cNvPr id="8" name="Picture 7" descr="Screen Shot 2013-09-19 at 1.0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1" y="3646004"/>
            <a:ext cx="4526280" cy="2910840"/>
          </a:xfrm>
          <a:prstGeom prst="rect">
            <a:avLst/>
          </a:prstGeom>
        </p:spPr>
      </p:pic>
      <p:pic>
        <p:nvPicPr>
          <p:cNvPr id="9" name="Picture 8" descr="Screen Shot 2013-09-19 at 1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94" y="1214462"/>
            <a:ext cx="3962146" cy="53423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385" y="3759900"/>
            <a:ext cx="4114800" cy="588060"/>
          </a:xfrm>
          <a:prstGeom prst="rect">
            <a:avLst/>
          </a:prstGeom>
          <a:noFill/>
          <a:ln w="76200" cap="flat" cmpd="sng" algn="ctr">
            <a:solidFill>
              <a:srgbClr val="00AC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66138" y="1192839"/>
            <a:ext cx="2839100" cy="2153978"/>
            <a:chOff x="1066138" y="1192839"/>
            <a:chExt cx="2839100" cy="2153978"/>
          </a:xfrm>
        </p:grpSpPr>
        <p:pic>
          <p:nvPicPr>
            <p:cNvPr id="10" name="Picture 9" descr="_44696692_aef2db9c-9072-4785-9644-cb293b9211b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112" y="1192839"/>
              <a:ext cx="2152650" cy="161925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66138" y="2874012"/>
              <a:ext cx="2839100" cy="472805"/>
            </a:xfrm>
            <a:prstGeom prst="rect">
              <a:avLst/>
            </a:prstGeom>
            <a:no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by Archie Cochrane, M.D.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4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1194</TotalTime>
  <Words>1049</Words>
  <Application>Microsoft Macintosh PowerPoint</Application>
  <PresentationFormat>On-screen Show (4:3)</PresentationFormat>
  <Paragraphs>345</Paragraphs>
  <Slides>83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83</vt:i4>
      </vt:variant>
    </vt:vector>
  </HeadingPairs>
  <TitlesOfParts>
    <vt:vector size="108" baseType="lpstr">
      <vt:lpstr>Arial</vt:lpstr>
      <vt:lpstr>Calibri</vt:lpstr>
      <vt:lpstr>Calibri Light</vt:lpstr>
      <vt:lpstr>Courier New</vt:lpstr>
      <vt:lpstr>Geneva</vt:lpstr>
      <vt:lpstr>Helvetica Neue</vt:lpstr>
      <vt:lpstr>Kohinoor Devanagari Book</vt:lpstr>
      <vt:lpstr>ＭＳ Ｐゴシック</vt:lpstr>
      <vt:lpstr>ＭＳ 明朝</vt:lpstr>
      <vt:lpstr>News Gothic MT</vt:lpstr>
      <vt:lpstr>Noteworthy Bold</vt:lpstr>
      <vt:lpstr>Seravek ExtraLight</vt:lpstr>
      <vt:lpstr>Textile</vt:lpstr>
      <vt:lpstr>Times</vt:lpstr>
      <vt:lpstr>Times New Roman</vt:lpstr>
      <vt:lpstr>Verdana</vt:lpstr>
      <vt:lpstr>Zapf Dingbats</vt:lpstr>
      <vt:lpstr>3_Office Theme</vt:lpstr>
      <vt:lpstr>1_Office Theme</vt:lpstr>
      <vt:lpstr>Blank Presentation</vt:lpstr>
      <vt:lpstr>1_Blank Presentation</vt:lpstr>
      <vt:lpstr>2_Blank Presentation</vt:lpstr>
      <vt:lpstr>5_Office Theme</vt:lpstr>
      <vt:lpstr>3_Blank Presentation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194</cp:revision>
  <dcterms:created xsi:type="dcterms:W3CDTF">2017-02-22T23:31:08Z</dcterms:created>
  <dcterms:modified xsi:type="dcterms:W3CDTF">2017-03-06T17:17:03Z</dcterms:modified>
</cp:coreProperties>
</file>