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1" r:id="rId1"/>
    <p:sldMasterId id="2147483873" r:id="rId2"/>
    <p:sldMasterId id="2147483885" r:id="rId3"/>
    <p:sldMasterId id="2147483897" r:id="rId4"/>
    <p:sldMasterId id="2147483909" r:id="rId5"/>
  </p:sldMasterIdLst>
  <p:notesMasterIdLst>
    <p:notesMasterId r:id="rId77"/>
  </p:notesMasterIdLst>
  <p:sldIdLst>
    <p:sldId id="256" r:id="rId6"/>
    <p:sldId id="257" r:id="rId7"/>
    <p:sldId id="297" r:id="rId8"/>
    <p:sldId id="314" r:id="rId9"/>
    <p:sldId id="315" r:id="rId10"/>
    <p:sldId id="347" r:id="rId11"/>
    <p:sldId id="316" r:id="rId12"/>
    <p:sldId id="317" r:id="rId13"/>
    <p:sldId id="312" r:id="rId14"/>
    <p:sldId id="321" r:id="rId15"/>
    <p:sldId id="318" r:id="rId16"/>
    <p:sldId id="313" r:id="rId17"/>
    <p:sldId id="336" r:id="rId18"/>
    <p:sldId id="320" r:id="rId19"/>
    <p:sldId id="260" r:id="rId20"/>
    <p:sldId id="305" r:id="rId21"/>
    <p:sldId id="262" r:id="rId22"/>
    <p:sldId id="280" r:id="rId23"/>
    <p:sldId id="327" r:id="rId24"/>
    <p:sldId id="343" r:id="rId25"/>
    <p:sldId id="282" r:id="rId26"/>
    <p:sldId id="338" r:id="rId27"/>
    <p:sldId id="342" r:id="rId28"/>
    <p:sldId id="337" r:id="rId29"/>
    <p:sldId id="328" r:id="rId30"/>
    <p:sldId id="329" r:id="rId31"/>
    <p:sldId id="340" r:id="rId32"/>
    <p:sldId id="341" r:id="rId33"/>
    <p:sldId id="344" r:id="rId34"/>
    <p:sldId id="345" r:id="rId35"/>
    <p:sldId id="346" r:id="rId36"/>
    <p:sldId id="289" r:id="rId37"/>
    <p:sldId id="270" r:id="rId38"/>
    <p:sldId id="275" r:id="rId39"/>
    <p:sldId id="276" r:id="rId40"/>
    <p:sldId id="279" r:id="rId41"/>
    <p:sldId id="277" r:id="rId42"/>
    <p:sldId id="263" r:id="rId43"/>
    <p:sldId id="264" r:id="rId44"/>
    <p:sldId id="287" r:id="rId45"/>
    <p:sldId id="322" r:id="rId46"/>
    <p:sldId id="323" r:id="rId47"/>
    <p:sldId id="324" r:id="rId48"/>
    <p:sldId id="325" r:id="rId49"/>
    <p:sldId id="326" r:id="rId50"/>
    <p:sldId id="309" r:id="rId51"/>
    <p:sldId id="331" r:id="rId52"/>
    <p:sldId id="278" r:id="rId53"/>
    <p:sldId id="271" r:id="rId54"/>
    <p:sldId id="272" r:id="rId55"/>
    <p:sldId id="273" r:id="rId56"/>
    <p:sldId id="274" r:id="rId57"/>
    <p:sldId id="301" r:id="rId58"/>
    <p:sldId id="310" r:id="rId59"/>
    <p:sldId id="333" r:id="rId60"/>
    <p:sldId id="332" r:id="rId61"/>
    <p:sldId id="300" r:id="rId62"/>
    <p:sldId id="283" r:id="rId63"/>
    <p:sldId id="284" r:id="rId64"/>
    <p:sldId id="335" r:id="rId65"/>
    <p:sldId id="290" r:id="rId66"/>
    <p:sldId id="285" r:id="rId67"/>
    <p:sldId id="306" r:id="rId68"/>
    <p:sldId id="286" r:id="rId69"/>
    <p:sldId id="294" r:id="rId70"/>
    <p:sldId id="307" r:id="rId71"/>
    <p:sldId id="266" r:id="rId72"/>
    <p:sldId id="281" r:id="rId73"/>
    <p:sldId id="261" r:id="rId74"/>
    <p:sldId id="308" r:id="rId75"/>
    <p:sldId id="295" r:id="rId7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 showGuides="1">
      <p:cViewPr varScale="1">
        <p:scale>
          <a:sx n="95" d="100"/>
          <a:sy n="95" d="100"/>
        </p:scale>
        <p:origin x="-2488" y="-120"/>
      </p:cViewPr>
      <p:guideLst>
        <p:guide orient="horz" pos="3177"/>
        <p:guide pos="575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80" Type="http://schemas.openxmlformats.org/officeDocument/2006/relationships/viewProps" Target="viewProps.xml"/><Relationship Id="rId81" Type="http://schemas.openxmlformats.org/officeDocument/2006/relationships/theme" Target="theme/theme1.xml"/><Relationship Id="rId82" Type="http://schemas.openxmlformats.org/officeDocument/2006/relationships/tableStyles" Target="tableStyles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notesMaster" Target="notesMasters/notesMaster1.xml"/><Relationship Id="rId78" Type="http://schemas.openxmlformats.org/officeDocument/2006/relationships/printerSettings" Target="printerSettings/printerSettings1.bin"/><Relationship Id="rId79" Type="http://schemas.openxmlformats.org/officeDocument/2006/relationships/presProps" Target="presProps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788428-3FE1-DE46-B5E9-4C018D3D16F7}" type="datetimeFigureOut">
              <a:rPr lang="en-US" smtClean="0"/>
              <a:t>8/11/2015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8B66AB-19CF-DF47-A404-5510B29BE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417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Learning Resource Center is located on the 2</a:t>
            </a:r>
            <a:r>
              <a:rPr lang="en-US" baseline="30000" dirty="0" smtClean="0"/>
              <a:t>nd</a:t>
            </a:r>
            <a:r>
              <a:rPr lang="en-US" dirty="0" smtClean="0"/>
              <a:t> floor of the Lubbock library.  Here,</a:t>
            </a:r>
            <a:r>
              <a:rPr lang="en-US" baseline="0" dirty="0" smtClean="0"/>
              <a:t> you can check out the library’s audiovisual materials, anatomical models, and computer stations.  These materials, including the computer stations, require a library card in order to be checked out.  Drinks only are allowed in the Learning Resource Center.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76C786-3263-4DB4-99A1-50BA7B1EC57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1887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2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These are the Reference Librarians at the Lubbock campus.  Our office hours are Monday – Friday 8:00am – 5:00pm</a:t>
            </a:r>
            <a:r>
              <a:rPr lang="en-US" altLang="en-US" baseline="0" dirty="0" smtClean="0">
                <a:ea typeface="ＭＳ Ｐゴシック" pitchFamily="34" charset="-128"/>
              </a:rPr>
              <a:t> Central Time.  Feel free to give us a call or send us an e-mail, text us!  We will be happy to help you.</a:t>
            </a:r>
            <a:endParaRPr lang="en-US" altLang="en-US" dirty="0" smtClean="0">
              <a:ea typeface="ＭＳ Ｐゴシック" pitchFamily="34" charset="-128"/>
            </a:endParaRPr>
          </a:p>
          <a:p>
            <a:endParaRPr lang="en-US" altLang="en-US" dirty="0" smtClean="0">
              <a:ea typeface="ＭＳ Ｐゴシック" pitchFamily="34" charset="-128"/>
            </a:endParaRPr>
          </a:p>
        </p:txBody>
      </p:sp>
      <p:sp>
        <p:nvSpPr>
          <p:cNvPr id="192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0638891-AFAC-456B-BEAB-5C45C47E76B2}" type="slidenum">
              <a:rPr lang="en-US" altLang="en-US">
                <a:solidFill>
                  <a:prstClr val="black"/>
                </a:solidFill>
              </a:rPr>
              <a:pPr eaLnBrk="1" hangingPunct="1"/>
              <a:t>16</a:t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0576-8EB7-144D-877C-43F8646783CF}" type="datetimeFigureOut">
              <a:rPr lang="en-US" smtClean="0"/>
              <a:t>8/11/2015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0576-8EB7-144D-877C-43F8646783CF}" type="datetimeFigureOut">
              <a:rPr lang="en-US" smtClean="0"/>
              <a:t>8/11/2015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69915-3696-3E40-9FF1-8FFD9A15685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0576-8EB7-144D-877C-43F8646783CF}" type="datetimeFigureOut">
              <a:rPr lang="en-US" smtClean="0"/>
              <a:t>8/11/2015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69915-3696-3E40-9FF1-8FFD9A15685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A45B764-DD3C-9141-A389-54693F1D15B1}" type="datetimeFigureOut">
              <a:rPr lang="en-US" smtClean="0">
                <a:solidFill>
                  <a:srgbClr val="DEDED7"/>
                </a:solidFill>
                <a:latin typeface="Franklin Gothic Medium"/>
              </a:rPr>
              <a:pPr/>
              <a:t>8/11/2015</a:t>
            </a:fld>
            <a:endParaRPr lang="en-US">
              <a:solidFill>
                <a:srgbClr val="DEDED7"/>
              </a:solidFill>
              <a:latin typeface="Franklin Gothic Medium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29D038E-8830-2946-BF06-2D976D5EDDD8}" type="slidenum">
              <a:rPr lang="en-US" smtClean="0">
                <a:latin typeface="Franklin Gothic Medium"/>
              </a:rPr>
              <a:pPr/>
              <a:t>‹#›</a:t>
            </a:fld>
            <a:endParaRPr lang="en-US">
              <a:latin typeface="Franklin Gothic Medium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rgbClr val="DEDED7"/>
              </a:solidFill>
              <a:latin typeface="Franklin Gothic Medium"/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5B764-DD3C-9141-A389-54693F1D15B1}" type="datetimeFigureOut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8/11/2015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D038E-8830-2946-BF06-2D976D5EDDD8}" type="slidenum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‹#›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A45B764-DD3C-9141-A389-54693F1D15B1}" type="datetimeFigureOut">
              <a:rPr lang="en-US" smtClean="0">
                <a:latin typeface="Franklin Gothic Medium"/>
              </a:rPr>
              <a:pPr/>
              <a:t>8/11/2015</a:t>
            </a:fld>
            <a:endParaRPr lang="en-US">
              <a:latin typeface="Franklin Gothic Medium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9D038E-8830-2946-BF06-2D976D5EDDD8}" type="slidenum">
              <a:rPr lang="en-US" smtClean="0">
                <a:solidFill>
                  <a:srgbClr val="DEDED7"/>
                </a:solidFill>
                <a:latin typeface="Franklin Gothic Medium"/>
              </a:rPr>
              <a:pPr/>
              <a:t>‹#›</a:t>
            </a:fld>
            <a:endParaRPr lang="en-US">
              <a:solidFill>
                <a:srgbClr val="DEDED7"/>
              </a:solidFill>
              <a:latin typeface="Franklin Gothic Medium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>
              <a:latin typeface="Franklin Gothic Medium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5B764-DD3C-9141-A389-54693F1D15B1}" type="datetimeFigureOut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8/11/2015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D038E-8830-2946-BF06-2D976D5EDDD8}" type="slidenum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‹#›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5B764-DD3C-9141-A389-54693F1D15B1}" type="datetimeFigureOut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8/11/2015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D038E-8830-2946-BF06-2D976D5EDDD8}" type="slidenum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‹#›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5B764-DD3C-9141-A389-54693F1D15B1}" type="datetimeFigureOut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8/11/2015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D038E-8830-2946-BF06-2D976D5EDDD8}" type="slidenum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‹#›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5B764-DD3C-9141-A389-54693F1D15B1}" type="datetimeFigureOut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8/11/2015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D038E-8830-2946-BF06-2D976D5EDDD8}" type="slidenum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‹#›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5B764-DD3C-9141-A389-54693F1D15B1}" type="datetimeFigureOut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8/11/2015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29D038E-8830-2946-BF06-2D976D5EDDD8}" type="slidenum">
              <a:rPr lang="en-US" smtClean="0">
                <a:latin typeface="Franklin Gothic Medium"/>
              </a:rPr>
              <a:pPr/>
              <a:t>‹#›</a:t>
            </a:fld>
            <a:endParaRPr lang="en-US">
              <a:latin typeface="Franklin Gothic Medium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0576-8EB7-144D-877C-43F8646783CF}" type="datetimeFigureOut">
              <a:rPr lang="en-US" smtClean="0"/>
              <a:t>8/11/2015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69915-3696-3E40-9FF1-8FFD9A15685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5B764-DD3C-9141-A389-54693F1D15B1}" type="datetimeFigureOut">
              <a:rPr lang="en-US" smtClean="0">
                <a:solidFill>
                  <a:srgbClr val="DEDED7"/>
                </a:solidFill>
                <a:latin typeface="Franklin Gothic Medium"/>
              </a:rPr>
              <a:pPr/>
              <a:t>8/11/2015</a:t>
            </a:fld>
            <a:endParaRPr lang="en-US">
              <a:solidFill>
                <a:srgbClr val="DEDED7"/>
              </a:solidFill>
              <a:latin typeface="Franklin Gothic Medium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EDED7"/>
              </a:solidFill>
              <a:latin typeface="Franklin Gothic Medium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D038E-8830-2946-BF06-2D976D5EDDD8}" type="slidenum">
              <a:rPr lang="en-US" smtClean="0">
                <a:solidFill>
                  <a:srgbClr val="DEDED7"/>
                </a:solidFill>
                <a:latin typeface="Franklin Gothic Medium"/>
              </a:rPr>
              <a:pPr/>
              <a:t>‹#›</a:t>
            </a:fld>
            <a:endParaRPr lang="en-US">
              <a:solidFill>
                <a:srgbClr val="DEDED7"/>
              </a:solidFill>
              <a:latin typeface="Franklin Gothic Medium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5B764-DD3C-9141-A389-54693F1D15B1}" type="datetimeFigureOut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8/11/2015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D038E-8830-2946-BF06-2D976D5EDDD8}" type="slidenum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‹#›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5B764-DD3C-9141-A389-54693F1D15B1}" type="datetimeFigureOut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8/11/2015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9D038E-8830-2946-BF06-2D976D5EDDD8}" type="slidenum">
              <a:rPr lang="en-US" smtClean="0">
                <a:solidFill>
                  <a:srgbClr val="DEDED7"/>
                </a:solidFill>
                <a:latin typeface="Franklin Gothic Medium"/>
              </a:rPr>
              <a:pPr/>
              <a:t>‹#›</a:t>
            </a:fld>
            <a:endParaRPr lang="en-US">
              <a:solidFill>
                <a:srgbClr val="DEDED7"/>
              </a:solidFill>
              <a:latin typeface="Franklin Gothic Medium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A45B764-DD3C-9141-A389-54693F1D15B1}" type="datetimeFigureOut">
              <a:rPr lang="en-US" smtClean="0">
                <a:solidFill>
                  <a:srgbClr val="DEDED7"/>
                </a:solidFill>
                <a:latin typeface="Franklin Gothic Medium"/>
              </a:rPr>
              <a:pPr/>
              <a:t>8/11/2015</a:t>
            </a:fld>
            <a:endParaRPr lang="en-US">
              <a:solidFill>
                <a:srgbClr val="DEDED7"/>
              </a:solidFill>
              <a:latin typeface="Franklin Gothic Medium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29D038E-8830-2946-BF06-2D976D5EDDD8}" type="slidenum">
              <a:rPr lang="en-US" smtClean="0">
                <a:latin typeface="Franklin Gothic Medium"/>
              </a:rPr>
              <a:pPr/>
              <a:t>‹#›</a:t>
            </a:fld>
            <a:endParaRPr lang="en-US">
              <a:latin typeface="Franklin Gothic Medium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rgbClr val="DEDED7"/>
              </a:solidFill>
              <a:latin typeface="Franklin Gothic Medium"/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5B764-DD3C-9141-A389-54693F1D15B1}" type="datetimeFigureOut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8/11/2015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D038E-8830-2946-BF06-2D976D5EDDD8}" type="slidenum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‹#›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A45B764-DD3C-9141-A389-54693F1D15B1}" type="datetimeFigureOut">
              <a:rPr lang="en-US" smtClean="0">
                <a:latin typeface="Franklin Gothic Medium"/>
              </a:rPr>
              <a:pPr/>
              <a:t>8/11/2015</a:t>
            </a:fld>
            <a:endParaRPr lang="en-US">
              <a:latin typeface="Franklin Gothic Medium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9D038E-8830-2946-BF06-2D976D5EDDD8}" type="slidenum">
              <a:rPr lang="en-US" smtClean="0">
                <a:solidFill>
                  <a:srgbClr val="DEDED7"/>
                </a:solidFill>
                <a:latin typeface="Franklin Gothic Medium"/>
              </a:rPr>
              <a:pPr/>
              <a:t>‹#›</a:t>
            </a:fld>
            <a:endParaRPr lang="en-US">
              <a:solidFill>
                <a:srgbClr val="DEDED7"/>
              </a:solidFill>
              <a:latin typeface="Franklin Gothic Medium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>
              <a:latin typeface="Franklin Gothic Medium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5B764-DD3C-9141-A389-54693F1D15B1}" type="datetimeFigureOut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8/11/2015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D038E-8830-2946-BF06-2D976D5EDDD8}" type="slidenum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‹#›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5B764-DD3C-9141-A389-54693F1D15B1}" type="datetimeFigureOut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8/11/2015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D038E-8830-2946-BF06-2D976D5EDDD8}" type="slidenum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‹#›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5B764-DD3C-9141-A389-54693F1D15B1}" type="datetimeFigureOut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8/11/2015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D038E-8830-2946-BF06-2D976D5EDDD8}" type="slidenum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‹#›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5B764-DD3C-9141-A389-54693F1D15B1}" type="datetimeFigureOut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8/11/2015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D038E-8830-2946-BF06-2D976D5EDDD8}" type="slidenum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‹#›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0576-8EB7-144D-877C-43F8646783CF}" type="datetimeFigureOut">
              <a:rPr lang="en-US" smtClean="0"/>
              <a:t>8/11/2015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5B764-DD3C-9141-A389-54693F1D15B1}" type="datetimeFigureOut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8/11/2015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29D038E-8830-2946-BF06-2D976D5EDDD8}" type="slidenum">
              <a:rPr lang="en-US" smtClean="0">
                <a:latin typeface="Franklin Gothic Medium"/>
              </a:rPr>
              <a:pPr/>
              <a:t>‹#›</a:t>
            </a:fld>
            <a:endParaRPr lang="en-US">
              <a:latin typeface="Franklin Gothic Medium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5B764-DD3C-9141-A389-54693F1D15B1}" type="datetimeFigureOut">
              <a:rPr lang="en-US" smtClean="0">
                <a:solidFill>
                  <a:srgbClr val="DEDED7"/>
                </a:solidFill>
                <a:latin typeface="Franklin Gothic Medium"/>
              </a:rPr>
              <a:pPr/>
              <a:t>8/11/2015</a:t>
            </a:fld>
            <a:endParaRPr lang="en-US">
              <a:solidFill>
                <a:srgbClr val="DEDED7"/>
              </a:solidFill>
              <a:latin typeface="Franklin Gothic Medium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EDED7"/>
              </a:solidFill>
              <a:latin typeface="Franklin Gothic Medium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D038E-8830-2946-BF06-2D976D5EDDD8}" type="slidenum">
              <a:rPr lang="en-US" smtClean="0">
                <a:solidFill>
                  <a:srgbClr val="DEDED7"/>
                </a:solidFill>
                <a:latin typeface="Franklin Gothic Medium"/>
              </a:rPr>
              <a:pPr/>
              <a:t>‹#›</a:t>
            </a:fld>
            <a:endParaRPr lang="en-US">
              <a:solidFill>
                <a:srgbClr val="DEDED7"/>
              </a:solidFill>
              <a:latin typeface="Franklin Gothic Medium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5B764-DD3C-9141-A389-54693F1D15B1}" type="datetimeFigureOut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8/11/2015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D038E-8830-2946-BF06-2D976D5EDDD8}" type="slidenum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‹#›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5B764-DD3C-9141-A389-54693F1D15B1}" type="datetimeFigureOut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8/11/2015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9D038E-8830-2946-BF06-2D976D5EDDD8}" type="slidenum">
              <a:rPr lang="en-US" smtClean="0">
                <a:solidFill>
                  <a:srgbClr val="DEDED7"/>
                </a:solidFill>
                <a:latin typeface="Franklin Gothic Medium"/>
              </a:rPr>
              <a:pPr/>
              <a:t>‹#›</a:t>
            </a:fld>
            <a:endParaRPr lang="en-US">
              <a:solidFill>
                <a:srgbClr val="DEDED7"/>
              </a:solidFill>
              <a:latin typeface="Franklin Gothic Medium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3E8A9-0D44-458B-AA27-E00F8E4E3A47}" type="datetimeFigureOut">
              <a:rPr lang="en-US" smtClean="0">
                <a:solidFill>
                  <a:srgbClr val="000000"/>
                </a:solidFill>
                <a:latin typeface="Arial"/>
              </a:rPr>
              <a:pPr/>
              <a:t>8/11/2015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742157A-7E21-42A8-88C1-609503BE816A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3E8A9-0D44-458B-AA27-E00F8E4E3A47}" type="datetimeFigureOut">
              <a:rPr lang="en-US" smtClean="0">
                <a:solidFill>
                  <a:srgbClr val="000000"/>
                </a:solidFill>
                <a:latin typeface="Arial"/>
              </a:rPr>
              <a:pPr/>
              <a:t>8/11/2015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2157A-7E21-42A8-88C1-609503BE816A}" type="slidenum">
              <a:rPr lang="en-US" smtClean="0">
                <a:solidFill>
                  <a:srgbClr val="D1282E"/>
                </a:solidFill>
                <a:latin typeface="Arial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3E8A9-0D44-458B-AA27-E00F8E4E3A47}" type="datetimeFigureOut">
              <a:rPr lang="en-US" smtClean="0">
                <a:solidFill>
                  <a:srgbClr val="000000"/>
                </a:solidFill>
                <a:latin typeface="Arial"/>
              </a:rPr>
              <a:pPr/>
              <a:t>8/11/2015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42157A-7E21-42A8-88C1-609503BE816A}" type="slidenum">
              <a:rPr lang="en-US" smtClean="0">
                <a:solidFill>
                  <a:srgbClr val="D1282E"/>
                </a:solidFill>
                <a:latin typeface="Arial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3E8A9-0D44-458B-AA27-E00F8E4E3A47}" type="datetimeFigureOut">
              <a:rPr lang="en-US" smtClean="0">
                <a:solidFill>
                  <a:srgbClr val="000000"/>
                </a:solidFill>
                <a:latin typeface="Arial"/>
              </a:rPr>
              <a:pPr/>
              <a:t>8/11/2015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2157A-7E21-42A8-88C1-609503BE816A}" type="slidenum">
              <a:rPr lang="en-US" smtClean="0">
                <a:solidFill>
                  <a:srgbClr val="D1282E"/>
                </a:solidFill>
                <a:latin typeface="Arial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3E8A9-0D44-458B-AA27-E00F8E4E3A47}" type="datetimeFigureOut">
              <a:rPr lang="en-US" smtClean="0">
                <a:solidFill>
                  <a:srgbClr val="000000"/>
                </a:solidFill>
                <a:latin typeface="Arial"/>
              </a:rPr>
              <a:pPr/>
              <a:t>8/11/2015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2157A-7E21-42A8-88C1-609503BE816A}" type="slidenum">
              <a:rPr lang="en-US" smtClean="0">
                <a:solidFill>
                  <a:srgbClr val="D1282E"/>
                </a:solidFill>
                <a:latin typeface="Arial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3E8A9-0D44-458B-AA27-E00F8E4E3A47}" type="datetimeFigureOut">
              <a:rPr lang="en-US" smtClean="0">
                <a:solidFill>
                  <a:srgbClr val="000000"/>
                </a:solidFill>
                <a:latin typeface="Arial"/>
              </a:rPr>
              <a:pPr/>
              <a:t>8/11/2015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2157A-7E21-42A8-88C1-609503BE816A}" type="slidenum">
              <a:rPr lang="en-US" smtClean="0">
                <a:solidFill>
                  <a:srgbClr val="D1282E"/>
                </a:solidFill>
                <a:latin typeface="Arial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0576-8EB7-144D-877C-43F8646783CF}" type="datetimeFigureOut">
              <a:rPr lang="en-US" smtClean="0"/>
              <a:t>8/11/2015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69915-3696-3E40-9FF1-8FFD9A15685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3E8A9-0D44-458B-AA27-E00F8E4E3A47}" type="datetimeFigureOut">
              <a:rPr lang="en-US" smtClean="0">
                <a:solidFill>
                  <a:srgbClr val="000000"/>
                </a:solidFill>
                <a:latin typeface="Arial"/>
              </a:rPr>
              <a:pPr/>
              <a:t>8/11/2015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2157A-7E21-42A8-88C1-609503BE816A}" type="slidenum">
              <a:rPr lang="en-US" smtClean="0">
                <a:solidFill>
                  <a:srgbClr val="D1282E"/>
                </a:solidFill>
                <a:latin typeface="Arial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3E8A9-0D44-458B-AA27-E00F8E4E3A47}" type="datetimeFigureOut">
              <a:rPr lang="en-US" smtClean="0">
                <a:solidFill>
                  <a:srgbClr val="000000"/>
                </a:solidFill>
                <a:latin typeface="Arial"/>
              </a:rPr>
              <a:pPr/>
              <a:t>8/11/2015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2157A-7E21-42A8-88C1-609503BE816A}" type="slidenum">
              <a:rPr lang="en-US" smtClean="0">
                <a:solidFill>
                  <a:srgbClr val="D1282E"/>
                </a:solidFill>
                <a:latin typeface="Arial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3E8A9-0D44-458B-AA27-E00F8E4E3A47}" type="datetimeFigureOut">
              <a:rPr lang="en-US" smtClean="0">
                <a:solidFill>
                  <a:srgbClr val="000000"/>
                </a:solidFill>
                <a:latin typeface="Arial"/>
              </a:rPr>
              <a:pPr/>
              <a:t>8/11/2015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742157A-7E21-42A8-88C1-609503BE816A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3E8A9-0D44-458B-AA27-E00F8E4E3A47}" type="datetimeFigureOut">
              <a:rPr lang="en-US" smtClean="0">
                <a:solidFill>
                  <a:srgbClr val="000000"/>
                </a:solidFill>
                <a:latin typeface="Arial"/>
              </a:rPr>
              <a:pPr/>
              <a:t>8/11/2015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2157A-7E21-42A8-88C1-609503BE816A}" type="slidenum">
              <a:rPr lang="en-US" smtClean="0">
                <a:solidFill>
                  <a:srgbClr val="D1282E"/>
                </a:solidFill>
                <a:latin typeface="Arial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3E8A9-0D44-458B-AA27-E00F8E4E3A47}" type="datetimeFigureOut">
              <a:rPr lang="en-US" smtClean="0">
                <a:solidFill>
                  <a:srgbClr val="000000"/>
                </a:solidFill>
                <a:latin typeface="Arial"/>
              </a:rPr>
              <a:pPr/>
              <a:t>8/11/2015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2157A-7E21-42A8-88C1-609503BE816A}" type="slidenum">
              <a:rPr lang="en-US" smtClean="0">
                <a:solidFill>
                  <a:srgbClr val="D1282E"/>
                </a:solidFill>
                <a:latin typeface="Arial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3E8A9-0D44-458B-AA27-E00F8E4E3A47}" type="datetimeFigureOut">
              <a:rPr lang="en-US" smtClean="0">
                <a:solidFill>
                  <a:srgbClr val="000000"/>
                </a:solidFill>
                <a:latin typeface="Arial"/>
              </a:rPr>
              <a:pPr/>
              <a:t>8/11/2015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742157A-7E21-42A8-88C1-609503BE816A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3E8A9-0D44-458B-AA27-E00F8E4E3A47}" type="datetimeFigureOut">
              <a:rPr lang="en-US" smtClean="0">
                <a:solidFill>
                  <a:srgbClr val="000000"/>
                </a:solidFill>
                <a:latin typeface="Arial"/>
              </a:rPr>
              <a:pPr/>
              <a:t>8/11/2015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2157A-7E21-42A8-88C1-609503BE816A}" type="slidenum">
              <a:rPr lang="en-US" smtClean="0">
                <a:solidFill>
                  <a:srgbClr val="D1282E"/>
                </a:solidFill>
                <a:latin typeface="Arial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3E8A9-0D44-458B-AA27-E00F8E4E3A47}" type="datetimeFigureOut">
              <a:rPr lang="en-US" smtClean="0">
                <a:solidFill>
                  <a:srgbClr val="000000"/>
                </a:solidFill>
                <a:latin typeface="Arial"/>
              </a:rPr>
              <a:pPr/>
              <a:t>8/11/2015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42157A-7E21-42A8-88C1-609503BE816A}" type="slidenum">
              <a:rPr lang="en-US" smtClean="0">
                <a:solidFill>
                  <a:srgbClr val="D1282E"/>
                </a:solidFill>
                <a:latin typeface="Arial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3E8A9-0D44-458B-AA27-E00F8E4E3A47}" type="datetimeFigureOut">
              <a:rPr lang="en-US" smtClean="0">
                <a:solidFill>
                  <a:srgbClr val="000000"/>
                </a:solidFill>
                <a:latin typeface="Arial"/>
              </a:rPr>
              <a:pPr/>
              <a:t>8/11/2015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2157A-7E21-42A8-88C1-609503BE816A}" type="slidenum">
              <a:rPr lang="en-US" smtClean="0">
                <a:solidFill>
                  <a:srgbClr val="D1282E"/>
                </a:solidFill>
                <a:latin typeface="Arial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3E8A9-0D44-458B-AA27-E00F8E4E3A47}" type="datetimeFigureOut">
              <a:rPr lang="en-US" smtClean="0">
                <a:solidFill>
                  <a:srgbClr val="000000"/>
                </a:solidFill>
                <a:latin typeface="Arial"/>
              </a:rPr>
              <a:pPr/>
              <a:t>8/11/2015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2157A-7E21-42A8-88C1-609503BE816A}" type="slidenum">
              <a:rPr lang="en-US" smtClean="0">
                <a:solidFill>
                  <a:srgbClr val="D1282E"/>
                </a:solidFill>
                <a:latin typeface="Arial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0576-8EB7-144D-877C-43F8646783CF}" type="datetimeFigureOut">
              <a:rPr lang="en-US" smtClean="0"/>
              <a:t>8/11/2015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69915-3696-3E40-9FF1-8FFD9A15685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3E8A9-0D44-458B-AA27-E00F8E4E3A47}" type="datetimeFigureOut">
              <a:rPr lang="en-US" smtClean="0">
                <a:solidFill>
                  <a:srgbClr val="000000"/>
                </a:solidFill>
                <a:latin typeface="Arial"/>
              </a:rPr>
              <a:pPr/>
              <a:t>8/11/2015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2157A-7E21-42A8-88C1-609503BE816A}" type="slidenum">
              <a:rPr lang="en-US" smtClean="0">
                <a:solidFill>
                  <a:srgbClr val="D1282E"/>
                </a:solidFill>
                <a:latin typeface="Arial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3E8A9-0D44-458B-AA27-E00F8E4E3A47}" type="datetimeFigureOut">
              <a:rPr lang="en-US" smtClean="0">
                <a:solidFill>
                  <a:srgbClr val="000000"/>
                </a:solidFill>
                <a:latin typeface="Arial"/>
              </a:rPr>
              <a:pPr/>
              <a:t>8/11/2015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2157A-7E21-42A8-88C1-609503BE816A}" type="slidenum">
              <a:rPr lang="en-US" smtClean="0">
                <a:solidFill>
                  <a:srgbClr val="D1282E"/>
                </a:solidFill>
                <a:latin typeface="Arial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3E8A9-0D44-458B-AA27-E00F8E4E3A47}" type="datetimeFigureOut">
              <a:rPr lang="en-US" smtClean="0">
                <a:solidFill>
                  <a:srgbClr val="000000"/>
                </a:solidFill>
                <a:latin typeface="Arial"/>
              </a:rPr>
              <a:pPr/>
              <a:t>8/11/2015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2157A-7E21-42A8-88C1-609503BE816A}" type="slidenum">
              <a:rPr lang="en-US" smtClean="0">
                <a:solidFill>
                  <a:srgbClr val="D1282E"/>
                </a:solidFill>
                <a:latin typeface="Arial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3E8A9-0D44-458B-AA27-E00F8E4E3A47}" type="datetimeFigureOut">
              <a:rPr lang="en-US" smtClean="0">
                <a:solidFill>
                  <a:srgbClr val="000000"/>
                </a:solidFill>
                <a:latin typeface="Arial"/>
              </a:rPr>
              <a:pPr/>
              <a:t>8/11/2015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742157A-7E21-42A8-88C1-609503BE816A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3E8A9-0D44-458B-AA27-E00F8E4E3A47}" type="datetimeFigureOut">
              <a:rPr lang="en-US" smtClean="0">
                <a:solidFill>
                  <a:srgbClr val="000000"/>
                </a:solidFill>
                <a:latin typeface="Arial"/>
              </a:rPr>
              <a:pPr/>
              <a:t>8/11/2015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2157A-7E21-42A8-88C1-609503BE816A}" type="slidenum">
              <a:rPr lang="en-US" smtClean="0">
                <a:solidFill>
                  <a:srgbClr val="D1282E"/>
                </a:solidFill>
                <a:latin typeface="Arial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3E8A9-0D44-458B-AA27-E00F8E4E3A47}" type="datetimeFigureOut">
              <a:rPr lang="en-US" smtClean="0">
                <a:solidFill>
                  <a:srgbClr val="000000"/>
                </a:solidFill>
                <a:latin typeface="Arial"/>
              </a:rPr>
              <a:pPr/>
              <a:t>8/11/2015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2157A-7E21-42A8-88C1-609503BE816A}" type="slidenum">
              <a:rPr lang="en-US" smtClean="0">
                <a:solidFill>
                  <a:srgbClr val="D1282E"/>
                </a:solidFill>
                <a:latin typeface="Arial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0576-8EB7-144D-877C-43F8646783CF}" type="datetimeFigureOut">
              <a:rPr lang="en-US" smtClean="0"/>
              <a:t>8/11/2015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69915-3696-3E40-9FF1-8FFD9A15685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0576-8EB7-144D-877C-43F8646783CF}" type="datetimeFigureOut">
              <a:rPr lang="en-US" smtClean="0"/>
              <a:t>8/11/2015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69915-3696-3E40-9FF1-8FFD9A15685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0576-8EB7-144D-877C-43F8646783CF}" type="datetimeFigureOut">
              <a:rPr lang="en-US" smtClean="0"/>
              <a:t>8/11/2015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69915-3696-3E40-9FF1-8FFD9A15685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0576-8EB7-144D-877C-43F8646783CF}" type="datetimeFigureOut">
              <a:rPr lang="en-US" smtClean="0"/>
              <a:t>8/11/2015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69915-3696-3E40-9FF1-8FFD9A15685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CDD10576-8EB7-144D-877C-43F8646783CF}" type="datetimeFigureOut">
              <a:rPr lang="en-US" smtClean="0"/>
              <a:t>8/11/2015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36E69915-3696-3E40-9FF1-8FFD9A15685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1A45B764-DD3C-9141-A389-54693F1D15B1}" type="datetimeFigureOut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8/11/2015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229D038E-8830-2946-BF06-2D976D5EDDD8}" type="slidenum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‹#›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1A45B764-DD3C-9141-A389-54693F1D15B1}" type="datetimeFigureOut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8/11/2015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229D038E-8830-2946-BF06-2D976D5EDDD8}" type="slidenum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‹#›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defTabSz="914400"/>
            <a:fld id="{2D73E8A9-0D44-458B-AA27-E00F8E4E3A47}" type="datetimeFigureOut">
              <a:rPr lang="en-US" smtClean="0">
                <a:solidFill>
                  <a:srgbClr val="000000"/>
                </a:solidFill>
                <a:latin typeface="Arial"/>
              </a:rPr>
              <a:pPr defTabSz="914400"/>
              <a:t>8/11/2015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defTabSz="914400"/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pPr defTabSz="914400"/>
            <a:fld id="{3742157A-7E21-42A8-88C1-609503BE816A}" type="slidenum">
              <a:rPr lang="en-US" smtClean="0">
                <a:solidFill>
                  <a:srgbClr val="D1282E"/>
                </a:solidFill>
                <a:latin typeface="Arial"/>
              </a:rPr>
              <a:pPr defTabSz="914400"/>
              <a:t>‹#›</a:t>
            </a:fld>
            <a:endParaRPr lang="en-US">
              <a:solidFill>
                <a:srgbClr val="D1282E"/>
              </a:solidFill>
              <a:latin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defTabSz="914400"/>
            <a:fld id="{2D73E8A9-0D44-458B-AA27-E00F8E4E3A47}" type="datetimeFigureOut">
              <a:rPr lang="en-US" smtClean="0">
                <a:solidFill>
                  <a:srgbClr val="000000"/>
                </a:solidFill>
                <a:latin typeface="Arial"/>
              </a:rPr>
              <a:pPr defTabSz="914400"/>
              <a:t>8/11/2015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defTabSz="914400"/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pPr defTabSz="914400"/>
            <a:fld id="{3742157A-7E21-42A8-88C1-609503BE816A}" type="slidenum">
              <a:rPr lang="en-US" smtClean="0">
                <a:solidFill>
                  <a:srgbClr val="D1282E"/>
                </a:solidFill>
                <a:latin typeface="Arial"/>
              </a:rPr>
              <a:pPr defTabSz="914400"/>
              <a:t>‹#›</a:t>
            </a:fld>
            <a:endParaRPr lang="en-US">
              <a:solidFill>
                <a:srgbClr val="D1282E"/>
              </a:solidFill>
              <a:latin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mylibrary@ttuhsc.edu" TargetMode="External"/><Relationship Id="rId3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6" Type="http://schemas.openxmlformats.org/officeDocument/2006/relationships/image" Target="../media/image31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Relationship Id="rId3" Type="http://schemas.openxmlformats.org/officeDocument/2006/relationships/hyperlink" Target="http://accessmedicine.mhmedical.com/Index.aspx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Relationship Id="rId3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7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7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7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1.png"/><Relationship Id="rId3" Type="http://schemas.openxmlformats.org/officeDocument/2006/relationships/image" Target="../media/image8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8.png"/><Relationship Id="rId3" Type="http://schemas.openxmlformats.org/officeDocument/2006/relationships/image" Target="../media/image89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0.png"/><Relationship Id="rId3" Type="http://schemas.openxmlformats.org/officeDocument/2006/relationships/image" Target="../media/image9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2.png"/><Relationship Id="rId3" Type="http://schemas.openxmlformats.org/officeDocument/2006/relationships/image" Target="../media/image9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5.png"/><Relationship Id="rId3" Type="http://schemas.openxmlformats.org/officeDocument/2006/relationships/image" Target="../media/image96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5" Type="http://schemas.openxmlformats.org/officeDocument/2006/relationships/image" Target="../media/image10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7.png"/><Relationship Id="rId3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2.png"/><Relationship Id="rId3" Type="http://schemas.openxmlformats.org/officeDocument/2006/relationships/image" Target="../media/image10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10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4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7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4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4.png"/><Relationship Id="rId3" Type="http://schemas.openxmlformats.org/officeDocument/2006/relationships/image" Target="../media/image10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30.jpeg"/><Relationship Id="rId5" Type="http://schemas.openxmlformats.org/officeDocument/2006/relationships/image" Target="../media/image111.png"/><Relationship Id="rId6" Type="http://schemas.openxmlformats.org/officeDocument/2006/relationships/image" Target="../media/image11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9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4" Type="http://schemas.openxmlformats.org/officeDocument/2006/relationships/image" Target="../media/image116.png"/><Relationship Id="rId5" Type="http://schemas.openxmlformats.org/officeDocument/2006/relationships/hyperlink" Target="mailto:mylibrary@ttuhsc.edu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4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7.emf"/><Relationship Id="rId3" Type="http://schemas.openxmlformats.org/officeDocument/2006/relationships/image" Target="../media/image118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9.png"/><Relationship Id="rId3" Type="http://schemas.openxmlformats.org/officeDocument/2006/relationships/image" Target="../media/image120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hyperlink" Target="http://www.ttuhsc.edu/libraries/ecards.aspx" TargetMode="External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Arial Black"/>
                <a:cs typeface="Arial Black"/>
              </a:rPr>
              <a:t>Welcome</a:t>
            </a:r>
            <a:endParaRPr lang="en-US" dirty="0">
              <a:latin typeface="Arial Black"/>
              <a:cs typeface="Arial Black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761999" y="4724400"/>
            <a:ext cx="8119610" cy="990600"/>
          </a:xfrm>
        </p:spPr>
        <p:txBody>
          <a:bodyPr/>
          <a:lstStyle/>
          <a:p>
            <a:r>
              <a:rPr lang="en-US" dirty="0" smtClean="0"/>
              <a:t>The Preston Smith Library of the Health Sciences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541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0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Check out &amp; </a:t>
            </a:r>
            <a:r>
              <a:rPr lang="en-US" dirty="0" err="1" smtClean="0">
                <a:solidFill>
                  <a:srgbClr val="C00000"/>
                </a:solidFill>
              </a:rPr>
              <a:t>Fines</a:t>
            </a:r>
            <a:r>
              <a:rPr lang="en-US" dirty="0" err="1" smtClean="0">
                <a:solidFill>
                  <a:schemeClr val="bg1"/>
                </a:solidFill>
              </a:rPr>
              <a:t>ibrary</a:t>
            </a:r>
            <a:r>
              <a:rPr lang="en-US" dirty="0" smtClean="0">
                <a:solidFill>
                  <a:schemeClr val="bg1"/>
                </a:solidFill>
              </a:rPr>
              <a:t> Policies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432010" y="990600"/>
            <a:ext cx="7924800" cy="295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prstClr val="black"/>
                </a:solidFill>
                <a:latin typeface="Arial"/>
                <a:cs typeface="Times New Roman" pitchFamily="18" charset="0"/>
              </a:rPr>
              <a:t>Books/Audiovisuals/Journals: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dirty="0">
                <a:solidFill>
                  <a:prstClr val="black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altLang="en-US" dirty="0" smtClean="0">
                <a:solidFill>
                  <a:prstClr val="black"/>
                </a:solidFill>
                <a:latin typeface="Arial"/>
                <a:cs typeface="Times New Roman" pitchFamily="18" charset="0"/>
              </a:rPr>
              <a:t>Checkout period for </a:t>
            </a:r>
            <a:r>
              <a:rPr lang="en-US" altLang="en-US" b="1" dirty="0" smtClean="0">
                <a:solidFill>
                  <a:prstClr val="black"/>
                </a:solidFill>
                <a:latin typeface="Arial"/>
                <a:cs typeface="Times New Roman" pitchFamily="18" charset="0"/>
              </a:rPr>
              <a:t>books</a:t>
            </a:r>
            <a:r>
              <a:rPr lang="en-US" altLang="en-US" dirty="0" smtClean="0">
                <a:solidFill>
                  <a:prstClr val="black"/>
                </a:solidFill>
                <a:latin typeface="Arial"/>
                <a:cs typeface="Times New Roman" pitchFamily="18" charset="0"/>
              </a:rPr>
              <a:t> is two weeks, </a:t>
            </a:r>
            <a:r>
              <a:rPr lang="en-US" altLang="en-US" b="1" dirty="0" smtClean="0">
                <a:solidFill>
                  <a:prstClr val="black"/>
                </a:solidFill>
                <a:latin typeface="Arial"/>
                <a:cs typeface="Times New Roman" pitchFamily="18" charset="0"/>
              </a:rPr>
              <a:t>audiovisuals</a:t>
            </a:r>
            <a:r>
              <a:rPr lang="en-US" altLang="en-US" dirty="0" smtClean="0">
                <a:solidFill>
                  <a:prstClr val="black"/>
                </a:solidFill>
                <a:latin typeface="Arial"/>
                <a:cs typeface="Times New Roman" pitchFamily="18" charset="0"/>
              </a:rPr>
              <a:t> for 10 days.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 smtClean="0">
              <a:solidFill>
                <a:prstClr val="black"/>
              </a:solidFill>
              <a:latin typeface="Arial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b="1" dirty="0" smtClean="0">
                <a:solidFill>
                  <a:prstClr val="black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altLang="en-US" dirty="0">
                <a:solidFill>
                  <a:prstClr val="black"/>
                </a:solidFill>
                <a:latin typeface="Arial"/>
                <a:cs typeface="Times New Roman" pitchFamily="18" charset="0"/>
              </a:rPr>
              <a:t>May renew items twice in person, over the phone (806-742-2200), or online through the library catalog. </a:t>
            </a:r>
            <a:endParaRPr lang="en-US" altLang="en-US" dirty="0" smtClean="0">
              <a:solidFill>
                <a:prstClr val="black"/>
              </a:solidFill>
              <a:latin typeface="Arial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dirty="0" smtClean="0">
              <a:solidFill>
                <a:prstClr val="black"/>
              </a:solidFill>
              <a:latin typeface="Arial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b="1" dirty="0" smtClean="0">
                <a:solidFill>
                  <a:prstClr val="black"/>
                </a:solidFill>
                <a:latin typeface="Arial"/>
                <a:cs typeface="Times New Roman" pitchFamily="18" charset="0"/>
              </a:rPr>
              <a:t>Journals</a:t>
            </a:r>
            <a:r>
              <a:rPr lang="en-US" altLang="en-US" dirty="0" smtClean="0">
                <a:solidFill>
                  <a:prstClr val="black"/>
                </a:solidFill>
                <a:latin typeface="Arial"/>
                <a:cs typeface="Times New Roman" pitchFamily="18" charset="0"/>
              </a:rPr>
              <a:t> in the print collection can be scanned but not checked out.</a:t>
            </a:r>
            <a:endParaRPr lang="en-US" altLang="en-US" dirty="0">
              <a:solidFill>
                <a:prstClr val="black"/>
              </a:solidFill>
              <a:latin typeface="Arial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432010" y="3816343"/>
            <a:ext cx="792480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prstClr val="black"/>
                </a:solidFill>
                <a:latin typeface="Arial"/>
                <a:cs typeface="Arial" pitchFamily="34" charset="0"/>
              </a:rPr>
              <a:t>Fines for overdue items:</a:t>
            </a:r>
            <a:endParaRPr lang="en-US" altLang="en-US" sz="2400" b="1" dirty="0">
              <a:solidFill>
                <a:prstClr val="black"/>
              </a:solidFill>
              <a:latin typeface="Arial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 smtClean="0">
              <a:solidFill>
                <a:prstClr val="black"/>
              </a:solidFill>
              <a:latin typeface="Arial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en-US" dirty="0">
                <a:solidFill>
                  <a:prstClr val="black"/>
                </a:solidFill>
                <a:latin typeface="Arial"/>
                <a:cs typeface="Arial" pitchFamily="34" charset="0"/>
              </a:rPr>
              <a:t> </a:t>
            </a:r>
            <a:r>
              <a:rPr lang="en-US" altLang="en-US" dirty="0" smtClean="0">
                <a:solidFill>
                  <a:prstClr val="black"/>
                </a:solidFill>
                <a:latin typeface="Arial"/>
                <a:cs typeface="Arial" pitchFamily="34" charset="0"/>
              </a:rPr>
              <a:t>50 cents per day per item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altLang="en-US" dirty="0">
              <a:solidFill>
                <a:prstClr val="black"/>
              </a:solidFill>
              <a:latin typeface="Arial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en-US" dirty="0">
                <a:solidFill>
                  <a:prstClr val="black"/>
                </a:solidFill>
                <a:latin typeface="Arial"/>
                <a:cs typeface="Arial" pitchFamily="34" charset="0"/>
              </a:rPr>
              <a:t> </a:t>
            </a:r>
            <a:r>
              <a:rPr lang="en-US" altLang="en-US" dirty="0" smtClean="0">
                <a:solidFill>
                  <a:prstClr val="black"/>
                </a:solidFill>
                <a:latin typeface="Arial"/>
                <a:cs typeface="Arial" pitchFamily="34" charset="0"/>
              </a:rPr>
              <a:t>Library privileges are lost until fines are paid.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altLang="en-US" dirty="0">
              <a:solidFill>
                <a:prstClr val="black"/>
              </a:solidFill>
              <a:latin typeface="Arial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90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9125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Library Facilities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84379" y="922323"/>
            <a:ext cx="29015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buFont typeface="Wingdings" charset="2"/>
              <a:buChar char="§"/>
            </a:pPr>
            <a:r>
              <a:rPr lang="en-US" sz="2400" dirty="0" smtClean="0">
                <a:solidFill>
                  <a:srgbClr val="000000"/>
                </a:solidFill>
                <a:latin typeface="Arial"/>
              </a:rPr>
              <a:t>29 study rooms</a:t>
            </a:r>
          </a:p>
          <a:p>
            <a:pPr defTabSz="914400"/>
            <a:endParaRPr lang="en-US" sz="2400" dirty="0" smtClean="0">
              <a:solidFill>
                <a:srgbClr val="000000"/>
              </a:solidFill>
              <a:latin typeface="Arial"/>
            </a:endParaRPr>
          </a:p>
          <a:p>
            <a:pPr marL="285750" indent="-285750" defTabSz="914400">
              <a:buFont typeface="Wingdings" charset="2"/>
              <a:buChar char="§"/>
            </a:pPr>
            <a:r>
              <a:rPr lang="en-US" sz="2400" dirty="0" smtClean="0">
                <a:solidFill>
                  <a:srgbClr val="000000"/>
                </a:solidFill>
                <a:latin typeface="Arial"/>
              </a:rPr>
              <a:t>All rooms are first come, first serve.</a:t>
            </a:r>
          </a:p>
          <a:p>
            <a:pPr defTabSz="914400"/>
            <a:endParaRPr lang="en-US" sz="2400" dirty="0" smtClean="0">
              <a:solidFill>
                <a:srgbClr val="000000"/>
              </a:solidFill>
              <a:latin typeface="Arial"/>
            </a:endParaRPr>
          </a:p>
          <a:p>
            <a:pPr marL="285750" indent="-285750" defTabSz="914400">
              <a:buFont typeface="Wingdings" charset="2"/>
              <a:buChar char="§"/>
            </a:pPr>
            <a:r>
              <a:rPr lang="en-US" sz="2400" dirty="0" smtClean="0">
                <a:solidFill>
                  <a:srgbClr val="000000"/>
                </a:solidFill>
                <a:latin typeface="Arial"/>
              </a:rPr>
              <a:t>Each room has a dry erase board, glass board or chalkboard and plenty of outlets!</a:t>
            </a:r>
          </a:p>
          <a:p>
            <a:pPr defTabSz="914400"/>
            <a:endParaRPr lang="en-US" sz="2400" dirty="0" smtClean="0">
              <a:solidFill>
                <a:srgbClr val="000000"/>
              </a:solidFill>
              <a:latin typeface="Arial"/>
            </a:endParaRPr>
          </a:p>
          <a:p>
            <a:pPr marL="285750" indent="-285750" defTabSz="914400">
              <a:buFont typeface="Wingdings" charset="2"/>
              <a:buChar char="§"/>
            </a:pPr>
            <a:r>
              <a:rPr lang="en-US" sz="2400" dirty="0" smtClean="0">
                <a:solidFill>
                  <a:srgbClr val="000000"/>
                </a:solidFill>
                <a:latin typeface="Arial"/>
              </a:rPr>
              <a:t>Wireless internet</a:t>
            </a:r>
            <a:endParaRPr lang="en-US" sz="2400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85272" y="838200"/>
            <a:ext cx="5441287" cy="4559981"/>
            <a:chOff x="185272" y="838200"/>
            <a:chExt cx="5441287" cy="4559981"/>
          </a:xfrm>
        </p:grpSpPr>
        <p:pic>
          <p:nvPicPr>
            <p:cNvPr id="4" name="Picture 3" descr="CRW_2775.CRW"/>
            <p:cNvPicPr>
              <a:picLocks noChangeAspect="1"/>
            </p:cNvPicPr>
            <p:nvPr/>
          </p:nvPicPr>
          <p:blipFill>
            <a:blip r:embed="rId2" cstate="print">
              <a:lum bright="1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272" y="3276600"/>
              <a:ext cx="2402781" cy="1921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 descr="P8130488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7219" y="3429000"/>
              <a:ext cx="2625574" cy="1969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 descr="P8130494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736" y="838200"/>
              <a:ext cx="2555483" cy="1864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CRW_2725.CRW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3265" y="1295400"/>
              <a:ext cx="2753294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74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ottle_PNG209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460" y="6600"/>
            <a:ext cx="2194560" cy="6858000"/>
          </a:xfrm>
          <a:prstGeom prst="rect">
            <a:avLst/>
          </a:prstGeom>
        </p:spPr>
      </p:pic>
      <p:pic>
        <p:nvPicPr>
          <p:cNvPr id="5" name="Picture 4" descr="bread_PNG232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95756">
            <a:off x="930371" y="-60494"/>
            <a:ext cx="4529777" cy="58984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Eat, drink and be merry!</a:t>
            </a:r>
            <a:endParaRPr lang="en-US" dirty="0"/>
          </a:p>
        </p:txBody>
      </p:sp>
      <p:pic>
        <p:nvPicPr>
          <p:cNvPr id="3" name="Picture 2" descr=" coffee cup_PNG196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336" y="1418969"/>
            <a:ext cx="4665669" cy="5439031"/>
          </a:xfrm>
          <a:prstGeom prst="rect">
            <a:avLst/>
          </a:prstGeom>
        </p:spPr>
      </p:pic>
      <p:pic>
        <p:nvPicPr>
          <p:cNvPr id="4" name="Picture 3" descr="apple_PNG256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810206"/>
            <a:ext cx="4210020" cy="42100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859512" y="3547378"/>
            <a:ext cx="237006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rgbClr val="2D2F2B">
                      <a:satMod val="155000"/>
                    </a:srgbClr>
                  </a:solidFill>
                  <a:prstDash val="solid"/>
                </a:ln>
                <a:solidFill>
                  <a:srgbClr val="DEDED7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ranklin Gothic Medium"/>
              </a:rPr>
              <a:t>Please</a:t>
            </a:r>
          </a:p>
          <a:p>
            <a:pPr algn="ctr"/>
            <a:r>
              <a:rPr lang="en-US" sz="3600" b="1" dirty="0" smtClean="0">
                <a:ln w="12700">
                  <a:solidFill>
                    <a:srgbClr val="2D2F2B">
                      <a:satMod val="155000"/>
                    </a:srgbClr>
                  </a:solidFill>
                  <a:prstDash val="solid"/>
                </a:ln>
                <a:solidFill>
                  <a:srgbClr val="DEDED7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ranklin Gothic Medium"/>
              </a:rPr>
              <a:t>Clean Up… Thank YOU!</a:t>
            </a:r>
            <a:endParaRPr lang="en-US" sz="3600" b="1" dirty="0">
              <a:ln w="12700">
                <a:solidFill>
                  <a:srgbClr val="2D2F2B">
                    <a:satMod val="155000"/>
                  </a:srgbClr>
                </a:solidFill>
                <a:prstDash val="solid"/>
              </a:ln>
              <a:solidFill>
                <a:srgbClr val="DEDED7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181275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Check out podiums from circulation</a:t>
            </a:r>
            <a:endParaRPr lang="en-US" dirty="0"/>
          </a:p>
        </p:txBody>
      </p:sp>
      <p:pic>
        <p:nvPicPr>
          <p:cNvPr id="3" name="Picture 2" descr="podium[1]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676" y="1675459"/>
            <a:ext cx="2545175" cy="506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026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Learning Resource Center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29200" y="1342498"/>
            <a:ext cx="394438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buFont typeface="Wingdings" charset="2"/>
              <a:buChar char="§"/>
            </a:pPr>
            <a:r>
              <a:rPr lang="en-US" sz="2400" dirty="0" smtClean="0">
                <a:solidFill>
                  <a:srgbClr val="000000"/>
                </a:solidFill>
                <a:latin typeface="Arial"/>
              </a:rPr>
              <a:t>Located on the 2</a:t>
            </a:r>
            <a:r>
              <a:rPr lang="en-US" sz="2400" baseline="30000" dirty="0" smtClean="0">
                <a:solidFill>
                  <a:srgbClr val="000000"/>
                </a:solidFill>
                <a:latin typeface="Arial"/>
              </a:rPr>
              <a:t>nd</a:t>
            </a:r>
            <a:r>
              <a:rPr lang="en-US" sz="2400" dirty="0" smtClean="0">
                <a:solidFill>
                  <a:srgbClr val="000000"/>
                </a:solidFill>
                <a:latin typeface="Arial"/>
              </a:rPr>
              <a:t> floor of the library</a:t>
            </a:r>
          </a:p>
          <a:p>
            <a:pPr defTabSz="914400"/>
            <a:endParaRPr lang="en-US" sz="2400" dirty="0" smtClean="0">
              <a:solidFill>
                <a:srgbClr val="000000"/>
              </a:solidFill>
              <a:latin typeface="Arial"/>
            </a:endParaRPr>
          </a:p>
          <a:p>
            <a:pPr marL="285750" indent="-285750" defTabSz="914400">
              <a:buFont typeface="Wingdings" charset="2"/>
              <a:buChar char="§"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Requires a library card</a:t>
            </a:r>
          </a:p>
          <a:p>
            <a:pPr defTabSz="914400"/>
            <a:endParaRPr lang="en-US" sz="2400" dirty="0" smtClean="0">
              <a:solidFill>
                <a:srgbClr val="000000"/>
              </a:solidFill>
              <a:latin typeface="Arial"/>
            </a:endParaRPr>
          </a:p>
          <a:p>
            <a:pPr marL="285750" indent="-285750" defTabSz="914400">
              <a:buFont typeface="Wingdings" charset="2"/>
              <a:buChar char="§"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Check out computer stations, anatomical models, and more</a:t>
            </a:r>
            <a:r>
              <a:rPr lang="en-US" sz="2400" dirty="0" smtClean="0">
                <a:solidFill>
                  <a:srgbClr val="000000"/>
                </a:solidFill>
                <a:latin typeface="Arial"/>
              </a:rPr>
              <a:t>!</a:t>
            </a:r>
          </a:p>
          <a:p>
            <a:pPr marL="285750" indent="-285750" defTabSz="914400">
              <a:buFont typeface="Wingdings" charset="2"/>
              <a:buChar char="§"/>
            </a:pPr>
            <a:endParaRPr lang="en-US" sz="2400" dirty="0">
              <a:solidFill>
                <a:srgbClr val="000000"/>
              </a:solidFill>
              <a:latin typeface="Arial"/>
            </a:endParaRPr>
          </a:p>
          <a:p>
            <a:pPr marL="285750" indent="-285750" defTabSz="914400">
              <a:buFont typeface="Wingdings" charset="2"/>
              <a:buChar char="§"/>
            </a:pPr>
            <a:r>
              <a:rPr lang="en-US" sz="2400" dirty="0" smtClean="0">
                <a:solidFill>
                  <a:srgbClr val="000000"/>
                </a:solidFill>
                <a:latin typeface="Arial"/>
              </a:rPr>
              <a:t>3-D printer</a:t>
            </a:r>
            <a:endParaRPr lang="en-US" sz="2400" dirty="0">
              <a:solidFill>
                <a:srgbClr val="000000"/>
              </a:solidFill>
              <a:latin typeface="Arial"/>
            </a:endParaRPr>
          </a:p>
          <a:p>
            <a:pPr defTabSz="914400"/>
            <a:endParaRPr lang="en-US" sz="2400" dirty="0" smtClean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Picture Placeholder 4" descr="CRW_2730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50" b="-6250"/>
          <a:stretch>
            <a:fillRect/>
          </a:stretch>
        </p:blipFill>
        <p:spPr>
          <a:xfrm>
            <a:off x="152400" y="1219200"/>
            <a:ext cx="4291163" cy="366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22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800100" y="1501248"/>
            <a:ext cx="7543800" cy="1524000"/>
          </a:xfrm>
        </p:spPr>
        <p:txBody>
          <a:bodyPr/>
          <a:lstStyle/>
          <a:p>
            <a:r>
              <a:rPr lang="en-US" dirty="0" smtClean="0"/>
              <a:t>Need Help?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3429000"/>
            <a:ext cx="6858000" cy="22860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			from </a:t>
            </a:r>
            <a:r>
              <a:rPr lang="en-US" dirty="0"/>
              <a:t>library </a:t>
            </a:r>
            <a:r>
              <a:rPr lang="en-US" dirty="0" smtClean="0"/>
              <a:t>homepage (Right side)</a:t>
            </a:r>
            <a:endParaRPr lang="en-US" dirty="0" smtClean="0">
              <a:hlinkClick r:id="rId2"/>
            </a:endParaRPr>
          </a:p>
          <a:p>
            <a:endParaRPr lang="en-US" dirty="0">
              <a:hlinkClick r:id="rId2"/>
            </a:endParaRPr>
          </a:p>
          <a:p>
            <a:r>
              <a:rPr lang="en-US" dirty="0" smtClean="0">
                <a:hlinkClick r:id="rId2"/>
              </a:rPr>
              <a:t>mylibrary@ttuhsc.edu</a:t>
            </a:r>
            <a:endParaRPr lang="en-US" dirty="0" smtClean="0"/>
          </a:p>
          <a:p>
            <a:r>
              <a:rPr lang="en-US" dirty="0" smtClean="0"/>
              <a:t>                  </a:t>
            </a:r>
            <a:endParaRPr lang="en-US" dirty="0"/>
          </a:p>
          <a:p>
            <a:r>
              <a:rPr lang="en-US" dirty="0" smtClean="0"/>
              <a:t>806-743-2200 </a:t>
            </a:r>
          </a:p>
          <a:p>
            <a:r>
              <a:rPr lang="en-US" dirty="0" smtClean="0"/>
              <a:t>(Ask to speak to a Reference Librarian)</a:t>
            </a:r>
            <a:endParaRPr lang="en-US" dirty="0"/>
          </a:p>
        </p:txBody>
      </p:sp>
      <p:pic>
        <p:nvPicPr>
          <p:cNvPr id="5" name="Picture 4" descr="Screen Shot 2012-06-18 at 9.54.3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57" y="3274786"/>
            <a:ext cx="2367167" cy="649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Reference Librarians</a:t>
            </a:r>
            <a:endParaRPr lang="en-US" dirty="0"/>
          </a:p>
        </p:txBody>
      </p:sp>
      <p:sp>
        <p:nvSpPr>
          <p:cNvPr id="2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152400" y="741553"/>
            <a:ext cx="4114800" cy="3746499"/>
          </a:xfrm>
        </p:spPr>
        <p:txBody>
          <a:bodyPr rtlCol="0">
            <a:normAutofit/>
          </a:bodyPr>
          <a:lstStyle/>
          <a:p>
            <a:pPr marL="4572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 smtClean="0">
                <a:ea typeface="+mn-ea"/>
                <a:cs typeface="+mn-cs"/>
              </a:rPr>
              <a:t>Available </a:t>
            </a:r>
            <a:r>
              <a:rPr lang="en-US" sz="2800" dirty="0" smtClean="0"/>
              <a:t>on</a:t>
            </a:r>
            <a:r>
              <a:rPr lang="en-US" sz="2800" dirty="0"/>
              <a:t> </a:t>
            </a:r>
            <a:r>
              <a:rPr lang="en-US" sz="2800" dirty="0" smtClean="0">
                <a:ea typeface="+mn-ea"/>
                <a:cs typeface="+mn-cs"/>
              </a:rPr>
              <a:t>2</a:t>
            </a:r>
            <a:r>
              <a:rPr lang="en-US" sz="2800" baseline="30000" dirty="0" smtClean="0">
                <a:ea typeface="+mn-ea"/>
                <a:cs typeface="+mn-cs"/>
              </a:rPr>
              <a:t>nd</a:t>
            </a:r>
            <a:r>
              <a:rPr lang="en-US" sz="2800" dirty="0" smtClean="0">
                <a:ea typeface="+mn-ea"/>
                <a:cs typeface="+mn-cs"/>
              </a:rPr>
              <a:t> floor of library, across from circulation and reading room area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endParaRPr lang="en-US" sz="2800" dirty="0">
              <a:ea typeface="+mn-ea"/>
              <a:cs typeface="+mn-cs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ea typeface="+mn-ea"/>
                <a:cs typeface="+mn-cs"/>
              </a:rPr>
              <a:t>8am–5pm </a:t>
            </a:r>
            <a:endParaRPr lang="en-US" sz="2800" dirty="0">
              <a:ea typeface="+mn-ea"/>
              <a:cs typeface="+mn-cs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dirty="0">
                <a:ea typeface="+mn-ea"/>
                <a:cs typeface="+mn-cs"/>
              </a:rPr>
              <a:t>Monday–Friday</a:t>
            </a:r>
          </a:p>
        </p:txBody>
      </p:sp>
      <p:sp>
        <p:nvSpPr>
          <p:cNvPr id="15" name="TextBox 7"/>
          <p:cNvSpPr txBox="1">
            <a:spLocks noChangeArrowheads="1"/>
          </p:cNvSpPr>
          <p:nvPr/>
        </p:nvSpPr>
        <p:spPr bwMode="auto">
          <a:xfrm>
            <a:off x="6969125" y="6282552"/>
            <a:ext cx="2019300" cy="369332"/>
          </a:xfrm>
          <a:prstGeom prst="rect">
            <a:avLst/>
          </a:prstGeom>
          <a:solidFill>
            <a:schemeClr val="tx2">
              <a:alpha val="8196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rgbClr val="F2F2F2"/>
                </a:solidFill>
                <a:latin typeface="Franklin Gothic Medium" charset="0"/>
              </a:rPr>
              <a:t>Margaret Vugrin</a:t>
            </a:r>
          </a:p>
        </p:txBody>
      </p:sp>
      <p:pic>
        <p:nvPicPr>
          <p:cNvPr id="12" name="Picture 1" descr="peggy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6" b="5321"/>
          <a:stretch>
            <a:fillRect/>
          </a:stretch>
        </p:blipFill>
        <p:spPr bwMode="auto">
          <a:xfrm>
            <a:off x="7223123" y="1751160"/>
            <a:ext cx="1525588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6942138" y="3727598"/>
            <a:ext cx="2046287" cy="369332"/>
          </a:xfrm>
          <a:prstGeom prst="rect">
            <a:avLst/>
          </a:prstGeom>
          <a:solidFill>
            <a:schemeClr val="tx2">
              <a:alpha val="7294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rgbClr val="F2F2F2"/>
                </a:solidFill>
                <a:latin typeface="Franklin Gothic Medium" charset="0"/>
              </a:rPr>
              <a:t>Peggy Edwards</a:t>
            </a:r>
          </a:p>
        </p:txBody>
      </p:sp>
      <p:pic>
        <p:nvPicPr>
          <p:cNvPr id="16" name="Picture 2" descr="margaret 1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23" y="4270522"/>
            <a:ext cx="1482725" cy="197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jennifer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23" y="1741636"/>
            <a:ext cx="1544638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4"/>
          <p:cNvSpPr txBox="1">
            <a:spLocks noChangeArrowheads="1"/>
          </p:cNvSpPr>
          <p:nvPr/>
        </p:nvSpPr>
        <p:spPr bwMode="auto">
          <a:xfrm>
            <a:off x="4433886" y="3719659"/>
            <a:ext cx="2224712" cy="369332"/>
          </a:xfrm>
          <a:prstGeom prst="rect">
            <a:avLst/>
          </a:prstGeom>
          <a:solidFill>
            <a:schemeClr val="tx2">
              <a:alpha val="7411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rgbClr val="FFFFFF"/>
                </a:solidFill>
                <a:latin typeface="Franklin Gothic Medium" charset="0"/>
              </a:rPr>
              <a:t>Jennifer  </a:t>
            </a:r>
            <a:r>
              <a:rPr lang="en-US" sz="1800" b="1" dirty="0" err="1">
                <a:solidFill>
                  <a:srgbClr val="FFFFFF"/>
                </a:solidFill>
                <a:latin typeface="Franklin Gothic Medium" charset="0"/>
              </a:rPr>
              <a:t>Teichelman</a:t>
            </a:r>
            <a:endParaRPr lang="en-US" sz="1800" b="1" dirty="0">
              <a:solidFill>
                <a:srgbClr val="FFFFFF"/>
              </a:solidFill>
              <a:latin typeface="Franklin Gothic Medium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242" y="4270520"/>
            <a:ext cx="1572419" cy="2355263"/>
          </a:xfrm>
          <a:prstGeom prst="rect">
            <a:avLst/>
          </a:prstGeom>
        </p:spPr>
      </p:pic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4495798" y="6270773"/>
            <a:ext cx="2160588" cy="369332"/>
          </a:xfrm>
          <a:prstGeom prst="rect">
            <a:avLst/>
          </a:prstGeom>
          <a:solidFill>
            <a:schemeClr val="tx2">
              <a:alpha val="7411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F2F2F2"/>
                </a:solidFill>
                <a:latin typeface="Franklin Gothic Medium" charset="0"/>
              </a:rPr>
              <a:t>Micah </a:t>
            </a:r>
            <a:r>
              <a:rPr lang="en-US" sz="1800" dirty="0" smtClean="0">
                <a:solidFill>
                  <a:srgbClr val="F2F2F2"/>
                </a:solidFill>
                <a:latin typeface="Franklin Gothic Medium" charset="0"/>
              </a:rPr>
              <a:t>Walsleben</a:t>
            </a:r>
            <a:endParaRPr lang="en-US" sz="1800" dirty="0">
              <a:solidFill>
                <a:srgbClr val="F2F2F2"/>
              </a:solidFill>
              <a:latin typeface="Franklin Gothic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30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eRaider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3" y="663575"/>
            <a:ext cx="8234362" cy="520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572000" y="2171700"/>
            <a:ext cx="2249488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err="1">
                <a:latin typeface="Calibri" charset="0"/>
              </a:rPr>
              <a:t>eRaider</a:t>
            </a:r>
            <a:r>
              <a:rPr lang="en-US" sz="1800" dirty="0">
                <a:latin typeface="Calibri" charset="0"/>
              </a:rPr>
              <a:t> Username  </a:t>
            </a:r>
            <a:r>
              <a:rPr lang="en-US" sz="1800" dirty="0" err="1">
                <a:latin typeface="Calibri" charset="0"/>
              </a:rPr>
              <a:t>eRaiderPassword</a:t>
            </a:r>
            <a:endParaRPr lang="en-US" sz="1800" dirty="0">
              <a:latin typeface="Calibri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Proxy server </a:t>
            </a:r>
            <a:br>
              <a:rPr lang="en-US" dirty="0" smtClean="0"/>
            </a:br>
            <a:r>
              <a:rPr lang="en-US" dirty="0" smtClean="0"/>
              <a:t>(off campus)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62000" y="3276599"/>
            <a:ext cx="5299475" cy="2838589"/>
          </a:xfrm>
        </p:spPr>
        <p:txBody>
          <a:bodyPr>
            <a:normAutofit/>
          </a:bodyPr>
          <a:lstStyle/>
          <a:p>
            <a:r>
              <a:rPr lang="en-US" dirty="0" smtClean="0"/>
              <a:t>Upper right side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Picture 12" descr="Screen shot 2012-06-24 at 10.29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19" y="2924628"/>
            <a:ext cx="3008086" cy="3158934"/>
          </a:xfrm>
          <a:prstGeom prst="rect">
            <a:avLst/>
          </a:prstGeom>
        </p:spPr>
      </p:pic>
      <p:pic>
        <p:nvPicPr>
          <p:cNvPr id="14" name="Picture 13" descr="Screen shot 2012-06-24 at 10.32.2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246" y="2877839"/>
            <a:ext cx="3156858" cy="3190561"/>
          </a:xfrm>
          <a:prstGeom prst="rect">
            <a:avLst/>
          </a:prstGeom>
        </p:spPr>
      </p:pic>
      <p:sp>
        <p:nvSpPr>
          <p:cNvPr id="16" name="Right Arrow 15"/>
          <p:cNvSpPr/>
          <p:nvPr/>
        </p:nvSpPr>
        <p:spPr>
          <a:xfrm>
            <a:off x="6457105" y="1701485"/>
            <a:ext cx="782864" cy="358322"/>
          </a:xfrm>
          <a:prstGeom prst="rightArrow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Screen Shot 2012-06-18 at 10.51.4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364" y="766534"/>
            <a:ext cx="3320739" cy="1890485"/>
          </a:xfrm>
          <a:prstGeom prst="rect">
            <a:avLst/>
          </a:prstGeom>
        </p:spPr>
      </p:pic>
      <p:pic>
        <p:nvPicPr>
          <p:cNvPr id="2" name="Picture 1" descr="Screen Shot 2013-06-18 at 1.01.07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02" b="13315"/>
          <a:stretch/>
        </p:blipFill>
        <p:spPr>
          <a:xfrm>
            <a:off x="7239969" y="-13737"/>
            <a:ext cx="1904031" cy="6871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Left-Right Arrow 10"/>
          <p:cNvSpPr/>
          <p:nvPr/>
        </p:nvSpPr>
        <p:spPr>
          <a:xfrm>
            <a:off x="5689987" y="691172"/>
            <a:ext cx="1549981" cy="685942"/>
          </a:xfrm>
          <a:prstGeom prst="leftRight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3220195">
            <a:off x="2502474" y="296660"/>
            <a:ext cx="782864" cy="358322"/>
          </a:xfrm>
          <a:prstGeom prst="rightArrow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6457105" y="2059807"/>
            <a:ext cx="782864" cy="358322"/>
          </a:xfrm>
          <a:prstGeom prst="rightArrow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 rot="4839047">
            <a:off x="4012293" y="236176"/>
            <a:ext cx="782864" cy="358322"/>
          </a:xfrm>
          <a:prstGeom prst="rightArrow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>
            <a:off x="6457104" y="2298697"/>
            <a:ext cx="782864" cy="358322"/>
          </a:xfrm>
          <a:prstGeom prst="rightArrow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Screen shot 2012-06-24 at 10.28.03 PM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39"/>
          <a:stretch/>
        </p:blipFill>
        <p:spPr>
          <a:xfrm>
            <a:off x="5144468" y="2565399"/>
            <a:ext cx="2095500" cy="1164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9057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634" y="5963294"/>
            <a:ext cx="8435392" cy="910631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E-books</a:t>
            </a:r>
            <a:endParaRPr lang="en-US" dirty="0"/>
          </a:p>
        </p:txBody>
      </p:sp>
      <p:pic>
        <p:nvPicPr>
          <p:cNvPr id="4" name="Picture 3" descr="Screen shot 2012-06-24 at 10.22.3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293" y="153307"/>
            <a:ext cx="3060700" cy="33401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5560143" y="3712703"/>
            <a:ext cx="3001373" cy="772224"/>
          </a:xfrm>
          <a:prstGeom prst="roundRect">
            <a:avLst/>
          </a:prstGeom>
          <a:solidFill>
            <a:schemeClr val="accent1"/>
          </a:solidFill>
          <a:ln w="762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+mj-lt"/>
              </a:rPr>
              <a:t>Over 62,000 eBooks</a:t>
            </a:r>
            <a:endParaRPr lang="en-US" sz="2400" b="1" dirty="0">
              <a:latin typeface="+mj-lt"/>
            </a:endParaRPr>
          </a:p>
        </p:txBody>
      </p:sp>
      <p:pic>
        <p:nvPicPr>
          <p:cNvPr id="3" name="Picture 2" descr="Screen Shot 2015-07-28 at 12.50.4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92" y="3712703"/>
            <a:ext cx="5803900" cy="17907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371547" y="1864178"/>
            <a:ext cx="1188596" cy="2013878"/>
            <a:chOff x="4371547" y="1864178"/>
            <a:chExt cx="1188596" cy="2013878"/>
          </a:xfrm>
        </p:grpSpPr>
        <p:sp>
          <p:nvSpPr>
            <p:cNvPr id="5" name="Right Arrow 4"/>
            <p:cNvSpPr/>
            <p:nvPr/>
          </p:nvSpPr>
          <p:spPr>
            <a:xfrm>
              <a:off x="4777279" y="1864178"/>
              <a:ext cx="782864" cy="358322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ight Arrow 9"/>
            <p:cNvSpPr/>
            <p:nvPr/>
          </p:nvSpPr>
          <p:spPr>
            <a:xfrm rot="5880247">
              <a:off x="3677039" y="2825226"/>
              <a:ext cx="1747338" cy="358322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8474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4-06-05 at 3.05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899" y="0"/>
            <a:ext cx="6587882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0923" y="3086783"/>
            <a:ext cx="325097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www.ttuhsc.edu</a:t>
            </a:r>
            <a:r>
              <a:rPr lang="en-US" dirty="0" smtClean="0"/>
              <a:t>/libraries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021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3-06-18 at 1.42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34" y="0"/>
            <a:ext cx="6858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634" y="5963294"/>
            <a:ext cx="8435392" cy="910631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E-books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647634" y="1528170"/>
            <a:ext cx="4828408" cy="408064"/>
          </a:xfrm>
          <a:prstGeom prst="roundRect">
            <a:avLst/>
          </a:prstGeom>
          <a:noFill/>
          <a:ln w="762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70526" y="989271"/>
            <a:ext cx="14705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/>
              <a:t>X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2895856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3-06-18 at 1.42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34" y="0"/>
            <a:ext cx="6858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634" y="5963294"/>
            <a:ext cx="8435392" cy="910631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E-books</a:t>
            </a:r>
            <a:endParaRPr lang="en-US" dirty="0"/>
          </a:p>
        </p:txBody>
      </p:sp>
      <p:pic>
        <p:nvPicPr>
          <p:cNvPr id="4" name="Picture 3" descr="Screen shot 2012-06-24 at 10.22.3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293" y="153307"/>
            <a:ext cx="3060700" cy="3340100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4777279" y="1864178"/>
            <a:ext cx="782864" cy="358322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440561" y="3085343"/>
            <a:ext cx="4828408" cy="408064"/>
          </a:xfrm>
          <a:prstGeom prst="roundRect">
            <a:avLst/>
          </a:prstGeom>
          <a:noFill/>
          <a:ln w="762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creen Shot 2014-06-10 at 3.38.5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731" y="968615"/>
            <a:ext cx="9144000" cy="1935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Screen Shot 2014-06-10 at 3.38.31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140" y="-223264"/>
            <a:ext cx="6525860" cy="7433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0" name="Group 9"/>
          <p:cNvGrpSpPr/>
          <p:nvPr/>
        </p:nvGrpSpPr>
        <p:grpSpPr>
          <a:xfrm>
            <a:off x="50509" y="3493407"/>
            <a:ext cx="2434738" cy="2633555"/>
            <a:chOff x="515292" y="3380022"/>
            <a:chExt cx="2434738" cy="2633555"/>
          </a:xfrm>
        </p:grpSpPr>
        <p:sp>
          <p:nvSpPr>
            <p:cNvPr id="9" name="Rounded Rectangle 8"/>
            <p:cNvSpPr/>
            <p:nvPr/>
          </p:nvSpPr>
          <p:spPr>
            <a:xfrm>
              <a:off x="515292" y="3811448"/>
              <a:ext cx="2434738" cy="431974"/>
            </a:xfrm>
            <a:prstGeom prst="roundRect">
              <a:avLst/>
            </a:prstGeom>
            <a:solidFill>
              <a:schemeClr val="bg1"/>
            </a:solidFill>
            <a:ln w="7620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800000"/>
                  </a:solidFill>
                </a:rPr>
                <a:t>AccessMedicine</a:t>
              </a:r>
              <a:endParaRPr lang="en-US" dirty="0">
                <a:solidFill>
                  <a:srgbClr val="800000"/>
                </a:solidFill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515292" y="4238257"/>
              <a:ext cx="2434738" cy="431974"/>
            </a:xfrm>
            <a:prstGeom prst="roundRect">
              <a:avLst/>
            </a:prstGeom>
            <a:solidFill>
              <a:schemeClr val="bg1"/>
            </a:solidFill>
            <a:ln w="7620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solidFill>
                    <a:srgbClr val="800000"/>
                  </a:solidFill>
                </a:rPr>
                <a:t>AccessPediatrics</a:t>
              </a:r>
              <a:endParaRPr lang="en-US" dirty="0">
                <a:solidFill>
                  <a:srgbClr val="800000"/>
                </a:solidFill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515292" y="5581603"/>
              <a:ext cx="2434738" cy="431974"/>
            </a:xfrm>
            <a:prstGeom prst="roundRect">
              <a:avLst/>
            </a:prstGeom>
            <a:solidFill>
              <a:srgbClr val="FFFFFF"/>
            </a:solidFill>
            <a:ln w="7620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solidFill>
                    <a:srgbClr val="800000"/>
                  </a:solidFill>
                </a:rPr>
                <a:t>AccessSurgery</a:t>
              </a:r>
              <a:endParaRPr lang="en-US" dirty="0">
                <a:solidFill>
                  <a:srgbClr val="800000"/>
                </a:solidFill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515292" y="3380022"/>
              <a:ext cx="2434738" cy="431974"/>
            </a:xfrm>
            <a:prstGeom prst="roundRect">
              <a:avLst/>
            </a:prstGeom>
            <a:solidFill>
              <a:schemeClr val="bg1"/>
            </a:solidFill>
            <a:ln w="7620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rgbClr val="800000"/>
                  </a:solidFill>
                </a:rPr>
                <a:t>Access</a:t>
              </a:r>
            </a:p>
            <a:p>
              <a:pPr algn="ctr"/>
              <a:r>
                <a:rPr lang="en-US" sz="1400" dirty="0" err="1" smtClean="0">
                  <a:solidFill>
                    <a:srgbClr val="800000"/>
                  </a:solidFill>
                </a:rPr>
                <a:t>EmergencyMedicine</a:t>
              </a:r>
              <a:endParaRPr lang="en-US" sz="1400" dirty="0">
                <a:solidFill>
                  <a:srgbClr val="800000"/>
                </a:solidFill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515292" y="4670231"/>
              <a:ext cx="2434738" cy="431974"/>
            </a:xfrm>
            <a:prstGeom prst="roundRect">
              <a:avLst/>
            </a:prstGeom>
            <a:solidFill>
              <a:srgbClr val="FFFFFF"/>
            </a:solidFill>
            <a:ln w="7620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solidFill>
                    <a:srgbClr val="800000"/>
                  </a:solidFill>
                </a:rPr>
                <a:t>AccessPharmacy</a:t>
              </a:r>
              <a:endParaRPr lang="en-US" dirty="0">
                <a:solidFill>
                  <a:srgbClr val="800000"/>
                </a:solidFill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515292" y="5118441"/>
              <a:ext cx="2434738" cy="431974"/>
            </a:xfrm>
            <a:prstGeom prst="roundRect">
              <a:avLst/>
            </a:prstGeom>
            <a:solidFill>
              <a:srgbClr val="FFFFFF"/>
            </a:solidFill>
            <a:ln w="7620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solidFill>
                    <a:srgbClr val="800000"/>
                  </a:solidFill>
                </a:rPr>
                <a:t>AccessPhysiotherapy</a:t>
              </a:r>
              <a:endParaRPr lang="en-US" dirty="0">
                <a:solidFill>
                  <a:srgbClr val="800000"/>
                </a:solidFill>
              </a:endParaRPr>
            </a:p>
          </p:txBody>
        </p:sp>
      </p:grpSp>
      <p:sp>
        <p:nvSpPr>
          <p:cNvPr id="11" name="Trapezoid 10"/>
          <p:cNvSpPr/>
          <p:nvPr/>
        </p:nvSpPr>
        <p:spPr>
          <a:xfrm>
            <a:off x="7165497" y="1528170"/>
            <a:ext cx="1782965" cy="1121590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UNLIMTED ACCESS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601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7-28 at 8.55.3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897" y="0"/>
            <a:ext cx="714668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8000" y="5484519"/>
            <a:ext cx="4214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accessmedicine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213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7-28 at 9.36.0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3725" cy="6858000"/>
          </a:xfrm>
          <a:prstGeom prst="rect">
            <a:avLst/>
          </a:prstGeom>
        </p:spPr>
      </p:pic>
      <p:sp>
        <p:nvSpPr>
          <p:cNvPr id="5" name="Up Arrow Callout 4"/>
          <p:cNvSpPr/>
          <p:nvPr/>
        </p:nvSpPr>
        <p:spPr>
          <a:xfrm>
            <a:off x="6679259" y="282222"/>
            <a:ext cx="2126074" cy="1279408"/>
          </a:xfrm>
          <a:prstGeom prst="upArrow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Free Register for special features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328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7-28 at 8.28.3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59682"/>
          </a:xfrm>
          <a:prstGeom prst="rect">
            <a:avLst/>
          </a:prstGeom>
        </p:spPr>
      </p:pic>
      <p:pic>
        <p:nvPicPr>
          <p:cNvPr id="5" name="Picture 4" descr="Screen Shot 2015-07-28 at 8.29.2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56" y="180205"/>
            <a:ext cx="8466666" cy="628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263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33232"/>
            <a:ext cx="8261684" cy="1676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eBooks in Catalog</a:t>
            </a:r>
            <a:endParaRPr lang="en-US" dirty="0"/>
          </a:p>
        </p:txBody>
      </p:sp>
      <p:sp>
        <p:nvSpPr>
          <p:cNvPr id="3" name="16-Point Star 2"/>
          <p:cNvSpPr/>
          <p:nvPr/>
        </p:nvSpPr>
        <p:spPr>
          <a:xfrm rot="20673999">
            <a:off x="574842" y="1755107"/>
            <a:ext cx="3983789" cy="3315368"/>
          </a:xfrm>
          <a:prstGeom prst="star16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NEW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155880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7-28 at 1.07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00" y="0"/>
            <a:ext cx="6441354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84316" y="4525921"/>
            <a:ext cx="1911684" cy="369332"/>
          </a:xfrm>
          <a:prstGeom prst="rect">
            <a:avLst/>
          </a:prstGeom>
          <a:solidFill>
            <a:schemeClr val="bg1"/>
          </a:solidFill>
          <a:ln w="57150" cmpd="sng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Netter atlas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401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7-28 at 9.24.1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67" y="0"/>
            <a:ext cx="6006412" cy="6858000"/>
          </a:xfrm>
          <a:prstGeom prst="rect">
            <a:avLst/>
          </a:prstGeom>
        </p:spPr>
      </p:pic>
      <p:pic>
        <p:nvPicPr>
          <p:cNvPr id="3" name="Picture 2" descr="Screen Shot 2015-07-28 at 9.24.2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386" y="81146"/>
            <a:ext cx="8531920" cy="6449828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V="1">
            <a:off x="330397" y="2316451"/>
            <a:ext cx="2245895" cy="1858209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4103693" y="6097169"/>
            <a:ext cx="2245895" cy="1858209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3218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7-28 at 9.24.3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622" y="0"/>
            <a:ext cx="52610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838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62000" y="3276599"/>
            <a:ext cx="5299475" cy="2838589"/>
          </a:xfrm>
        </p:spPr>
        <p:txBody>
          <a:bodyPr>
            <a:normAutofit/>
          </a:bodyPr>
          <a:lstStyle/>
          <a:p>
            <a:r>
              <a:rPr lang="en-US" dirty="0" smtClean="0"/>
              <a:t>Upper right side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 descr="Screen Shot 2013-06-18 at 1.01.07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02" b="13315"/>
          <a:stretch/>
        </p:blipFill>
        <p:spPr>
          <a:xfrm>
            <a:off x="7239969" y="-13737"/>
            <a:ext cx="1904031" cy="6871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Right Arrow 20"/>
          <p:cNvSpPr/>
          <p:nvPr/>
        </p:nvSpPr>
        <p:spPr>
          <a:xfrm>
            <a:off x="6457105" y="2207077"/>
            <a:ext cx="782864" cy="358322"/>
          </a:xfrm>
          <a:prstGeom prst="rightArrow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Screen shot 2012-06-24 at 10.28.03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39"/>
          <a:stretch/>
        </p:blipFill>
        <p:spPr>
          <a:xfrm>
            <a:off x="5144468" y="2565399"/>
            <a:ext cx="2095500" cy="1164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Screen Shot 2015-07-28 at 1.10.4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0"/>
            <a:ext cx="78769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876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1792288" y="5605463"/>
            <a:ext cx="5486400" cy="566737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2000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3601 4</a:t>
            </a:r>
            <a:r>
              <a:rPr lang="en-US" sz="2000" baseline="30000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th</a:t>
            </a:r>
            <a:r>
              <a:rPr lang="en-US" sz="2000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 just West of the main TTUHSC buildings</a:t>
            </a:r>
            <a:br>
              <a:rPr lang="en-US" sz="2000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2000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and in front of E1 </a:t>
            </a:r>
            <a:r>
              <a:rPr lang="en-US" sz="2000" dirty="0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Parking </a:t>
            </a:r>
            <a:r>
              <a:rPr lang="en-US" sz="2000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Lot</a:t>
            </a:r>
          </a:p>
        </p:txBody>
      </p:sp>
      <p:pic>
        <p:nvPicPr>
          <p:cNvPr id="29699" name="Picture Placeholder 4" descr="4 seasons 72 res.tif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7" r="-1157"/>
          <a:stretch>
            <a:fillRect/>
          </a:stretch>
        </p:blipFill>
        <p:spPr>
          <a:xfrm>
            <a:off x="1404938" y="612775"/>
            <a:ext cx="6338887" cy="4754563"/>
          </a:xfrm>
        </p:spPr>
      </p:pic>
      <p:sp>
        <p:nvSpPr>
          <p:cNvPr id="6" name="Title 5"/>
          <p:cNvSpPr txBox="1">
            <a:spLocks/>
          </p:cNvSpPr>
          <p:nvPr/>
        </p:nvSpPr>
        <p:spPr>
          <a:xfrm>
            <a:off x="0" y="5410200"/>
            <a:ext cx="7543800" cy="1524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latin typeface="Arial Black"/>
                <a:cs typeface="Arial Black"/>
              </a:rPr>
              <a:t>Where?</a:t>
            </a:r>
            <a:endParaRPr lang="en-US" dirty="0">
              <a:latin typeface="Arial Black"/>
              <a:cs typeface="Arial Black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7-28 at 1.10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0"/>
            <a:ext cx="78769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506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7-28 at 1.11.1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52" y="486363"/>
            <a:ext cx="3200400" cy="3746500"/>
          </a:xfrm>
          <a:prstGeom prst="rect">
            <a:avLst/>
          </a:prstGeom>
        </p:spPr>
      </p:pic>
      <p:pic>
        <p:nvPicPr>
          <p:cNvPr id="3" name="Picture 2" descr="Screen Shot 2015-07-28 at 1.14.1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83" y="2455333"/>
            <a:ext cx="2729532" cy="4284604"/>
          </a:xfrm>
          <a:prstGeom prst="rect">
            <a:avLst/>
          </a:prstGeom>
        </p:spPr>
      </p:pic>
      <p:pic>
        <p:nvPicPr>
          <p:cNvPr id="4" name="Picture 3" descr="Screen Shot 2015-07-28 at 1.14.2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610" y="2455333"/>
            <a:ext cx="2845976" cy="4284604"/>
          </a:xfrm>
          <a:prstGeom prst="rect">
            <a:avLst/>
          </a:prstGeom>
        </p:spPr>
      </p:pic>
      <p:pic>
        <p:nvPicPr>
          <p:cNvPr id="5" name="Picture 4" descr="Screen Shot 2015-07-28 at 1.14.36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658" y="2455333"/>
            <a:ext cx="2578697" cy="428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751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3023632"/>
          </a:xfrm>
        </p:spPr>
        <p:txBody>
          <a:bodyPr/>
          <a:lstStyle/>
          <a:p>
            <a:r>
              <a:rPr lang="en-US" dirty="0" smtClean="0"/>
              <a:t>Upper</a:t>
            </a:r>
            <a:br>
              <a:rPr lang="en-US" dirty="0" smtClean="0"/>
            </a:br>
            <a:r>
              <a:rPr lang="en-US" dirty="0" smtClean="0"/>
              <a:t> Left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Screen shot 2012-06-24 at 11.28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28" y="254000"/>
            <a:ext cx="2120900" cy="294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ight Arrow 7"/>
          <p:cNvSpPr/>
          <p:nvPr/>
        </p:nvSpPr>
        <p:spPr>
          <a:xfrm flipH="1">
            <a:off x="2589437" y="2240189"/>
            <a:ext cx="776062" cy="358322"/>
          </a:xfrm>
          <a:prstGeom prst="rightArrow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Shot 2014-06-12 at 4.13.0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513" y="253999"/>
            <a:ext cx="4362450" cy="5825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0405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00100" y="1356902"/>
            <a:ext cx="7543800" cy="16764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Databases = 574+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Screen Shot 2012-06-18 at 10.51.4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3167786"/>
            <a:ext cx="5956300" cy="33909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052906" y="3692365"/>
            <a:ext cx="1530658" cy="412132"/>
          </a:xfrm>
          <a:prstGeom prst="roundRect">
            <a:avLst/>
          </a:prstGeom>
          <a:noFill/>
          <a:ln w="762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366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2-06-22 at 11.11.2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836792"/>
            <a:ext cx="7616512" cy="4233181"/>
          </a:xfrm>
          <a:prstGeom prst="rect">
            <a:avLst/>
          </a:prstGeom>
        </p:spPr>
      </p:pic>
      <p:pic>
        <p:nvPicPr>
          <p:cNvPr id="7" name="Picture 6" descr="Screen Shot 2012-06-22 at 11.13.2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361" y="3673704"/>
            <a:ext cx="2350838" cy="608699"/>
          </a:xfrm>
          <a:prstGeom prst="rect">
            <a:avLst/>
          </a:prstGeom>
          <a:ln w="57150" cmpd="sng">
            <a:solidFill>
              <a:schemeClr val="accent1"/>
            </a:solidFill>
          </a:ln>
        </p:spPr>
      </p:pic>
      <p:pic>
        <p:nvPicPr>
          <p:cNvPr id="8" name="Picture 7" descr="Screen Shot 2012-06-22 at 11.14.2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9" y="4876800"/>
            <a:ext cx="7616513" cy="19812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6163278" y="4282403"/>
            <a:ext cx="413510" cy="1584997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6109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-375751"/>
            <a:ext cx="7543800" cy="1676400"/>
          </a:xfrm>
        </p:spPr>
        <p:txBody>
          <a:bodyPr/>
          <a:lstStyle/>
          <a:p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Why MESH?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Screen Shot 2012-06-22 at 11.20.50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0"/>
          <a:stretch/>
        </p:blipFill>
        <p:spPr>
          <a:xfrm>
            <a:off x="538761" y="1703117"/>
            <a:ext cx="8096083" cy="4850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3616578" y="153128"/>
            <a:ext cx="46197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Colon Cancer (Keyword) Results: 114,057 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9812" y="1154668"/>
            <a:ext cx="8345032" cy="369332"/>
          </a:xfrm>
          <a:prstGeom prst="rect">
            <a:avLst/>
          </a:prstGeom>
          <a:solidFill>
            <a:schemeClr val="accent2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Colonic Neoplasms + 4 subheadings + Major concept   =      Results</a:t>
            </a:r>
            <a:r>
              <a:rPr lang="en-US" dirty="0">
                <a:solidFill>
                  <a:srgbClr val="FFFFFF"/>
                </a:solidFill>
              </a:rPr>
              <a:t>: </a:t>
            </a:r>
            <a:r>
              <a:rPr lang="en-US" dirty="0" smtClean="0">
                <a:solidFill>
                  <a:srgbClr val="FFFFFF"/>
                </a:solidFill>
              </a:rPr>
              <a:t>46,646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 descr="Screen shot 2012-06-25 at 12.08.3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11"/>
            <a:ext cx="1955936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0384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6-24 at 9.53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407558"/>
            <a:ext cx="2518615" cy="613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oup 4"/>
          <p:cNvGrpSpPr/>
          <p:nvPr/>
        </p:nvGrpSpPr>
        <p:grpSpPr>
          <a:xfrm>
            <a:off x="3914323" y="2449286"/>
            <a:ext cx="4318000" cy="571500"/>
            <a:chOff x="3837215" y="961571"/>
            <a:chExt cx="4318000" cy="571500"/>
          </a:xfrm>
        </p:grpSpPr>
        <p:pic>
          <p:nvPicPr>
            <p:cNvPr id="3" name="Picture 2" descr="Screen shot 2012-06-24 at 9.55.31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7215" y="961571"/>
              <a:ext cx="4318000" cy="5715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" name="TextBox 3"/>
            <p:cNvSpPr txBox="1"/>
            <p:nvPr/>
          </p:nvSpPr>
          <p:spPr>
            <a:xfrm>
              <a:off x="6096000" y="1133933"/>
              <a:ext cx="68035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Britannic Bold"/>
                  <a:cs typeface="Britannic Bold"/>
                </a:rPr>
                <a:t>PAPER</a:t>
              </a:r>
              <a:endPara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Britannic Bold"/>
                <a:cs typeface="Britannic Bold"/>
              </a:endParaRPr>
            </a:p>
          </p:txBody>
        </p:sp>
      </p:grp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583714" cy="16002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Follow these links to PDFs</a:t>
            </a:r>
            <a:endParaRPr lang="en-US" sz="4000" dirty="0"/>
          </a:p>
        </p:txBody>
      </p:sp>
      <p:sp>
        <p:nvSpPr>
          <p:cNvPr id="10" name="TextBox 9"/>
          <p:cNvSpPr txBox="1"/>
          <p:nvPr/>
        </p:nvSpPr>
        <p:spPr>
          <a:xfrm>
            <a:off x="3914324" y="3311071"/>
            <a:ext cx="443139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Visible in PubMed: Abstract format ONLY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829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1" y="4572000"/>
            <a:ext cx="8478627" cy="1600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to access articles?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ln>
            <a:noFill/>
          </a:ln>
        </p:spPr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10"/>
          <p:cNvSpPr txBox="1">
            <a:spLocks noChangeArrowheads="1"/>
          </p:cNvSpPr>
          <p:nvPr/>
        </p:nvSpPr>
        <p:spPr bwMode="auto">
          <a:xfrm>
            <a:off x="758952" y="1333500"/>
            <a:ext cx="7508167" cy="2123658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400" b="1" dirty="0" smtClean="0">
                <a:solidFill>
                  <a:schemeClr val="accent4"/>
                </a:solidFill>
                <a:latin typeface="Papyrus"/>
                <a:cs typeface="Papyrus"/>
              </a:rPr>
              <a:t>Gold Rush </a:t>
            </a:r>
            <a:r>
              <a:rPr lang="en-US" sz="4400" b="1" dirty="0" smtClean="0">
                <a:solidFill>
                  <a:schemeClr val="bg1"/>
                </a:solidFill>
                <a:latin typeface="Calibri" charset="0"/>
              </a:rPr>
              <a:t>– </a:t>
            </a:r>
          </a:p>
          <a:p>
            <a:pPr eaLnBrk="1" hangingPunct="1"/>
            <a:r>
              <a:rPr lang="en-US" sz="4400" b="1" dirty="0" smtClean="0">
                <a:solidFill>
                  <a:schemeClr val="bg1"/>
                </a:solidFill>
                <a:latin typeface="Calibri" charset="0"/>
              </a:rPr>
              <a:t>Most complete record </a:t>
            </a:r>
          </a:p>
          <a:p>
            <a:pPr eaLnBrk="1" hangingPunct="1"/>
            <a:r>
              <a:rPr lang="en-US" sz="4400" b="1" dirty="0" smtClean="0">
                <a:solidFill>
                  <a:schemeClr val="bg1"/>
                </a:solidFill>
                <a:latin typeface="Calibri" charset="0"/>
              </a:rPr>
              <a:t>of TTUHSC Journals</a:t>
            </a:r>
            <a:endParaRPr lang="en-US" sz="4400" b="1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6" name="Picture 5" descr="Screen shot 2012-06-24 at 3.37.2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040" y="3352800"/>
            <a:ext cx="5715000" cy="1816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6493065" y="1699581"/>
            <a:ext cx="16328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Have your citation before you start looking!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968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6-15 at 1.34.19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74"/>
          <a:stretch/>
        </p:blipFill>
        <p:spPr>
          <a:xfrm>
            <a:off x="1382863" y="695170"/>
            <a:ext cx="6473523" cy="5735053"/>
          </a:xfrm>
          <a:prstGeom prst="rect">
            <a:avLst/>
          </a:prstGeom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073583" y="4421761"/>
            <a:ext cx="1295400" cy="1804988"/>
            <a:chOff x="1143000" y="3886200"/>
            <a:chExt cx="1295400" cy="1804988"/>
          </a:xfrm>
        </p:grpSpPr>
        <p:sp>
          <p:nvSpPr>
            <p:cNvPr id="37897" name="TextBox 12"/>
            <p:cNvSpPr txBox="1">
              <a:spLocks noChangeArrowheads="1"/>
            </p:cNvSpPr>
            <p:nvPr/>
          </p:nvSpPr>
          <p:spPr bwMode="auto">
            <a:xfrm>
              <a:off x="1752600" y="3886200"/>
              <a:ext cx="685800" cy="369888"/>
            </a:xfrm>
            <a:prstGeom prst="rect">
              <a:avLst/>
            </a:prstGeom>
            <a:solidFill>
              <a:srgbClr val="FBCD2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>
                  <a:latin typeface="Calibri" charset="0"/>
                </a:rPr>
                <a:t>Print</a:t>
              </a:r>
            </a:p>
          </p:txBody>
        </p:sp>
        <p:sp>
          <p:nvSpPr>
            <p:cNvPr id="37898" name="TextBox 13"/>
            <p:cNvSpPr txBox="1">
              <a:spLocks noChangeArrowheads="1"/>
            </p:cNvSpPr>
            <p:nvPr/>
          </p:nvSpPr>
          <p:spPr bwMode="auto">
            <a:xfrm>
              <a:off x="1143000" y="5045075"/>
              <a:ext cx="1292225" cy="646113"/>
            </a:xfrm>
            <a:prstGeom prst="rect">
              <a:avLst/>
            </a:prstGeom>
            <a:solidFill>
              <a:srgbClr val="FBCD2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>
                  <a:latin typeface="Calibri" charset="0"/>
                </a:rPr>
                <a:t>Full-text Electronic</a:t>
              </a:r>
            </a:p>
          </p:txBody>
        </p:sp>
      </p:grpSp>
      <p:sp>
        <p:nvSpPr>
          <p:cNvPr id="14" name="Rectangular Callout 13"/>
          <p:cNvSpPr/>
          <p:nvPr/>
        </p:nvSpPr>
        <p:spPr>
          <a:xfrm>
            <a:off x="6799263" y="3375025"/>
            <a:ext cx="1371600" cy="1295400"/>
          </a:xfrm>
          <a:prstGeom prst="wedgeRectCallout">
            <a:avLst>
              <a:gd name="adj1" fmla="val -75961"/>
              <a:gd name="adj2" fmla="val 78217"/>
            </a:avLst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Multiple electronic access options</a:t>
            </a:r>
          </a:p>
        </p:txBody>
      </p:sp>
      <p:sp>
        <p:nvSpPr>
          <p:cNvPr id="15" name="Line Callout 1 14"/>
          <p:cNvSpPr/>
          <p:nvPr/>
        </p:nvSpPr>
        <p:spPr>
          <a:xfrm>
            <a:off x="7446963" y="4791649"/>
            <a:ext cx="1447800" cy="517525"/>
          </a:xfrm>
          <a:prstGeom prst="borderCallout1">
            <a:avLst>
              <a:gd name="adj1" fmla="val 56183"/>
              <a:gd name="adj2" fmla="val -4985"/>
              <a:gd name="adj3" fmla="val 99398"/>
              <a:gd name="adj4" fmla="val -73821"/>
            </a:avLst>
          </a:prstGeom>
          <a:solidFill>
            <a:srgbClr val="800000"/>
          </a:solidFill>
          <a:ln w="5715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Check dates!</a:t>
            </a:r>
          </a:p>
        </p:txBody>
      </p:sp>
      <p:sp>
        <p:nvSpPr>
          <p:cNvPr id="16" name="Line Callout 1 15"/>
          <p:cNvSpPr/>
          <p:nvPr/>
        </p:nvSpPr>
        <p:spPr>
          <a:xfrm>
            <a:off x="6806031" y="5709224"/>
            <a:ext cx="1447800" cy="517525"/>
          </a:xfrm>
          <a:prstGeom prst="borderCallout1">
            <a:avLst>
              <a:gd name="adj1" fmla="val 56183"/>
              <a:gd name="adj2" fmla="val -4985"/>
              <a:gd name="adj3" fmla="val 17591"/>
              <a:gd name="adj4" fmla="val -149503"/>
            </a:avLst>
          </a:prstGeom>
          <a:solidFill>
            <a:srgbClr val="800000"/>
          </a:solidFill>
          <a:ln w="5715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Follow links!</a:t>
            </a:r>
          </a:p>
        </p:txBody>
      </p:sp>
      <p:sp>
        <p:nvSpPr>
          <p:cNvPr id="37896" name="TextBox 10"/>
          <p:cNvSpPr txBox="1">
            <a:spLocks noChangeArrowheads="1"/>
          </p:cNvSpPr>
          <p:nvPr/>
        </p:nvSpPr>
        <p:spPr bwMode="auto">
          <a:xfrm>
            <a:off x="758952" y="0"/>
            <a:ext cx="7640511" cy="769441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400" dirty="0" smtClean="0">
                <a:solidFill>
                  <a:schemeClr val="bg1"/>
                </a:solidFill>
                <a:latin typeface="Calibri" charset="0"/>
              </a:rPr>
              <a:t>Gold </a:t>
            </a:r>
            <a:r>
              <a:rPr lang="en-US" sz="4400" dirty="0">
                <a:solidFill>
                  <a:schemeClr val="bg1"/>
                </a:solidFill>
                <a:latin typeface="Calibri" charset="0"/>
              </a:rPr>
              <a:t>Rush–Journal Records</a:t>
            </a:r>
          </a:p>
        </p:txBody>
      </p:sp>
      <p:pic>
        <p:nvPicPr>
          <p:cNvPr id="3" name="Picture 2" descr="Screen shot 2012-06-24 at 3.59.4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057" y="1859643"/>
            <a:ext cx="2387600" cy="381000"/>
          </a:xfrm>
          <a:prstGeom prst="rect">
            <a:avLst/>
          </a:prstGeom>
        </p:spPr>
      </p:pic>
      <p:pic>
        <p:nvPicPr>
          <p:cNvPr id="5" name="Picture 4" descr="Screen Shot 2015-06-22 at 8.29.1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320" y="6469895"/>
            <a:ext cx="1955800" cy="33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Placeholder 4" descr="Screen shot 2010-06-22 at 2.28.57 PM.png"/>
          <p:cNvPicPr>
            <a:picLocks noGrp="1" noChangeAspect="1"/>
          </p:cNvPicPr>
          <p:nvPr>
            <p:ph type="pic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501" r="-40501"/>
          <a:stretch>
            <a:fillRect/>
          </a:stretch>
        </p:blipFill>
        <p:spPr>
          <a:xfrm>
            <a:off x="2023365" y="735188"/>
            <a:ext cx="7483475" cy="5613400"/>
          </a:xfrm>
        </p:spPr>
      </p:pic>
      <p:sp>
        <p:nvSpPr>
          <p:cNvPr id="38914" name="TextBox 10"/>
          <p:cNvSpPr txBox="1">
            <a:spLocks noChangeArrowheads="1"/>
          </p:cNvSpPr>
          <p:nvPr/>
        </p:nvSpPr>
        <p:spPr bwMode="auto">
          <a:xfrm>
            <a:off x="103868" y="1373415"/>
            <a:ext cx="3465512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400" dirty="0">
                <a:solidFill>
                  <a:schemeClr val="accent1"/>
                </a:solidFill>
                <a:latin typeface="Calibri" charset="0"/>
              </a:rPr>
              <a:t> Gold Rush</a:t>
            </a:r>
            <a:r>
              <a:rPr lang="en-US" sz="4400" dirty="0" smtClean="0">
                <a:solidFill>
                  <a:schemeClr val="accent1"/>
                </a:solidFill>
                <a:latin typeface="Calibri" charset="0"/>
              </a:rPr>
              <a:t>–</a:t>
            </a:r>
          </a:p>
          <a:p>
            <a:pPr eaLnBrk="1" hangingPunct="1"/>
            <a:r>
              <a:rPr lang="en-US" sz="4400" dirty="0" smtClean="0">
                <a:solidFill>
                  <a:schemeClr val="accent1"/>
                </a:solidFill>
                <a:latin typeface="Calibri" charset="0"/>
              </a:rPr>
              <a:t>Journal Article</a:t>
            </a:r>
          </a:p>
          <a:p>
            <a:pPr eaLnBrk="1" hangingPunct="1"/>
            <a:r>
              <a:rPr lang="en-US" sz="4400" dirty="0" smtClean="0">
                <a:solidFill>
                  <a:schemeClr val="accent1"/>
                </a:solidFill>
                <a:latin typeface="Calibri" charset="0"/>
              </a:rPr>
              <a:t> </a:t>
            </a:r>
            <a:r>
              <a:rPr lang="en-US" sz="4400" dirty="0">
                <a:solidFill>
                  <a:schemeClr val="accent1"/>
                </a:solidFill>
                <a:latin typeface="Calibri" charset="0"/>
              </a:rPr>
              <a:t>– </a:t>
            </a:r>
            <a:r>
              <a:rPr lang="en-US" sz="4400" dirty="0" smtClean="0">
                <a:solidFill>
                  <a:schemeClr val="accent1"/>
                </a:solidFill>
                <a:latin typeface="Calibri" charset="0"/>
              </a:rPr>
              <a:t>PDF</a:t>
            </a:r>
            <a:endParaRPr lang="en-US" sz="4400" dirty="0">
              <a:solidFill>
                <a:schemeClr val="accent1"/>
              </a:solidFill>
              <a:latin typeface="Calibri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19999" y="523858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 descr="Screen shot 2012-06-24 at 3.37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20" y="4452141"/>
            <a:ext cx="3637689" cy="1155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Group 4"/>
          <p:cNvGrpSpPr/>
          <p:nvPr/>
        </p:nvGrpSpPr>
        <p:grpSpPr>
          <a:xfrm>
            <a:off x="1084843" y="5085167"/>
            <a:ext cx="1693415" cy="441699"/>
            <a:chOff x="1084843" y="5085167"/>
            <a:chExt cx="1693415" cy="441699"/>
          </a:xfrm>
        </p:grpSpPr>
        <p:sp>
          <p:nvSpPr>
            <p:cNvPr id="2" name="Rectangle 1"/>
            <p:cNvSpPr/>
            <p:nvPr/>
          </p:nvSpPr>
          <p:spPr>
            <a:xfrm>
              <a:off x="1084843" y="5085167"/>
              <a:ext cx="1693415" cy="253916"/>
            </a:xfrm>
            <a:prstGeom prst="rect">
              <a:avLst/>
            </a:prstGeom>
            <a:solidFill>
              <a:srgbClr val="FFFFFF"/>
            </a:solidFill>
            <a:ln w="57150" cmpd="sng"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050" dirty="0"/>
                <a:t>PMID: 20547907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949191" y="5339083"/>
              <a:ext cx="194037" cy="146435"/>
            </a:xfrm>
            <a:prstGeom prst="ellipse">
              <a:avLst/>
            </a:prstGeom>
            <a:solidFill>
              <a:srgbClr val="66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84843" y="5380431"/>
              <a:ext cx="194037" cy="146435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4572000" cy="457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Library Hours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199" y="4343400"/>
            <a:ext cx="82296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200" b="1" dirty="0">
                <a:solidFill>
                  <a:prstClr val="black"/>
                </a:solidFill>
                <a:latin typeface="Arial"/>
              </a:rPr>
              <a:t>Phone: 806-743-</a:t>
            </a:r>
            <a:r>
              <a:rPr lang="en-US" sz="3200" b="1" dirty="0" smtClean="0">
                <a:solidFill>
                  <a:prstClr val="black"/>
                </a:solidFill>
                <a:latin typeface="Arial"/>
              </a:rPr>
              <a:t>2200</a:t>
            </a:r>
          </a:p>
          <a:p>
            <a:pPr algn="ctr" defTabSz="914400"/>
            <a:r>
              <a:rPr lang="en-US" sz="3200" b="1" dirty="0" smtClean="0">
                <a:solidFill>
                  <a:prstClr val="black"/>
                </a:solidFill>
                <a:latin typeface="Arial"/>
              </a:rPr>
              <a:t>Ask for Reference Librarian</a:t>
            </a:r>
            <a:endParaRPr lang="en-US" sz="3200" b="1" dirty="0">
              <a:solidFill>
                <a:prstClr val="black"/>
              </a:solidFill>
              <a:latin typeface="Arial"/>
            </a:endParaRPr>
          </a:p>
          <a:p>
            <a:pPr algn="ctr" defTabSz="914400"/>
            <a:endParaRPr lang="en-US" sz="3200" b="1" dirty="0">
              <a:solidFill>
                <a:prstClr val="black"/>
              </a:solidFill>
              <a:latin typeface="Arial"/>
            </a:endParaRPr>
          </a:p>
          <a:p>
            <a:pPr algn="ctr" defTabSz="914400"/>
            <a:r>
              <a:rPr lang="en-US" sz="2000" b="1" dirty="0">
                <a:solidFill>
                  <a:prstClr val="black"/>
                </a:solidFill>
                <a:latin typeface="Arial"/>
              </a:rPr>
              <a:t>Holiday hours and early closings are also posted as announcements in your e-Raider portal.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020514"/>
            <a:ext cx="5143500" cy="2828925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54044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 dirty="0" smtClean="0"/>
              <a:t>Still can’t find it!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569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076"/>
            <a:ext cx="8229600" cy="44302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Interlibrary Loan (ILL)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33400"/>
            <a:ext cx="5826806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5257800" y="2569201"/>
            <a:ext cx="3455927" cy="1762125"/>
            <a:chOff x="5257800" y="2569201"/>
            <a:chExt cx="3455927" cy="1762125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9152" y="2569201"/>
              <a:ext cx="2314575" cy="1762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800" y="3276600"/>
              <a:ext cx="1035808" cy="4910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740" y="2641076"/>
            <a:ext cx="42291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1640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8" y="228600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Interlibrary Loan (ILL) </a:t>
            </a:r>
            <a:r>
              <a:rPr lang="en-US" dirty="0" smtClean="0">
                <a:solidFill>
                  <a:schemeClr val="bg1"/>
                </a:solidFill>
              </a:rPr>
              <a:t>Policies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1999" y="914400"/>
            <a:ext cx="7874001" cy="563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latin typeface="Arial"/>
              </a:rPr>
              <a:t>Online </a:t>
            </a:r>
            <a:r>
              <a:rPr lang="en-US" sz="2400" dirty="0" smtClean="0">
                <a:solidFill>
                  <a:prstClr val="black"/>
                </a:solidFill>
                <a:latin typeface="Arial"/>
              </a:rPr>
              <a:t>form </a:t>
            </a:r>
            <a:r>
              <a:rPr lang="en-US" sz="2400" dirty="0">
                <a:solidFill>
                  <a:prstClr val="black"/>
                </a:solidFill>
                <a:latin typeface="Arial"/>
              </a:rPr>
              <a:t>makes submitting requests quick and easy</a:t>
            </a:r>
          </a:p>
          <a:p>
            <a:pPr defTabSz="914400"/>
            <a:endParaRPr lang="en-US" sz="2400" dirty="0">
              <a:solidFill>
                <a:prstClr val="black"/>
              </a:solidFill>
              <a:latin typeface="Arial"/>
            </a:endParaRPr>
          </a:p>
          <a:p>
            <a:pPr marL="285750" indent="-285750" defTabSz="9144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latin typeface="Arial"/>
              </a:rPr>
              <a:t>Response time for requests is anywhere from 2 – 10 business days, depending on location of the item</a:t>
            </a:r>
          </a:p>
          <a:p>
            <a:pPr defTabSz="914400"/>
            <a:endParaRPr lang="en-US" sz="2400" dirty="0">
              <a:solidFill>
                <a:prstClr val="black"/>
              </a:solidFill>
              <a:latin typeface="Arial"/>
            </a:endParaRPr>
          </a:p>
          <a:p>
            <a:pPr marL="285750" indent="-285750" defTabSz="9144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latin typeface="Arial"/>
              </a:rPr>
              <a:t>Books from any TTUHSC branch library are </a:t>
            </a:r>
            <a:r>
              <a:rPr lang="en-US" sz="2400" dirty="0" smtClean="0">
                <a:solidFill>
                  <a:prstClr val="black"/>
                </a:solidFill>
                <a:latin typeface="Arial"/>
              </a:rPr>
              <a:t>free.</a:t>
            </a:r>
            <a:endParaRPr lang="en-US" sz="2400" dirty="0">
              <a:solidFill>
                <a:prstClr val="black"/>
              </a:solidFill>
              <a:latin typeface="Arial"/>
            </a:endParaRPr>
          </a:p>
          <a:p>
            <a:pPr marL="285750" indent="-285750" defTabSz="9144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latin typeface="Arial"/>
              </a:rPr>
              <a:t>A</a:t>
            </a:r>
            <a:r>
              <a:rPr lang="en-US" sz="2400" dirty="0" smtClean="0">
                <a:solidFill>
                  <a:prstClr val="black"/>
                </a:solidFill>
                <a:latin typeface="Arial"/>
              </a:rPr>
              <a:t>ll other locations </a:t>
            </a:r>
            <a:r>
              <a:rPr lang="en-US" sz="2400" dirty="0">
                <a:solidFill>
                  <a:prstClr val="black"/>
                </a:solidFill>
                <a:latin typeface="Arial"/>
              </a:rPr>
              <a:t>are $4.00</a:t>
            </a:r>
          </a:p>
          <a:p>
            <a:pPr defTabSz="914400"/>
            <a:endParaRPr lang="en-US" sz="2400" dirty="0">
              <a:solidFill>
                <a:prstClr val="black"/>
              </a:solidFill>
              <a:latin typeface="Arial"/>
            </a:endParaRPr>
          </a:p>
          <a:p>
            <a:pPr marL="285750" indent="-285750" defTabSz="9144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latin typeface="Arial"/>
              </a:rPr>
              <a:t>Journal articles are charged </a:t>
            </a:r>
            <a:endParaRPr lang="en-US" sz="2400" dirty="0" smtClean="0">
              <a:solidFill>
                <a:prstClr val="black"/>
              </a:solidFill>
              <a:latin typeface="Arial"/>
            </a:endParaRPr>
          </a:p>
          <a:p>
            <a:pPr defTabSz="914400"/>
            <a:r>
              <a:rPr lang="en-US" sz="2400" dirty="0" smtClean="0">
                <a:solidFill>
                  <a:prstClr val="black"/>
                </a:solidFill>
                <a:latin typeface="Arial"/>
              </a:rPr>
              <a:t>per </a:t>
            </a:r>
            <a:r>
              <a:rPr lang="en-US" sz="2400" dirty="0">
                <a:solidFill>
                  <a:prstClr val="black"/>
                </a:solidFill>
                <a:latin typeface="Arial"/>
              </a:rPr>
              <a:t>page, but fees will not </a:t>
            </a:r>
            <a:endParaRPr lang="en-US" sz="2400" dirty="0" smtClean="0">
              <a:solidFill>
                <a:prstClr val="black"/>
              </a:solidFill>
              <a:latin typeface="Arial"/>
            </a:endParaRPr>
          </a:p>
          <a:p>
            <a:pPr defTabSz="914400"/>
            <a:r>
              <a:rPr lang="en-US" sz="2400" dirty="0" smtClean="0">
                <a:solidFill>
                  <a:prstClr val="black"/>
                </a:solidFill>
                <a:latin typeface="Arial"/>
              </a:rPr>
              <a:t>exceed </a:t>
            </a:r>
            <a:r>
              <a:rPr lang="en-US" sz="2400" dirty="0">
                <a:solidFill>
                  <a:prstClr val="black"/>
                </a:solidFill>
                <a:latin typeface="Arial"/>
              </a:rPr>
              <a:t>$4.00</a:t>
            </a:r>
          </a:p>
          <a:p>
            <a:pPr defTabSz="914400"/>
            <a:endParaRPr lang="en-US" sz="2400" dirty="0">
              <a:solidFill>
                <a:prstClr val="black"/>
              </a:solidFill>
              <a:latin typeface="Arial"/>
            </a:endParaRPr>
          </a:p>
          <a:p>
            <a:pPr marL="285750" indent="-285750" defTabSz="9144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latin typeface="Arial"/>
              </a:rPr>
              <a:t>There is a rush option </a:t>
            </a:r>
            <a:endParaRPr lang="en-US" sz="2400" dirty="0" smtClean="0">
              <a:solidFill>
                <a:prstClr val="black"/>
              </a:solidFill>
              <a:latin typeface="Arial"/>
            </a:endParaRPr>
          </a:p>
          <a:p>
            <a:pPr defTabSz="914400"/>
            <a:r>
              <a:rPr lang="en-US" sz="2400" dirty="0" smtClean="0">
                <a:solidFill>
                  <a:prstClr val="black"/>
                </a:solidFill>
                <a:latin typeface="Arial"/>
              </a:rPr>
              <a:t>available</a:t>
            </a:r>
            <a:r>
              <a:rPr lang="en-US" sz="2400" dirty="0">
                <a:solidFill>
                  <a:prstClr val="black"/>
                </a:solidFill>
                <a:latin typeface="Arial"/>
              </a:rPr>
              <a:t>, but at a </a:t>
            </a:r>
            <a:r>
              <a:rPr lang="en-US" sz="2400" dirty="0" smtClean="0">
                <a:solidFill>
                  <a:prstClr val="black"/>
                </a:solidFill>
                <a:latin typeface="Arial"/>
              </a:rPr>
              <a:t>higher</a:t>
            </a:r>
          </a:p>
          <a:p>
            <a:pPr defTabSz="914400"/>
            <a:r>
              <a:rPr lang="en-US" sz="2400" dirty="0" smtClean="0">
                <a:solidFill>
                  <a:prstClr val="black"/>
                </a:solidFill>
                <a:latin typeface="Arial"/>
              </a:rPr>
              <a:t>fee </a:t>
            </a:r>
            <a:r>
              <a:rPr lang="en-US" sz="2400" dirty="0">
                <a:solidFill>
                  <a:prstClr val="black"/>
                </a:solidFill>
                <a:latin typeface="Arial"/>
              </a:rPr>
              <a:t>rate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069829" y="3573518"/>
            <a:ext cx="3969590" cy="2634183"/>
            <a:chOff x="5069829" y="2192726"/>
            <a:chExt cx="3969590" cy="2634183"/>
          </a:xfrm>
        </p:grpSpPr>
        <p:pic>
          <p:nvPicPr>
            <p:cNvPr id="5" name="Picture 4" descr="Screen shot 2012-06-24 at 10.48.27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52358">
              <a:off x="5069829" y="2192726"/>
              <a:ext cx="3235972" cy="1328058"/>
            </a:xfrm>
            <a:prstGeom prst="rect">
              <a:avLst/>
            </a:prstGeom>
          </p:spPr>
        </p:pic>
        <p:pic>
          <p:nvPicPr>
            <p:cNvPr id="6" name="Picture 5" descr="Screen shot 2012-06-24 at 10.48.27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07555">
              <a:off x="5321181" y="2612571"/>
              <a:ext cx="3235972" cy="1328058"/>
            </a:xfrm>
            <a:prstGeom prst="rect">
              <a:avLst/>
            </a:prstGeom>
          </p:spPr>
        </p:pic>
        <p:pic>
          <p:nvPicPr>
            <p:cNvPr id="7" name="Picture 6" descr="Screen shot 2012-06-24 at 10.48.27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378">
              <a:off x="5349875" y="3146879"/>
              <a:ext cx="3235972" cy="1328058"/>
            </a:xfrm>
            <a:prstGeom prst="rect">
              <a:avLst/>
            </a:prstGeom>
          </p:spPr>
        </p:pic>
        <p:pic>
          <p:nvPicPr>
            <p:cNvPr id="8" name="Picture 7" descr="Screen shot 2012-06-24 at 10.48.27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3447" y="3498851"/>
              <a:ext cx="3235972" cy="13280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2417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177"/>
            <a:ext cx="8229600" cy="44302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Interlibrary Loan (ILL) Policies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-15240"/>
            <a:ext cx="6943987" cy="6705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8580" y="2199083"/>
            <a:ext cx="4808220" cy="2459834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581400"/>
            <a:ext cx="1035808" cy="491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0721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05953"/>
            <a:ext cx="5106305" cy="664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015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2238"/>
            <a:ext cx="5118838" cy="655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0561" y="990184"/>
            <a:ext cx="5495677" cy="586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599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creen Shot 2014-06-03 at 12.38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059" y="0"/>
            <a:ext cx="30988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71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Databases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20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Scopus</a:t>
            </a:r>
            <a:endParaRPr lang="en-US" dirty="0"/>
          </a:p>
        </p:txBody>
      </p:sp>
      <p:pic>
        <p:nvPicPr>
          <p:cNvPr id="5" name="Content Placeholder 4" descr="Screen shot 2012-06-24 at 9.40.26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" t="1707" r="-1" b="1707"/>
          <a:stretch/>
        </p:blipFill>
        <p:spPr>
          <a:xfrm>
            <a:off x="3800928" y="457200"/>
            <a:ext cx="4504871" cy="4114799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144" y="457200"/>
            <a:ext cx="3745728" cy="4114800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Sort by Relevance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Locate landmark articles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Who has cited the article?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Keyword searching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Exporting available</a:t>
            </a:r>
            <a:endParaRPr lang="en-US" dirty="0"/>
          </a:p>
        </p:txBody>
      </p:sp>
      <p:pic>
        <p:nvPicPr>
          <p:cNvPr id="6" name="Picture 5" descr="Screen shot 2012-06-24 at 9.46.20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1"/>
          <a:stretch/>
        </p:blipFill>
        <p:spPr>
          <a:xfrm>
            <a:off x="0" y="3853542"/>
            <a:ext cx="8595234" cy="78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Group 2"/>
          <p:cNvGrpSpPr/>
          <p:nvPr/>
        </p:nvGrpSpPr>
        <p:grpSpPr>
          <a:xfrm>
            <a:off x="8271303" y="0"/>
            <a:ext cx="864638" cy="4640942"/>
            <a:chOff x="8279362" y="0"/>
            <a:chExt cx="864638" cy="4299204"/>
          </a:xfrm>
        </p:grpSpPr>
        <p:sp>
          <p:nvSpPr>
            <p:cNvPr id="8" name="Rounded Rectangle 7"/>
            <p:cNvSpPr/>
            <p:nvPr/>
          </p:nvSpPr>
          <p:spPr>
            <a:xfrm>
              <a:off x="8279362" y="3784165"/>
              <a:ext cx="864638" cy="515039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 w="7620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6666FF"/>
                  </a:solidFill>
                </a:rPr>
                <a:t>5986</a:t>
              </a:r>
              <a:endParaRPr lang="en-US" dirty="0">
                <a:solidFill>
                  <a:srgbClr val="6666FF"/>
                </a:solidFill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8713328" y="0"/>
              <a:ext cx="0" cy="3782794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15097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62000" y="554852"/>
            <a:ext cx="7543800" cy="1676400"/>
          </a:xfrm>
        </p:spPr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DATABAses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 descr="Screen Shot 2012-06-18 at 10.55.5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2" y="1547862"/>
            <a:ext cx="9150387" cy="5310138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45437" y="4318000"/>
            <a:ext cx="2659282" cy="431974"/>
          </a:xfrm>
          <a:prstGeom prst="roundRect">
            <a:avLst/>
          </a:prstGeom>
          <a:solidFill>
            <a:srgbClr val="FFFFFF"/>
          </a:solidFill>
          <a:ln w="762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000000"/>
                </a:solidFill>
              </a:rPr>
              <a:t>Dynamed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45437" y="4752630"/>
            <a:ext cx="2659282" cy="435478"/>
          </a:xfrm>
          <a:prstGeom prst="roundRect">
            <a:avLst/>
          </a:prstGeom>
          <a:solidFill>
            <a:srgbClr val="FFFFFF"/>
          </a:solidFill>
          <a:ln w="762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Essential Evidence Plus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014913" y="3383613"/>
            <a:ext cx="3058390" cy="442498"/>
          </a:xfrm>
          <a:prstGeom prst="roundRect">
            <a:avLst/>
          </a:prstGeom>
          <a:solidFill>
            <a:srgbClr val="FFFFFF"/>
          </a:solidFill>
          <a:ln w="762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OVID Evidence Based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45437" y="2823765"/>
            <a:ext cx="2434738" cy="514066"/>
          </a:xfrm>
          <a:prstGeom prst="roundRect">
            <a:avLst/>
          </a:prstGeom>
          <a:solidFill>
            <a:srgbClr val="FFFFFF"/>
          </a:solidFill>
          <a:ln w="762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Cochrane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7" name="Picture 16" descr="Screen Shot 2012-06-22 at 10.07.4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238" y="70033"/>
            <a:ext cx="5676900" cy="109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9" name="Straight Arrow Connector 18"/>
          <p:cNvCxnSpPr>
            <a:stCxn id="14" idx="3"/>
          </p:cNvCxnSpPr>
          <p:nvPr/>
        </p:nvCxnSpPr>
        <p:spPr>
          <a:xfrm>
            <a:off x="2580175" y="3080798"/>
            <a:ext cx="2434738" cy="492795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3189717" y="554852"/>
            <a:ext cx="2434738" cy="514066"/>
          </a:xfrm>
          <a:prstGeom prst="roundRect">
            <a:avLst/>
          </a:prstGeom>
          <a:noFill/>
          <a:ln w="762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907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5791200" cy="60928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LiBRARY</a:t>
            </a:r>
            <a:r>
              <a:rPr lang="en-US" dirty="0" smtClean="0"/>
              <a:t> CARDS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43508"/>
            <a:ext cx="6118917" cy="63709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1967655"/>
            <a:ext cx="2838450" cy="4867275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2564158" y="5105400"/>
            <a:ext cx="1295400" cy="45720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2818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710865" y="457200"/>
            <a:ext cx="5248531" cy="4114799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MOST CURRENT Point-of-care tool (BMJ 2011Sep 23)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7-step Evidence-Based Methodology</a:t>
            </a:r>
          </a:p>
          <a:p>
            <a:pPr lvl="1">
              <a:lnSpc>
                <a:spcPct val="200000"/>
              </a:lnSpc>
            </a:pPr>
            <a:r>
              <a:rPr lang="en-US" dirty="0" smtClean="0"/>
              <a:t>Identify, select, appraise, report, synthesize, derive conclusions and </a:t>
            </a:r>
            <a:r>
              <a:rPr lang="en-US" i="1" dirty="0" smtClean="0">
                <a:solidFill>
                  <a:schemeClr val="accent1"/>
                </a:solidFill>
              </a:rPr>
              <a:t>UPDATED DAILY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Practice changing updates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MOBILE APP</a:t>
            </a:r>
            <a:endParaRPr lang="en-US" dirty="0"/>
          </a:p>
        </p:txBody>
      </p:sp>
      <p:pic>
        <p:nvPicPr>
          <p:cNvPr id="10" name="Picture 9" descr="Screen Shot 2012-06-18 at 11.08.4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130" y="654093"/>
            <a:ext cx="3520788" cy="1101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Screen Shot 2015-06-15 at 2.21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130" y="1755569"/>
            <a:ext cx="5840213" cy="4680953"/>
          </a:xfrm>
          <a:prstGeom prst="rect">
            <a:avLst/>
          </a:prstGeom>
        </p:spPr>
      </p:pic>
      <p:pic>
        <p:nvPicPr>
          <p:cNvPr id="4" name="Picture 3" descr="Screen Shot 2014-06-17 at 10.12.36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43" y="0"/>
            <a:ext cx="9144000" cy="67945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588210" y="788738"/>
            <a:ext cx="2245895" cy="1858209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6938211" y="6149474"/>
            <a:ext cx="2021187" cy="28705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5937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710865" y="181551"/>
            <a:ext cx="5553742" cy="4114799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dirty="0" smtClean="0"/>
              <a:t>Is an evidence-based, point-of-care clinical decision support system        (over 2,000 calculators) with access to over 13,000 topics, abstracts, guidelines, and summaries</a:t>
            </a:r>
            <a:endParaRPr lang="en-US" dirty="0"/>
          </a:p>
        </p:txBody>
      </p:sp>
      <p:pic>
        <p:nvPicPr>
          <p:cNvPr id="2" name="Picture 1" descr="Screen Shot 2012-06-18 at 2.57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58" y="1139544"/>
            <a:ext cx="3035300" cy="1028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Screen Shot 2012-06-22 at 10.12.5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002" y="2674751"/>
            <a:ext cx="4896303" cy="4183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6777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Evidence-Based</a:t>
            </a:r>
            <a:endParaRPr lang="en-US" dirty="0"/>
          </a:p>
        </p:txBody>
      </p:sp>
      <p:pic>
        <p:nvPicPr>
          <p:cNvPr id="9" name="Content Placeholder 8" descr="Screen Shot 2012-06-22 at 10.19.10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5588" b="-85588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948864" cy="4114800"/>
          </a:xfrm>
        </p:spPr>
        <p:txBody>
          <a:bodyPr/>
          <a:lstStyle/>
          <a:p>
            <a:r>
              <a:rPr lang="en-US" sz="4000" dirty="0" smtClean="0"/>
              <a:t>EBM Reviews</a:t>
            </a:r>
          </a:p>
          <a:p>
            <a:r>
              <a:rPr lang="en-US" dirty="0" smtClean="0"/>
              <a:t>presented by OVID</a:t>
            </a:r>
            <a:endParaRPr lang="en-US" dirty="0"/>
          </a:p>
        </p:txBody>
      </p:sp>
      <p:pic>
        <p:nvPicPr>
          <p:cNvPr id="10" name="Picture 9" descr="Screen Shot 2012-06-22 at 10.18.5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249" y="4220790"/>
            <a:ext cx="10442644" cy="35121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7292569" y="5867399"/>
            <a:ext cx="1690868" cy="990601"/>
          </a:xfrm>
          <a:prstGeom prst="roundRect">
            <a:avLst/>
          </a:prstGeom>
          <a:solidFill>
            <a:schemeClr val="bg1"/>
          </a:solidFill>
          <a:ln w="762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b="1" dirty="0" smtClean="0">
                <a:ln w="50800"/>
                <a:solidFill>
                  <a:schemeClr val="accent1"/>
                </a:solidFill>
              </a:rPr>
              <a:t>Up-to-Date</a:t>
            </a:r>
          </a:p>
          <a:p>
            <a:pPr algn="ctr"/>
            <a:r>
              <a:rPr lang="en-US" sz="1000" b="1" dirty="0" smtClean="0">
                <a:ln w="50800"/>
                <a:solidFill>
                  <a:schemeClr val="accent1"/>
                </a:solidFill>
              </a:rPr>
              <a:t>Available thru</a:t>
            </a:r>
          </a:p>
          <a:p>
            <a:pPr algn="ctr"/>
            <a:r>
              <a:rPr lang="en-US" sz="1000" b="1" dirty="0" smtClean="0">
                <a:ln w="50800"/>
                <a:solidFill>
                  <a:schemeClr val="accent1"/>
                </a:solidFill>
              </a:rPr>
              <a:t>School of Medicine </a:t>
            </a:r>
          </a:p>
          <a:p>
            <a:pPr algn="ctr"/>
            <a:r>
              <a:rPr lang="en-US" sz="1000" b="1" dirty="0" smtClean="0">
                <a:ln w="50800"/>
                <a:solidFill>
                  <a:schemeClr val="accent1"/>
                </a:solidFill>
              </a:rPr>
              <a:t>not from library</a:t>
            </a:r>
            <a:endParaRPr lang="en-US" sz="1000" b="1" dirty="0">
              <a:ln w="50800"/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957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3-06-19 at 2.50.1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00" y="0"/>
            <a:ext cx="5058483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700200" y="1783104"/>
            <a:ext cx="1460669" cy="514066"/>
          </a:xfrm>
          <a:prstGeom prst="roundRect">
            <a:avLst/>
          </a:prstGeom>
          <a:solidFill>
            <a:srgbClr val="FFFFFF"/>
          </a:solidFill>
          <a:ln w="762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Agile</a:t>
            </a:r>
            <a:r>
              <a:rPr lang="en-US" dirty="0" err="1" smtClean="0">
                <a:solidFill>
                  <a:srgbClr val="6666FF"/>
                </a:solidFill>
              </a:rPr>
              <a:t>MD</a:t>
            </a:r>
            <a:endParaRPr lang="en-US" dirty="0">
              <a:solidFill>
                <a:srgbClr val="6666FF"/>
              </a:solidFill>
            </a:endParaRPr>
          </a:p>
        </p:txBody>
      </p:sp>
      <p:pic>
        <p:nvPicPr>
          <p:cNvPr id="2" name="Picture 1" descr="Screen Shot 2014-06-10 at 3.23.4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5599"/>
            <a:ext cx="9144000" cy="3532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868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5-06-16 at 1.50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84" y="0"/>
            <a:ext cx="4210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8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6-16 at 1.59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415" y="0"/>
            <a:ext cx="4732587" cy="6858000"/>
          </a:xfrm>
          <a:prstGeom prst="rect">
            <a:avLst/>
          </a:prstGeom>
        </p:spPr>
      </p:pic>
      <p:pic>
        <p:nvPicPr>
          <p:cNvPr id="3" name="Picture 2" descr="Screen Shot 2015-06-16 at 1.59.3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814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045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6-16 at 1.52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9144000" cy="6633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372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6-16 at 2.06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" y="368968"/>
            <a:ext cx="9144000" cy="663780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421434" y="4605520"/>
            <a:ext cx="1375001" cy="1701991"/>
          </a:xfrm>
          <a:prstGeom prst="roundRect">
            <a:avLst/>
          </a:prstGeom>
          <a:solidFill>
            <a:srgbClr val="860908"/>
          </a:solidFill>
          <a:ln w="762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Symptom to Diagnosis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17053" y="-5336"/>
            <a:ext cx="1814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Abdominal Pain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9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Drugs?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400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Screen shot 2012-06-24 at 10.22.3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293" y="153307"/>
            <a:ext cx="3060700" cy="3340100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4626429" y="1555750"/>
            <a:ext cx="782864" cy="358322"/>
          </a:xfrm>
          <a:prstGeom prst="rightArrow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Screen shot 2012-06-24 at 11.05.5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5" y="783771"/>
            <a:ext cx="5435600" cy="60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Screen shot 2012-06-24 at 11.08.4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7300"/>
            <a:ext cx="9144000" cy="4370787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3582736" y="1203159"/>
            <a:ext cx="360948" cy="1858210"/>
          </a:xfrm>
          <a:prstGeom prst="straightConnector1">
            <a:avLst/>
          </a:prstGeom>
          <a:ln w="76200" cmpd="sng"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" name="Picture 2" descr="Screen Shot 2015-06-16 at 4.53.3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0"/>
            <a:ext cx="7607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710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5791200" cy="60928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LiBRARY</a:t>
            </a:r>
            <a:r>
              <a:rPr lang="en-US" dirty="0" smtClean="0"/>
              <a:t> CARDS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43508"/>
            <a:ext cx="6118917" cy="6370984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3344972" y="3111029"/>
            <a:ext cx="1295400" cy="45720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3" name="Picture 2" descr="Screen Shot 2015-07-28 at 1.41.0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844" y="0"/>
            <a:ext cx="57862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803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305936"/>
            <a:ext cx="7543800" cy="1676400"/>
          </a:xfrm>
        </p:spPr>
        <p:txBody>
          <a:bodyPr/>
          <a:lstStyle/>
          <a:p>
            <a:r>
              <a:rPr lang="en-US" dirty="0" smtClean="0"/>
              <a:t>Exam master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345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6-16 at 2.32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587" y="399048"/>
            <a:ext cx="9144000" cy="3731281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989262" y="3836737"/>
            <a:ext cx="1657685" cy="1061452"/>
          </a:xfrm>
          <a:prstGeom prst="straightConnector1">
            <a:avLst/>
          </a:prstGeom>
          <a:ln w="76200" cmpd="sng">
            <a:solidFill>
              <a:schemeClr val="accent2">
                <a:lumMod val="90000"/>
                <a:lumOff val="10000"/>
              </a:schemeClr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0" name="Picture 9" descr="Screen Shot 2015-06-16 at 4.07.1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284" y="514684"/>
            <a:ext cx="4610100" cy="60833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9762678">
            <a:off x="1085232" y="4416787"/>
            <a:ext cx="42391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Question Banks for: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1210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Right bottom</a:t>
            </a:r>
            <a:endParaRPr lang="en-US" dirty="0"/>
          </a:p>
        </p:txBody>
      </p:sp>
      <p:pic>
        <p:nvPicPr>
          <p:cNvPr id="6" name="Picture 5" descr="Screen shot 2012-06-24 at 11.10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828" y="-94345"/>
            <a:ext cx="2743200" cy="345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ight Arrow 6"/>
          <p:cNvSpPr/>
          <p:nvPr/>
        </p:nvSpPr>
        <p:spPr>
          <a:xfrm>
            <a:off x="4899932" y="797833"/>
            <a:ext cx="782864" cy="358322"/>
          </a:xfrm>
          <a:prstGeom prst="rightArrow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4899932" y="1210582"/>
            <a:ext cx="782864" cy="358322"/>
          </a:xfrm>
          <a:prstGeom prst="rightArrow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4890861" y="371927"/>
            <a:ext cx="782864" cy="358322"/>
          </a:xfrm>
          <a:prstGeom prst="rightArrow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Shot 2013-06-20 at 10.10.2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59590" y="78568"/>
            <a:ext cx="4521200" cy="65532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231274" y="83455"/>
            <a:ext cx="4203700" cy="6774545"/>
            <a:chOff x="231274" y="83455"/>
            <a:chExt cx="4203700" cy="6774545"/>
          </a:xfrm>
        </p:grpSpPr>
        <p:sp>
          <p:nvSpPr>
            <p:cNvPr id="10" name="Rectangle 9"/>
            <p:cNvSpPr/>
            <p:nvPr/>
          </p:nvSpPr>
          <p:spPr>
            <a:xfrm>
              <a:off x="231274" y="83455"/>
              <a:ext cx="4203700" cy="6774545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" name="Picture 2" descr="Screen Shot 2015-06-16 at 4.17.24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274" y="83455"/>
              <a:ext cx="4203700" cy="4279900"/>
            </a:xfrm>
            <a:prstGeom prst="rect">
              <a:avLst/>
            </a:prstGeom>
          </p:spPr>
        </p:pic>
      </p:grpSp>
      <p:cxnSp>
        <p:nvCxnSpPr>
          <p:cNvPr id="11" name="Straight Arrow Connector 10"/>
          <p:cNvCxnSpPr/>
          <p:nvPr/>
        </p:nvCxnSpPr>
        <p:spPr>
          <a:xfrm flipV="1">
            <a:off x="748632" y="3200400"/>
            <a:ext cx="0" cy="4499811"/>
          </a:xfrm>
          <a:prstGeom prst="straightConnector1">
            <a:avLst/>
          </a:prstGeom>
          <a:ln w="76200" cmpd="sng">
            <a:solidFill>
              <a:schemeClr val="accent2">
                <a:lumMod val="90000"/>
                <a:lumOff val="10000"/>
              </a:schemeClr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2050716" y="4151261"/>
            <a:ext cx="0" cy="2685252"/>
          </a:xfrm>
          <a:prstGeom prst="straightConnector1">
            <a:avLst/>
          </a:prstGeom>
          <a:ln w="76200" cmpd="sng">
            <a:solidFill>
              <a:schemeClr val="accent2">
                <a:lumMod val="90000"/>
                <a:lumOff val="10000"/>
              </a:schemeClr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2858169" y="2808635"/>
            <a:ext cx="0" cy="2685252"/>
          </a:xfrm>
          <a:prstGeom prst="straightConnector1">
            <a:avLst/>
          </a:prstGeom>
          <a:ln w="76200" cmpd="sng">
            <a:solidFill>
              <a:schemeClr val="accent2">
                <a:lumMod val="90000"/>
                <a:lumOff val="10000"/>
              </a:schemeClr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858169" y="5309221"/>
            <a:ext cx="1569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Platform links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197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9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 descr="climberreach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6152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99348" y="1720581"/>
            <a:ext cx="163187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Need </a:t>
            </a:r>
          </a:p>
          <a:p>
            <a:r>
              <a:rPr lang="en-US" sz="4800" dirty="0" smtClean="0"/>
              <a:t>help?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22649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62000" y="4182979"/>
            <a:ext cx="7543800" cy="1524000"/>
          </a:xfrm>
        </p:spPr>
        <p:txBody>
          <a:bodyPr/>
          <a:lstStyle/>
          <a:p>
            <a:r>
              <a:rPr lang="en-US" dirty="0" smtClean="0"/>
              <a:t>Right </a:t>
            </a:r>
            <a:br>
              <a:rPr lang="en-US" dirty="0" smtClean="0"/>
            </a:br>
            <a:r>
              <a:rPr lang="en-US" dirty="0" smtClean="0"/>
              <a:t>bottom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Screen shot 2012-06-24 at 11.10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828" y="-94345"/>
            <a:ext cx="2743200" cy="345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ight Arrow 6"/>
          <p:cNvSpPr/>
          <p:nvPr/>
        </p:nvSpPr>
        <p:spPr>
          <a:xfrm>
            <a:off x="4963432" y="2167618"/>
            <a:ext cx="782864" cy="358322"/>
          </a:xfrm>
          <a:prstGeom prst="rightArrow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027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62000" y="4190045"/>
            <a:ext cx="7543800" cy="1524000"/>
          </a:xfrm>
        </p:spPr>
        <p:txBody>
          <a:bodyPr/>
          <a:lstStyle/>
          <a:p>
            <a:r>
              <a:rPr lang="en-US" dirty="0" smtClean="0"/>
              <a:t>Right</a:t>
            </a:r>
            <a:br>
              <a:rPr lang="en-US" dirty="0" smtClean="0"/>
            </a:br>
            <a:r>
              <a:rPr lang="en-US" dirty="0" smtClean="0"/>
              <a:t>bottom</a:t>
            </a:r>
            <a:endParaRPr lang="en-US" dirty="0"/>
          </a:p>
        </p:txBody>
      </p:sp>
      <p:pic>
        <p:nvPicPr>
          <p:cNvPr id="6" name="Picture 5" descr="Screen shot 2012-06-24 at 11.10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828" y="-94345"/>
            <a:ext cx="2743200" cy="345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ight Arrow 6"/>
          <p:cNvSpPr/>
          <p:nvPr/>
        </p:nvSpPr>
        <p:spPr>
          <a:xfrm>
            <a:off x="4963432" y="425903"/>
            <a:ext cx="782864" cy="358322"/>
          </a:xfrm>
          <a:prstGeom prst="rightArrow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Screen shot 2010-05-13 at 3.22.25 PM.png"/>
          <p:cNvPicPr>
            <a:picLocks noChangeAspect="1"/>
          </p:cNvPicPr>
          <p:nvPr/>
        </p:nvPicPr>
        <p:blipFill>
          <a:blip r:embed="rId3"/>
          <a:srcRect l="25880" t="5385" r="29184" b="16154"/>
          <a:stretch>
            <a:fillRect/>
          </a:stretch>
        </p:blipFill>
        <p:spPr>
          <a:xfrm>
            <a:off x="6484619" y="3814763"/>
            <a:ext cx="2659381" cy="2590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ight Arrow 8"/>
          <p:cNvSpPr/>
          <p:nvPr/>
        </p:nvSpPr>
        <p:spPr>
          <a:xfrm>
            <a:off x="5115832" y="2301874"/>
            <a:ext cx="782864" cy="358322"/>
          </a:xfrm>
          <a:prstGeom prst="rightArrow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839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6781800" cy="1600200"/>
          </a:xfrm>
        </p:spPr>
        <p:txBody>
          <a:bodyPr/>
          <a:lstStyle/>
          <a:p>
            <a:r>
              <a:rPr lang="en-US" dirty="0" smtClean="0"/>
              <a:t>Team viewer</a:t>
            </a:r>
            <a:endParaRPr lang="en-US" dirty="0"/>
          </a:p>
        </p:txBody>
      </p:sp>
      <p:pic>
        <p:nvPicPr>
          <p:cNvPr id="4" name="Picture 3" descr="Screen Shot 2014-06-03 at 12.17.54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" t="462" r="54144" b="-462"/>
          <a:stretch/>
        </p:blipFill>
        <p:spPr>
          <a:xfrm>
            <a:off x="3155786" y="1689100"/>
            <a:ext cx="3131182" cy="4584700"/>
          </a:xfrm>
          <a:prstGeom prst="rect">
            <a:avLst/>
          </a:prstGeom>
        </p:spPr>
      </p:pic>
      <p:pic>
        <p:nvPicPr>
          <p:cNvPr id="5" name="Picture 4" descr="Screen Shot 2014-06-03 at 12.24.5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5" y="1592908"/>
            <a:ext cx="2844800" cy="2514600"/>
          </a:xfrm>
          <a:prstGeom prst="rect">
            <a:avLst/>
          </a:prstGeom>
        </p:spPr>
      </p:pic>
      <p:pic>
        <p:nvPicPr>
          <p:cNvPr id="6" name="Picture 3" descr="jennifer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189" y="3854819"/>
            <a:ext cx="2021152" cy="2829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omputer Screen Shot 2014-06-03 at 12.27.43 PM.ps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753" y="4531831"/>
            <a:ext cx="2921000" cy="2501900"/>
          </a:xfrm>
          <a:prstGeom prst="rect">
            <a:avLst/>
          </a:prstGeom>
        </p:spPr>
      </p:pic>
      <p:pic>
        <p:nvPicPr>
          <p:cNvPr id="8" name="Picture 7" descr="600px-Telephone_icon_blue_gradient.svg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5" y="3237002"/>
            <a:ext cx="1070811" cy="1070811"/>
          </a:xfrm>
          <a:prstGeom prst="rect">
            <a:avLst/>
          </a:prstGeom>
        </p:spPr>
      </p:pic>
      <p:pic>
        <p:nvPicPr>
          <p:cNvPr id="10" name="Picture 9" descr="600px-Telephone_icon_blue_gradient.svg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942" y="5449553"/>
            <a:ext cx="1070811" cy="10708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2875" y="4920359"/>
            <a:ext cx="2833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Remote support</a:t>
            </a:r>
          </a:p>
          <a:p>
            <a:r>
              <a:rPr lang="en-US" dirty="0" smtClean="0"/>
              <a:t>With computer and phone!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12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5" descr="Screen shot 2010-05-13 at 3.24.4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800" y="990600"/>
            <a:ext cx="7061200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553200" y="2971800"/>
            <a:ext cx="1676400" cy="228600"/>
          </a:xfrm>
          <a:prstGeom prst="rect">
            <a:avLst/>
          </a:prstGeom>
          <a:solidFill>
            <a:schemeClr val="bg1"/>
          </a:solidFill>
          <a:ln w="3175">
            <a:solidFill>
              <a:srgbClr val="8000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8372" name="TextBox 11"/>
          <p:cNvSpPr txBox="1">
            <a:spLocks noChangeArrowheads="1"/>
          </p:cNvSpPr>
          <p:nvPr/>
        </p:nvSpPr>
        <p:spPr bwMode="auto">
          <a:xfrm>
            <a:off x="1524000" y="5486400"/>
            <a:ext cx="7061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 charset="0"/>
              </a:rPr>
              <a:t>Once the ID &amp; password are entered on our computer…</a:t>
            </a:r>
          </a:p>
          <a:p>
            <a:pPr eaLnBrk="1" hangingPunct="1"/>
            <a:r>
              <a:rPr lang="en-US" sz="1800" dirty="0">
                <a:latin typeface="Calibri" charset="0"/>
              </a:rPr>
              <a:t>					we have </a:t>
            </a:r>
            <a:r>
              <a:rPr lang="en-US" sz="1800" dirty="0">
                <a:solidFill>
                  <a:srgbClr val="A50101"/>
                </a:solidFill>
                <a:latin typeface="Calibri" charset="0"/>
              </a:rPr>
              <a:t>one time </a:t>
            </a:r>
            <a:r>
              <a:rPr lang="en-US" sz="1800" dirty="0">
                <a:latin typeface="Calibri" charset="0"/>
              </a:rPr>
              <a:t>access to your desktop!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0" y="990600"/>
            <a:ext cx="1524000" cy="3886200"/>
          </a:xfrm>
          <a:prstGeom prst="rect">
            <a:avLst/>
          </a:prstGeom>
          <a:solidFill>
            <a:srgbClr val="800000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Calibri" charset="0"/>
                <a:ea typeface="+mn-ea"/>
                <a:cs typeface="+mn-cs"/>
              </a:rPr>
              <a:t>Librarian can see your screen…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alibri" charset="0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Calibri" charset="0"/>
                <a:ea typeface="+mn-ea"/>
                <a:cs typeface="+mn-cs"/>
              </a:rPr>
              <a:t>Need telephone for audio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alibri" charset="0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Calibri" charset="0"/>
                <a:ea typeface="+mn-ea"/>
                <a:cs typeface="+mn-cs"/>
              </a:rPr>
              <a:t>Both can move mouse around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alibri" charset="0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Calibri" charset="0"/>
                <a:ea typeface="+mn-ea"/>
                <a:cs typeface="+mn-cs"/>
              </a:rPr>
              <a:t>One Time Use!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505200" y="3962400"/>
            <a:ext cx="1524000" cy="369888"/>
          </a:xfrm>
          <a:prstGeom prst="rect">
            <a:avLst/>
          </a:prstGeom>
          <a:solidFill>
            <a:schemeClr val="bg1"/>
          </a:solidFill>
          <a:ln w="28575">
            <a:solidFill>
              <a:srgbClr val="800000"/>
            </a:solidFill>
            <a:round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 charset="0"/>
              </a:rPr>
              <a:t>Your info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553200" y="4691063"/>
            <a:ext cx="1524000" cy="371475"/>
          </a:xfrm>
          <a:prstGeom prst="rect">
            <a:avLst/>
          </a:prstGeom>
          <a:solidFill>
            <a:schemeClr val="bg1"/>
          </a:solidFill>
          <a:ln w="28575">
            <a:solidFill>
              <a:srgbClr val="800000"/>
            </a:solidFill>
            <a:round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 charset="0"/>
              </a:rPr>
              <a:t>Librarian info</a:t>
            </a:r>
          </a:p>
        </p:txBody>
      </p:sp>
      <p:sp>
        <p:nvSpPr>
          <p:cNvPr id="2" name="Rectangle 1"/>
          <p:cNvSpPr/>
          <p:nvPr/>
        </p:nvSpPr>
        <p:spPr>
          <a:xfrm>
            <a:off x="1615726" y="-67548"/>
            <a:ext cx="18294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>
                <a:solidFill>
                  <a:prstClr val="white"/>
                </a:solidFill>
                <a:latin typeface="Calibri" charset="0"/>
              </a:rPr>
              <a:t>Team Viewer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8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9142" y="4191000"/>
            <a:ext cx="7543800" cy="1524000"/>
          </a:xfrm>
        </p:spPr>
        <p:txBody>
          <a:bodyPr/>
          <a:lstStyle/>
          <a:p>
            <a:r>
              <a:rPr lang="en-US" dirty="0" smtClean="0"/>
              <a:t>Middle right side</a:t>
            </a:r>
            <a:endParaRPr lang="en-US" dirty="0"/>
          </a:p>
        </p:txBody>
      </p:sp>
      <p:sp>
        <p:nvSpPr>
          <p:cNvPr id="15" name="Subtitle 1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2-06-24 at 10.43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629" y="214993"/>
            <a:ext cx="3022600" cy="2019300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5020583" y="594179"/>
            <a:ext cx="782864" cy="358322"/>
          </a:xfrm>
          <a:prstGeom prst="rightArrow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creen shot 2012-06-24 at 10.44.3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715" y="322385"/>
            <a:ext cx="1972582" cy="1188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 descr="Screen shot 2012-06-24 at 11.57.3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14" y="2409102"/>
            <a:ext cx="7906657" cy="426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Rounded Rectangle 16"/>
          <p:cNvSpPr/>
          <p:nvPr/>
        </p:nvSpPr>
        <p:spPr>
          <a:xfrm>
            <a:off x="2503713" y="2984413"/>
            <a:ext cx="272143" cy="317587"/>
          </a:xfrm>
          <a:prstGeom prst="roundRect">
            <a:avLst/>
          </a:prstGeom>
          <a:noFill/>
          <a:ln w="762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2549069" y="3347384"/>
            <a:ext cx="272143" cy="252186"/>
          </a:xfrm>
          <a:prstGeom prst="roundRect">
            <a:avLst/>
          </a:prstGeom>
          <a:noFill/>
          <a:ln w="762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2529120" y="3962405"/>
            <a:ext cx="272143" cy="252186"/>
          </a:xfrm>
          <a:prstGeom prst="roundRect">
            <a:avLst/>
          </a:prstGeom>
          <a:noFill/>
          <a:ln w="762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399142" y="4305295"/>
            <a:ext cx="7792358" cy="2350411"/>
          </a:xfrm>
          <a:prstGeom prst="roundRect">
            <a:avLst/>
          </a:prstGeom>
          <a:noFill/>
          <a:ln w="762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181928" y="2898846"/>
            <a:ext cx="4962072" cy="214674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bg1"/>
                </a:solidFill>
                <a:latin typeface="Helvetica"/>
                <a:cs typeface="Helvetica"/>
              </a:rPr>
              <a:t>For training with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bg1"/>
                </a:solidFill>
                <a:latin typeface="Helvetica"/>
                <a:cs typeface="Helvetica"/>
              </a:rPr>
              <a:t>Bibliographic Software Management contact one of the Reference Librarians at:</a:t>
            </a:r>
          </a:p>
          <a:p>
            <a:pPr algn="ctr">
              <a:lnSpc>
                <a:spcPct val="150000"/>
              </a:lnSpc>
            </a:pPr>
            <a:r>
              <a:rPr lang="en-US" b="1" dirty="0" smtClean="0">
                <a:solidFill>
                  <a:schemeClr val="bg1"/>
                </a:solidFill>
                <a:latin typeface="Helvetica"/>
                <a:cs typeface="Helvetica"/>
                <a:hlinkClick r:id="rId5"/>
              </a:rPr>
              <a:t>mylibrary@ttuhsc.edu</a:t>
            </a:r>
            <a:r>
              <a:rPr lang="en-US" b="1" dirty="0" smtClean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lang="en-US" b="1" smtClean="0">
                <a:solidFill>
                  <a:schemeClr val="bg1"/>
                </a:solidFill>
                <a:latin typeface="Helvetica"/>
                <a:cs typeface="Helvetica"/>
              </a:rPr>
              <a:t>or </a:t>
            </a:r>
          </a:p>
          <a:p>
            <a:pPr algn="ctr">
              <a:lnSpc>
                <a:spcPct val="150000"/>
              </a:lnSpc>
            </a:pPr>
            <a:r>
              <a:rPr lang="en-US" b="1" smtClean="0">
                <a:solidFill>
                  <a:schemeClr val="bg1"/>
                </a:solidFill>
                <a:latin typeface="Helvetica"/>
                <a:cs typeface="Helvetica"/>
              </a:rPr>
              <a:t>the </a:t>
            </a:r>
            <a:r>
              <a:rPr lang="en-US" b="1" dirty="0" smtClean="0">
                <a:solidFill>
                  <a:schemeClr val="bg1"/>
                </a:solidFill>
                <a:latin typeface="Helvetica"/>
                <a:cs typeface="Helvetica"/>
              </a:rPr>
              <a:t>Ask a </a:t>
            </a:r>
            <a:r>
              <a:rPr lang="en-US" b="1" smtClean="0">
                <a:solidFill>
                  <a:schemeClr val="bg1"/>
                </a:solidFill>
                <a:latin typeface="Helvetica"/>
                <a:cs typeface="Helvetica"/>
              </a:rPr>
              <a:t>Librarian link</a:t>
            </a:r>
            <a:endParaRPr lang="en-US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50406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1" animBg="1"/>
      <p:bldP spid="18" grpId="0" animBg="1"/>
      <p:bldP spid="19" grpId="0" animBg="1"/>
      <p:bldP spid="20" grpId="0" animBg="1"/>
      <p:bldP spid="21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Content Placeholder 4" descr="lib@urserv  b card low res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490" r="-24490"/>
          <a:stretch>
            <a:fillRect/>
          </a:stretch>
        </p:blipFill>
        <p:spPr>
          <a:xfrm>
            <a:off x="542925" y="503238"/>
            <a:ext cx="4854575" cy="5557837"/>
          </a:xfrm>
        </p:spPr>
      </p:pic>
      <p:pic>
        <p:nvPicPr>
          <p:cNvPr id="7" name="Picture 6" descr="lib@urserv  wht back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88"/>
          <a:stretch>
            <a:fillRect/>
          </a:stretch>
        </p:blipFill>
        <p:spPr bwMode="auto">
          <a:xfrm>
            <a:off x="4656138" y="503238"/>
            <a:ext cx="3011487" cy="55578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04800"/>
            <a:ext cx="7248525" cy="34480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007" y="-76200"/>
            <a:ext cx="7141312" cy="727579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3021699" y="4457782"/>
            <a:ext cx="2512827" cy="1225386"/>
          </a:xfrm>
          <a:prstGeom prst="straightConnector1">
            <a:avLst/>
          </a:prstGeom>
          <a:ln w="38100" cmpd="sng">
            <a:solidFill>
              <a:srgbClr val="720808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048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89" y="-391118"/>
            <a:ext cx="9067611" cy="16002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Team Viewer &amp; Ask a Librarian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070" y="1559017"/>
            <a:ext cx="5302316" cy="52989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436" y="3897542"/>
            <a:ext cx="2237529" cy="288425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Right Arrow 4"/>
          <p:cNvSpPr/>
          <p:nvPr/>
        </p:nvSpPr>
        <p:spPr>
          <a:xfrm>
            <a:off x="5035117" y="5644983"/>
            <a:ext cx="1207363" cy="234765"/>
          </a:xfrm>
          <a:prstGeom prst="rightArrow">
            <a:avLst/>
          </a:prstGeom>
          <a:solidFill>
            <a:srgbClr val="C000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5035117" y="4340381"/>
            <a:ext cx="1207363" cy="234765"/>
          </a:xfrm>
          <a:prstGeom prst="rightArrow">
            <a:avLst/>
          </a:prstGeom>
          <a:solidFill>
            <a:srgbClr val="C000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218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968500" y="4942115"/>
            <a:ext cx="6858000" cy="990600"/>
          </a:xfrm>
        </p:spPr>
        <p:txBody>
          <a:bodyPr>
            <a:noAutofit/>
          </a:bodyPr>
          <a:lstStyle/>
          <a:p>
            <a:r>
              <a:rPr lang="en-US" sz="9600" dirty="0" smtClean="0"/>
              <a:t>Thank you!</a:t>
            </a:r>
            <a:endParaRPr lang="en-US" sz="9600" dirty="0"/>
          </a:p>
        </p:txBody>
      </p:sp>
      <p:pic>
        <p:nvPicPr>
          <p:cNvPr id="4" name="Picture 3" descr="Screen Shot 2014-06-03 at 12.38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059" y="0"/>
            <a:ext cx="30988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81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799" y="1143000"/>
            <a:ext cx="6858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endParaRPr lang="en-US" sz="6600" b="1" i="1" dirty="0">
              <a:solidFill>
                <a:srgbClr val="CC000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737" y="228600"/>
            <a:ext cx="7248525" cy="34480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836" y="3975139"/>
            <a:ext cx="6257925" cy="828675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9" name="Right Arrow 8"/>
          <p:cNvSpPr/>
          <p:nvPr/>
        </p:nvSpPr>
        <p:spPr>
          <a:xfrm rot="16200000">
            <a:off x="6496050" y="5467350"/>
            <a:ext cx="1143000" cy="2667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7030A0"/>
              </a:solidFill>
              <a:latin typeface="Arial"/>
            </a:endParaRPr>
          </a:p>
        </p:txBody>
      </p:sp>
      <p:pic>
        <p:nvPicPr>
          <p:cNvPr id="11" name="Picture 10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623" y="235591"/>
            <a:ext cx="7372350" cy="609600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59891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ook_PNG21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73" y="274142"/>
            <a:ext cx="5457376" cy="31792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n-US" dirty="0" smtClean="0"/>
              <a:t>TTUHSC libraries </a:t>
            </a:r>
            <a:br>
              <a:rPr lang="en-US" dirty="0" smtClean="0"/>
            </a:br>
            <a:r>
              <a:rPr lang="en-US" dirty="0" smtClean="0"/>
              <a:t>statistics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3473" y="3323010"/>
            <a:ext cx="44977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Franklin Gothic Medium"/>
              </a:rPr>
              <a:t>There are libraries at all four campuses                                         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Franklin Gothic Medium"/>
              </a:rPr>
              <a:t> (Amarillo, El Paso, Lubbock &amp; Odessa)</a:t>
            </a:r>
          </a:p>
          <a:p>
            <a:endParaRPr lang="en-US" dirty="0" smtClean="0">
              <a:solidFill>
                <a:prstClr val="black"/>
              </a:solidFill>
              <a:latin typeface="Franklin Gothic Medium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Franklin Gothic Medium"/>
              </a:rPr>
              <a:t>321,952 print books</a:t>
            </a:r>
          </a:p>
          <a:p>
            <a:endParaRPr lang="en-US" dirty="0" smtClean="0">
              <a:solidFill>
                <a:prstClr val="black"/>
              </a:solidFill>
              <a:latin typeface="Franklin Gothic Medium"/>
            </a:endParaRPr>
          </a:p>
          <a:p>
            <a:endParaRPr lang="en-US" dirty="0" smtClean="0">
              <a:solidFill>
                <a:prstClr val="black"/>
              </a:solidFill>
              <a:latin typeface="Franklin Gothic Medium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Franklin Gothic Medium"/>
              </a:rPr>
              <a:t>209 print journal subscriptions</a:t>
            </a:r>
          </a:p>
          <a:p>
            <a:endParaRPr lang="en-US" dirty="0" smtClean="0">
              <a:solidFill>
                <a:prstClr val="black"/>
              </a:solidFill>
              <a:latin typeface="Franklin Gothic Medium"/>
            </a:endParaRPr>
          </a:p>
          <a:p>
            <a:endParaRPr lang="en-US" dirty="0" smtClean="0">
              <a:solidFill>
                <a:prstClr val="black"/>
              </a:solidFill>
              <a:latin typeface="Franklin Gothic Medium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Franklin Gothic Medium"/>
              </a:rPr>
              <a:t>17,691 audiovisuals</a:t>
            </a:r>
          </a:p>
          <a:p>
            <a:endParaRPr lang="en-US" dirty="0" smtClean="0">
              <a:solidFill>
                <a:prstClr val="black"/>
              </a:solidFill>
              <a:latin typeface="Franklin Gothic Medium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  <a:latin typeface="Franklin Gothic Medium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011354" y="3954236"/>
            <a:ext cx="3490774" cy="2526300"/>
            <a:chOff x="4469852" y="3747500"/>
            <a:chExt cx="3490774" cy="2526300"/>
          </a:xfrm>
        </p:grpSpPr>
        <p:pic>
          <p:nvPicPr>
            <p:cNvPr id="8" name="Picture 7" descr="tv_PNG477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9852" y="3747500"/>
              <a:ext cx="3490774" cy="25263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644701" y="4199439"/>
              <a:ext cx="3180094" cy="1809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70000"/>
                </a:lnSpc>
                <a:buFont typeface="Arial"/>
                <a:buChar char="•"/>
              </a:pPr>
              <a:r>
                <a:rPr lang="en-US" dirty="0" smtClean="0">
                  <a:solidFill>
                    <a:prstClr val="black"/>
                  </a:solidFill>
                  <a:latin typeface="Franklin Gothic Medium"/>
                </a:rPr>
                <a:t>24,439 </a:t>
              </a:r>
              <a:r>
                <a:rPr lang="en-US" dirty="0">
                  <a:solidFill>
                    <a:prstClr val="black"/>
                  </a:solidFill>
                  <a:latin typeface="Franklin Gothic Medium"/>
                </a:rPr>
                <a:t>electronic </a:t>
              </a:r>
              <a:r>
                <a:rPr lang="en-US" dirty="0" smtClean="0">
                  <a:solidFill>
                    <a:prstClr val="black"/>
                  </a:solidFill>
                  <a:latin typeface="Franklin Gothic Medium"/>
                </a:rPr>
                <a:t>journals*</a:t>
              </a:r>
            </a:p>
            <a:p>
              <a:pPr marL="285750" indent="-285750">
                <a:lnSpc>
                  <a:spcPct val="70000"/>
                </a:lnSpc>
                <a:buFont typeface="Arial"/>
                <a:buChar char="•"/>
              </a:pPr>
              <a:endParaRPr lang="en-US" dirty="0">
                <a:solidFill>
                  <a:prstClr val="black"/>
                </a:solidFill>
                <a:latin typeface="Franklin Gothic Medium"/>
              </a:endParaRPr>
            </a:p>
            <a:p>
              <a:pPr marL="285750" indent="-285750">
                <a:lnSpc>
                  <a:spcPct val="70000"/>
                </a:lnSpc>
                <a:buFont typeface="Arial"/>
                <a:buChar char="•"/>
              </a:pPr>
              <a:r>
                <a:rPr lang="en-US" dirty="0" smtClean="0">
                  <a:solidFill>
                    <a:prstClr val="black"/>
                  </a:solidFill>
                  <a:latin typeface="Franklin Gothic Medium"/>
                </a:rPr>
                <a:t>574 databases</a:t>
              </a:r>
            </a:p>
            <a:p>
              <a:pPr marL="285750" indent="-285750">
                <a:lnSpc>
                  <a:spcPct val="70000"/>
                </a:lnSpc>
                <a:buFont typeface="Arial"/>
                <a:buChar char="•"/>
              </a:pPr>
              <a:endParaRPr lang="en-US" dirty="0" smtClean="0">
                <a:solidFill>
                  <a:prstClr val="black"/>
                </a:solidFill>
                <a:latin typeface="Franklin Gothic Medium"/>
              </a:endParaRPr>
            </a:p>
            <a:p>
              <a:pPr marL="285750" indent="-285750">
                <a:lnSpc>
                  <a:spcPct val="70000"/>
                </a:lnSpc>
                <a:buFont typeface="Arial"/>
                <a:buChar char="•"/>
              </a:pPr>
              <a:r>
                <a:rPr lang="en-US" dirty="0" smtClean="0">
                  <a:solidFill>
                    <a:prstClr val="black"/>
                  </a:solidFill>
                  <a:latin typeface="Franklin Gothic Medium"/>
                </a:rPr>
                <a:t>62,963 </a:t>
              </a:r>
              <a:r>
                <a:rPr lang="en-US" dirty="0">
                  <a:solidFill>
                    <a:prstClr val="black"/>
                  </a:solidFill>
                  <a:latin typeface="Franklin Gothic Medium"/>
                </a:rPr>
                <a:t>electronic books</a:t>
              </a:r>
            </a:p>
            <a:p>
              <a:pPr marL="285750" indent="-285750">
                <a:lnSpc>
                  <a:spcPct val="70000"/>
                </a:lnSpc>
                <a:buFont typeface="Arial"/>
                <a:buChar char="•"/>
              </a:pPr>
              <a:endParaRPr lang="en-US" dirty="0">
                <a:solidFill>
                  <a:prstClr val="black"/>
                </a:solidFill>
                <a:latin typeface="Franklin Gothic Medium"/>
              </a:endParaRPr>
            </a:p>
            <a:p>
              <a:endParaRPr lang="en-US" dirty="0">
                <a:solidFill>
                  <a:prstClr val="black"/>
                </a:solidFill>
                <a:latin typeface="Franklin Gothic Medium"/>
              </a:endParaRPr>
            </a:p>
            <a:p>
              <a:endParaRPr lang="en-US" dirty="0">
                <a:solidFill>
                  <a:prstClr val="black"/>
                </a:solidFill>
                <a:latin typeface="Franklin Gothic Medium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367330" y="6357425"/>
            <a:ext cx="129661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000" dirty="0"/>
              <a:t>As of April </a:t>
            </a:r>
            <a:r>
              <a:rPr lang="en-US" sz="1000" dirty="0" smtClean="0"/>
              <a:t>24, 2015</a:t>
            </a:r>
            <a:endParaRPr lang="en-US" sz="1000" dirty="0"/>
          </a:p>
        </p:txBody>
      </p:sp>
      <p:sp>
        <p:nvSpPr>
          <p:cNvPr id="6" name="TextBox 5"/>
          <p:cNvSpPr txBox="1"/>
          <p:nvPr/>
        </p:nvSpPr>
        <p:spPr>
          <a:xfrm>
            <a:off x="5612486" y="3130218"/>
            <a:ext cx="2701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eBooks are now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searchable in the Catalog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39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NewsPrint">
  <a:themeElements>
    <a:clrScheme name="Inkwell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Theme">
  <a:themeElements>
    <a:clrScheme name="Custom 4">
      <a:dk1>
        <a:sysClr val="windowText" lastClr="000000"/>
      </a:dk1>
      <a:lt1>
        <a:sysClr val="window" lastClr="FFFFFF"/>
      </a:lt1>
      <a:dk2>
        <a:srgbClr val="2D2F2B"/>
      </a:dk2>
      <a:lt2>
        <a:srgbClr val="DEDED7"/>
      </a:lt2>
      <a:accent1>
        <a:srgbClr val="294171"/>
      </a:accent1>
      <a:accent2>
        <a:srgbClr val="748CBC"/>
      </a:accent2>
      <a:accent3>
        <a:srgbClr val="8E887C"/>
      </a:accent3>
      <a:accent4>
        <a:srgbClr val="834736"/>
      </a:accent4>
      <a:accent5>
        <a:srgbClr val="5A1705"/>
      </a:accent5>
      <a:accent6>
        <a:srgbClr val="A0A16A"/>
      </a:accent6>
      <a:hlink>
        <a:srgbClr val="74B6BC"/>
      </a:hlink>
      <a:folHlink>
        <a:srgbClr val="7F95A4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Grid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efault Theme">
  <a:themeElements>
    <a:clrScheme name="Custom 4">
      <a:dk1>
        <a:sysClr val="windowText" lastClr="000000"/>
      </a:dk1>
      <a:lt1>
        <a:sysClr val="window" lastClr="FFFFFF"/>
      </a:lt1>
      <a:dk2>
        <a:srgbClr val="2D2F2B"/>
      </a:dk2>
      <a:lt2>
        <a:srgbClr val="DEDED7"/>
      </a:lt2>
      <a:accent1>
        <a:srgbClr val="294171"/>
      </a:accent1>
      <a:accent2>
        <a:srgbClr val="748CBC"/>
      </a:accent2>
      <a:accent3>
        <a:srgbClr val="8E887C"/>
      </a:accent3>
      <a:accent4>
        <a:srgbClr val="834736"/>
      </a:accent4>
      <a:accent5>
        <a:srgbClr val="5A1705"/>
      </a:accent5>
      <a:accent6>
        <a:srgbClr val="A0A16A"/>
      </a:accent6>
      <a:hlink>
        <a:srgbClr val="74B6BC"/>
      </a:hlink>
      <a:folHlink>
        <a:srgbClr val="7F95A4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Grid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25121</TotalTime>
  <Words>877</Words>
  <Application>Microsoft Macintosh PowerPoint</Application>
  <PresentationFormat>On-screen Show (4:3)</PresentationFormat>
  <Paragraphs>209</Paragraphs>
  <Slides>71</Slides>
  <Notes>2</Notes>
  <HiddenSlides>1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71</vt:i4>
      </vt:variant>
    </vt:vector>
  </HeadingPairs>
  <TitlesOfParts>
    <vt:vector size="76" baseType="lpstr">
      <vt:lpstr>NewsPrint</vt:lpstr>
      <vt:lpstr>Default Theme</vt:lpstr>
      <vt:lpstr>1_Default Theme</vt:lpstr>
      <vt:lpstr>Essential</vt:lpstr>
      <vt:lpstr>1_Essential</vt:lpstr>
      <vt:lpstr>Welcome</vt:lpstr>
      <vt:lpstr>PowerPoint Presentation</vt:lpstr>
      <vt:lpstr>3601 4th just West of the main TTUHSC buildings and in front of E1 Parking Lot</vt:lpstr>
      <vt:lpstr>Library Hours</vt:lpstr>
      <vt:lpstr>LiBRARY CARDS</vt:lpstr>
      <vt:lpstr>LiBRARY CARDS</vt:lpstr>
      <vt:lpstr>PowerPoint Presentation</vt:lpstr>
      <vt:lpstr>PowerPoint Presentation</vt:lpstr>
      <vt:lpstr>TTUHSC libraries  statistics</vt:lpstr>
      <vt:lpstr>Check out &amp; Finesibrary Policies</vt:lpstr>
      <vt:lpstr>Library Facilities</vt:lpstr>
      <vt:lpstr>Eat, drink and be merry!</vt:lpstr>
      <vt:lpstr>Check out podiums from circulation</vt:lpstr>
      <vt:lpstr>Learning Resource Center</vt:lpstr>
      <vt:lpstr>Need Help?</vt:lpstr>
      <vt:lpstr>Reference Librarians</vt:lpstr>
      <vt:lpstr>Proxy server  (off campus)</vt:lpstr>
      <vt:lpstr>Upper right side</vt:lpstr>
      <vt:lpstr>E-books</vt:lpstr>
      <vt:lpstr>E-books</vt:lpstr>
      <vt:lpstr>E-books</vt:lpstr>
      <vt:lpstr>PowerPoint Presentation</vt:lpstr>
      <vt:lpstr>PowerPoint Presentation</vt:lpstr>
      <vt:lpstr>PowerPoint Presentation</vt:lpstr>
      <vt:lpstr>eBooks in Catalog</vt:lpstr>
      <vt:lpstr>PowerPoint Presentation</vt:lpstr>
      <vt:lpstr>PowerPoint Presentation</vt:lpstr>
      <vt:lpstr>PowerPoint Presentation</vt:lpstr>
      <vt:lpstr>Upper right side</vt:lpstr>
      <vt:lpstr>PowerPoint Presentation</vt:lpstr>
      <vt:lpstr>PowerPoint Presentation</vt:lpstr>
      <vt:lpstr>Upper  Left</vt:lpstr>
      <vt:lpstr>Databases = 574+</vt:lpstr>
      <vt:lpstr>PowerPoint Presentation</vt:lpstr>
      <vt:lpstr>Why MESH?</vt:lpstr>
      <vt:lpstr>Follow these links to PDFs</vt:lpstr>
      <vt:lpstr>How to access articles?</vt:lpstr>
      <vt:lpstr>PowerPoint Presentation</vt:lpstr>
      <vt:lpstr>PowerPoint Presentation</vt:lpstr>
      <vt:lpstr>Still can’t find it!</vt:lpstr>
      <vt:lpstr>Interlibrary Loan (ILL)</vt:lpstr>
      <vt:lpstr>Interlibrary Loan (ILL) Policies</vt:lpstr>
      <vt:lpstr>Interlibrary Loan (ILL) Policies</vt:lpstr>
      <vt:lpstr>PowerPoint Presentation</vt:lpstr>
      <vt:lpstr>PowerPoint Presentation</vt:lpstr>
      <vt:lpstr>PowerPoint Presentation</vt:lpstr>
      <vt:lpstr>Databases</vt:lpstr>
      <vt:lpstr>Scopus</vt:lpstr>
      <vt:lpstr>DATABAses</vt:lpstr>
      <vt:lpstr>PowerPoint Presentation</vt:lpstr>
      <vt:lpstr>PowerPoint Presentation</vt:lpstr>
      <vt:lpstr>Evidence-Based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Drugs?</vt:lpstr>
      <vt:lpstr>PowerPoint Presentation</vt:lpstr>
      <vt:lpstr>Exam master</vt:lpstr>
      <vt:lpstr>PowerPoint Presentation</vt:lpstr>
      <vt:lpstr>Right bottom</vt:lpstr>
      <vt:lpstr>PowerPoint Presentation</vt:lpstr>
      <vt:lpstr>Right  bottom</vt:lpstr>
      <vt:lpstr>Right bottom</vt:lpstr>
      <vt:lpstr>Team viewer</vt:lpstr>
      <vt:lpstr>PowerPoint Presentation</vt:lpstr>
      <vt:lpstr>Middle right side</vt:lpstr>
      <vt:lpstr>PowerPoint Presentation</vt:lpstr>
      <vt:lpstr>Team Viewer &amp; Ask a Librarian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</dc:title>
  <dc:creator>Microsoft Office User</dc:creator>
  <cp:lastModifiedBy>Microsoft Office User</cp:lastModifiedBy>
  <cp:revision>121</cp:revision>
  <dcterms:created xsi:type="dcterms:W3CDTF">2012-06-15T18:42:44Z</dcterms:created>
  <dcterms:modified xsi:type="dcterms:W3CDTF">2015-08-11T19:11:00Z</dcterms:modified>
</cp:coreProperties>
</file>